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4"/>
  </p:notesMasterIdLst>
  <p:handoutMasterIdLst>
    <p:handoutMasterId r:id="rId55"/>
  </p:handoutMasterIdLst>
  <p:sldIdLst>
    <p:sldId id="1246" r:id="rId2"/>
    <p:sldId id="1244" r:id="rId3"/>
    <p:sldId id="1277" r:id="rId4"/>
    <p:sldId id="1282" r:id="rId5"/>
    <p:sldId id="1278" r:id="rId6"/>
    <p:sldId id="1111" r:id="rId7"/>
    <p:sldId id="1266" r:id="rId8"/>
    <p:sldId id="1268" r:id="rId9"/>
    <p:sldId id="1285" r:id="rId10"/>
    <p:sldId id="1203" r:id="rId11"/>
    <p:sldId id="1011" r:id="rId12"/>
    <p:sldId id="1012" r:id="rId13"/>
    <p:sldId id="1260" r:id="rId14"/>
    <p:sldId id="1249" r:id="rId15"/>
    <p:sldId id="1020" r:id="rId16"/>
    <p:sldId id="1269" r:id="rId17"/>
    <p:sldId id="1270" r:id="rId18"/>
    <p:sldId id="1261" r:id="rId19"/>
    <p:sldId id="1187" r:id="rId20"/>
    <p:sldId id="1250" r:id="rId21"/>
    <p:sldId id="1262" r:id="rId22"/>
    <p:sldId id="1023" r:id="rId23"/>
    <p:sldId id="1286" r:id="rId24"/>
    <p:sldId id="1287" r:id="rId25"/>
    <p:sldId id="1279" r:id="rId26"/>
    <p:sldId id="1134" r:id="rId27"/>
    <p:sldId id="1252" r:id="rId28"/>
    <p:sldId id="1253" r:id="rId29"/>
    <p:sldId id="1254" r:id="rId30"/>
    <p:sldId id="1255" r:id="rId31"/>
    <p:sldId id="1258" r:id="rId32"/>
    <p:sldId id="1274" r:id="rId33"/>
    <p:sldId id="1259" r:id="rId34"/>
    <p:sldId id="1025" r:id="rId35"/>
    <p:sldId id="1026" r:id="rId36"/>
    <p:sldId id="1280" r:id="rId37"/>
    <p:sldId id="1273" r:id="rId38"/>
    <p:sldId id="1173" r:id="rId39"/>
    <p:sldId id="1284" r:id="rId40"/>
    <p:sldId id="1288" r:id="rId41"/>
    <p:sldId id="1289" r:id="rId42"/>
    <p:sldId id="1283" r:id="rId43"/>
    <p:sldId id="1271" r:id="rId44"/>
    <p:sldId id="1267" r:id="rId45"/>
    <p:sldId id="1094" r:id="rId46"/>
    <p:sldId id="1126" r:id="rId47"/>
    <p:sldId id="1233" r:id="rId48"/>
    <p:sldId id="993" r:id="rId49"/>
    <p:sldId id="1263" r:id="rId50"/>
    <p:sldId id="1292" r:id="rId51"/>
    <p:sldId id="1291" r:id="rId52"/>
    <p:sldId id="1290" r:id="rId53"/>
  </p:sldIdLst>
  <p:sldSz cx="9144000" cy="6858000" type="screen4x3"/>
  <p:notesSz cx="6831013" cy="9117013"/>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2">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981"/>
    <a:srgbClr val="F6E6EA"/>
    <a:srgbClr val="FAE2F6"/>
    <a:srgbClr val="121328"/>
    <a:srgbClr val="D7FDF9"/>
    <a:srgbClr val="003366"/>
    <a:srgbClr val="0066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27" autoAdjust="0"/>
    <p:restoredTop sz="95748" autoAdjust="0"/>
  </p:normalViewPr>
  <p:slideViewPr>
    <p:cSldViewPr>
      <p:cViewPr varScale="1">
        <p:scale>
          <a:sx n="105" d="100"/>
          <a:sy n="105" d="100"/>
        </p:scale>
        <p:origin x="952" y="19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872"/>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6.xml"/><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l" defTabSz="911225"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l" defTabSz="911225"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eaLnBrk="0" hangingPunct="0">
              <a:defRPr sz="1200">
                <a:latin typeface="Times New Roman" pitchFamily="18" charset="0"/>
              </a:defRPr>
            </a:lvl1pPr>
          </a:lstStyle>
          <a:p>
            <a:pPr>
              <a:defRPr/>
            </a:pPr>
            <a:fld id="{BC301C0A-2548-4525-BA2C-6FF6A91A703E}" type="slidenum">
              <a:rPr lang="en-US"/>
              <a:pPr>
                <a:defRPr/>
              </a:pPr>
              <a:t>‹#›</a:t>
            </a:fld>
            <a:endParaRPr lang="en-US"/>
          </a:p>
        </p:txBody>
      </p:sp>
    </p:spTree>
    <p:extLst>
      <p:ext uri="{BB962C8B-B14F-4D97-AF65-F5344CB8AC3E}">
        <p14:creationId xmlns:p14="http://schemas.microsoft.com/office/powerpoint/2010/main" val="149500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l" defTabSz="911225"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eaLnBrk="0" hangingPunct="0">
              <a:defRPr sz="1200">
                <a:latin typeface="Times New Roman" pitchFamily="18"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36650" y="684213"/>
            <a:ext cx="4557713" cy="3417887"/>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1225" y="4330700"/>
            <a:ext cx="5008563" cy="4102100"/>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l" defTabSz="911225"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eaLnBrk="0" hangingPunct="0">
              <a:defRPr sz="1200">
                <a:latin typeface="Times New Roman" pitchFamily="18" charset="0"/>
              </a:defRPr>
            </a:lvl1pPr>
          </a:lstStyle>
          <a:p>
            <a:pPr>
              <a:defRPr/>
            </a:pPr>
            <a:fld id="{8A802FEF-F26A-4FC7-A908-D5DCC0F88E6A}" type="slidenum">
              <a:rPr lang="en-US"/>
              <a:pPr>
                <a:defRPr/>
              </a:pPr>
              <a:t>‹#›</a:t>
            </a:fld>
            <a:endParaRPr lang="en-US"/>
          </a:p>
        </p:txBody>
      </p:sp>
    </p:spTree>
    <p:extLst>
      <p:ext uri="{BB962C8B-B14F-4D97-AF65-F5344CB8AC3E}">
        <p14:creationId xmlns:p14="http://schemas.microsoft.com/office/powerpoint/2010/main" val="152848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66ECB74-224E-4A92-B141-AFFE58F2B91C}" type="slidenum">
              <a:rPr lang="en-US" smtClean="0"/>
              <a:pPr/>
              <a:t>1</a:t>
            </a:fld>
            <a:endParaRPr lang="en-US"/>
          </a:p>
        </p:txBody>
      </p:sp>
      <p:sp>
        <p:nvSpPr>
          <p:cNvPr id="43011" name="Rectangle 7"/>
          <p:cNvSpPr txBox="1">
            <a:spLocks noGrp="1" noChangeArrowheads="1"/>
          </p:cNvSpPr>
          <p:nvPr/>
        </p:nvSpPr>
        <p:spPr bwMode="auto">
          <a:xfrm>
            <a:off x="3870325" y="8661400"/>
            <a:ext cx="2960688" cy="455613"/>
          </a:xfrm>
          <a:prstGeom prst="rect">
            <a:avLst/>
          </a:prstGeom>
          <a:noFill/>
          <a:ln w="9525">
            <a:noFill/>
            <a:miter lim="800000"/>
            <a:headEnd/>
            <a:tailEnd/>
          </a:ln>
        </p:spPr>
        <p:txBody>
          <a:bodyPr lIns="92207" tIns="46105" rIns="92207" bIns="46105" anchor="b"/>
          <a:lstStyle/>
          <a:p>
            <a:pPr algn="r" defTabSz="920750" eaLnBrk="0" hangingPunct="0"/>
            <a:fld id="{CCF074E7-170D-4F50-BAD1-54DD264B5130}" type="slidenum">
              <a:rPr lang="zh-CN" altLang="en-US" sz="1200">
                <a:latin typeface="Times New Roman" pitchFamily="18" charset="0"/>
              </a:rPr>
              <a:pPr algn="r" defTabSz="920750" eaLnBrk="0" hangingPunct="0"/>
              <a:t>1</a:t>
            </a:fld>
            <a:endParaRPr lang="en-US" altLang="zh-CN" sz="1200">
              <a:latin typeface="Times New Roman" pitchFamily="18"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0FE3EF8-C7FD-4180-A8B4-056B9365EE23}" type="slidenum">
              <a:rPr lang="ar-SA" smtClean="0">
                <a:latin typeface="Arial" charset="0"/>
              </a:rPr>
              <a:pPr/>
              <a:t>21</a:t>
            </a:fld>
            <a:endParaRPr lang="en-GB">
              <a:latin typeface="Arial" charset="0"/>
            </a:endParaRPr>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ru-RU">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5A9C500-5CDE-4682-891C-07243D9A4FEA}" type="slidenum">
              <a:rPr lang="ar-SA" smtClean="0">
                <a:latin typeface="Arial" charset="0"/>
              </a:rPr>
              <a:pPr/>
              <a:t>25</a:t>
            </a:fld>
            <a:endParaRPr lang="en-GB">
              <a:latin typeface="Arial"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ru-RU">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A569C84-CA1A-451E-AE2B-B45AB85026C8}" type="slidenum">
              <a:rPr lang="ar-SA" smtClean="0">
                <a:latin typeface="Arial" charset="0"/>
              </a:rPr>
              <a:pPr/>
              <a:t>27</a:t>
            </a:fld>
            <a:endParaRPr lang="en-GB">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ru-RU">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5A9C500-5CDE-4682-891C-07243D9A4FEA}" type="slidenum">
              <a:rPr lang="ar-SA" smtClean="0">
                <a:latin typeface="Arial" charset="0"/>
              </a:rPr>
              <a:pPr/>
              <a:t>28</a:t>
            </a:fld>
            <a:endParaRPr lang="en-GB">
              <a:latin typeface="Arial"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ru-RU">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043FFFB-BB53-4BDC-9499-5B3850B32BE5}" type="slidenum">
              <a:rPr lang="ar-SA" smtClean="0">
                <a:latin typeface="Arial" charset="0"/>
              </a:rPr>
              <a:pPr/>
              <a:t>29</a:t>
            </a:fld>
            <a:endParaRPr lang="en-GB">
              <a:latin typeface="Arial" charset="0"/>
            </a:endParaRPr>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GB">
                <a:latin typeface="Arial" charset="0"/>
                <a:cs typeface="Arial" charset="0"/>
              </a:rPr>
              <a:t>1)  m1-x1=d1, i.e. 2-2=0 vs m2-x1=4-2=2; </a:t>
            </a:r>
            <a:r>
              <a:rPr lang="en-GB">
                <a:latin typeface="Arial" charset="0"/>
                <a:cs typeface="Arial" charset="0"/>
                <a:sym typeface="Wingdings" pitchFamily="2" charset="2"/>
              </a:rPr>
              <a:t> x1 belongs to K1. </a:t>
            </a:r>
            <a:r>
              <a:rPr lang="en-GB">
                <a:latin typeface="Arial" charset="0"/>
                <a:cs typeface="Arial" charset="0"/>
              </a:rPr>
              <a:t> m1-x2=d2, i.e. 2-4=2 vs m2-x2= 4-4=0; </a:t>
            </a:r>
            <a:r>
              <a:rPr lang="en-GB">
                <a:latin typeface="Arial" charset="0"/>
                <a:cs typeface="Arial" charset="0"/>
                <a:sym typeface="Wingdings" pitchFamily="2" charset="2"/>
              </a:rPr>
              <a:t>x2 belongs to K2, etc.</a:t>
            </a:r>
            <a:endParaRPr lang="en-GB">
              <a:latin typeface="Arial" charset="0"/>
              <a:cs typeface="Arial" charset="0"/>
            </a:endParaRPr>
          </a:p>
          <a:p>
            <a:pPr eaLnBrk="1" hangingPunct="1"/>
            <a:r>
              <a:rPr lang="en-GB">
                <a:latin typeface="Arial" charset="0"/>
                <a:cs typeface="Arial" charset="0"/>
              </a:rPr>
              <a:t>m1= (2+3)/2 = 2.5; m2 = (4+10+12+20+30+11+25)/7 = 112/7 = 16.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55D343C-99C4-497D-A4E6-A360030486A6}" type="slidenum">
              <a:rPr lang="ar-SA" smtClean="0">
                <a:latin typeface="Arial" charset="0"/>
              </a:rPr>
              <a:pPr/>
              <a:t>30</a:t>
            </a:fld>
            <a:endParaRPr lang="en-GB">
              <a:latin typeface="Arial" charset="0"/>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ru-RU">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4B5A66B-D654-4FF5-931A-6FD1E7D397F8}" type="slidenum">
              <a:rPr lang="en-US" smtClean="0"/>
              <a:pPr/>
              <a:t>39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72FAA5E-CA1F-4E38-9227-1BA691EFC0A4}" type="slidenum">
              <a:rPr lang="en-US" smtClean="0"/>
              <a:pPr/>
              <a:t>42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15900ED-99CE-44FA-ACDB-0D7BA2367EA5}" type="slidenum">
              <a:rPr lang="en-US" smtClean="0"/>
              <a:pPr/>
              <a:t>44</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0C38002-8CFB-4609-B39D-A05D9D425A5D}"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43666E2-0276-417E-B99E-3DFD1FE756F9}" type="slidenum">
              <a:rPr lang="en-US"/>
              <a:pPr/>
              <a:t>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C543C3E-907D-4E9D-BB77-414067CCE34A}"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853B3B2-CF2A-4030-8DC1-BA6C0EC8468C}"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BD29395-369B-44F6-A5E5-31422C750B84}" type="slidenum">
              <a:rPr lang="ar-SA" smtClean="0">
                <a:latin typeface="Arial" charset="0"/>
              </a:rPr>
              <a:pPr/>
              <a:t>14</a:t>
            </a:fld>
            <a:endParaRPr lang="en-GB">
              <a:latin typeface="Arial"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ru-RU">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E5BCC5E-8889-4A0F-B7C5-9CB2AF372E4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D348334-59BE-4B1C-A475-3AA69D8E2460}"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1761A1D-B016-4DEC-8839-2256C48001A1}" type="slidenum">
              <a:rPr lang="ar-SA" smtClean="0">
                <a:latin typeface="Arial" charset="0"/>
              </a:rPr>
              <a:pPr/>
              <a:t>20</a:t>
            </a:fld>
            <a:endParaRPr lang="en-GB">
              <a:latin typeface="Arial" charset="0"/>
            </a:endParaRPr>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ru-RU">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B9F83033-C51D-45DD-A413-0D5552AA6665}" type="datetime4">
              <a:rPr lang="en-US"/>
              <a:pPr>
                <a:defRPr/>
              </a:pPr>
              <a:t>June 8, 2022</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pPr>
              <a:defRPr/>
            </a:pPr>
            <a:fld id="{39594B34-FA45-467F-AE76-BED83A23314B}"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03714ACF-C4ED-43B4-9340-D80164BFBBBA}" type="datetime4">
              <a:rPr lang="en-US"/>
              <a:pPr>
                <a:defRPr/>
              </a:pPr>
              <a:t>June 8, 2022</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23FFA0A6-5C58-4F5E-A210-13F900A55E3D}"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81000"/>
            <a:ext cx="61341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AF2C1907-41E4-420B-987B-2F40290999FC}" type="datetime4">
              <a:rPr lang="en-US"/>
              <a:pPr>
                <a:defRPr/>
              </a:pPr>
              <a:t>June 8, 2022</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8205E5C4-49D6-4694-957B-A419066F4948}"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A0D4D638-6BEF-4B89-97A1-38F79FD6E346}" type="datetime4">
              <a:rPr lang="en-US"/>
              <a:pPr>
                <a:defRPr/>
              </a:pPr>
              <a:t>June 8,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C11E607B-516D-4A71-99A5-D73275F368D2}" type="slidenum">
              <a:rPr lang="en-US"/>
              <a:pPr>
                <a:defRPr/>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FDB9E361-E910-42E9-A49C-7EA4BEEFF135}" type="datetime4">
              <a:rPr lang="en-US"/>
              <a:pPr>
                <a:defRPr/>
              </a:pPr>
              <a:t>June 8, 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A976B674-94C0-4182-B4CF-EB891E51CBA2}"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A4609E65-CD08-4A42-9F15-80E894521328}" type="datetime4">
              <a:rPr lang="en-US"/>
              <a:pPr>
                <a:defRPr/>
              </a:pPr>
              <a:t>June 8, 2022</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E9A88999-10B4-4C54-A5BA-E51DC8016750}"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56537696-FCF2-48D2-AB18-4A5CB8DBE841}" type="datetime4">
              <a:rPr lang="en-US"/>
              <a:pPr>
                <a:defRPr/>
              </a:pPr>
              <a:t>June 8, 2022</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7AE8D1E6-1E22-4447-8761-51730B881D31}"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84C3E6AD-1977-40A2-9C4F-CB28124975C0}" type="datetime4">
              <a:rPr lang="en-US"/>
              <a:pPr>
                <a:defRPr/>
              </a:pPr>
              <a:t>June 8,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930E6915-DF70-4576-A35B-F0B01FC1DC3D}"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p:cNvSpPr>
            <a:spLocks noGrp="1" noChangeArrowheads="1"/>
          </p:cNvSpPr>
          <p:nvPr>
            <p:ph type="dt" sz="half" idx="10"/>
          </p:nvPr>
        </p:nvSpPr>
        <p:spPr>
          <a:ln/>
        </p:spPr>
        <p:txBody>
          <a:bodyPr/>
          <a:lstStyle>
            <a:lvl1pPr>
              <a:defRPr/>
            </a:lvl1pPr>
          </a:lstStyle>
          <a:p>
            <a:pPr>
              <a:defRPr/>
            </a:pPr>
            <a:fld id="{C4098F4F-980D-400D-8204-73E0DC757754}" type="datetime4">
              <a:rPr lang="en-US"/>
              <a:pPr>
                <a:defRPr/>
              </a:pPr>
              <a:t>June 8, 2022</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A27023CB-DCBF-4B87-A0EA-2193C4891BC7}"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p:cNvSpPr>
            <a:spLocks noGrp="1" noChangeArrowheads="1"/>
          </p:cNvSpPr>
          <p:nvPr>
            <p:ph type="dt" sz="half" idx="10"/>
          </p:nvPr>
        </p:nvSpPr>
        <p:spPr>
          <a:ln/>
        </p:spPr>
        <p:txBody>
          <a:bodyPr/>
          <a:lstStyle>
            <a:lvl1pPr>
              <a:defRPr/>
            </a:lvl1pPr>
          </a:lstStyle>
          <a:p>
            <a:pPr>
              <a:defRPr/>
            </a:pPr>
            <a:fld id="{7379DB4A-04A4-4037-A75D-ED384E749096}" type="datetime4">
              <a:rPr lang="en-US"/>
              <a:pPr>
                <a:defRPr/>
              </a:pPr>
              <a:t>June 8, 2022</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0CFF4C2D-FEEE-4879-9C74-D6483BEF5869}"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p:cNvSpPr>
            <a:spLocks noGrp="1" noChangeArrowheads="1"/>
          </p:cNvSpPr>
          <p:nvPr>
            <p:ph type="dt" sz="half" idx="10"/>
          </p:nvPr>
        </p:nvSpPr>
        <p:spPr>
          <a:ln/>
        </p:spPr>
        <p:txBody>
          <a:bodyPr/>
          <a:lstStyle>
            <a:lvl1pPr>
              <a:defRPr/>
            </a:lvl1pPr>
          </a:lstStyle>
          <a:p>
            <a:pPr>
              <a:defRPr/>
            </a:pPr>
            <a:fld id="{8BB44C3B-EA71-49DC-9C96-91DDCB92C687}" type="datetime4">
              <a:rPr lang="en-US"/>
              <a:pPr>
                <a:defRPr/>
              </a:pPr>
              <a:t>June 8, 2022</a:t>
            </a:fld>
            <a:endParaRPr lang="en-US"/>
          </a:p>
        </p:txBody>
      </p:sp>
      <p:sp>
        <p:nvSpPr>
          <p:cNvPr id="3"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2061"/>
          <p:cNvSpPr>
            <a:spLocks noGrp="1" noChangeArrowheads="1"/>
          </p:cNvSpPr>
          <p:nvPr>
            <p:ph type="sldNum" sz="quarter" idx="12"/>
          </p:nvPr>
        </p:nvSpPr>
        <p:spPr>
          <a:ln/>
        </p:spPr>
        <p:txBody>
          <a:bodyPr/>
          <a:lstStyle>
            <a:lvl1pPr>
              <a:defRPr/>
            </a:lvl1pPr>
          </a:lstStyle>
          <a:p>
            <a:pPr>
              <a:defRPr/>
            </a:pPr>
            <a:fld id="{005EA8B4-C9E0-4ED8-A79A-2493A3EBCCED}"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3DFC16DF-574B-4CC7-8F15-8ED2C00731F7}" type="datetime4">
              <a:rPr lang="en-US"/>
              <a:pPr>
                <a:defRPr/>
              </a:pPr>
              <a:t>June 8,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95FFAB8E-8656-4258-9215-BCEA08B8BC95}"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EB2CE56A-AD1C-4BC2-9FC3-78E0D9012329}" type="datetime4">
              <a:rPr lang="en-US"/>
              <a:pPr>
                <a:defRPr/>
              </a:pPr>
              <a:t>June 8, 2022</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22C0DABE-4832-415A-9A9D-3A24BF44B3CA}"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8776" name="Rectangle 2056"/>
          <p:cNvSpPr>
            <a:spLocks noChangeArrowheads="1"/>
          </p:cNvSpPr>
          <p:nvPr/>
        </p:nvSpPr>
        <p:spPr bwMode="gray">
          <a:xfrm>
            <a:off x="304800" y="1219200"/>
            <a:ext cx="8410575" cy="46038"/>
          </a:xfrm>
          <a:prstGeom prst="rect">
            <a:avLst/>
          </a:prstGeom>
          <a:gradFill rotWithShape="1">
            <a:gsLst>
              <a:gs pos="0">
                <a:srgbClr val="800000">
                  <a:alpha val="50000"/>
                </a:srgbClr>
              </a:gs>
              <a:gs pos="100000">
                <a:srgbClr val="FAE2F6">
                  <a:alpha val="50000"/>
                </a:srgbClr>
              </a:gs>
            </a:gsLst>
            <a:lin ang="0" scaled="1"/>
          </a:gradFill>
          <a:ln w="9525">
            <a:noFill/>
            <a:miter lim="800000"/>
            <a:headEnd/>
            <a:tailEnd/>
          </a:ln>
          <a:effectLst/>
        </p:spPr>
        <p:txBody>
          <a:bodyPr wrap="none" anchor="ctr"/>
          <a:lstStyle/>
          <a:p>
            <a:pPr>
              <a:defRPr/>
            </a:pPr>
            <a:endParaRPr kumimoji="1" lang="en-US"/>
          </a:p>
        </p:txBody>
      </p:sp>
      <p:sp>
        <p:nvSpPr>
          <p:cNvPr id="4099" name="Rectangle 2057"/>
          <p:cNvSpPr>
            <a:spLocks noGrp="1" noChangeArrowheads="1"/>
          </p:cNvSpPr>
          <p:nvPr>
            <p:ph type="title"/>
          </p:nvPr>
        </p:nvSpPr>
        <p:spPr bwMode="auto">
          <a:xfrm>
            <a:off x="609600" y="381000"/>
            <a:ext cx="7793038"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0" name="Rectangle 2058"/>
          <p:cNvSpPr>
            <a:spLocks noGrp="1" noChangeArrowheads="1"/>
          </p:cNvSpPr>
          <p:nvPr>
            <p:ph type="body" idx="1"/>
          </p:nvPr>
        </p:nvSpPr>
        <p:spPr bwMode="auto">
          <a:xfrm>
            <a:off x="381000" y="1371600"/>
            <a:ext cx="8382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8779" name="Rectangle 2059"/>
          <p:cNvSpPr>
            <a:spLocks noGrp="1" noChangeArrowheads="1"/>
          </p:cNvSpPr>
          <p:nvPr>
            <p:ph type="dt" sz="half" idx="2"/>
          </p:nvPr>
        </p:nvSpPr>
        <p:spPr bwMode="auto">
          <a:xfrm>
            <a:off x="3048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fld id="{B05D100C-B748-4B21-9AA3-F38536BC8CB6}" type="datetime4">
              <a:rPr lang="en-US"/>
              <a:pPr>
                <a:defRPr/>
              </a:pPr>
              <a:t>June 8, 2022</a:t>
            </a:fld>
            <a:endParaRPr lang="en-US"/>
          </a:p>
        </p:txBody>
      </p:sp>
      <p:sp>
        <p:nvSpPr>
          <p:cNvPr id="928780" name="Rectangle 2060"/>
          <p:cNvSpPr>
            <a:spLocks noGrp="1" noChangeArrowheads="1"/>
          </p:cNvSpPr>
          <p:nvPr>
            <p:ph type="ftr" sz="quarter" idx="3"/>
          </p:nvPr>
        </p:nvSpPr>
        <p:spPr bwMode="auto">
          <a:xfrm>
            <a:off x="33528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688BC24-D7DD-44A5-B089-246554E7B9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zoom/>
  </p:transition>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ahoma" pitchFamily="34" charset="0"/>
        </a:defRPr>
      </a:lvl2pPr>
      <a:lvl3pPr algn="ctr" rtl="0" eaLnBrk="0" fontAlgn="base" hangingPunct="0">
        <a:spcBef>
          <a:spcPct val="0"/>
        </a:spcBef>
        <a:spcAft>
          <a:spcPct val="0"/>
        </a:spcAft>
        <a:defRPr sz="3600">
          <a:solidFill>
            <a:schemeClr val="tx2"/>
          </a:solidFill>
          <a:latin typeface="Tahoma" pitchFamily="34" charset="0"/>
        </a:defRPr>
      </a:lvl3pPr>
      <a:lvl4pPr algn="ctr" rtl="0" eaLnBrk="0" fontAlgn="base" hangingPunct="0">
        <a:spcBef>
          <a:spcPct val="0"/>
        </a:spcBef>
        <a:spcAft>
          <a:spcPct val="0"/>
        </a:spcAft>
        <a:defRPr sz="3600">
          <a:solidFill>
            <a:schemeClr val="tx2"/>
          </a:solidFill>
          <a:latin typeface="Tahoma" pitchFamily="34" charset="0"/>
        </a:defRPr>
      </a:lvl4pPr>
      <a:lvl5pPr algn="ctr" rtl="0" eaLnBrk="0" fontAlgn="base" hangingPunct="0">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h4uDBubp29s" TargetMode="External"/><Relationship Id="rId2" Type="http://schemas.openxmlformats.org/officeDocument/2006/relationships/hyperlink" Target="http://facweb.cs.depaul.edu/mobasher/classes/ect584/weka/k-mea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B8D7F38B-66B7-4E3C-BE72-1025336FFC25}" type="slidenum">
              <a:rPr lang="en-US" smtClean="0"/>
              <a:pPr/>
              <a:t>1</a:t>
            </a:fld>
            <a:endParaRPr lang="en-US"/>
          </a:p>
        </p:txBody>
      </p:sp>
      <p:sp>
        <p:nvSpPr>
          <p:cNvPr id="717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37F5A237-EFB9-4F0D-8B30-F07DD87C7FAF}" type="slidenum">
              <a:rPr lang="zh-CN" altLang="en-US" sz="1200">
                <a:ea typeface="SimSun" pitchFamily="2" charset="-122"/>
              </a:rPr>
              <a:pPr algn="r"/>
              <a:t>1</a:t>
            </a:fld>
            <a:endParaRPr lang="en-US" altLang="zh-CN" sz="1200">
              <a:ea typeface="SimSun" pitchFamily="2" charset="-122"/>
            </a:endParaRPr>
          </a:p>
        </p:txBody>
      </p:sp>
      <p:sp>
        <p:nvSpPr>
          <p:cNvPr id="7172" name="Rectangle 2"/>
          <p:cNvSpPr>
            <a:spLocks noGrp="1" noChangeArrowheads="1"/>
          </p:cNvSpPr>
          <p:nvPr>
            <p:ph type="title" idx="4294967295"/>
          </p:nvPr>
        </p:nvSpPr>
        <p:spPr>
          <a:xfrm>
            <a:off x="114300" y="1600200"/>
            <a:ext cx="8763000" cy="2057400"/>
          </a:xfrm>
        </p:spPr>
        <p:txBody>
          <a:bodyPr/>
          <a:lstStyle/>
          <a:p>
            <a:pPr eaLnBrk="1" hangingPunct="1"/>
            <a:r>
              <a:rPr lang="en-AU" altLang="zh-TW" sz="4400" b="1">
                <a:ea typeface="PMingLiU" pitchFamily="18" charset="-120"/>
              </a:rPr>
              <a:t>Topic 6</a:t>
            </a:r>
            <a:br>
              <a:rPr lang="en-AU" altLang="zh-TW" sz="4400" b="1" dirty="0">
                <a:ea typeface="PMingLiU" pitchFamily="18" charset="-120"/>
              </a:rPr>
            </a:br>
            <a:br>
              <a:rPr lang="en-AU" altLang="zh-TW" sz="4400" b="1" dirty="0">
                <a:ea typeface="PMingLiU" pitchFamily="18" charset="-120"/>
              </a:rPr>
            </a:br>
            <a:r>
              <a:rPr lang="en-AU" altLang="zh-TW" sz="4400" b="1" dirty="0">
                <a:ea typeface="PMingLiU" pitchFamily="18" charset="-120"/>
              </a:rPr>
              <a:t>Cluster Analysis</a:t>
            </a:r>
            <a:endParaRPr lang="en-US" sz="2800" b="1" dirty="0">
              <a:solidFill>
                <a:srgbClr val="000099"/>
              </a:solidFill>
            </a:endParaRPr>
          </a:p>
        </p:txBody>
      </p:sp>
      <p:sp>
        <p:nvSpPr>
          <p:cNvPr id="7173" name="Rectangle 5"/>
          <p:cNvSpPr>
            <a:spLocks noChangeArrowheads="1"/>
          </p:cNvSpPr>
          <p:nvPr/>
        </p:nvSpPr>
        <p:spPr bwMode="auto">
          <a:xfrm>
            <a:off x="685800" y="4724400"/>
            <a:ext cx="7620000" cy="830997"/>
          </a:xfrm>
          <a:prstGeom prst="rect">
            <a:avLst/>
          </a:prstGeom>
          <a:noFill/>
          <a:ln w="9525">
            <a:noFill/>
            <a:miter lim="800000"/>
            <a:headEnd/>
            <a:tailEnd/>
          </a:ln>
        </p:spPr>
        <p:txBody>
          <a:bodyPr>
            <a:spAutoFit/>
          </a:bodyPr>
          <a:lstStyle/>
          <a:p>
            <a:r>
              <a:rPr lang="en-US" sz="1600" b="1" dirty="0">
                <a:solidFill>
                  <a:srgbClr val="000099"/>
                </a:solidFill>
              </a:rPr>
              <a:t>Main Source: J. Han Book</a:t>
            </a:r>
          </a:p>
          <a:p>
            <a:r>
              <a:rPr lang="en-US" sz="1600" dirty="0"/>
              <a:t>Data Mining: Concepts and Techniques (3</a:t>
            </a:r>
            <a:r>
              <a:rPr lang="en-US" sz="1600" baseline="30000" dirty="0"/>
              <a:t>nd</a:t>
            </a:r>
            <a:r>
              <a:rPr lang="en-US" sz="1600" dirty="0"/>
              <a:t> ed.)</a:t>
            </a:r>
          </a:p>
          <a:p>
            <a:endParaRPr lang="en-US" sz="1600" b="1" dirty="0">
              <a:solidFill>
                <a:srgbClr val="C00000"/>
              </a:solidFill>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6A50A897-4FD8-4E8B-BDBF-700FADCDF71B}" type="slidenum">
              <a:rPr lang="en-US" smtClean="0"/>
              <a:pPr/>
              <a:t>10</a:t>
            </a:fld>
            <a:endParaRPr lang="en-US"/>
          </a:p>
        </p:txBody>
      </p:sp>
      <p:sp>
        <p:nvSpPr>
          <p:cNvPr id="15363" name="Rectangle 2"/>
          <p:cNvSpPr>
            <a:spLocks noGrp="1" noChangeArrowheads="1"/>
          </p:cNvSpPr>
          <p:nvPr>
            <p:ph type="title"/>
          </p:nvPr>
        </p:nvSpPr>
        <p:spPr>
          <a:xfrm>
            <a:off x="1219200" y="228600"/>
            <a:ext cx="6705600" cy="838200"/>
          </a:xfrm>
          <a:noFill/>
        </p:spPr>
        <p:txBody>
          <a:bodyPr lIns="92075" tIns="46038" rIns="92075" bIns="46038" anchor="ctr"/>
          <a:lstStyle/>
          <a:p>
            <a:pPr eaLnBrk="1" hangingPunct="1"/>
            <a:r>
              <a:rPr lang="en-US" sz="3200" dirty="0"/>
              <a:t>Measure the Quality of Clustering</a:t>
            </a:r>
          </a:p>
        </p:txBody>
      </p:sp>
      <p:sp>
        <p:nvSpPr>
          <p:cNvPr id="15364" name="Rectangle 3"/>
          <p:cNvSpPr>
            <a:spLocks noGrp="1" noChangeArrowheads="1"/>
          </p:cNvSpPr>
          <p:nvPr>
            <p:ph type="body" idx="1"/>
          </p:nvPr>
        </p:nvSpPr>
        <p:spPr>
          <a:xfrm>
            <a:off x="381000" y="1447800"/>
            <a:ext cx="8458200" cy="5029200"/>
          </a:xfrm>
          <a:noFill/>
        </p:spPr>
        <p:txBody>
          <a:bodyPr lIns="92075" tIns="46038" rIns="92075" bIns="46038"/>
          <a:lstStyle/>
          <a:p>
            <a:pPr eaLnBrk="1" hangingPunct="1">
              <a:lnSpc>
                <a:spcPct val="110000"/>
              </a:lnSpc>
            </a:pPr>
            <a:r>
              <a:rPr lang="en-US" sz="2000" dirty="0">
                <a:solidFill>
                  <a:schemeClr val="hlink"/>
                </a:solidFill>
              </a:rPr>
              <a:t>Dissimilarity/Similarity metric</a:t>
            </a:r>
            <a:r>
              <a:rPr lang="en-US" sz="2000" dirty="0"/>
              <a:t>: Similarity is expressed in terms of a distance function, typically metric: </a:t>
            </a:r>
            <a:r>
              <a:rPr lang="en-US" sz="2000" i="1" dirty="0"/>
              <a:t>d</a:t>
            </a:r>
            <a:r>
              <a:rPr lang="en-US" sz="2000" dirty="0"/>
              <a:t>(</a:t>
            </a:r>
            <a:r>
              <a:rPr lang="en-US" sz="2000" i="1" dirty="0" err="1"/>
              <a:t>i</a:t>
            </a:r>
            <a:r>
              <a:rPr lang="en-US" sz="2000" i="1" dirty="0"/>
              <a:t>, j</a:t>
            </a:r>
            <a:r>
              <a:rPr lang="en-US" sz="2000" dirty="0"/>
              <a:t>)</a:t>
            </a:r>
          </a:p>
          <a:p>
            <a:pPr eaLnBrk="1" hangingPunct="1">
              <a:lnSpc>
                <a:spcPct val="110000"/>
              </a:lnSpc>
            </a:pPr>
            <a:r>
              <a:rPr lang="en-US" sz="2000" dirty="0"/>
              <a:t>There is a separate “quality” function that measures the “goodness” of a cluster.</a:t>
            </a:r>
          </a:p>
          <a:p>
            <a:pPr eaLnBrk="1" hangingPunct="1">
              <a:lnSpc>
                <a:spcPct val="110000"/>
              </a:lnSpc>
            </a:pPr>
            <a:r>
              <a:rPr lang="en-US" sz="2000" dirty="0"/>
              <a:t>The definitions of </a:t>
            </a:r>
            <a:r>
              <a:rPr lang="en-US" sz="2000" dirty="0">
                <a:solidFill>
                  <a:schemeClr val="hlink"/>
                </a:solidFill>
              </a:rPr>
              <a:t>distance functions</a:t>
            </a:r>
            <a:r>
              <a:rPr lang="en-US" sz="2000" dirty="0"/>
              <a:t> are usually very different for interval-scaled, </a:t>
            </a:r>
            <a:r>
              <a:rPr lang="en-US" sz="2000" dirty="0" err="1"/>
              <a:t>boolean</a:t>
            </a:r>
            <a:r>
              <a:rPr lang="en-US" sz="2000" dirty="0"/>
              <a:t>, categorical, ordinal ratio, and vector variables.</a:t>
            </a:r>
          </a:p>
          <a:p>
            <a:pPr eaLnBrk="1" hangingPunct="1">
              <a:lnSpc>
                <a:spcPct val="110000"/>
              </a:lnSpc>
            </a:pPr>
            <a:r>
              <a:rPr lang="en-US" sz="2000" dirty="0"/>
              <a:t>Weights should be associated with different variables based on applications and data semantics.</a:t>
            </a:r>
            <a:endParaRPr lang="en-US" sz="2000" dirty="0">
              <a:sym typeface="Symbol" pitchFamily="18" charset="2"/>
            </a:endParaRPr>
          </a:p>
          <a:p>
            <a:pPr eaLnBrk="1" hangingPunct="1">
              <a:lnSpc>
                <a:spcPct val="110000"/>
              </a:lnSpc>
            </a:pPr>
            <a:r>
              <a:rPr lang="en-US" sz="2000" dirty="0">
                <a:sym typeface="Symbol" pitchFamily="18" charset="2"/>
              </a:rPr>
              <a:t>It is hard to define “similar enough” or “good enough” </a:t>
            </a:r>
          </a:p>
          <a:p>
            <a:pPr lvl="1" eaLnBrk="1" hangingPunct="1">
              <a:lnSpc>
                <a:spcPct val="110000"/>
              </a:lnSpc>
            </a:pPr>
            <a:r>
              <a:rPr lang="en-US" sz="2000" dirty="0">
                <a:sym typeface="Symbol" pitchFamily="18" charset="2"/>
              </a:rPr>
              <a:t> the answer is typically highly subjective.</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2"/>
          </p:nvPr>
        </p:nvSpPr>
        <p:spPr>
          <a:noFill/>
        </p:spPr>
        <p:txBody>
          <a:bodyPr/>
          <a:lstStyle/>
          <a:p>
            <a:fld id="{58A3B9A6-0CD3-4661-923A-24CC1C0777B0}" type="slidenum">
              <a:rPr lang="en-US" smtClean="0"/>
              <a:pPr/>
              <a:t>11</a:t>
            </a:fld>
            <a:endParaRPr lang="en-US"/>
          </a:p>
        </p:txBody>
      </p:sp>
      <p:sp>
        <p:nvSpPr>
          <p:cNvPr id="1029" name="Rectangle 2"/>
          <p:cNvSpPr>
            <a:spLocks noGrp="1" noChangeArrowheads="1"/>
          </p:cNvSpPr>
          <p:nvPr>
            <p:ph type="title"/>
          </p:nvPr>
        </p:nvSpPr>
        <p:spPr>
          <a:xfrm>
            <a:off x="0" y="228600"/>
            <a:ext cx="8839200" cy="609600"/>
          </a:xfrm>
        </p:spPr>
        <p:txBody>
          <a:bodyPr/>
          <a:lstStyle/>
          <a:p>
            <a:pPr eaLnBrk="1" hangingPunct="1"/>
            <a:r>
              <a:rPr lang="en-US" sz="3200" dirty="0"/>
              <a:t>Similarity and Dissimilarity Between Objects</a:t>
            </a:r>
            <a:endParaRPr lang="en-US" dirty="0"/>
          </a:p>
        </p:txBody>
      </p:sp>
      <p:sp>
        <p:nvSpPr>
          <p:cNvPr id="1030" name="Rectangle 3"/>
          <p:cNvSpPr>
            <a:spLocks noGrp="1" noChangeArrowheads="1"/>
          </p:cNvSpPr>
          <p:nvPr>
            <p:ph type="body" idx="1"/>
          </p:nvPr>
        </p:nvSpPr>
        <p:spPr>
          <a:xfrm>
            <a:off x="304800" y="1371600"/>
            <a:ext cx="8458200" cy="5029200"/>
          </a:xfrm>
        </p:spPr>
        <p:txBody>
          <a:bodyPr/>
          <a:lstStyle/>
          <a:p>
            <a:pPr eaLnBrk="1" hangingPunct="1">
              <a:lnSpc>
                <a:spcPct val="120000"/>
              </a:lnSpc>
            </a:pPr>
            <a:r>
              <a:rPr lang="en-US" sz="2000" u="sng" dirty="0"/>
              <a:t>Distances</a:t>
            </a:r>
            <a:r>
              <a:rPr lang="en-US" sz="2000" dirty="0"/>
              <a:t> are normally used to measure the </a:t>
            </a:r>
            <a:r>
              <a:rPr lang="en-US" sz="2000" u="sng" dirty="0"/>
              <a:t>similarity</a:t>
            </a:r>
            <a:r>
              <a:rPr lang="en-US" sz="2000" dirty="0"/>
              <a:t> or </a:t>
            </a:r>
            <a:r>
              <a:rPr lang="en-US" sz="2000" u="sng" dirty="0"/>
              <a:t>dissimilarity</a:t>
            </a:r>
            <a:r>
              <a:rPr lang="en-US" sz="2000" dirty="0"/>
              <a:t> between two data objects</a:t>
            </a:r>
          </a:p>
          <a:p>
            <a:pPr eaLnBrk="1" hangingPunct="1">
              <a:lnSpc>
                <a:spcPct val="120000"/>
              </a:lnSpc>
            </a:pPr>
            <a:endParaRPr lang="en-US" sz="2000" dirty="0"/>
          </a:p>
          <a:p>
            <a:pPr eaLnBrk="1" hangingPunct="1">
              <a:lnSpc>
                <a:spcPct val="120000"/>
              </a:lnSpc>
            </a:pPr>
            <a:r>
              <a:rPr lang="en-US" sz="2000" dirty="0"/>
              <a:t>Some popular ones include: </a:t>
            </a:r>
            <a:r>
              <a:rPr lang="en-US" sz="2000" i="1" dirty="0" err="1">
                <a:solidFill>
                  <a:srgbClr val="170981"/>
                </a:solidFill>
              </a:rPr>
              <a:t>Minkowski</a:t>
            </a:r>
            <a:r>
              <a:rPr lang="en-US" sz="2000" i="1" dirty="0"/>
              <a:t> distance</a:t>
            </a:r>
            <a:r>
              <a:rPr lang="en-US" sz="2000" dirty="0"/>
              <a:t>:</a:t>
            </a:r>
          </a:p>
          <a:p>
            <a:pPr eaLnBrk="1" hangingPunct="1">
              <a:lnSpc>
                <a:spcPct val="120000"/>
              </a:lnSpc>
            </a:pPr>
            <a:endParaRPr lang="en-US" sz="2000" dirty="0"/>
          </a:p>
          <a:p>
            <a:pPr lvl="1" eaLnBrk="1" hangingPunct="1">
              <a:lnSpc>
                <a:spcPct val="120000"/>
              </a:lnSpc>
              <a:buFont typeface="Wingdings" pitchFamily="2" charset="2"/>
              <a:buNone/>
            </a:pPr>
            <a:endParaRPr lang="en-US" sz="2000" dirty="0"/>
          </a:p>
          <a:p>
            <a:pPr lvl="1" eaLnBrk="1" hangingPunct="1">
              <a:lnSpc>
                <a:spcPct val="120000"/>
              </a:lnSpc>
              <a:buFont typeface="Wingdings" pitchFamily="2" charset="2"/>
              <a:buNone/>
            </a:pPr>
            <a:endParaRPr lang="en-US" sz="2000" dirty="0"/>
          </a:p>
          <a:p>
            <a:pPr lvl="1" eaLnBrk="1" hangingPunct="1">
              <a:lnSpc>
                <a:spcPct val="120000"/>
              </a:lnSpc>
              <a:buFont typeface="Wingdings" pitchFamily="2" charset="2"/>
              <a:buNone/>
            </a:pPr>
            <a:r>
              <a:rPr lang="en-US" sz="2000" dirty="0"/>
              <a:t>where  </a:t>
            </a:r>
            <a:r>
              <a:rPr lang="en-US" sz="2000" i="1" dirty="0" err="1"/>
              <a:t>i</a:t>
            </a:r>
            <a:r>
              <a:rPr lang="en-US" sz="2000" dirty="0"/>
              <a:t> = (</a:t>
            </a:r>
            <a:r>
              <a:rPr lang="en-US" sz="2000" i="1" dirty="0"/>
              <a:t>x</a:t>
            </a:r>
            <a:r>
              <a:rPr lang="en-US" sz="2000" baseline="-25000" dirty="0"/>
              <a:t>i1</a:t>
            </a:r>
            <a:r>
              <a:rPr lang="en-US" sz="2000" dirty="0"/>
              <a:t>, </a:t>
            </a:r>
            <a:r>
              <a:rPr lang="en-US" sz="2000" i="1" dirty="0"/>
              <a:t>x</a:t>
            </a:r>
            <a:r>
              <a:rPr lang="en-US" sz="2000" baseline="-25000" dirty="0"/>
              <a:t>i2</a:t>
            </a:r>
            <a:r>
              <a:rPr lang="en-US" sz="2000" dirty="0"/>
              <a:t>, …, </a:t>
            </a:r>
            <a:r>
              <a:rPr lang="en-US" sz="2000" i="1" dirty="0" err="1"/>
              <a:t>x</a:t>
            </a:r>
            <a:r>
              <a:rPr lang="en-US" sz="2000" baseline="-25000" dirty="0" err="1"/>
              <a:t>ip</a:t>
            </a:r>
            <a:r>
              <a:rPr lang="en-US" sz="2000" dirty="0"/>
              <a:t>) and</a:t>
            </a:r>
            <a:r>
              <a:rPr lang="en-US" sz="2000" i="1" dirty="0"/>
              <a:t> j</a:t>
            </a:r>
            <a:r>
              <a:rPr lang="en-US" sz="2000" dirty="0"/>
              <a:t> = (</a:t>
            </a:r>
            <a:r>
              <a:rPr lang="en-US" sz="2000" i="1" dirty="0"/>
              <a:t>x</a:t>
            </a:r>
            <a:r>
              <a:rPr lang="en-US" sz="2000" baseline="-25000" dirty="0"/>
              <a:t>j1</a:t>
            </a:r>
            <a:r>
              <a:rPr lang="en-US" sz="2000" dirty="0"/>
              <a:t>, </a:t>
            </a:r>
            <a:r>
              <a:rPr lang="en-US" sz="2000" i="1" dirty="0"/>
              <a:t>x</a:t>
            </a:r>
            <a:r>
              <a:rPr lang="en-US" sz="2000" baseline="-25000" dirty="0"/>
              <a:t>j2</a:t>
            </a:r>
            <a:r>
              <a:rPr lang="en-US" sz="2000" dirty="0"/>
              <a:t>, …, </a:t>
            </a:r>
            <a:r>
              <a:rPr lang="en-US" sz="2000" i="1" dirty="0" err="1"/>
              <a:t>x</a:t>
            </a:r>
            <a:r>
              <a:rPr lang="en-US" sz="2000" baseline="-25000" dirty="0" err="1"/>
              <a:t>jp</a:t>
            </a:r>
            <a:r>
              <a:rPr lang="en-US" sz="2000" dirty="0"/>
              <a:t>) are two </a:t>
            </a:r>
            <a:r>
              <a:rPr lang="en-US" sz="2000" i="1" dirty="0"/>
              <a:t>p</a:t>
            </a:r>
            <a:r>
              <a:rPr lang="en-US" sz="2000" dirty="0"/>
              <a:t>-dimensional data objects, and </a:t>
            </a:r>
            <a:r>
              <a:rPr lang="en-US" sz="2000" i="1" dirty="0"/>
              <a:t>q</a:t>
            </a:r>
            <a:r>
              <a:rPr lang="en-US" sz="2000" dirty="0"/>
              <a:t> is a positive integer</a:t>
            </a:r>
          </a:p>
          <a:p>
            <a:pPr eaLnBrk="1" hangingPunct="1">
              <a:lnSpc>
                <a:spcPct val="120000"/>
              </a:lnSpc>
            </a:pPr>
            <a:r>
              <a:rPr lang="en-US" sz="2000" dirty="0"/>
              <a:t>If </a:t>
            </a:r>
            <a:r>
              <a:rPr lang="en-US" sz="2000" i="1" dirty="0"/>
              <a:t>q</a:t>
            </a:r>
            <a:r>
              <a:rPr lang="en-US" sz="2000" dirty="0"/>
              <a:t> = </a:t>
            </a:r>
            <a:r>
              <a:rPr lang="en-US" sz="2000" i="1" dirty="0"/>
              <a:t>1</a:t>
            </a:r>
            <a:r>
              <a:rPr lang="en-US" sz="2000" dirty="0"/>
              <a:t>, </a:t>
            </a:r>
            <a:r>
              <a:rPr lang="en-US" sz="2000" i="1" dirty="0"/>
              <a:t>d</a:t>
            </a:r>
            <a:r>
              <a:rPr lang="en-US" sz="2000" dirty="0"/>
              <a:t> is </a:t>
            </a:r>
            <a:r>
              <a:rPr lang="en-US" sz="2000" dirty="0">
                <a:solidFill>
                  <a:srgbClr val="170981"/>
                </a:solidFill>
              </a:rPr>
              <a:t>Manhattan</a:t>
            </a:r>
            <a:r>
              <a:rPr lang="en-US" sz="2000" dirty="0"/>
              <a:t> distance</a:t>
            </a:r>
            <a:endParaRPr lang="en-US" sz="2000" i="1" dirty="0"/>
          </a:p>
          <a:p>
            <a:pPr eaLnBrk="1" hangingPunct="1">
              <a:lnSpc>
                <a:spcPct val="120000"/>
              </a:lnSpc>
            </a:pPr>
            <a:endParaRPr lang="en-US" sz="2000" i="1" dirty="0"/>
          </a:p>
          <a:p>
            <a:pPr lvl="1" eaLnBrk="1" hangingPunct="1">
              <a:lnSpc>
                <a:spcPct val="120000"/>
              </a:lnSpc>
              <a:buFont typeface="Wingdings" pitchFamily="2" charset="2"/>
              <a:buNone/>
            </a:pPr>
            <a:endParaRPr lang="en-US" sz="2000" dirty="0"/>
          </a:p>
        </p:txBody>
      </p:sp>
      <p:graphicFrame>
        <p:nvGraphicFramePr>
          <p:cNvPr id="1026" name="Object 1024"/>
          <p:cNvGraphicFramePr>
            <a:graphicFrameLocks noChangeAspect="1"/>
          </p:cNvGraphicFramePr>
          <p:nvPr/>
        </p:nvGraphicFramePr>
        <p:xfrm>
          <a:off x="1676400" y="3276600"/>
          <a:ext cx="5181600" cy="596900"/>
        </p:xfrm>
        <a:graphic>
          <a:graphicData uri="http://schemas.openxmlformats.org/presentationml/2006/ole">
            <mc:AlternateContent xmlns:mc="http://schemas.openxmlformats.org/markup-compatibility/2006">
              <mc:Choice xmlns:v="urn:schemas-microsoft-com:vml" Requires="v">
                <p:oleObj spid="_x0000_s1025" name="Equation" r:id="rId3" imgW="5181600" imgH="596900" progId="Equation.3">
                  <p:embed/>
                </p:oleObj>
              </mc:Choice>
              <mc:Fallback>
                <p:oleObj name="Equation" r:id="rId3" imgW="5181600" imgH="596900" progId="Equation.3">
                  <p:embed/>
                  <p:pic>
                    <p:nvPicPr>
                      <p:cNvPr id="1026"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76600"/>
                        <a:ext cx="5181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1025"/>
          <p:cNvGraphicFramePr>
            <a:graphicFrameLocks noChangeAspect="1"/>
          </p:cNvGraphicFramePr>
          <p:nvPr/>
        </p:nvGraphicFramePr>
        <p:xfrm>
          <a:off x="2438400" y="5715000"/>
          <a:ext cx="4521200" cy="546100"/>
        </p:xfrm>
        <a:graphic>
          <a:graphicData uri="http://schemas.openxmlformats.org/presentationml/2006/ole">
            <mc:AlternateContent xmlns:mc="http://schemas.openxmlformats.org/markup-compatibility/2006">
              <mc:Choice xmlns:v="urn:schemas-microsoft-com:vml" Requires="v">
                <p:oleObj spid="_x0000_s1026" name="Equation" r:id="rId5" imgW="4292600" imgH="431800" progId="Equation.3">
                  <p:embed/>
                </p:oleObj>
              </mc:Choice>
              <mc:Fallback>
                <p:oleObj name="Equation" r:id="rId5" imgW="4292600" imgH="431800" progId="Equation.3">
                  <p:embed/>
                  <p:pic>
                    <p:nvPicPr>
                      <p:cNvPr id="1027"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715000"/>
                        <a:ext cx="45212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D8CE7652-3B1D-49AE-8304-79CADAA83494}" type="slidenum">
              <a:rPr lang="en-US" smtClean="0"/>
              <a:pPr/>
              <a:t>12</a:t>
            </a:fld>
            <a:endParaRPr lang="en-US"/>
          </a:p>
        </p:txBody>
      </p:sp>
      <p:sp>
        <p:nvSpPr>
          <p:cNvPr id="2052" name="Rectangle 2"/>
          <p:cNvSpPr>
            <a:spLocks noGrp="1" noChangeArrowheads="1"/>
          </p:cNvSpPr>
          <p:nvPr>
            <p:ph type="title"/>
          </p:nvPr>
        </p:nvSpPr>
        <p:spPr>
          <a:xfrm>
            <a:off x="0" y="304800"/>
            <a:ext cx="8839200" cy="457200"/>
          </a:xfrm>
        </p:spPr>
        <p:txBody>
          <a:bodyPr/>
          <a:lstStyle/>
          <a:p>
            <a:pPr eaLnBrk="1" hangingPunct="1"/>
            <a:r>
              <a:rPr lang="en-US" sz="2800"/>
              <a:t>Similarity and Dissimilarity Between Objects (Cont.)</a:t>
            </a:r>
            <a:endParaRPr lang="en-US" sz="3200"/>
          </a:p>
        </p:txBody>
      </p:sp>
      <p:sp>
        <p:nvSpPr>
          <p:cNvPr id="2053" name="Rectangle 3"/>
          <p:cNvSpPr>
            <a:spLocks noGrp="1" noChangeArrowheads="1"/>
          </p:cNvSpPr>
          <p:nvPr>
            <p:ph type="body" idx="1"/>
          </p:nvPr>
        </p:nvSpPr>
        <p:spPr>
          <a:xfrm>
            <a:off x="685800" y="1600200"/>
            <a:ext cx="8001000" cy="4953000"/>
          </a:xfrm>
        </p:spPr>
        <p:txBody>
          <a:bodyPr/>
          <a:lstStyle/>
          <a:p>
            <a:pPr eaLnBrk="1" hangingPunct="1">
              <a:lnSpc>
                <a:spcPct val="110000"/>
              </a:lnSpc>
            </a:pPr>
            <a:r>
              <a:rPr lang="en-US" sz="2000" i="1"/>
              <a:t>If q</a:t>
            </a:r>
            <a:r>
              <a:rPr lang="en-US" sz="2000"/>
              <a:t> = </a:t>
            </a:r>
            <a:r>
              <a:rPr lang="en-US" sz="2000" i="1"/>
              <a:t>2</a:t>
            </a:r>
            <a:r>
              <a:rPr lang="en-US" sz="2000"/>
              <a:t>,</a:t>
            </a:r>
            <a:r>
              <a:rPr lang="en-US" sz="2000" i="1"/>
              <a:t> d </a:t>
            </a:r>
            <a:r>
              <a:rPr lang="en-US" sz="2000"/>
              <a:t>is Euclidean distance:</a:t>
            </a:r>
          </a:p>
          <a:p>
            <a:pPr eaLnBrk="1" hangingPunct="1">
              <a:lnSpc>
                <a:spcPct val="110000"/>
              </a:lnSpc>
            </a:pPr>
            <a:endParaRPr lang="en-US" sz="2000"/>
          </a:p>
          <a:p>
            <a:pPr lvl="1" eaLnBrk="1" hangingPunct="1">
              <a:lnSpc>
                <a:spcPct val="110000"/>
              </a:lnSpc>
            </a:pPr>
            <a:endParaRPr lang="en-US" sz="2000"/>
          </a:p>
          <a:p>
            <a:pPr lvl="1" eaLnBrk="1" hangingPunct="1">
              <a:lnSpc>
                <a:spcPct val="110000"/>
              </a:lnSpc>
            </a:pPr>
            <a:r>
              <a:rPr lang="en-US" sz="2000"/>
              <a:t>Properties</a:t>
            </a:r>
          </a:p>
          <a:p>
            <a:pPr lvl="2" eaLnBrk="1" hangingPunct="1">
              <a:lnSpc>
                <a:spcPct val="110000"/>
              </a:lnSpc>
            </a:pPr>
            <a:r>
              <a:rPr lang="en-US" sz="2000" i="1"/>
              <a:t>d(i,j)</a:t>
            </a:r>
            <a:r>
              <a:rPr lang="en-US" sz="2000"/>
              <a:t> </a:t>
            </a:r>
            <a:r>
              <a:rPr lang="en-US" sz="2000">
                <a:sym typeface="Symbol" pitchFamily="18" charset="2"/>
              </a:rPr>
              <a:t> 0</a:t>
            </a:r>
            <a:endParaRPr lang="en-US" sz="2000"/>
          </a:p>
          <a:p>
            <a:pPr lvl="2" eaLnBrk="1" hangingPunct="1">
              <a:lnSpc>
                <a:spcPct val="110000"/>
              </a:lnSpc>
            </a:pPr>
            <a:r>
              <a:rPr lang="en-US" sz="2000" i="1"/>
              <a:t>d(i,i)</a:t>
            </a:r>
            <a:r>
              <a:rPr lang="en-US" sz="2000"/>
              <a:t> </a:t>
            </a:r>
            <a:r>
              <a:rPr lang="en-US" sz="2000">
                <a:sym typeface="Symbol" pitchFamily="18" charset="2"/>
              </a:rPr>
              <a:t>= 0</a:t>
            </a:r>
            <a:endParaRPr lang="en-US" sz="2000"/>
          </a:p>
          <a:p>
            <a:pPr lvl="2" eaLnBrk="1" hangingPunct="1">
              <a:lnSpc>
                <a:spcPct val="110000"/>
              </a:lnSpc>
            </a:pPr>
            <a:r>
              <a:rPr lang="en-US" sz="2000" i="1"/>
              <a:t>d(i,j)</a:t>
            </a:r>
            <a:r>
              <a:rPr lang="en-US" sz="2000"/>
              <a:t> </a:t>
            </a:r>
            <a:r>
              <a:rPr lang="en-US" sz="2000">
                <a:sym typeface="Symbol" pitchFamily="18" charset="2"/>
              </a:rPr>
              <a:t>= </a:t>
            </a:r>
            <a:r>
              <a:rPr lang="en-US" sz="2000" i="1"/>
              <a:t>d(j,i)</a:t>
            </a:r>
            <a:endParaRPr lang="en-US" sz="2000"/>
          </a:p>
          <a:p>
            <a:pPr lvl="2" eaLnBrk="1" hangingPunct="1">
              <a:lnSpc>
                <a:spcPct val="110000"/>
              </a:lnSpc>
            </a:pPr>
            <a:r>
              <a:rPr lang="en-US" sz="2000" i="1"/>
              <a:t>d(i,j)</a:t>
            </a:r>
            <a:r>
              <a:rPr lang="en-US" sz="2000"/>
              <a:t> </a:t>
            </a:r>
            <a:r>
              <a:rPr lang="en-US" sz="2000">
                <a:sym typeface="Symbol" pitchFamily="18" charset="2"/>
              </a:rPr>
              <a:t> </a:t>
            </a:r>
            <a:r>
              <a:rPr lang="en-US" sz="2000" i="1"/>
              <a:t>d(i,k)</a:t>
            </a:r>
            <a:r>
              <a:rPr lang="en-US" sz="2000"/>
              <a:t> </a:t>
            </a:r>
            <a:r>
              <a:rPr lang="en-US" sz="2000">
                <a:sym typeface="Symbol" pitchFamily="18" charset="2"/>
              </a:rPr>
              <a:t>+ </a:t>
            </a:r>
            <a:r>
              <a:rPr lang="en-US" sz="2000" i="1"/>
              <a:t>d(k,j)</a:t>
            </a:r>
            <a:endParaRPr lang="en-US" sz="2000">
              <a:sym typeface="Symbol" pitchFamily="18" charset="2"/>
            </a:endParaRPr>
          </a:p>
          <a:p>
            <a:pPr eaLnBrk="1" hangingPunct="1">
              <a:lnSpc>
                <a:spcPct val="110000"/>
              </a:lnSpc>
            </a:pPr>
            <a:r>
              <a:rPr lang="en-US" sz="2000"/>
              <a:t>Also, one can use weighted distance, parametric Pearson product moment correlation, or other disimilarity measures</a:t>
            </a:r>
          </a:p>
        </p:txBody>
      </p:sp>
      <p:graphicFrame>
        <p:nvGraphicFramePr>
          <p:cNvPr id="2050" name="Object 4"/>
          <p:cNvGraphicFramePr>
            <a:graphicFrameLocks noChangeAspect="1"/>
          </p:cNvGraphicFramePr>
          <p:nvPr/>
        </p:nvGraphicFramePr>
        <p:xfrm>
          <a:off x="1981200" y="2133600"/>
          <a:ext cx="5170488" cy="582613"/>
        </p:xfrm>
        <a:graphic>
          <a:graphicData uri="http://schemas.openxmlformats.org/presentationml/2006/ole">
            <mc:AlternateContent xmlns:mc="http://schemas.openxmlformats.org/markup-compatibility/2006">
              <mc:Choice xmlns:v="urn:schemas-microsoft-com:vml" Requires="v">
                <p:oleObj spid="_x0000_s2049" name="Equation" r:id="rId3" imgW="5168900" imgH="584200" progId="Equation.3">
                  <p:embed/>
                </p:oleObj>
              </mc:Choice>
              <mc:Fallback>
                <p:oleObj name="Equation" r:id="rId3" imgW="5168900" imgH="58420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133600"/>
                        <a:ext cx="5170488"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304800"/>
            <a:ext cx="9144000" cy="609600"/>
          </a:xfrm>
        </p:spPr>
        <p:txBody>
          <a:bodyPr/>
          <a:lstStyle/>
          <a:p>
            <a:r>
              <a:rPr lang="en-US"/>
              <a:t>Examples of Euclidean Distances</a:t>
            </a:r>
          </a:p>
        </p:txBody>
      </p:sp>
      <p:sp>
        <p:nvSpPr>
          <p:cNvPr id="16387" name="Espace réservé du numéro de diapositive 4"/>
          <p:cNvSpPr>
            <a:spLocks noGrp="1"/>
          </p:cNvSpPr>
          <p:nvPr>
            <p:ph type="sldNum" sz="quarter" idx="12"/>
          </p:nvPr>
        </p:nvSpPr>
        <p:spPr>
          <a:noFill/>
        </p:spPr>
        <p:txBody>
          <a:bodyPr/>
          <a:lstStyle/>
          <a:p>
            <a:fld id="{178AEF11-D228-4329-BD80-8D22C27E13D8}" type="slidenum">
              <a:rPr lang="en-US" smtClean="0"/>
              <a:pPr/>
              <a:t>13</a:t>
            </a:fld>
            <a:endParaRPr lang="en-US"/>
          </a:p>
        </p:txBody>
      </p:sp>
      <p:sp>
        <p:nvSpPr>
          <p:cNvPr id="13315" name="AutoShape 3"/>
          <p:cNvSpPr>
            <a:spLocks noChangeArrowheads="1"/>
          </p:cNvSpPr>
          <p:nvPr/>
        </p:nvSpPr>
        <p:spPr bwMode="auto">
          <a:xfrm flipH="1">
            <a:off x="2530475" y="3006725"/>
            <a:ext cx="2746375" cy="2284413"/>
          </a:xfrm>
          <a:prstGeom prst="rtTriangle">
            <a:avLst/>
          </a:prstGeom>
          <a:noFill/>
          <a:ln w="9525">
            <a:solidFill>
              <a:schemeClr val="tx1"/>
            </a:solidFill>
            <a:miter lim="800000"/>
            <a:headEnd/>
            <a:tailEnd/>
          </a:ln>
          <a:effectLst/>
        </p:spPr>
        <p:txBody>
          <a:bodyPr wrap="none" anchor="ctr"/>
          <a:lstStyle/>
          <a:p>
            <a:pPr>
              <a:defRPr/>
            </a:pPr>
            <a:endParaRPr lang="fr-FR">
              <a:ln w="38100">
                <a:solidFill>
                  <a:schemeClr val="tx1"/>
                </a:solidFill>
              </a:ln>
            </a:endParaRPr>
          </a:p>
        </p:txBody>
      </p:sp>
      <p:sp>
        <p:nvSpPr>
          <p:cNvPr id="13316" name="Text Box 4"/>
          <p:cNvSpPr txBox="1">
            <a:spLocks noChangeArrowheads="1"/>
          </p:cNvSpPr>
          <p:nvPr/>
        </p:nvSpPr>
        <p:spPr bwMode="auto">
          <a:xfrm>
            <a:off x="1676400" y="5334000"/>
            <a:ext cx="1244600" cy="457200"/>
          </a:xfrm>
          <a:prstGeom prst="rect">
            <a:avLst/>
          </a:prstGeom>
          <a:noFill/>
          <a:ln w="9525">
            <a:noFill/>
            <a:miter lim="800000"/>
            <a:headEnd/>
            <a:tailEnd/>
          </a:ln>
          <a:effectLst/>
        </p:spPr>
        <p:txBody>
          <a:bodyPr wrap="none">
            <a:spAutoFit/>
          </a:bodyPr>
          <a:lstStyle/>
          <a:p>
            <a:pPr>
              <a:defRPr/>
            </a:pPr>
            <a:r>
              <a:rPr lang="en-US" dirty="0">
                <a:latin typeface="+mn-lt"/>
              </a:rPr>
              <a:t>x = (5,5)</a:t>
            </a:r>
          </a:p>
        </p:txBody>
      </p:sp>
      <p:sp>
        <p:nvSpPr>
          <p:cNvPr id="13317" name="Text Box 5"/>
          <p:cNvSpPr txBox="1">
            <a:spLocks noChangeArrowheads="1"/>
          </p:cNvSpPr>
          <p:nvPr/>
        </p:nvSpPr>
        <p:spPr bwMode="auto">
          <a:xfrm>
            <a:off x="5257800" y="2438400"/>
            <a:ext cx="1287463" cy="461963"/>
          </a:xfrm>
          <a:prstGeom prst="rect">
            <a:avLst/>
          </a:prstGeom>
          <a:noFill/>
          <a:ln w="9525">
            <a:noFill/>
            <a:miter lim="800000"/>
            <a:headEnd/>
            <a:tailEnd/>
          </a:ln>
          <a:effectLst/>
        </p:spPr>
        <p:txBody>
          <a:bodyPr wrap="none">
            <a:spAutoFit/>
          </a:bodyPr>
          <a:lstStyle/>
          <a:p>
            <a:pPr>
              <a:defRPr/>
            </a:pPr>
            <a:r>
              <a:rPr lang="en-US" dirty="0">
                <a:latin typeface="+mn-lt"/>
              </a:rPr>
              <a:t>y = (9,8)</a:t>
            </a:r>
          </a:p>
        </p:txBody>
      </p:sp>
      <p:sp>
        <p:nvSpPr>
          <p:cNvPr id="13319" name="Text Box 7"/>
          <p:cNvSpPr txBox="1">
            <a:spLocks noChangeArrowheads="1"/>
          </p:cNvSpPr>
          <p:nvPr/>
        </p:nvSpPr>
        <p:spPr bwMode="auto">
          <a:xfrm>
            <a:off x="457200" y="1676400"/>
            <a:ext cx="4114800" cy="830263"/>
          </a:xfrm>
          <a:prstGeom prst="rect">
            <a:avLst/>
          </a:prstGeom>
          <a:noFill/>
          <a:ln w="9525">
            <a:noFill/>
            <a:miter lim="800000"/>
            <a:headEnd/>
            <a:tailEnd/>
          </a:ln>
          <a:effectLst/>
        </p:spPr>
        <p:txBody>
          <a:bodyPr>
            <a:spAutoFit/>
          </a:bodyPr>
          <a:lstStyle/>
          <a:p>
            <a:pPr>
              <a:defRPr/>
            </a:pPr>
            <a:r>
              <a:rPr lang="en-US" b="1" dirty="0">
                <a:solidFill>
                  <a:schemeClr val="accent1">
                    <a:lumMod val="75000"/>
                  </a:schemeClr>
                </a:solidFill>
                <a:latin typeface="+mn-lt"/>
              </a:rPr>
              <a:t>Euclidean</a:t>
            </a:r>
          </a:p>
          <a:p>
            <a:pPr>
              <a:defRPr/>
            </a:pPr>
            <a:r>
              <a:rPr lang="en-US" dirty="0">
                <a:latin typeface="+mn-lt"/>
              </a:rPr>
              <a:t>Dist (</a:t>
            </a:r>
            <a:r>
              <a:rPr lang="en-US" dirty="0" err="1">
                <a:latin typeface="+mn-lt"/>
              </a:rPr>
              <a:t>x,y</a:t>
            </a:r>
            <a:r>
              <a:rPr lang="en-US" dirty="0">
                <a:latin typeface="+mn-lt"/>
              </a:rPr>
              <a:t>) = </a:t>
            </a:r>
            <a:r>
              <a:rPr lang="en-US" dirty="0" err="1">
                <a:latin typeface="+mn-lt"/>
              </a:rPr>
              <a:t>sqrt</a:t>
            </a:r>
            <a:r>
              <a:rPr lang="en-US" dirty="0">
                <a:latin typeface="+mn-lt"/>
              </a:rPr>
              <a:t> (4</a:t>
            </a:r>
            <a:r>
              <a:rPr lang="en-US" baseline="30000" dirty="0">
                <a:latin typeface="+mn-lt"/>
              </a:rPr>
              <a:t>2</a:t>
            </a:r>
            <a:r>
              <a:rPr lang="en-US" dirty="0">
                <a:latin typeface="+mn-lt"/>
              </a:rPr>
              <a:t>+3</a:t>
            </a:r>
            <a:r>
              <a:rPr lang="en-US" baseline="30000" dirty="0">
                <a:latin typeface="+mn-lt"/>
              </a:rPr>
              <a:t>2</a:t>
            </a:r>
            <a:r>
              <a:rPr lang="en-US" dirty="0">
                <a:latin typeface="+mn-lt"/>
              </a:rPr>
              <a:t>) = 5</a:t>
            </a:r>
          </a:p>
        </p:txBody>
      </p:sp>
      <p:sp>
        <p:nvSpPr>
          <p:cNvPr id="16392" name="Line 8"/>
          <p:cNvSpPr>
            <a:spLocks noChangeShapeType="1"/>
          </p:cNvSpPr>
          <p:nvPr/>
        </p:nvSpPr>
        <p:spPr bwMode="auto">
          <a:xfrm flipV="1">
            <a:off x="2454275" y="2930525"/>
            <a:ext cx="2667000" cy="2209800"/>
          </a:xfrm>
          <a:prstGeom prst="line">
            <a:avLst/>
          </a:prstGeom>
          <a:noFill/>
          <a:ln w="9525">
            <a:solidFill>
              <a:srgbClr val="114FFB"/>
            </a:solidFill>
            <a:round/>
            <a:headEnd type="triangle" w="med" len="med"/>
            <a:tailEnd type="triangle" w="med" len="med"/>
          </a:ln>
        </p:spPr>
        <p:txBody>
          <a:bodyPr wrap="none" anchor="ctr"/>
          <a:lstStyle/>
          <a:p>
            <a:endParaRPr lang="en-US"/>
          </a:p>
        </p:txBody>
      </p:sp>
      <p:cxnSp>
        <p:nvCxnSpPr>
          <p:cNvPr id="16393" name="AutoShape 9"/>
          <p:cNvCxnSpPr>
            <a:cxnSpLocks noChangeShapeType="1"/>
          </p:cNvCxnSpPr>
          <p:nvPr/>
        </p:nvCxnSpPr>
        <p:spPr bwMode="auto">
          <a:xfrm flipV="1">
            <a:off x="2759075" y="3082925"/>
            <a:ext cx="2590800" cy="2286000"/>
          </a:xfrm>
          <a:prstGeom prst="bentConnector3">
            <a:avLst>
              <a:gd name="adj1" fmla="val 100306"/>
            </a:avLst>
          </a:prstGeom>
          <a:noFill/>
          <a:ln w="9525">
            <a:solidFill>
              <a:srgbClr val="FF0000"/>
            </a:solidFill>
            <a:miter lim="800000"/>
            <a:headEnd/>
            <a:tailEnd type="triangle" w="med" len="med"/>
          </a:ln>
        </p:spPr>
      </p:cxnSp>
      <p:sp>
        <p:nvSpPr>
          <p:cNvPr id="13322" name="Text Box 10"/>
          <p:cNvSpPr txBox="1">
            <a:spLocks noChangeArrowheads="1"/>
          </p:cNvSpPr>
          <p:nvPr/>
        </p:nvSpPr>
        <p:spPr bwMode="auto">
          <a:xfrm>
            <a:off x="5638800" y="4419600"/>
            <a:ext cx="3124200" cy="830263"/>
          </a:xfrm>
          <a:prstGeom prst="rect">
            <a:avLst/>
          </a:prstGeom>
          <a:noFill/>
          <a:ln w="9525">
            <a:noFill/>
            <a:miter lim="800000"/>
            <a:headEnd/>
            <a:tailEnd/>
          </a:ln>
          <a:effectLst/>
        </p:spPr>
        <p:txBody>
          <a:bodyPr>
            <a:spAutoFit/>
          </a:bodyPr>
          <a:lstStyle/>
          <a:p>
            <a:pPr>
              <a:defRPr/>
            </a:pPr>
            <a:r>
              <a:rPr lang="en-US" b="1" dirty="0">
                <a:solidFill>
                  <a:srgbClr val="FF0000"/>
                </a:solidFill>
                <a:latin typeface="+mn-lt"/>
              </a:rPr>
              <a:t>Manhattan</a:t>
            </a:r>
          </a:p>
          <a:p>
            <a:pPr>
              <a:defRPr/>
            </a:pPr>
            <a:r>
              <a:rPr lang="en-US" dirty="0">
                <a:latin typeface="+mn-lt"/>
              </a:rPr>
              <a:t>Dist (</a:t>
            </a:r>
            <a:r>
              <a:rPr lang="en-US" dirty="0" err="1">
                <a:latin typeface="+mn-lt"/>
              </a:rPr>
              <a:t>x,y</a:t>
            </a:r>
            <a:r>
              <a:rPr lang="en-US" dirty="0">
                <a:latin typeface="+mn-lt"/>
              </a:rPr>
              <a:t>) = 4+3 = 7</a:t>
            </a:r>
          </a:p>
        </p:txBody>
      </p:sp>
      <p:sp>
        <p:nvSpPr>
          <p:cNvPr id="13323" name="Text Box 11"/>
          <p:cNvSpPr txBox="1">
            <a:spLocks noChangeArrowheads="1"/>
          </p:cNvSpPr>
          <p:nvPr/>
        </p:nvSpPr>
        <p:spPr bwMode="auto">
          <a:xfrm>
            <a:off x="3886200" y="4800600"/>
            <a:ext cx="347663" cy="461963"/>
          </a:xfrm>
          <a:prstGeom prst="rect">
            <a:avLst/>
          </a:prstGeom>
          <a:noFill/>
          <a:ln w="9525">
            <a:noFill/>
            <a:miter lim="800000"/>
            <a:headEnd/>
            <a:tailEnd/>
          </a:ln>
          <a:effectLst/>
        </p:spPr>
        <p:txBody>
          <a:bodyPr wrap="none">
            <a:spAutoFit/>
          </a:bodyPr>
          <a:lstStyle/>
          <a:p>
            <a:pPr>
              <a:defRPr/>
            </a:pPr>
            <a:r>
              <a:rPr lang="en-US" dirty="0">
                <a:latin typeface="+mn-lt"/>
              </a:rPr>
              <a:t>4</a:t>
            </a:r>
          </a:p>
        </p:txBody>
      </p:sp>
      <p:sp>
        <p:nvSpPr>
          <p:cNvPr id="13324" name="Text Box 12"/>
          <p:cNvSpPr txBox="1">
            <a:spLocks noChangeArrowheads="1"/>
          </p:cNvSpPr>
          <p:nvPr/>
        </p:nvSpPr>
        <p:spPr bwMode="auto">
          <a:xfrm>
            <a:off x="4953000" y="3886200"/>
            <a:ext cx="336550" cy="457200"/>
          </a:xfrm>
          <a:prstGeom prst="rect">
            <a:avLst/>
          </a:prstGeom>
          <a:noFill/>
          <a:ln w="9525">
            <a:noFill/>
            <a:miter lim="800000"/>
            <a:headEnd/>
            <a:tailEnd/>
          </a:ln>
          <a:effectLst/>
        </p:spPr>
        <p:txBody>
          <a:bodyPr wrap="none">
            <a:spAutoFit/>
          </a:bodyPr>
          <a:lstStyle/>
          <a:p>
            <a:pPr>
              <a:defRPr/>
            </a:pPr>
            <a:r>
              <a:rPr lang="en-US" dirty="0">
                <a:latin typeface="+mn-lt"/>
              </a:rPr>
              <a:t>3</a:t>
            </a:r>
          </a:p>
        </p:txBody>
      </p:sp>
      <p:sp>
        <p:nvSpPr>
          <p:cNvPr id="13325" name="Text Box 13"/>
          <p:cNvSpPr txBox="1">
            <a:spLocks noChangeArrowheads="1"/>
          </p:cNvSpPr>
          <p:nvPr/>
        </p:nvSpPr>
        <p:spPr bwMode="auto">
          <a:xfrm>
            <a:off x="3886200" y="4038600"/>
            <a:ext cx="336550" cy="457200"/>
          </a:xfrm>
          <a:prstGeom prst="rect">
            <a:avLst/>
          </a:prstGeom>
          <a:noFill/>
          <a:ln w="9525">
            <a:noFill/>
            <a:miter lim="800000"/>
            <a:headEnd/>
            <a:tailEnd/>
          </a:ln>
          <a:effectLst/>
        </p:spPr>
        <p:txBody>
          <a:bodyPr wrap="none">
            <a:spAutoFit/>
          </a:bodyPr>
          <a:lstStyle/>
          <a:p>
            <a:pPr>
              <a:defRPr/>
            </a:pPr>
            <a:r>
              <a:rPr lang="en-US" dirty="0">
                <a:latin typeface="+mn-lt"/>
              </a:rPr>
              <a:t>5</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446F2B7A-984F-44F0-A6DF-4EF1CBE636BE}" type="slidenum">
              <a:rPr lang="ar-SA" smtClean="0">
                <a:latin typeface="Arial" charset="0"/>
                <a:cs typeface="Arial" charset="0"/>
              </a:rPr>
              <a:pPr/>
              <a:t>14</a:t>
            </a:fld>
            <a:endParaRPr lang="en-GB">
              <a:latin typeface="Arial" charset="0"/>
              <a:cs typeface="Arial" charset="0"/>
            </a:endParaRPr>
          </a:p>
        </p:txBody>
      </p:sp>
      <p:sp>
        <p:nvSpPr>
          <p:cNvPr id="17411" name="Rectangle 2"/>
          <p:cNvSpPr>
            <a:spLocks noGrp="1" noChangeArrowheads="1"/>
          </p:cNvSpPr>
          <p:nvPr>
            <p:ph type="title"/>
          </p:nvPr>
        </p:nvSpPr>
        <p:spPr>
          <a:xfrm>
            <a:off x="457200" y="381000"/>
            <a:ext cx="8458200" cy="762000"/>
          </a:xfrm>
        </p:spPr>
        <p:txBody>
          <a:bodyPr/>
          <a:lstStyle/>
          <a:p>
            <a:pPr algn="l" eaLnBrk="1" hangingPunct="1"/>
            <a:r>
              <a:rPr lang="en-GB" sz="2800" b="1" dirty="0">
                <a:solidFill>
                  <a:srgbClr val="0033CC"/>
                </a:solidFill>
              </a:rPr>
              <a:t>Notes about Clustering Algorithms</a:t>
            </a:r>
          </a:p>
        </p:txBody>
      </p:sp>
      <p:sp>
        <p:nvSpPr>
          <p:cNvPr id="17412" name="Text Box 5"/>
          <p:cNvSpPr txBox="1">
            <a:spLocks noChangeArrowheads="1"/>
          </p:cNvSpPr>
          <p:nvPr/>
        </p:nvSpPr>
        <p:spPr bwMode="auto">
          <a:xfrm>
            <a:off x="533400" y="1981200"/>
            <a:ext cx="8229600" cy="3140075"/>
          </a:xfrm>
          <a:prstGeom prst="rect">
            <a:avLst/>
          </a:prstGeom>
          <a:noFill/>
          <a:ln w="9525">
            <a:noFill/>
            <a:miter lim="800000"/>
            <a:headEnd/>
            <a:tailEnd/>
          </a:ln>
        </p:spPr>
        <p:txBody>
          <a:bodyPr>
            <a:spAutoFit/>
          </a:bodyPr>
          <a:lstStyle/>
          <a:p>
            <a:pPr algn="l" eaLnBrk="0" hangingPunct="0">
              <a:buFont typeface="Arial" charset="0"/>
              <a:buChar char="•"/>
            </a:pPr>
            <a:r>
              <a:rPr lang="en-GB" sz="2000" dirty="0">
                <a:cs typeface="Arial" charset="0"/>
              </a:rPr>
              <a:t> A clustering algorithm attempts to find natural groups of components (or data) based on some similarity. Also, the clustering algorithm finds the centroid of a group of data sets.</a:t>
            </a:r>
          </a:p>
          <a:p>
            <a:pPr algn="l" eaLnBrk="0" hangingPunct="0">
              <a:buFont typeface="Arial" charset="0"/>
              <a:buChar char="•"/>
            </a:pPr>
            <a:endParaRPr lang="en-GB" sz="2000" dirty="0">
              <a:cs typeface="Arial" charset="0"/>
            </a:endParaRPr>
          </a:p>
          <a:p>
            <a:pPr algn="l" eaLnBrk="0" hangingPunct="0">
              <a:buFont typeface="Arial" charset="0"/>
              <a:buChar char="•"/>
            </a:pPr>
            <a:r>
              <a:rPr lang="en-GB" sz="2000" dirty="0">
                <a:cs typeface="Arial" charset="0"/>
              </a:rPr>
              <a:t> To determine cluster membership, most algorithms evaluate the distance between a point and the cluster centroids. </a:t>
            </a:r>
          </a:p>
          <a:p>
            <a:pPr algn="l" eaLnBrk="0" hangingPunct="0">
              <a:buFont typeface="Arial" charset="0"/>
              <a:buChar char="•"/>
            </a:pPr>
            <a:endParaRPr lang="en-GB" sz="2000" dirty="0">
              <a:cs typeface="Arial" charset="0"/>
            </a:endParaRPr>
          </a:p>
          <a:p>
            <a:pPr algn="l" eaLnBrk="0" hangingPunct="0">
              <a:buFont typeface="Arial" charset="0"/>
              <a:buChar char="•"/>
            </a:pPr>
            <a:r>
              <a:rPr lang="en-GB" sz="2000" dirty="0">
                <a:cs typeface="Arial" charset="0"/>
              </a:rPr>
              <a:t> The output from a clustering algorithm is basically a statistical description of the cluster centroids with the number of components in each cluster.</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noFill/>
        </p:spPr>
        <p:txBody>
          <a:bodyPr/>
          <a:lstStyle/>
          <a:p>
            <a:fld id="{BA9F6242-5E6B-473C-9E0A-11D7E255230E}" type="slidenum">
              <a:rPr lang="en-US" smtClean="0"/>
              <a:pPr/>
              <a:t>15</a:t>
            </a:fld>
            <a:endParaRPr lang="en-US"/>
          </a:p>
        </p:txBody>
      </p:sp>
      <p:sp>
        <p:nvSpPr>
          <p:cNvPr id="18437" name="Rectangle 2"/>
          <p:cNvSpPr>
            <a:spLocks noGrp="1" noChangeArrowheads="1"/>
          </p:cNvSpPr>
          <p:nvPr>
            <p:ph type="title"/>
          </p:nvPr>
        </p:nvSpPr>
        <p:spPr>
          <a:xfrm>
            <a:off x="1371600" y="304800"/>
            <a:ext cx="6324600" cy="685800"/>
          </a:xfrm>
          <a:noFill/>
        </p:spPr>
        <p:txBody>
          <a:bodyPr lIns="92075" tIns="46038" rIns="92075" bIns="46038" anchor="ctr"/>
          <a:lstStyle/>
          <a:p>
            <a:pPr eaLnBrk="1" hangingPunct="1"/>
            <a:r>
              <a:rPr lang="en-US" sz="3200" dirty="0"/>
              <a:t>Major Clustering Approaches</a:t>
            </a:r>
            <a:endParaRPr lang="en-US" dirty="0"/>
          </a:p>
        </p:txBody>
      </p:sp>
      <p:sp>
        <p:nvSpPr>
          <p:cNvPr id="18438" name="Rectangle 3"/>
          <p:cNvSpPr>
            <a:spLocks noGrp="1" noChangeArrowheads="1"/>
          </p:cNvSpPr>
          <p:nvPr>
            <p:ph type="body" idx="1"/>
          </p:nvPr>
        </p:nvSpPr>
        <p:spPr>
          <a:xfrm>
            <a:off x="304800" y="1447800"/>
            <a:ext cx="8534400" cy="4876800"/>
          </a:xfrm>
          <a:noFill/>
        </p:spPr>
        <p:txBody>
          <a:bodyPr lIns="92075" tIns="46038" rIns="92075" bIns="46038"/>
          <a:lstStyle/>
          <a:p>
            <a:pPr eaLnBrk="1" hangingPunct="1">
              <a:lnSpc>
                <a:spcPct val="130000"/>
              </a:lnSpc>
            </a:pPr>
            <a:r>
              <a:rPr lang="en-US" sz="1800" u="sng" dirty="0"/>
              <a:t>Partitioning approach</a:t>
            </a:r>
            <a:r>
              <a:rPr lang="en-US" sz="1800" dirty="0"/>
              <a:t>: </a:t>
            </a:r>
          </a:p>
          <a:p>
            <a:pPr lvl="1" eaLnBrk="1" hangingPunct="1">
              <a:lnSpc>
                <a:spcPct val="130000"/>
              </a:lnSpc>
            </a:pPr>
            <a:r>
              <a:rPr lang="en-US" sz="1800" dirty="0"/>
              <a:t>Construct various partitions and then evaluate them by some criterion, e.g., minimizing the sum of square errors</a:t>
            </a:r>
          </a:p>
          <a:p>
            <a:pPr lvl="1" eaLnBrk="1" hangingPunct="1">
              <a:lnSpc>
                <a:spcPct val="130000"/>
              </a:lnSpc>
            </a:pPr>
            <a:r>
              <a:rPr lang="en-US" sz="1800" dirty="0"/>
              <a:t>Typical methods: k-means, k-medoids, CLARANS</a:t>
            </a:r>
          </a:p>
          <a:p>
            <a:pPr eaLnBrk="1" hangingPunct="1">
              <a:lnSpc>
                <a:spcPct val="130000"/>
              </a:lnSpc>
            </a:pPr>
            <a:r>
              <a:rPr lang="en-US" sz="1800" u="sng" dirty="0"/>
              <a:t>Hierarchical approach</a:t>
            </a:r>
            <a:r>
              <a:rPr lang="en-US" sz="1800" dirty="0"/>
              <a:t>: </a:t>
            </a:r>
          </a:p>
          <a:p>
            <a:pPr lvl="1" eaLnBrk="1" hangingPunct="1">
              <a:lnSpc>
                <a:spcPct val="130000"/>
              </a:lnSpc>
            </a:pPr>
            <a:r>
              <a:rPr lang="en-US" sz="1800" dirty="0"/>
              <a:t>Create a hierarchical decomposition of the set of data (or objects) using some criterion</a:t>
            </a:r>
          </a:p>
          <a:p>
            <a:pPr lvl="1" eaLnBrk="1" hangingPunct="1">
              <a:lnSpc>
                <a:spcPct val="130000"/>
              </a:lnSpc>
            </a:pPr>
            <a:r>
              <a:rPr lang="en-US" sz="1800" dirty="0"/>
              <a:t>Typical methods: Diana, Agnes, BIRCH, ROCK, CAMELEON</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ChangeArrowheads="1"/>
          </p:cNvSpPr>
          <p:nvPr>
            <p:ph type="title"/>
          </p:nvPr>
        </p:nvSpPr>
        <p:spPr>
          <a:xfrm>
            <a:off x="381000" y="152400"/>
            <a:ext cx="8280400" cy="552450"/>
          </a:xfrm>
        </p:spPr>
        <p:txBody>
          <a:bodyPr/>
          <a:lstStyle/>
          <a:p>
            <a:r>
              <a:rPr lang="en-US"/>
              <a:t>Partitional Clustering</a:t>
            </a:r>
          </a:p>
        </p:txBody>
      </p:sp>
      <p:sp>
        <p:nvSpPr>
          <p:cNvPr id="1539076" name="Freeform 4"/>
          <p:cNvSpPr>
            <a:spLocks/>
          </p:cNvSpPr>
          <p:nvPr/>
        </p:nvSpPr>
        <p:spPr bwMode="auto">
          <a:xfrm>
            <a:off x="1254125" y="2517775"/>
            <a:ext cx="96838" cy="101600"/>
          </a:xfrm>
          <a:custGeom>
            <a:avLst/>
            <a:gdLst/>
            <a:ahLst/>
            <a:cxnLst>
              <a:cxn ang="0">
                <a:pos x="61" y="30"/>
              </a:cxn>
              <a:cxn ang="0">
                <a:pos x="55" y="49"/>
              </a:cxn>
              <a:cxn ang="0">
                <a:pos x="43" y="61"/>
              </a:cxn>
              <a:cxn ang="0">
                <a:pos x="24" y="64"/>
              </a:cxn>
              <a:cxn ang="0">
                <a:pos x="9" y="55"/>
              </a:cxn>
              <a:cxn ang="0">
                <a:pos x="0" y="39"/>
              </a:cxn>
              <a:cxn ang="0">
                <a:pos x="0" y="24"/>
              </a:cxn>
              <a:cxn ang="0">
                <a:pos x="9" y="9"/>
              </a:cxn>
              <a:cxn ang="0">
                <a:pos x="24" y="0"/>
              </a:cxn>
              <a:cxn ang="0">
                <a:pos x="43" y="3"/>
              </a:cxn>
              <a:cxn ang="0">
                <a:pos x="55" y="15"/>
              </a:cxn>
              <a:cxn ang="0">
                <a:pos x="61" y="30"/>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ar-JO"/>
          </a:p>
        </p:txBody>
      </p:sp>
      <p:sp>
        <p:nvSpPr>
          <p:cNvPr id="1539077" name="Freeform 5"/>
          <p:cNvSpPr>
            <a:spLocks/>
          </p:cNvSpPr>
          <p:nvPr/>
        </p:nvSpPr>
        <p:spPr bwMode="auto">
          <a:xfrm>
            <a:off x="1254125" y="2716213"/>
            <a:ext cx="96838" cy="98425"/>
          </a:xfrm>
          <a:custGeom>
            <a:avLst/>
            <a:gdLst/>
            <a:ahLst/>
            <a:cxnLst>
              <a:cxn ang="0">
                <a:pos x="61" y="31"/>
              </a:cxn>
              <a:cxn ang="0">
                <a:pos x="55" y="49"/>
              </a:cxn>
              <a:cxn ang="0">
                <a:pos x="43" y="62"/>
              </a:cxn>
              <a:cxn ang="0">
                <a:pos x="24" y="62"/>
              </a:cxn>
              <a:cxn ang="0">
                <a:pos x="9" y="55"/>
              </a:cxn>
              <a:cxn ang="0">
                <a:pos x="0" y="40"/>
              </a:cxn>
              <a:cxn ang="0">
                <a:pos x="0" y="22"/>
              </a:cxn>
              <a:cxn ang="0">
                <a:pos x="9" y="9"/>
              </a:cxn>
              <a:cxn ang="0">
                <a:pos x="24" y="0"/>
              </a:cxn>
              <a:cxn ang="0">
                <a:pos x="43" y="3"/>
              </a:cxn>
              <a:cxn ang="0">
                <a:pos x="55" y="16"/>
              </a:cxn>
              <a:cxn ang="0">
                <a:pos x="61" y="31"/>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78" name="Freeform 6"/>
          <p:cNvSpPr>
            <a:spLocks/>
          </p:cNvSpPr>
          <p:nvPr/>
        </p:nvSpPr>
        <p:spPr bwMode="auto">
          <a:xfrm>
            <a:off x="1951038" y="4711700"/>
            <a:ext cx="96837" cy="98425"/>
          </a:xfrm>
          <a:custGeom>
            <a:avLst/>
            <a:gdLst/>
            <a:ahLst/>
            <a:cxnLst>
              <a:cxn ang="0">
                <a:pos x="61" y="31"/>
              </a:cxn>
              <a:cxn ang="0">
                <a:pos x="55" y="46"/>
              </a:cxn>
              <a:cxn ang="0">
                <a:pos x="43" y="59"/>
              </a:cxn>
              <a:cxn ang="0">
                <a:pos x="24" y="62"/>
              </a:cxn>
              <a:cxn ang="0">
                <a:pos x="9" y="53"/>
              </a:cxn>
              <a:cxn ang="0">
                <a:pos x="0" y="40"/>
              </a:cxn>
              <a:cxn ang="0">
                <a:pos x="0" y="22"/>
              </a:cxn>
              <a:cxn ang="0">
                <a:pos x="9" y="7"/>
              </a:cxn>
              <a:cxn ang="0">
                <a:pos x="24" y="0"/>
              </a:cxn>
              <a:cxn ang="0">
                <a:pos x="43" y="0"/>
              </a:cxn>
              <a:cxn ang="0">
                <a:pos x="55" y="13"/>
              </a:cxn>
              <a:cxn ang="0">
                <a:pos x="61" y="31"/>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79" name="Freeform 7"/>
          <p:cNvSpPr>
            <a:spLocks/>
          </p:cNvSpPr>
          <p:nvPr/>
        </p:nvSpPr>
        <p:spPr bwMode="auto">
          <a:xfrm>
            <a:off x="1550988" y="2619375"/>
            <a:ext cx="96837" cy="96838"/>
          </a:xfrm>
          <a:custGeom>
            <a:avLst/>
            <a:gdLst/>
            <a:ahLst/>
            <a:cxnLst>
              <a:cxn ang="0">
                <a:pos x="61" y="31"/>
              </a:cxn>
              <a:cxn ang="0">
                <a:pos x="58" y="46"/>
              </a:cxn>
              <a:cxn ang="0">
                <a:pos x="43" y="58"/>
              </a:cxn>
              <a:cxn ang="0">
                <a:pos x="25" y="61"/>
              </a:cxn>
              <a:cxn ang="0">
                <a:pos x="9" y="55"/>
              </a:cxn>
              <a:cxn ang="0">
                <a:pos x="0" y="40"/>
              </a:cxn>
              <a:cxn ang="0">
                <a:pos x="0" y="21"/>
              </a:cxn>
              <a:cxn ang="0">
                <a:pos x="9" y="6"/>
              </a:cxn>
              <a:cxn ang="0">
                <a:pos x="25" y="0"/>
              </a:cxn>
              <a:cxn ang="0">
                <a:pos x="43" y="3"/>
              </a:cxn>
              <a:cxn ang="0">
                <a:pos x="58" y="12"/>
              </a:cxn>
              <a:cxn ang="0">
                <a:pos x="61" y="31"/>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80" name="Freeform 8"/>
          <p:cNvSpPr>
            <a:spLocks/>
          </p:cNvSpPr>
          <p:nvPr/>
        </p:nvSpPr>
        <p:spPr bwMode="auto">
          <a:xfrm>
            <a:off x="1951038" y="3914775"/>
            <a:ext cx="96837" cy="96838"/>
          </a:xfrm>
          <a:custGeom>
            <a:avLst/>
            <a:gdLst/>
            <a:ahLst/>
            <a:cxnLst>
              <a:cxn ang="0">
                <a:pos x="61" y="30"/>
              </a:cxn>
              <a:cxn ang="0">
                <a:pos x="55" y="46"/>
              </a:cxn>
              <a:cxn ang="0">
                <a:pos x="43" y="58"/>
              </a:cxn>
              <a:cxn ang="0">
                <a:pos x="24" y="61"/>
              </a:cxn>
              <a:cxn ang="0">
                <a:pos x="9" y="55"/>
              </a:cxn>
              <a:cxn ang="0">
                <a:pos x="0" y="39"/>
              </a:cxn>
              <a:cxn ang="0">
                <a:pos x="0" y="21"/>
              </a:cxn>
              <a:cxn ang="0">
                <a:pos x="9" y="6"/>
              </a:cxn>
              <a:cxn ang="0">
                <a:pos x="24" y="0"/>
              </a:cxn>
              <a:cxn ang="0">
                <a:pos x="43" y="3"/>
              </a:cxn>
              <a:cxn ang="0">
                <a:pos x="55" y="12"/>
              </a:cxn>
              <a:cxn ang="0">
                <a:pos x="61" y="30"/>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ar-JO"/>
          </a:p>
        </p:txBody>
      </p:sp>
      <p:sp>
        <p:nvSpPr>
          <p:cNvPr id="1539081" name="Freeform 9"/>
          <p:cNvSpPr>
            <a:spLocks/>
          </p:cNvSpPr>
          <p:nvPr/>
        </p:nvSpPr>
        <p:spPr bwMode="auto">
          <a:xfrm>
            <a:off x="2120900" y="1825625"/>
            <a:ext cx="98425" cy="98425"/>
          </a:xfrm>
          <a:custGeom>
            <a:avLst/>
            <a:gdLst/>
            <a:ahLst/>
            <a:cxnLst>
              <a:cxn ang="0">
                <a:pos x="62" y="31"/>
              </a:cxn>
              <a:cxn ang="0">
                <a:pos x="56" y="46"/>
              </a:cxn>
              <a:cxn ang="0">
                <a:pos x="43" y="58"/>
              </a:cxn>
              <a:cxn ang="0">
                <a:pos x="25" y="62"/>
              </a:cxn>
              <a:cxn ang="0">
                <a:pos x="9" y="55"/>
              </a:cxn>
              <a:cxn ang="0">
                <a:pos x="0" y="40"/>
              </a:cxn>
              <a:cxn ang="0">
                <a:pos x="0" y="22"/>
              </a:cxn>
              <a:cxn ang="0">
                <a:pos x="9" y="6"/>
              </a:cxn>
              <a:cxn ang="0">
                <a:pos x="25" y="0"/>
              </a:cxn>
              <a:cxn ang="0">
                <a:pos x="43" y="3"/>
              </a:cxn>
              <a:cxn ang="0">
                <a:pos x="56" y="12"/>
              </a:cxn>
              <a:cxn ang="0">
                <a:pos x="62" y="31"/>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82" name="Freeform 10"/>
          <p:cNvSpPr>
            <a:spLocks/>
          </p:cNvSpPr>
          <p:nvPr/>
        </p:nvSpPr>
        <p:spPr bwMode="auto">
          <a:xfrm>
            <a:off x="2351088" y="2020888"/>
            <a:ext cx="96837" cy="96837"/>
          </a:xfrm>
          <a:custGeom>
            <a:avLst/>
            <a:gdLst/>
            <a:ahLst/>
            <a:cxnLst>
              <a:cxn ang="0">
                <a:pos x="61" y="31"/>
              </a:cxn>
              <a:cxn ang="0">
                <a:pos x="55" y="49"/>
              </a:cxn>
              <a:cxn ang="0">
                <a:pos x="43" y="58"/>
              </a:cxn>
              <a:cxn ang="0">
                <a:pos x="24" y="61"/>
              </a:cxn>
              <a:cxn ang="0">
                <a:pos x="9" y="55"/>
              </a:cxn>
              <a:cxn ang="0">
                <a:pos x="0" y="40"/>
              </a:cxn>
              <a:cxn ang="0">
                <a:pos x="0" y="21"/>
              </a:cxn>
              <a:cxn ang="0">
                <a:pos x="9" y="6"/>
              </a:cxn>
              <a:cxn ang="0">
                <a:pos x="24" y="0"/>
              </a:cxn>
              <a:cxn ang="0">
                <a:pos x="43" y="3"/>
              </a:cxn>
              <a:cxn ang="0">
                <a:pos x="55" y="15"/>
              </a:cxn>
              <a:cxn ang="0">
                <a:pos x="61" y="31"/>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83" name="Freeform 11"/>
          <p:cNvSpPr>
            <a:spLocks/>
          </p:cNvSpPr>
          <p:nvPr/>
        </p:nvSpPr>
        <p:spPr bwMode="auto">
          <a:xfrm>
            <a:off x="2447925" y="2317750"/>
            <a:ext cx="96838" cy="101600"/>
          </a:xfrm>
          <a:custGeom>
            <a:avLst/>
            <a:gdLst/>
            <a:ahLst/>
            <a:cxnLst>
              <a:cxn ang="0">
                <a:pos x="61" y="31"/>
              </a:cxn>
              <a:cxn ang="0">
                <a:pos x="58" y="49"/>
              </a:cxn>
              <a:cxn ang="0">
                <a:pos x="43" y="61"/>
              </a:cxn>
              <a:cxn ang="0">
                <a:pos x="28" y="64"/>
              </a:cxn>
              <a:cxn ang="0">
                <a:pos x="9" y="55"/>
              </a:cxn>
              <a:cxn ang="0">
                <a:pos x="0" y="40"/>
              </a:cxn>
              <a:cxn ang="0">
                <a:pos x="0" y="24"/>
              </a:cxn>
              <a:cxn ang="0">
                <a:pos x="9" y="9"/>
              </a:cxn>
              <a:cxn ang="0">
                <a:pos x="28" y="0"/>
              </a:cxn>
              <a:cxn ang="0">
                <a:pos x="43" y="3"/>
              </a:cxn>
              <a:cxn ang="0">
                <a:pos x="58" y="15"/>
              </a:cxn>
              <a:cxn ang="0">
                <a:pos x="61" y="31"/>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84" name="Freeform 12"/>
          <p:cNvSpPr>
            <a:spLocks/>
          </p:cNvSpPr>
          <p:nvPr/>
        </p:nvSpPr>
        <p:spPr bwMode="auto">
          <a:xfrm>
            <a:off x="2847975" y="2317750"/>
            <a:ext cx="96838" cy="101600"/>
          </a:xfrm>
          <a:custGeom>
            <a:avLst/>
            <a:gdLst/>
            <a:ahLst/>
            <a:cxnLst>
              <a:cxn ang="0">
                <a:pos x="61" y="31"/>
              </a:cxn>
              <a:cxn ang="0">
                <a:pos x="58" y="49"/>
              </a:cxn>
              <a:cxn ang="0">
                <a:pos x="43" y="61"/>
              </a:cxn>
              <a:cxn ang="0">
                <a:pos x="27" y="64"/>
              </a:cxn>
              <a:cxn ang="0">
                <a:pos x="9" y="55"/>
              </a:cxn>
              <a:cxn ang="0">
                <a:pos x="0" y="40"/>
              </a:cxn>
              <a:cxn ang="0">
                <a:pos x="0" y="24"/>
              </a:cxn>
              <a:cxn ang="0">
                <a:pos x="9" y="9"/>
              </a:cxn>
              <a:cxn ang="0">
                <a:pos x="27" y="0"/>
              </a:cxn>
              <a:cxn ang="0">
                <a:pos x="43" y="3"/>
              </a:cxn>
              <a:cxn ang="0">
                <a:pos x="58" y="15"/>
              </a:cxn>
              <a:cxn ang="0">
                <a:pos x="61" y="31"/>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85" name="Freeform 13"/>
          <p:cNvSpPr>
            <a:spLocks/>
          </p:cNvSpPr>
          <p:nvPr/>
        </p:nvSpPr>
        <p:spPr bwMode="auto">
          <a:xfrm>
            <a:off x="2647950" y="2117725"/>
            <a:ext cx="96838" cy="103188"/>
          </a:xfrm>
          <a:custGeom>
            <a:avLst/>
            <a:gdLst/>
            <a:ahLst/>
            <a:cxnLst>
              <a:cxn ang="0">
                <a:pos x="61" y="34"/>
              </a:cxn>
              <a:cxn ang="0">
                <a:pos x="58" y="49"/>
              </a:cxn>
              <a:cxn ang="0">
                <a:pos x="43" y="61"/>
              </a:cxn>
              <a:cxn ang="0">
                <a:pos x="28" y="65"/>
              </a:cxn>
              <a:cxn ang="0">
                <a:pos x="9" y="55"/>
              </a:cxn>
              <a:cxn ang="0">
                <a:pos x="0" y="40"/>
              </a:cxn>
              <a:cxn ang="0">
                <a:pos x="0" y="25"/>
              </a:cxn>
              <a:cxn ang="0">
                <a:pos x="9" y="9"/>
              </a:cxn>
              <a:cxn ang="0">
                <a:pos x="28" y="0"/>
              </a:cxn>
              <a:cxn ang="0">
                <a:pos x="43" y="3"/>
              </a:cxn>
              <a:cxn ang="0">
                <a:pos x="58" y="16"/>
              </a:cxn>
              <a:cxn ang="0">
                <a:pos x="61" y="34"/>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ar-JO"/>
          </a:p>
        </p:txBody>
      </p:sp>
      <p:sp>
        <p:nvSpPr>
          <p:cNvPr id="1539086" name="Freeform 14"/>
          <p:cNvSpPr>
            <a:spLocks/>
          </p:cNvSpPr>
          <p:nvPr/>
        </p:nvSpPr>
        <p:spPr bwMode="auto">
          <a:xfrm>
            <a:off x="2647950" y="1724025"/>
            <a:ext cx="96838" cy="96838"/>
          </a:xfrm>
          <a:custGeom>
            <a:avLst/>
            <a:gdLst/>
            <a:ahLst/>
            <a:cxnLst>
              <a:cxn ang="0">
                <a:pos x="61" y="30"/>
              </a:cxn>
              <a:cxn ang="0">
                <a:pos x="58" y="49"/>
              </a:cxn>
              <a:cxn ang="0">
                <a:pos x="43" y="61"/>
              </a:cxn>
              <a:cxn ang="0">
                <a:pos x="28" y="61"/>
              </a:cxn>
              <a:cxn ang="0">
                <a:pos x="9" y="55"/>
              </a:cxn>
              <a:cxn ang="0">
                <a:pos x="0" y="40"/>
              </a:cxn>
              <a:cxn ang="0">
                <a:pos x="0" y="21"/>
              </a:cxn>
              <a:cxn ang="0">
                <a:pos x="9" y="9"/>
              </a:cxn>
              <a:cxn ang="0">
                <a:pos x="28" y="0"/>
              </a:cxn>
              <a:cxn ang="0">
                <a:pos x="43" y="3"/>
              </a:cxn>
              <a:cxn ang="0">
                <a:pos x="58" y="15"/>
              </a:cxn>
              <a:cxn ang="0">
                <a:pos x="61" y="30"/>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ar-JO"/>
          </a:p>
        </p:txBody>
      </p:sp>
      <p:sp>
        <p:nvSpPr>
          <p:cNvPr id="1539087" name="Freeform 15"/>
          <p:cNvSpPr>
            <a:spLocks/>
          </p:cNvSpPr>
          <p:nvPr/>
        </p:nvSpPr>
        <p:spPr bwMode="auto">
          <a:xfrm>
            <a:off x="3344863" y="4711700"/>
            <a:ext cx="103187" cy="98425"/>
          </a:xfrm>
          <a:custGeom>
            <a:avLst/>
            <a:gdLst/>
            <a:ahLst/>
            <a:cxnLst>
              <a:cxn ang="0">
                <a:pos x="65" y="31"/>
              </a:cxn>
              <a:cxn ang="0">
                <a:pos x="58" y="46"/>
              </a:cxn>
              <a:cxn ang="0">
                <a:pos x="46" y="59"/>
              </a:cxn>
              <a:cxn ang="0">
                <a:pos x="28" y="62"/>
              </a:cxn>
              <a:cxn ang="0">
                <a:pos x="12" y="53"/>
              </a:cxn>
              <a:cxn ang="0">
                <a:pos x="0" y="40"/>
              </a:cxn>
              <a:cxn ang="0">
                <a:pos x="0" y="22"/>
              </a:cxn>
              <a:cxn ang="0">
                <a:pos x="12" y="7"/>
              </a:cxn>
              <a:cxn ang="0">
                <a:pos x="28" y="0"/>
              </a:cxn>
              <a:cxn ang="0">
                <a:pos x="46" y="0"/>
              </a:cxn>
              <a:cxn ang="0">
                <a:pos x="58" y="13"/>
              </a:cxn>
              <a:cxn ang="0">
                <a:pos x="65" y="31"/>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88" name="Freeform 16"/>
          <p:cNvSpPr>
            <a:spLocks/>
          </p:cNvSpPr>
          <p:nvPr/>
        </p:nvSpPr>
        <p:spPr bwMode="auto">
          <a:xfrm>
            <a:off x="1550988" y="2220913"/>
            <a:ext cx="96837" cy="96837"/>
          </a:xfrm>
          <a:custGeom>
            <a:avLst/>
            <a:gdLst/>
            <a:ahLst/>
            <a:cxnLst>
              <a:cxn ang="0">
                <a:pos x="61" y="30"/>
              </a:cxn>
              <a:cxn ang="0">
                <a:pos x="58" y="49"/>
              </a:cxn>
              <a:cxn ang="0">
                <a:pos x="43" y="58"/>
              </a:cxn>
              <a:cxn ang="0">
                <a:pos x="25" y="61"/>
              </a:cxn>
              <a:cxn ang="0">
                <a:pos x="9" y="55"/>
              </a:cxn>
              <a:cxn ang="0">
                <a:pos x="0" y="39"/>
              </a:cxn>
              <a:cxn ang="0">
                <a:pos x="0" y="21"/>
              </a:cxn>
              <a:cxn ang="0">
                <a:pos x="9" y="6"/>
              </a:cxn>
              <a:cxn ang="0">
                <a:pos x="25" y="0"/>
              </a:cxn>
              <a:cxn ang="0">
                <a:pos x="43" y="3"/>
              </a:cxn>
              <a:cxn ang="0">
                <a:pos x="58" y="12"/>
              </a:cxn>
              <a:cxn ang="0">
                <a:pos x="61" y="30"/>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ar-JO"/>
          </a:p>
        </p:txBody>
      </p:sp>
      <p:sp>
        <p:nvSpPr>
          <p:cNvPr id="1539089" name="Freeform 17"/>
          <p:cNvSpPr>
            <a:spLocks/>
          </p:cNvSpPr>
          <p:nvPr/>
        </p:nvSpPr>
        <p:spPr bwMode="auto">
          <a:xfrm>
            <a:off x="1223963" y="4410075"/>
            <a:ext cx="98425" cy="98425"/>
          </a:xfrm>
          <a:custGeom>
            <a:avLst/>
            <a:gdLst/>
            <a:ahLst/>
            <a:cxnLst>
              <a:cxn ang="0">
                <a:pos x="62" y="31"/>
              </a:cxn>
              <a:cxn ang="0">
                <a:pos x="56" y="49"/>
              </a:cxn>
              <a:cxn ang="0">
                <a:pos x="43" y="62"/>
              </a:cxn>
              <a:cxn ang="0">
                <a:pos x="25" y="62"/>
              </a:cxn>
              <a:cxn ang="0">
                <a:pos x="9" y="55"/>
              </a:cxn>
              <a:cxn ang="0">
                <a:pos x="0" y="40"/>
              </a:cxn>
              <a:cxn ang="0">
                <a:pos x="0" y="22"/>
              </a:cxn>
              <a:cxn ang="0">
                <a:pos x="9" y="10"/>
              </a:cxn>
              <a:cxn ang="0">
                <a:pos x="25" y="0"/>
              </a:cxn>
              <a:cxn ang="0">
                <a:pos x="43" y="3"/>
              </a:cxn>
              <a:cxn ang="0">
                <a:pos x="56" y="16"/>
              </a:cxn>
              <a:cxn ang="0">
                <a:pos x="62" y="31"/>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90" name="Freeform 18"/>
          <p:cNvSpPr>
            <a:spLocks/>
          </p:cNvSpPr>
          <p:nvPr/>
        </p:nvSpPr>
        <p:spPr bwMode="auto">
          <a:xfrm>
            <a:off x="1254125" y="5008563"/>
            <a:ext cx="96838" cy="98425"/>
          </a:xfrm>
          <a:custGeom>
            <a:avLst/>
            <a:gdLst/>
            <a:ahLst/>
            <a:cxnLst>
              <a:cxn ang="0">
                <a:pos x="61" y="31"/>
              </a:cxn>
              <a:cxn ang="0">
                <a:pos x="55" y="49"/>
              </a:cxn>
              <a:cxn ang="0">
                <a:pos x="43" y="59"/>
              </a:cxn>
              <a:cxn ang="0">
                <a:pos x="24" y="62"/>
              </a:cxn>
              <a:cxn ang="0">
                <a:pos x="9" y="56"/>
              </a:cxn>
              <a:cxn ang="0">
                <a:pos x="0" y="40"/>
              </a:cxn>
              <a:cxn ang="0">
                <a:pos x="0" y="22"/>
              </a:cxn>
              <a:cxn ang="0">
                <a:pos x="9" y="7"/>
              </a:cxn>
              <a:cxn ang="0">
                <a:pos x="24" y="0"/>
              </a:cxn>
              <a:cxn ang="0">
                <a:pos x="43" y="3"/>
              </a:cxn>
              <a:cxn ang="0">
                <a:pos x="55" y="16"/>
              </a:cxn>
              <a:cxn ang="0">
                <a:pos x="61" y="31"/>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91" name="Freeform 19"/>
          <p:cNvSpPr>
            <a:spLocks/>
          </p:cNvSpPr>
          <p:nvPr/>
        </p:nvSpPr>
        <p:spPr bwMode="auto">
          <a:xfrm>
            <a:off x="1720850" y="1990725"/>
            <a:ext cx="98425" cy="98425"/>
          </a:xfrm>
          <a:custGeom>
            <a:avLst/>
            <a:gdLst/>
            <a:ahLst/>
            <a:cxnLst>
              <a:cxn ang="0">
                <a:pos x="62" y="31"/>
              </a:cxn>
              <a:cxn ang="0">
                <a:pos x="56" y="46"/>
              </a:cxn>
              <a:cxn ang="0">
                <a:pos x="43" y="59"/>
              </a:cxn>
              <a:cxn ang="0">
                <a:pos x="25" y="62"/>
              </a:cxn>
              <a:cxn ang="0">
                <a:pos x="10" y="56"/>
              </a:cxn>
              <a:cxn ang="0">
                <a:pos x="0" y="40"/>
              </a:cxn>
              <a:cxn ang="0">
                <a:pos x="0" y="22"/>
              </a:cxn>
              <a:cxn ang="0">
                <a:pos x="10" y="7"/>
              </a:cxn>
              <a:cxn ang="0">
                <a:pos x="25" y="0"/>
              </a:cxn>
              <a:cxn ang="0">
                <a:pos x="43" y="4"/>
              </a:cxn>
              <a:cxn ang="0">
                <a:pos x="56" y="13"/>
              </a:cxn>
              <a:cxn ang="0">
                <a:pos x="62" y="31"/>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ar-JO"/>
          </a:p>
        </p:txBody>
      </p:sp>
      <p:sp>
        <p:nvSpPr>
          <p:cNvPr id="1539092" name="Text Box 20"/>
          <p:cNvSpPr txBox="1">
            <a:spLocks noChangeArrowheads="1"/>
          </p:cNvSpPr>
          <p:nvPr/>
        </p:nvSpPr>
        <p:spPr bwMode="auto">
          <a:xfrm>
            <a:off x="990600" y="5562600"/>
            <a:ext cx="2362200" cy="366713"/>
          </a:xfrm>
          <a:prstGeom prst="rect">
            <a:avLst/>
          </a:prstGeom>
          <a:noFill/>
          <a:ln w="12700">
            <a:noFill/>
            <a:miter lim="800000"/>
            <a:headEnd/>
            <a:tailEnd/>
          </a:ln>
          <a:effectLst/>
        </p:spPr>
        <p:txBody>
          <a:bodyPr>
            <a:spAutoFit/>
          </a:bodyPr>
          <a:lstStyle/>
          <a:p>
            <a:pPr>
              <a:spcBef>
                <a:spcPct val="50000"/>
              </a:spcBef>
            </a:pPr>
            <a:r>
              <a:rPr lang="en-US" sz="1800"/>
              <a:t>Original Points</a:t>
            </a:r>
          </a:p>
        </p:txBody>
      </p:sp>
      <p:grpSp>
        <p:nvGrpSpPr>
          <p:cNvPr id="2" name="Group 22"/>
          <p:cNvGrpSpPr>
            <a:grpSpLocks/>
          </p:cNvGrpSpPr>
          <p:nvPr/>
        </p:nvGrpSpPr>
        <p:grpSpPr bwMode="auto">
          <a:xfrm>
            <a:off x="4724400" y="1295400"/>
            <a:ext cx="3581400" cy="4633913"/>
            <a:chOff x="2976" y="816"/>
            <a:chExt cx="2256" cy="2919"/>
          </a:xfrm>
        </p:grpSpPr>
        <p:graphicFrame>
          <p:nvGraphicFramePr>
            <p:cNvPr id="1680384" name="Object 1024"/>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3073" name="VISIO" r:id="rId3" imgW="1547102" imgH="2097084" progId="">
                    <p:embed/>
                  </p:oleObj>
                </mc:Choice>
                <mc:Fallback>
                  <p:oleObj name="VISIO" r:id="rId3" imgW="1547102" imgH="2097084" progId="">
                    <p:embed/>
                    <p:pic>
                      <p:nvPicPr>
                        <p:cNvPr id="168038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9093" name="Text Box 21"/>
            <p:cNvSpPr txBox="1">
              <a:spLocks noChangeArrowheads="1"/>
            </p:cNvSpPr>
            <p:nvPr/>
          </p:nvSpPr>
          <p:spPr bwMode="auto">
            <a:xfrm>
              <a:off x="3456" y="3504"/>
              <a:ext cx="1776" cy="231"/>
            </a:xfrm>
            <a:prstGeom prst="rect">
              <a:avLst/>
            </a:prstGeom>
            <a:noFill/>
            <a:ln w="12700">
              <a:noFill/>
              <a:miter lim="800000"/>
              <a:headEnd/>
              <a:tailEnd/>
            </a:ln>
            <a:effectLst/>
          </p:spPr>
          <p:txBody>
            <a:bodyPr>
              <a:spAutoFit/>
            </a:bodyPr>
            <a:lstStyle/>
            <a:p>
              <a:pPr>
                <a:spcBef>
                  <a:spcPct val="50000"/>
                </a:spcBef>
              </a:pPr>
              <a:r>
                <a:rPr lang="en-US" sz="1800"/>
                <a:t>A Partitional  Clustering</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a:xfrm>
            <a:off x="381000" y="152400"/>
            <a:ext cx="8280400" cy="552450"/>
          </a:xfrm>
        </p:spPr>
        <p:txBody>
          <a:bodyPr/>
          <a:lstStyle/>
          <a:p>
            <a:r>
              <a:rPr lang="en-US"/>
              <a:t>Hierarchical Clustering</a:t>
            </a:r>
          </a:p>
        </p:txBody>
      </p:sp>
      <p:graphicFrame>
        <p:nvGraphicFramePr>
          <p:cNvPr id="1681408" name="Object 1024"/>
          <p:cNvGraphicFramePr>
            <a:graphicFrameLocks noChangeAspect="1"/>
          </p:cNvGraphicFramePr>
          <p:nvPr/>
        </p:nvGraphicFramePr>
        <p:xfrm>
          <a:off x="990600" y="3962400"/>
          <a:ext cx="2752725" cy="1960563"/>
        </p:xfrm>
        <a:graphic>
          <a:graphicData uri="http://schemas.openxmlformats.org/presentationml/2006/ole">
            <mc:AlternateContent xmlns:mc="http://schemas.openxmlformats.org/markup-compatibility/2006">
              <mc:Choice xmlns:v="urn:schemas-microsoft-com:vml" Requires="v">
                <p:oleObj spid="_x0000_s4097" name="VISIO" r:id="rId3" imgW="2747671" imgH="1960706" progId="">
                  <p:embed/>
                </p:oleObj>
              </mc:Choice>
              <mc:Fallback>
                <p:oleObj name="VISIO" r:id="rId3" imgW="2747671" imgH="1960706" progId="">
                  <p:embed/>
                  <p:pic>
                    <p:nvPicPr>
                      <p:cNvPr id="1681408"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962400"/>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1409" name="Object 1025"/>
          <p:cNvGraphicFramePr>
            <a:graphicFrameLocks noChangeAspect="1"/>
          </p:cNvGraphicFramePr>
          <p:nvPr/>
        </p:nvGraphicFramePr>
        <p:xfrm>
          <a:off x="914400" y="1447800"/>
          <a:ext cx="2760663" cy="1793875"/>
        </p:xfrm>
        <a:graphic>
          <a:graphicData uri="http://schemas.openxmlformats.org/presentationml/2006/ole">
            <mc:AlternateContent xmlns:mc="http://schemas.openxmlformats.org/markup-compatibility/2006">
              <mc:Choice xmlns:v="urn:schemas-microsoft-com:vml" Requires="v">
                <p:oleObj spid="_x0000_s4098" name="VISIO" r:id="rId5" imgW="2756614" imgH="1795265" progId="">
                  <p:embed/>
                </p:oleObj>
              </mc:Choice>
              <mc:Fallback>
                <p:oleObj name="VISIO" r:id="rId5" imgW="2756614" imgH="1795265" progId="">
                  <p:embed/>
                  <p:pic>
                    <p:nvPicPr>
                      <p:cNvPr id="1681409"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447800"/>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1410" name="Object 1026"/>
          <p:cNvGraphicFramePr>
            <a:graphicFrameLocks noChangeAspect="1"/>
          </p:cNvGraphicFramePr>
          <p:nvPr/>
        </p:nvGraphicFramePr>
        <p:xfrm>
          <a:off x="5400675" y="1066800"/>
          <a:ext cx="1773238" cy="2284413"/>
        </p:xfrm>
        <a:graphic>
          <a:graphicData uri="http://schemas.openxmlformats.org/presentationml/2006/ole">
            <mc:AlternateContent xmlns:mc="http://schemas.openxmlformats.org/markup-compatibility/2006">
              <mc:Choice xmlns:v="urn:schemas-microsoft-com:vml" Requires="v">
                <p:oleObj spid="_x0000_s4099" name="VISIO" r:id="rId7" imgW="1379425" imgH="1779615" progId="">
                  <p:embed/>
                </p:oleObj>
              </mc:Choice>
              <mc:Fallback>
                <p:oleObj name="VISIO" r:id="rId7" imgW="1379425" imgH="1779615" progId="">
                  <p:embed/>
                  <p:pic>
                    <p:nvPicPr>
                      <p:cNvPr id="168141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0675" y="1066800"/>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1411" name="Object 1027"/>
          <p:cNvGraphicFramePr>
            <a:graphicFrameLocks noChangeAspect="1"/>
          </p:cNvGraphicFramePr>
          <p:nvPr/>
        </p:nvGraphicFramePr>
        <p:xfrm>
          <a:off x="5334000" y="3657600"/>
          <a:ext cx="1909763" cy="2282825"/>
        </p:xfrm>
        <a:graphic>
          <a:graphicData uri="http://schemas.openxmlformats.org/presentationml/2006/ole">
            <mc:AlternateContent xmlns:mc="http://schemas.openxmlformats.org/markup-compatibility/2006">
              <mc:Choice xmlns:v="urn:schemas-microsoft-com:vml" Requires="v">
                <p:oleObj spid="_x0000_s4100" name="VISIO" r:id="rId9" imgW="1471089" imgH="1761729" progId="">
                  <p:embed/>
                </p:oleObj>
              </mc:Choice>
              <mc:Fallback>
                <p:oleObj name="VISIO" r:id="rId9" imgW="1471089" imgH="1761729" progId="">
                  <p:embed/>
                  <p:pic>
                    <p:nvPicPr>
                      <p:cNvPr id="1681411"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3657600"/>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103" name="Text Box 7"/>
          <p:cNvSpPr txBox="1">
            <a:spLocks noChangeArrowheads="1"/>
          </p:cNvSpPr>
          <p:nvPr/>
        </p:nvSpPr>
        <p:spPr bwMode="auto">
          <a:xfrm>
            <a:off x="914400" y="3200400"/>
            <a:ext cx="3352800" cy="304800"/>
          </a:xfrm>
          <a:prstGeom prst="rect">
            <a:avLst/>
          </a:prstGeom>
          <a:noFill/>
          <a:ln w="12700">
            <a:noFill/>
            <a:miter lim="800000"/>
            <a:headEnd/>
            <a:tailEnd/>
          </a:ln>
          <a:effectLst/>
        </p:spPr>
        <p:txBody>
          <a:bodyPr>
            <a:spAutoFit/>
          </a:bodyPr>
          <a:lstStyle/>
          <a:p>
            <a:pPr>
              <a:spcBef>
                <a:spcPct val="50000"/>
              </a:spcBef>
            </a:pPr>
            <a:r>
              <a:rPr lang="en-US"/>
              <a:t>Traditional Hierarchical Clustering</a:t>
            </a:r>
          </a:p>
        </p:txBody>
      </p:sp>
      <p:sp>
        <p:nvSpPr>
          <p:cNvPr id="1540104" name="Text Box 8"/>
          <p:cNvSpPr txBox="1">
            <a:spLocks noChangeArrowheads="1"/>
          </p:cNvSpPr>
          <p:nvPr/>
        </p:nvSpPr>
        <p:spPr bwMode="auto">
          <a:xfrm>
            <a:off x="914400" y="5791200"/>
            <a:ext cx="3581400" cy="304800"/>
          </a:xfrm>
          <a:prstGeom prst="rect">
            <a:avLst/>
          </a:prstGeom>
          <a:noFill/>
          <a:ln w="12700">
            <a:noFill/>
            <a:miter lim="800000"/>
            <a:headEnd/>
            <a:tailEnd/>
          </a:ln>
          <a:effectLst/>
        </p:spPr>
        <p:txBody>
          <a:bodyPr>
            <a:spAutoFit/>
          </a:bodyPr>
          <a:lstStyle/>
          <a:p>
            <a:pPr>
              <a:spcBef>
                <a:spcPct val="50000"/>
              </a:spcBef>
            </a:pPr>
            <a:r>
              <a:rPr lang="en-US"/>
              <a:t>Non-traditional Hierarchical Clustering</a:t>
            </a:r>
          </a:p>
        </p:txBody>
      </p:sp>
      <p:sp>
        <p:nvSpPr>
          <p:cNvPr id="1540105" name="Text Box 9"/>
          <p:cNvSpPr txBox="1">
            <a:spLocks noChangeArrowheads="1"/>
          </p:cNvSpPr>
          <p:nvPr/>
        </p:nvSpPr>
        <p:spPr bwMode="auto">
          <a:xfrm>
            <a:off x="4800600" y="5791200"/>
            <a:ext cx="3810000" cy="304800"/>
          </a:xfrm>
          <a:prstGeom prst="rect">
            <a:avLst/>
          </a:prstGeom>
          <a:noFill/>
          <a:ln w="12700">
            <a:noFill/>
            <a:miter lim="800000"/>
            <a:headEnd/>
            <a:tailEnd/>
          </a:ln>
          <a:effectLst/>
        </p:spPr>
        <p:txBody>
          <a:bodyPr>
            <a:spAutoFit/>
          </a:bodyPr>
          <a:lstStyle/>
          <a:p>
            <a:pPr>
              <a:spcBef>
                <a:spcPct val="50000"/>
              </a:spcBef>
            </a:pPr>
            <a:r>
              <a:rPr lang="en-US"/>
              <a:t>Non-traditional Dendrogram</a:t>
            </a:r>
          </a:p>
        </p:txBody>
      </p:sp>
      <p:sp>
        <p:nvSpPr>
          <p:cNvPr id="1540106" name="Text Box 10"/>
          <p:cNvSpPr txBox="1">
            <a:spLocks noChangeArrowheads="1"/>
          </p:cNvSpPr>
          <p:nvPr/>
        </p:nvSpPr>
        <p:spPr bwMode="auto">
          <a:xfrm>
            <a:off x="4800600" y="3200400"/>
            <a:ext cx="3352800" cy="304800"/>
          </a:xfrm>
          <a:prstGeom prst="rect">
            <a:avLst/>
          </a:prstGeom>
          <a:noFill/>
          <a:ln w="12700">
            <a:noFill/>
            <a:miter lim="800000"/>
            <a:headEnd/>
            <a:tailEnd/>
          </a:ln>
          <a:effectLst/>
        </p:spPr>
        <p:txBody>
          <a:bodyPr>
            <a:spAutoFit/>
          </a:bodyPr>
          <a:lstStyle/>
          <a:p>
            <a:pPr>
              <a:spcBef>
                <a:spcPct val="50000"/>
              </a:spcBef>
            </a:pPr>
            <a:r>
              <a:rPr lang="en-US"/>
              <a:t>Traditional Dendrogram</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xfrm>
            <a:off x="6248400" y="6477000"/>
            <a:ext cx="2895600" cy="381000"/>
          </a:xfrm>
          <a:noFill/>
        </p:spPr>
        <p:txBody>
          <a:bodyPr/>
          <a:lstStyle/>
          <a:p>
            <a:fld id="{AFDAEDCC-2B2B-40DE-8572-0DAF78ECC0DB}" type="slidenum">
              <a:rPr lang="en-US" smtClean="0"/>
              <a:pPr/>
              <a:t>18</a:t>
            </a:fld>
            <a:endParaRPr lang="en-US">
              <a:latin typeface="Times New Roman" pitchFamily="18" charset="0"/>
            </a:endParaRPr>
          </a:p>
        </p:txBody>
      </p:sp>
      <p:sp>
        <p:nvSpPr>
          <p:cNvPr id="19459" name="Rectangle 2"/>
          <p:cNvSpPr>
            <a:spLocks noGrp="1" noChangeArrowheads="1"/>
          </p:cNvSpPr>
          <p:nvPr>
            <p:ph type="title"/>
          </p:nvPr>
        </p:nvSpPr>
        <p:spPr/>
        <p:txBody>
          <a:bodyPr/>
          <a:lstStyle/>
          <a:p>
            <a:pPr eaLnBrk="1" hangingPunct="1"/>
            <a:r>
              <a:rPr lang="en-US"/>
              <a:t>Hierarchical Clustering</a:t>
            </a:r>
          </a:p>
        </p:txBody>
      </p:sp>
      <p:sp>
        <p:nvSpPr>
          <p:cNvPr id="19460" name="Rectangle 19"/>
          <p:cNvSpPr>
            <a:spLocks noGrp="1" noChangeArrowheads="1"/>
          </p:cNvSpPr>
          <p:nvPr>
            <p:ph type="body" idx="1"/>
          </p:nvPr>
        </p:nvSpPr>
        <p:spPr/>
        <p:txBody>
          <a:bodyPr/>
          <a:lstStyle/>
          <a:p>
            <a:pPr eaLnBrk="1" hangingPunct="1"/>
            <a:r>
              <a:rPr lang="en-US" sz="2000"/>
              <a:t>Build a tree-based hierarchical taxonomy from a set of unlabeled examples.</a:t>
            </a:r>
          </a:p>
          <a:p>
            <a:pPr eaLnBrk="1" hangingPunct="1"/>
            <a:endParaRPr lang="en-US" sz="2000"/>
          </a:p>
          <a:p>
            <a:pPr eaLnBrk="1" hangingPunct="1">
              <a:buFontTx/>
              <a:buNone/>
            </a:pPr>
            <a:endParaRPr lang="en-US" sz="2000"/>
          </a:p>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r>
              <a:rPr lang="en-US" sz="2000"/>
              <a:t>Recursive application of a standard clustering algorithm can produce a hierarchical clustering.</a:t>
            </a:r>
          </a:p>
          <a:p>
            <a:pPr eaLnBrk="1" hangingPunct="1"/>
            <a:endParaRPr lang="en-US" sz="2000"/>
          </a:p>
          <a:p>
            <a:pPr eaLnBrk="1" hangingPunct="1"/>
            <a:endParaRPr lang="en-US" sz="2000"/>
          </a:p>
        </p:txBody>
      </p:sp>
      <p:grpSp>
        <p:nvGrpSpPr>
          <p:cNvPr id="19461" name="Group 91"/>
          <p:cNvGrpSpPr>
            <a:grpSpLocks/>
          </p:cNvGrpSpPr>
          <p:nvPr/>
        </p:nvGrpSpPr>
        <p:grpSpPr bwMode="auto">
          <a:xfrm>
            <a:off x="609600" y="2286000"/>
            <a:ext cx="8228013" cy="2286000"/>
            <a:chOff x="1056" y="1536"/>
            <a:chExt cx="3391" cy="1248"/>
          </a:xfrm>
        </p:grpSpPr>
        <p:sp>
          <p:nvSpPr>
            <p:cNvPr id="19462" name="Text Box 22"/>
            <p:cNvSpPr txBox="1">
              <a:spLocks noChangeArrowheads="1"/>
            </p:cNvSpPr>
            <p:nvPr/>
          </p:nvSpPr>
          <p:spPr bwMode="auto">
            <a:xfrm>
              <a:off x="2688" y="1536"/>
              <a:ext cx="864" cy="220"/>
            </a:xfrm>
            <a:prstGeom prst="rect">
              <a:avLst/>
            </a:prstGeom>
            <a:noFill/>
            <a:ln w="19050">
              <a:noFill/>
              <a:miter lim="800000"/>
              <a:headEnd/>
              <a:tailEnd/>
            </a:ln>
          </p:spPr>
          <p:txBody>
            <a:bodyPr lIns="90000" tIns="46800" rIns="90000" bIns="46800">
              <a:spAutoFit/>
            </a:bodyPr>
            <a:lstStyle/>
            <a:p>
              <a:pPr>
                <a:spcBef>
                  <a:spcPct val="50000"/>
                </a:spcBef>
              </a:pPr>
              <a:r>
                <a:rPr lang="en-US" sz="2000">
                  <a:solidFill>
                    <a:schemeClr val="tx2"/>
                  </a:solidFill>
                </a:rPr>
                <a:t>animal</a:t>
              </a:r>
            </a:p>
          </p:txBody>
        </p:sp>
        <p:sp>
          <p:nvSpPr>
            <p:cNvPr id="19463" name="Text Box 23"/>
            <p:cNvSpPr txBox="1">
              <a:spLocks noChangeArrowheads="1"/>
            </p:cNvSpPr>
            <p:nvPr/>
          </p:nvSpPr>
          <p:spPr bwMode="auto">
            <a:xfrm>
              <a:off x="1800" y="1872"/>
              <a:ext cx="609" cy="220"/>
            </a:xfrm>
            <a:prstGeom prst="rect">
              <a:avLst/>
            </a:prstGeom>
            <a:noFill/>
            <a:ln w="19050">
              <a:noFill/>
              <a:miter lim="800000"/>
              <a:headEnd/>
              <a:tailEnd/>
            </a:ln>
          </p:spPr>
          <p:txBody>
            <a:bodyPr wrap="none" lIns="90000" tIns="46800" rIns="90000" bIns="46800">
              <a:spAutoFit/>
            </a:bodyPr>
            <a:lstStyle/>
            <a:p>
              <a:r>
                <a:rPr lang="en-US" sz="2000">
                  <a:solidFill>
                    <a:schemeClr val="tx2"/>
                  </a:solidFill>
                </a:rPr>
                <a:t>vertebrate</a:t>
              </a:r>
            </a:p>
          </p:txBody>
        </p:sp>
        <p:sp>
          <p:nvSpPr>
            <p:cNvPr id="19464" name="Text Box 55"/>
            <p:cNvSpPr txBox="1">
              <a:spLocks noChangeArrowheads="1"/>
            </p:cNvSpPr>
            <p:nvPr/>
          </p:nvSpPr>
          <p:spPr bwMode="auto">
            <a:xfrm>
              <a:off x="1056" y="2256"/>
              <a:ext cx="3391" cy="220"/>
            </a:xfrm>
            <a:prstGeom prst="rect">
              <a:avLst/>
            </a:prstGeom>
            <a:noFill/>
            <a:ln w="19050">
              <a:noFill/>
              <a:miter lim="800000"/>
              <a:headEnd/>
              <a:tailEnd/>
            </a:ln>
          </p:spPr>
          <p:txBody>
            <a:bodyPr lIns="90000" tIns="46800" rIns="90000" bIns="46800">
              <a:spAutoFit/>
            </a:bodyPr>
            <a:lstStyle/>
            <a:p>
              <a:pPr algn="l"/>
              <a:r>
                <a:rPr lang="en-US" sz="2000">
                  <a:solidFill>
                    <a:schemeClr val="tx2"/>
                  </a:solidFill>
                </a:rPr>
                <a:t>fish   reptile     amphib.     mammal             worm    insect  crustacean</a:t>
              </a:r>
            </a:p>
          </p:txBody>
        </p:sp>
        <p:sp>
          <p:nvSpPr>
            <p:cNvPr id="19465" name="Text Box 57"/>
            <p:cNvSpPr txBox="1">
              <a:spLocks noChangeArrowheads="1"/>
            </p:cNvSpPr>
            <p:nvPr/>
          </p:nvSpPr>
          <p:spPr bwMode="auto">
            <a:xfrm>
              <a:off x="3400" y="1872"/>
              <a:ext cx="699" cy="220"/>
            </a:xfrm>
            <a:prstGeom prst="rect">
              <a:avLst/>
            </a:prstGeom>
            <a:noFill/>
            <a:ln w="19050">
              <a:noFill/>
              <a:miter lim="800000"/>
              <a:headEnd/>
              <a:tailEnd/>
            </a:ln>
          </p:spPr>
          <p:txBody>
            <a:bodyPr wrap="none" lIns="90000" tIns="46800" rIns="90000" bIns="46800">
              <a:spAutoFit/>
            </a:bodyPr>
            <a:lstStyle/>
            <a:p>
              <a:r>
                <a:rPr lang="en-US" sz="2000">
                  <a:solidFill>
                    <a:schemeClr val="tx2"/>
                  </a:solidFill>
                </a:rPr>
                <a:t>invertebrate</a:t>
              </a:r>
            </a:p>
          </p:txBody>
        </p:sp>
        <p:sp>
          <p:nvSpPr>
            <p:cNvPr id="19466" name="Line 58"/>
            <p:cNvSpPr>
              <a:spLocks noChangeShapeType="1"/>
            </p:cNvSpPr>
            <p:nvPr/>
          </p:nvSpPr>
          <p:spPr bwMode="auto">
            <a:xfrm flipH="1">
              <a:off x="2124" y="1736"/>
              <a:ext cx="962" cy="205"/>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67" name="Line 59"/>
            <p:cNvSpPr>
              <a:spLocks noChangeShapeType="1"/>
            </p:cNvSpPr>
            <p:nvPr/>
          </p:nvSpPr>
          <p:spPr bwMode="auto">
            <a:xfrm>
              <a:off x="3094" y="1736"/>
              <a:ext cx="639" cy="213"/>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68" name="Line 60"/>
            <p:cNvSpPr>
              <a:spLocks noChangeShapeType="1"/>
            </p:cNvSpPr>
            <p:nvPr/>
          </p:nvSpPr>
          <p:spPr bwMode="auto">
            <a:xfrm flipH="1">
              <a:off x="1232" y="2059"/>
              <a:ext cx="876" cy="269"/>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69" name="Line 61"/>
            <p:cNvSpPr>
              <a:spLocks noChangeShapeType="1"/>
            </p:cNvSpPr>
            <p:nvPr/>
          </p:nvSpPr>
          <p:spPr bwMode="auto">
            <a:xfrm flipH="1">
              <a:off x="1635" y="2059"/>
              <a:ext cx="473" cy="277"/>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70" name="Line 62"/>
            <p:cNvSpPr>
              <a:spLocks noChangeShapeType="1"/>
            </p:cNvSpPr>
            <p:nvPr/>
          </p:nvSpPr>
          <p:spPr bwMode="auto">
            <a:xfrm>
              <a:off x="2108" y="2059"/>
              <a:ext cx="0" cy="316"/>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71" name="Line 63"/>
            <p:cNvSpPr>
              <a:spLocks noChangeShapeType="1"/>
            </p:cNvSpPr>
            <p:nvPr/>
          </p:nvSpPr>
          <p:spPr bwMode="auto">
            <a:xfrm>
              <a:off x="2108" y="2059"/>
              <a:ext cx="513" cy="261"/>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72" name="Line 64"/>
            <p:cNvSpPr>
              <a:spLocks noChangeShapeType="1"/>
            </p:cNvSpPr>
            <p:nvPr/>
          </p:nvSpPr>
          <p:spPr bwMode="auto">
            <a:xfrm flipH="1">
              <a:off x="3386" y="2044"/>
              <a:ext cx="347" cy="307"/>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73" name="Line 65"/>
            <p:cNvSpPr>
              <a:spLocks noChangeShapeType="1"/>
            </p:cNvSpPr>
            <p:nvPr/>
          </p:nvSpPr>
          <p:spPr bwMode="auto">
            <a:xfrm>
              <a:off x="3733" y="2052"/>
              <a:ext cx="0" cy="307"/>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74" name="Line 66"/>
            <p:cNvSpPr>
              <a:spLocks noChangeShapeType="1"/>
            </p:cNvSpPr>
            <p:nvPr/>
          </p:nvSpPr>
          <p:spPr bwMode="auto">
            <a:xfrm>
              <a:off x="3733" y="2059"/>
              <a:ext cx="537" cy="292"/>
            </a:xfrm>
            <a:prstGeom prst="line">
              <a:avLst/>
            </a:prstGeom>
            <a:noFill/>
            <a:ln w="19050">
              <a:solidFill>
                <a:schemeClr val="tx1"/>
              </a:solidFill>
              <a:round/>
              <a:headEnd/>
              <a:tailEnd/>
            </a:ln>
          </p:spPr>
          <p:txBody>
            <a:bodyPr wrap="none" lIns="90000" tIns="46800" rIns="90000" bIns="46800">
              <a:spAutoFit/>
            </a:bodyPr>
            <a:lstStyle/>
            <a:p>
              <a:endParaRPr lang="en-US"/>
            </a:p>
          </p:txBody>
        </p:sp>
        <p:grpSp>
          <p:nvGrpSpPr>
            <p:cNvPr id="19475" name="Group 72"/>
            <p:cNvGrpSpPr>
              <a:grpSpLocks/>
            </p:cNvGrpSpPr>
            <p:nvPr/>
          </p:nvGrpSpPr>
          <p:grpSpPr bwMode="auto">
            <a:xfrm>
              <a:off x="1104" y="2448"/>
              <a:ext cx="192" cy="336"/>
              <a:chOff x="1104" y="2448"/>
              <a:chExt cx="192" cy="336"/>
            </a:xfrm>
          </p:grpSpPr>
          <p:sp>
            <p:nvSpPr>
              <p:cNvPr id="19494" name="Line 69"/>
              <p:cNvSpPr>
                <a:spLocks noChangeShapeType="1"/>
              </p:cNvSpPr>
              <p:nvPr/>
            </p:nvSpPr>
            <p:spPr bwMode="auto">
              <a:xfrm flipH="1">
                <a:off x="1104" y="2448"/>
                <a:ext cx="96" cy="288"/>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95" name="Line 70"/>
              <p:cNvSpPr>
                <a:spLocks noChangeShapeType="1"/>
              </p:cNvSpPr>
              <p:nvPr/>
            </p:nvSpPr>
            <p:spPr bwMode="auto">
              <a:xfrm>
                <a:off x="1207" y="2454"/>
                <a:ext cx="89" cy="330"/>
              </a:xfrm>
              <a:prstGeom prst="line">
                <a:avLst/>
              </a:prstGeom>
              <a:noFill/>
              <a:ln w="19050">
                <a:solidFill>
                  <a:schemeClr val="tx1"/>
                </a:solidFill>
                <a:round/>
                <a:headEnd/>
                <a:tailEnd/>
              </a:ln>
            </p:spPr>
            <p:txBody>
              <a:bodyPr lIns="90000" tIns="46800" rIns="90000" bIns="46800">
                <a:spAutoFit/>
              </a:bodyPr>
              <a:lstStyle/>
              <a:p>
                <a:endParaRPr lang="en-US"/>
              </a:p>
            </p:txBody>
          </p:sp>
        </p:grpSp>
        <p:grpSp>
          <p:nvGrpSpPr>
            <p:cNvPr id="19476" name="Group 73"/>
            <p:cNvGrpSpPr>
              <a:grpSpLocks/>
            </p:cNvGrpSpPr>
            <p:nvPr/>
          </p:nvGrpSpPr>
          <p:grpSpPr bwMode="auto">
            <a:xfrm>
              <a:off x="1440" y="2448"/>
              <a:ext cx="192" cy="336"/>
              <a:chOff x="1104" y="2448"/>
              <a:chExt cx="192" cy="336"/>
            </a:xfrm>
          </p:grpSpPr>
          <p:sp>
            <p:nvSpPr>
              <p:cNvPr id="19492" name="Line 74"/>
              <p:cNvSpPr>
                <a:spLocks noChangeShapeType="1"/>
              </p:cNvSpPr>
              <p:nvPr/>
            </p:nvSpPr>
            <p:spPr bwMode="auto">
              <a:xfrm flipH="1">
                <a:off x="1104" y="2448"/>
                <a:ext cx="96" cy="288"/>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93" name="Line 75"/>
              <p:cNvSpPr>
                <a:spLocks noChangeShapeType="1"/>
              </p:cNvSpPr>
              <p:nvPr/>
            </p:nvSpPr>
            <p:spPr bwMode="auto">
              <a:xfrm>
                <a:off x="1207" y="2454"/>
                <a:ext cx="89" cy="330"/>
              </a:xfrm>
              <a:prstGeom prst="line">
                <a:avLst/>
              </a:prstGeom>
              <a:noFill/>
              <a:ln w="19050">
                <a:solidFill>
                  <a:schemeClr val="tx1"/>
                </a:solidFill>
                <a:round/>
                <a:headEnd/>
                <a:tailEnd/>
              </a:ln>
            </p:spPr>
            <p:txBody>
              <a:bodyPr lIns="90000" tIns="46800" rIns="90000" bIns="46800">
                <a:spAutoFit/>
              </a:bodyPr>
              <a:lstStyle/>
              <a:p>
                <a:endParaRPr lang="en-US"/>
              </a:p>
            </p:txBody>
          </p:sp>
        </p:grpSp>
        <p:grpSp>
          <p:nvGrpSpPr>
            <p:cNvPr id="19477" name="Group 76"/>
            <p:cNvGrpSpPr>
              <a:grpSpLocks/>
            </p:cNvGrpSpPr>
            <p:nvPr/>
          </p:nvGrpSpPr>
          <p:grpSpPr bwMode="auto">
            <a:xfrm>
              <a:off x="1968" y="2448"/>
              <a:ext cx="192" cy="336"/>
              <a:chOff x="1104" y="2448"/>
              <a:chExt cx="192" cy="336"/>
            </a:xfrm>
          </p:grpSpPr>
          <p:sp>
            <p:nvSpPr>
              <p:cNvPr id="19490" name="Line 77"/>
              <p:cNvSpPr>
                <a:spLocks noChangeShapeType="1"/>
              </p:cNvSpPr>
              <p:nvPr/>
            </p:nvSpPr>
            <p:spPr bwMode="auto">
              <a:xfrm flipH="1">
                <a:off x="1104" y="2448"/>
                <a:ext cx="96" cy="288"/>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91" name="Line 78"/>
              <p:cNvSpPr>
                <a:spLocks noChangeShapeType="1"/>
              </p:cNvSpPr>
              <p:nvPr/>
            </p:nvSpPr>
            <p:spPr bwMode="auto">
              <a:xfrm>
                <a:off x="1207" y="2454"/>
                <a:ext cx="89" cy="330"/>
              </a:xfrm>
              <a:prstGeom prst="line">
                <a:avLst/>
              </a:prstGeom>
              <a:noFill/>
              <a:ln w="19050">
                <a:solidFill>
                  <a:schemeClr val="tx1"/>
                </a:solidFill>
                <a:round/>
                <a:headEnd/>
                <a:tailEnd/>
              </a:ln>
            </p:spPr>
            <p:txBody>
              <a:bodyPr lIns="90000" tIns="46800" rIns="90000" bIns="46800">
                <a:spAutoFit/>
              </a:bodyPr>
              <a:lstStyle/>
              <a:p>
                <a:endParaRPr lang="en-US"/>
              </a:p>
            </p:txBody>
          </p:sp>
        </p:grpSp>
        <p:grpSp>
          <p:nvGrpSpPr>
            <p:cNvPr id="19478" name="Group 79"/>
            <p:cNvGrpSpPr>
              <a:grpSpLocks/>
            </p:cNvGrpSpPr>
            <p:nvPr/>
          </p:nvGrpSpPr>
          <p:grpSpPr bwMode="auto">
            <a:xfrm>
              <a:off x="2544" y="2448"/>
              <a:ext cx="192" cy="336"/>
              <a:chOff x="1104" y="2448"/>
              <a:chExt cx="192" cy="336"/>
            </a:xfrm>
          </p:grpSpPr>
          <p:sp>
            <p:nvSpPr>
              <p:cNvPr id="19488" name="Line 80"/>
              <p:cNvSpPr>
                <a:spLocks noChangeShapeType="1"/>
              </p:cNvSpPr>
              <p:nvPr/>
            </p:nvSpPr>
            <p:spPr bwMode="auto">
              <a:xfrm flipH="1">
                <a:off x="1104" y="2448"/>
                <a:ext cx="96" cy="288"/>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89" name="Line 81"/>
              <p:cNvSpPr>
                <a:spLocks noChangeShapeType="1"/>
              </p:cNvSpPr>
              <p:nvPr/>
            </p:nvSpPr>
            <p:spPr bwMode="auto">
              <a:xfrm>
                <a:off x="1207" y="2454"/>
                <a:ext cx="89" cy="330"/>
              </a:xfrm>
              <a:prstGeom prst="line">
                <a:avLst/>
              </a:prstGeom>
              <a:noFill/>
              <a:ln w="19050">
                <a:solidFill>
                  <a:schemeClr val="tx1"/>
                </a:solidFill>
                <a:round/>
                <a:headEnd/>
                <a:tailEnd/>
              </a:ln>
            </p:spPr>
            <p:txBody>
              <a:bodyPr lIns="90000" tIns="46800" rIns="90000" bIns="46800">
                <a:spAutoFit/>
              </a:bodyPr>
              <a:lstStyle/>
              <a:p>
                <a:endParaRPr lang="en-US"/>
              </a:p>
            </p:txBody>
          </p:sp>
        </p:grpSp>
        <p:grpSp>
          <p:nvGrpSpPr>
            <p:cNvPr id="19479" name="Group 82"/>
            <p:cNvGrpSpPr>
              <a:grpSpLocks/>
            </p:cNvGrpSpPr>
            <p:nvPr/>
          </p:nvGrpSpPr>
          <p:grpSpPr bwMode="auto">
            <a:xfrm>
              <a:off x="3264" y="2448"/>
              <a:ext cx="192" cy="336"/>
              <a:chOff x="1104" y="2448"/>
              <a:chExt cx="192" cy="336"/>
            </a:xfrm>
          </p:grpSpPr>
          <p:sp>
            <p:nvSpPr>
              <p:cNvPr id="19486" name="Line 83"/>
              <p:cNvSpPr>
                <a:spLocks noChangeShapeType="1"/>
              </p:cNvSpPr>
              <p:nvPr/>
            </p:nvSpPr>
            <p:spPr bwMode="auto">
              <a:xfrm flipH="1">
                <a:off x="1104" y="2448"/>
                <a:ext cx="96" cy="288"/>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87" name="Line 84"/>
              <p:cNvSpPr>
                <a:spLocks noChangeShapeType="1"/>
              </p:cNvSpPr>
              <p:nvPr/>
            </p:nvSpPr>
            <p:spPr bwMode="auto">
              <a:xfrm>
                <a:off x="1207" y="2454"/>
                <a:ext cx="89" cy="330"/>
              </a:xfrm>
              <a:prstGeom prst="line">
                <a:avLst/>
              </a:prstGeom>
              <a:noFill/>
              <a:ln w="19050">
                <a:solidFill>
                  <a:schemeClr val="tx1"/>
                </a:solidFill>
                <a:round/>
                <a:headEnd/>
                <a:tailEnd/>
              </a:ln>
            </p:spPr>
            <p:txBody>
              <a:bodyPr lIns="90000" tIns="46800" rIns="90000" bIns="46800">
                <a:spAutoFit/>
              </a:bodyPr>
              <a:lstStyle/>
              <a:p>
                <a:endParaRPr lang="en-US"/>
              </a:p>
            </p:txBody>
          </p:sp>
        </p:grpSp>
        <p:grpSp>
          <p:nvGrpSpPr>
            <p:cNvPr id="19480" name="Group 85"/>
            <p:cNvGrpSpPr>
              <a:grpSpLocks/>
            </p:cNvGrpSpPr>
            <p:nvPr/>
          </p:nvGrpSpPr>
          <p:grpSpPr bwMode="auto">
            <a:xfrm>
              <a:off x="3648" y="2448"/>
              <a:ext cx="192" cy="336"/>
              <a:chOff x="1104" y="2448"/>
              <a:chExt cx="192" cy="336"/>
            </a:xfrm>
          </p:grpSpPr>
          <p:sp>
            <p:nvSpPr>
              <p:cNvPr id="19484" name="Line 86"/>
              <p:cNvSpPr>
                <a:spLocks noChangeShapeType="1"/>
              </p:cNvSpPr>
              <p:nvPr/>
            </p:nvSpPr>
            <p:spPr bwMode="auto">
              <a:xfrm flipH="1">
                <a:off x="1104" y="2448"/>
                <a:ext cx="96" cy="288"/>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85" name="Line 87"/>
              <p:cNvSpPr>
                <a:spLocks noChangeShapeType="1"/>
              </p:cNvSpPr>
              <p:nvPr/>
            </p:nvSpPr>
            <p:spPr bwMode="auto">
              <a:xfrm>
                <a:off x="1207" y="2454"/>
                <a:ext cx="89" cy="330"/>
              </a:xfrm>
              <a:prstGeom prst="line">
                <a:avLst/>
              </a:prstGeom>
              <a:noFill/>
              <a:ln w="19050">
                <a:solidFill>
                  <a:schemeClr val="tx1"/>
                </a:solidFill>
                <a:round/>
                <a:headEnd/>
                <a:tailEnd/>
              </a:ln>
            </p:spPr>
            <p:txBody>
              <a:bodyPr lIns="90000" tIns="46800" rIns="90000" bIns="46800">
                <a:spAutoFit/>
              </a:bodyPr>
              <a:lstStyle/>
              <a:p>
                <a:endParaRPr lang="en-US"/>
              </a:p>
            </p:txBody>
          </p:sp>
        </p:grpSp>
        <p:grpSp>
          <p:nvGrpSpPr>
            <p:cNvPr id="19481" name="Group 88"/>
            <p:cNvGrpSpPr>
              <a:grpSpLocks/>
            </p:cNvGrpSpPr>
            <p:nvPr/>
          </p:nvGrpSpPr>
          <p:grpSpPr bwMode="auto">
            <a:xfrm>
              <a:off x="4224" y="2448"/>
              <a:ext cx="192" cy="336"/>
              <a:chOff x="1104" y="2448"/>
              <a:chExt cx="192" cy="336"/>
            </a:xfrm>
          </p:grpSpPr>
          <p:sp>
            <p:nvSpPr>
              <p:cNvPr id="19482" name="Line 89"/>
              <p:cNvSpPr>
                <a:spLocks noChangeShapeType="1"/>
              </p:cNvSpPr>
              <p:nvPr/>
            </p:nvSpPr>
            <p:spPr bwMode="auto">
              <a:xfrm flipH="1">
                <a:off x="1104" y="2448"/>
                <a:ext cx="96" cy="288"/>
              </a:xfrm>
              <a:prstGeom prst="line">
                <a:avLst/>
              </a:prstGeom>
              <a:noFill/>
              <a:ln w="19050">
                <a:solidFill>
                  <a:schemeClr val="tx1"/>
                </a:solidFill>
                <a:round/>
                <a:headEnd/>
                <a:tailEnd/>
              </a:ln>
            </p:spPr>
            <p:txBody>
              <a:bodyPr wrap="none" lIns="90000" tIns="46800" rIns="90000" bIns="46800">
                <a:spAutoFit/>
              </a:bodyPr>
              <a:lstStyle/>
              <a:p>
                <a:endParaRPr lang="en-US"/>
              </a:p>
            </p:txBody>
          </p:sp>
          <p:sp>
            <p:nvSpPr>
              <p:cNvPr id="19483" name="Line 90"/>
              <p:cNvSpPr>
                <a:spLocks noChangeShapeType="1"/>
              </p:cNvSpPr>
              <p:nvPr/>
            </p:nvSpPr>
            <p:spPr bwMode="auto">
              <a:xfrm>
                <a:off x="1207" y="2454"/>
                <a:ext cx="89" cy="330"/>
              </a:xfrm>
              <a:prstGeom prst="line">
                <a:avLst/>
              </a:prstGeom>
              <a:noFill/>
              <a:ln w="19050">
                <a:solidFill>
                  <a:schemeClr val="tx1"/>
                </a:solidFill>
                <a:round/>
                <a:headEnd/>
                <a:tailEnd/>
              </a:ln>
            </p:spPr>
            <p:txBody>
              <a:bodyPr lIns="90000" tIns="46800" rIns="90000" bIns="46800">
                <a:spAutoFit/>
              </a:bodyPr>
              <a:lstStyle/>
              <a:p>
                <a:endParaRPr lang="en-US"/>
              </a:p>
            </p:txBody>
          </p:sp>
        </p:grpSp>
      </p:gr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6"/>
          <p:cNvSpPr>
            <a:spLocks noGrp="1"/>
          </p:cNvSpPr>
          <p:nvPr>
            <p:ph type="sldNum" sz="quarter" idx="12"/>
          </p:nvPr>
        </p:nvSpPr>
        <p:spPr>
          <a:noFill/>
        </p:spPr>
        <p:txBody>
          <a:bodyPr/>
          <a:lstStyle/>
          <a:p>
            <a:fld id="{208DAD2D-BB56-4E82-8763-C43883CAE1F8}" type="slidenum">
              <a:rPr lang="en-US" smtClean="0"/>
              <a:pPr/>
              <a:t>19</a:t>
            </a:fld>
            <a:endParaRPr lang="en-US"/>
          </a:p>
        </p:txBody>
      </p:sp>
      <p:sp>
        <p:nvSpPr>
          <p:cNvPr id="20485" name="Rectangle 2"/>
          <p:cNvSpPr>
            <a:spLocks noGrp="1" noChangeArrowheads="1"/>
          </p:cNvSpPr>
          <p:nvPr>
            <p:ph type="title"/>
          </p:nvPr>
        </p:nvSpPr>
        <p:spPr>
          <a:noFill/>
        </p:spPr>
        <p:txBody>
          <a:bodyPr lIns="92075" tIns="46038" rIns="92075" bIns="46038" anchor="ctr"/>
          <a:lstStyle/>
          <a:p>
            <a:pPr eaLnBrk="1" hangingPunct="1"/>
            <a:r>
              <a:rPr lang="en-US" sz="3200"/>
              <a:t>Partitioning Algorithms: Basic Concept</a:t>
            </a:r>
            <a:endParaRPr lang="en-US" sz="2800" b="1"/>
          </a:p>
        </p:txBody>
      </p:sp>
      <p:sp>
        <p:nvSpPr>
          <p:cNvPr id="20486" name="Rectangle 3"/>
          <p:cNvSpPr>
            <a:spLocks noGrp="1" noChangeArrowheads="1"/>
          </p:cNvSpPr>
          <p:nvPr>
            <p:ph type="body" sz="half" idx="1"/>
          </p:nvPr>
        </p:nvSpPr>
        <p:spPr>
          <a:xfrm>
            <a:off x="228600" y="1371600"/>
            <a:ext cx="8534400" cy="5105400"/>
          </a:xfrm>
          <a:noFill/>
        </p:spPr>
        <p:txBody>
          <a:bodyPr lIns="92075" tIns="46038" rIns="92075" bIns="46038"/>
          <a:lstStyle/>
          <a:p>
            <a:pPr eaLnBrk="1" hangingPunct="1">
              <a:lnSpc>
                <a:spcPct val="110000"/>
              </a:lnSpc>
            </a:pPr>
            <a:r>
              <a:rPr lang="en-US" sz="2000" u="sng" dirty="0"/>
              <a:t>Partitioning method:</a:t>
            </a:r>
            <a:r>
              <a:rPr lang="en-US" sz="2000" dirty="0"/>
              <a:t> Construct a partition of a database </a:t>
            </a:r>
            <a:r>
              <a:rPr lang="en-US" sz="2000" b="1" i="1" dirty="0"/>
              <a:t>D</a:t>
            </a:r>
            <a:r>
              <a:rPr lang="en-US" sz="2000" dirty="0"/>
              <a:t> of </a:t>
            </a:r>
            <a:r>
              <a:rPr lang="en-US" sz="2000" b="1" i="1" dirty="0"/>
              <a:t>n</a:t>
            </a:r>
            <a:r>
              <a:rPr lang="en-US" sz="2000" dirty="0"/>
              <a:t> objects into a set of </a:t>
            </a:r>
            <a:r>
              <a:rPr lang="en-US" sz="2000" b="1" i="1" dirty="0"/>
              <a:t>k</a:t>
            </a:r>
            <a:r>
              <a:rPr lang="en-US" sz="2000" dirty="0"/>
              <a:t> clusters.</a:t>
            </a:r>
          </a:p>
          <a:p>
            <a:pPr eaLnBrk="1" hangingPunct="1">
              <a:lnSpc>
                <a:spcPct val="110000"/>
              </a:lnSpc>
            </a:pPr>
            <a:endParaRPr lang="en-US" sz="2000" dirty="0"/>
          </a:p>
          <a:p>
            <a:pPr eaLnBrk="1" hangingPunct="1">
              <a:lnSpc>
                <a:spcPct val="110000"/>
              </a:lnSpc>
            </a:pPr>
            <a:r>
              <a:rPr lang="en-US" sz="2000" dirty="0"/>
              <a:t>Given a </a:t>
            </a:r>
            <a:r>
              <a:rPr lang="en-US" sz="2000" i="1" dirty="0"/>
              <a:t>k</a:t>
            </a:r>
            <a:r>
              <a:rPr lang="en-US" sz="2000" dirty="0"/>
              <a:t>, find a partition of </a:t>
            </a:r>
            <a:r>
              <a:rPr lang="en-US" sz="2000" i="1" dirty="0"/>
              <a:t>k clusters </a:t>
            </a:r>
            <a:r>
              <a:rPr lang="en-US" sz="2000" dirty="0"/>
              <a:t>that optimizes the chosen partitioning criterion</a:t>
            </a:r>
          </a:p>
          <a:p>
            <a:pPr lvl="1" eaLnBrk="1" hangingPunct="1">
              <a:lnSpc>
                <a:spcPct val="110000"/>
              </a:lnSpc>
            </a:pPr>
            <a:r>
              <a:rPr lang="en-US" sz="2000" dirty="0"/>
              <a:t>Heuristic methods: </a:t>
            </a:r>
            <a:r>
              <a:rPr lang="en-US" sz="2000" i="1" dirty="0"/>
              <a:t>k-means</a:t>
            </a:r>
            <a:r>
              <a:rPr lang="en-US" sz="2000" dirty="0"/>
              <a:t> and </a:t>
            </a:r>
            <a:r>
              <a:rPr lang="en-US" sz="2000" i="1" dirty="0"/>
              <a:t>k-medoids</a:t>
            </a:r>
            <a:r>
              <a:rPr lang="en-US" sz="2000" dirty="0"/>
              <a:t> algorithms</a:t>
            </a:r>
          </a:p>
          <a:p>
            <a:pPr lvl="1" eaLnBrk="1" hangingPunct="1">
              <a:lnSpc>
                <a:spcPct val="110000"/>
              </a:lnSpc>
            </a:pPr>
            <a:r>
              <a:rPr lang="en-US" sz="2000" i="1" u="sng" dirty="0"/>
              <a:t>k-means</a:t>
            </a:r>
            <a:r>
              <a:rPr lang="en-US" sz="2000" dirty="0"/>
              <a:t> (MacQueen’67): Each cluster is represented by the center of the cluster</a:t>
            </a:r>
          </a:p>
          <a:p>
            <a:pPr lvl="1" eaLnBrk="1" hangingPunct="1">
              <a:lnSpc>
                <a:spcPct val="110000"/>
              </a:lnSpc>
            </a:pPr>
            <a:r>
              <a:rPr lang="en-US" sz="2000" i="1" u="sng" dirty="0"/>
              <a:t>k-medoids</a:t>
            </a:r>
            <a:r>
              <a:rPr lang="en-US" sz="2000" dirty="0"/>
              <a:t> or PAM (Partition around medoids) (Kaufman &amp; Rousseeuw’87): Each cluster is represented by one of the objects in the cluster  </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B4E133C9-49A6-4714-A2D3-36F1CFC566C6}" type="slidenum">
              <a:rPr lang="en-US" smtClean="0"/>
              <a:pPr/>
              <a:t>2</a:t>
            </a:fld>
            <a:endParaRPr lang="en-US"/>
          </a:p>
        </p:txBody>
      </p:sp>
      <p:sp>
        <p:nvSpPr>
          <p:cNvPr id="9219" name="Rectangle 2"/>
          <p:cNvSpPr>
            <a:spLocks noGrp="1" noChangeArrowheads="1"/>
          </p:cNvSpPr>
          <p:nvPr>
            <p:ph type="title"/>
          </p:nvPr>
        </p:nvSpPr>
        <p:spPr>
          <a:xfrm>
            <a:off x="228600" y="304800"/>
            <a:ext cx="8153400" cy="762000"/>
          </a:xfrm>
          <a:noFill/>
        </p:spPr>
        <p:txBody>
          <a:bodyPr lIns="92075" tIns="46038" rIns="92075" bIns="46038" anchor="ctr"/>
          <a:lstStyle/>
          <a:p>
            <a:pPr eaLnBrk="1" hangingPunct="1"/>
            <a:r>
              <a:rPr lang="en-US" b="1" dirty="0"/>
              <a:t>Outline</a:t>
            </a:r>
            <a:endParaRPr lang="en-US" b="1" dirty="0">
              <a:ea typeface="PMingLiU" pitchFamily="18" charset="-120"/>
            </a:endParaRPr>
          </a:p>
        </p:txBody>
      </p:sp>
      <p:sp>
        <p:nvSpPr>
          <p:cNvPr id="9220" name="Rectangle 3"/>
          <p:cNvSpPr>
            <a:spLocks noGrp="1" noChangeArrowheads="1"/>
          </p:cNvSpPr>
          <p:nvPr>
            <p:ph type="body" idx="1"/>
          </p:nvPr>
        </p:nvSpPr>
        <p:spPr>
          <a:xfrm>
            <a:off x="381000" y="1384300"/>
            <a:ext cx="8223250" cy="5181600"/>
          </a:xfrm>
          <a:noFill/>
        </p:spPr>
        <p:txBody>
          <a:bodyPr lIns="92075" tIns="46038" rIns="92075" bIns="46038"/>
          <a:lstStyle/>
          <a:p>
            <a:pPr marL="381000" indent="-381000" eaLnBrk="1" hangingPunct="1">
              <a:lnSpc>
                <a:spcPct val="120000"/>
              </a:lnSpc>
              <a:buSzPct val="90000"/>
              <a:buFont typeface="Wingdings" pitchFamily="2" charset="2"/>
              <a:buAutoNum type="arabicPeriod"/>
            </a:pPr>
            <a:r>
              <a:rPr lang="en-US" sz="2000" dirty="0">
                <a:solidFill>
                  <a:schemeClr val="hlink"/>
                </a:solidFill>
              </a:rPr>
              <a:t>What is Cluster Analysis?</a:t>
            </a:r>
          </a:p>
          <a:p>
            <a:pPr marL="381000" indent="-381000" eaLnBrk="1" hangingPunct="1">
              <a:lnSpc>
                <a:spcPct val="120000"/>
              </a:lnSpc>
              <a:buSzPct val="90000"/>
              <a:buFont typeface="Wingdings" pitchFamily="2" charset="2"/>
              <a:buAutoNum type="arabicPeriod"/>
            </a:pPr>
            <a:r>
              <a:rPr lang="en-US" sz="2000" dirty="0"/>
              <a:t>A Categorization of Major Clustering Methods</a:t>
            </a:r>
          </a:p>
          <a:p>
            <a:pPr marL="381000" indent="-381000" eaLnBrk="1" hangingPunct="1">
              <a:lnSpc>
                <a:spcPct val="120000"/>
              </a:lnSpc>
              <a:buSzPct val="90000"/>
              <a:buFont typeface="Wingdings" pitchFamily="2" charset="2"/>
              <a:buAutoNum type="arabicPeriod"/>
            </a:pPr>
            <a:r>
              <a:rPr lang="en-US" sz="2000" dirty="0"/>
              <a:t>Partitioning Methods</a:t>
            </a:r>
          </a:p>
          <a:p>
            <a:pPr marL="381000" indent="-381000" eaLnBrk="1" hangingPunct="1">
              <a:lnSpc>
                <a:spcPct val="120000"/>
              </a:lnSpc>
              <a:buSzPct val="90000"/>
              <a:buFont typeface="Wingdings" pitchFamily="2" charset="2"/>
              <a:buAutoNum type="arabicPeriod"/>
            </a:pPr>
            <a:r>
              <a:rPr lang="en-US" sz="2000" dirty="0"/>
              <a:t>The K-Means Algorithm for Data Clustering</a:t>
            </a:r>
          </a:p>
          <a:p>
            <a:pPr marL="381000" indent="-381000" eaLnBrk="1" hangingPunct="1">
              <a:lnSpc>
                <a:spcPct val="120000"/>
              </a:lnSpc>
              <a:buSzPct val="90000"/>
              <a:buFont typeface="Wingdings" pitchFamily="2" charset="2"/>
              <a:buAutoNum type="arabicPeriod"/>
            </a:pPr>
            <a:r>
              <a:rPr lang="en-US" sz="2000" dirty="0"/>
              <a:t>Illustration with full example</a:t>
            </a:r>
          </a:p>
          <a:p>
            <a:pPr marL="381000" indent="-381000" eaLnBrk="1" hangingPunct="1">
              <a:lnSpc>
                <a:spcPct val="120000"/>
              </a:lnSpc>
              <a:buSzPct val="90000"/>
              <a:buFont typeface="Wingdings" pitchFamily="2" charset="2"/>
              <a:buAutoNum type="arabicPeriod"/>
            </a:pPr>
            <a:r>
              <a:rPr lang="en-US" sz="2000" dirty="0"/>
              <a:t>Outlier Analysis</a:t>
            </a:r>
          </a:p>
          <a:p>
            <a:pPr marL="381000" indent="-381000" eaLnBrk="1" hangingPunct="1">
              <a:lnSpc>
                <a:spcPct val="120000"/>
              </a:lnSpc>
              <a:buSzPct val="90000"/>
              <a:buFont typeface="Wingdings" pitchFamily="2" charset="2"/>
              <a:buAutoNum type="arabicPeriod"/>
            </a:pPr>
            <a:r>
              <a:rPr lang="en-US" sz="2000" dirty="0"/>
              <a:t>Summary </a:t>
            </a:r>
          </a:p>
          <a:p>
            <a:pPr marL="381000" indent="-381000" eaLnBrk="1" hangingPunct="1">
              <a:lnSpc>
                <a:spcPct val="120000"/>
              </a:lnSpc>
              <a:buSzPct val="90000"/>
              <a:buFont typeface="Wingdings" pitchFamily="2" charset="2"/>
              <a:buAutoNum type="arabicPeriod"/>
            </a:pPr>
            <a:r>
              <a:rPr lang="en-US" sz="2000" dirty="0"/>
              <a:t>Using a tool for Data Clustering</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293BE934-66AA-44C5-B3BE-20A3D5B05977}" type="slidenum">
              <a:rPr lang="ar-SA" smtClean="0">
                <a:latin typeface="Arial" charset="0"/>
                <a:cs typeface="Arial" charset="0"/>
              </a:rPr>
              <a:pPr/>
              <a:t>20</a:t>
            </a:fld>
            <a:endParaRPr lang="en-GB">
              <a:latin typeface="Arial" charset="0"/>
              <a:cs typeface="Arial" charset="0"/>
            </a:endParaRPr>
          </a:p>
        </p:txBody>
      </p:sp>
      <p:sp>
        <p:nvSpPr>
          <p:cNvPr id="21507" name="Rectangle 2"/>
          <p:cNvSpPr>
            <a:spLocks noGrp="1" noChangeArrowheads="1"/>
          </p:cNvSpPr>
          <p:nvPr>
            <p:ph type="title"/>
          </p:nvPr>
        </p:nvSpPr>
        <p:spPr>
          <a:xfrm>
            <a:off x="457200" y="381000"/>
            <a:ext cx="8458200" cy="762000"/>
          </a:xfrm>
        </p:spPr>
        <p:txBody>
          <a:bodyPr/>
          <a:lstStyle/>
          <a:p>
            <a:pPr algn="l" eaLnBrk="1" hangingPunct="1"/>
            <a:r>
              <a:rPr lang="en-GB" sz="2800" b="1" i="1">
                <a:solidFill>
                  <a:srgbClr val="170981"/>
                </a:solidFill>
              </a:rPr>
              <a:t>The</a:t>
            </a:r>
            <a:r>
              <a:rPr lang="en-GB" sz="2800" b="1" i="1">
                <a:solidFill>
                  <a:schemeClr val="accent2"/>
                </a:solidFill>
              </a:rPr>
              <a:t> K-Means</a:t>
            </a:r>
            <a:r>
              <a:rPr lang="en-GB" sz="2800" b="1">
                <a:solidFill>
                  <a:srgbClr val="0033CC"/>
                </a:solidFill>
              </a:rPr>
              <a:t> Clustering Algorithm</a:t>
            </a:r>
          </a:p>
        </p:txBody>
      </p:sp>
      <p:sp>
        <p:nvSpPr>
          <p:cNvPr id="21508" name="Text Box 5"/>
          <p:cNvSpPr txBox="1">
            <a:spLocks noChangeArrowheads="1"/>
          </p:cNvSpPr>
          <p:nvPr/>
        </p:nvSpPr>
        <p:spPr bwMode="auto">
          <a:xfrm>
            <a:off x="533400" y="1447800"/>
            <a:ext cx="8305800" cy="2862263"/>
          </a:xfrm>
          <a:prstGeom prst="rect">
            <a:avLst/>
          </a:prstGeom>
          <a:noFill/>
          <a:ln w="9525">
            <a:noFill/>
            <a:miter lim="800000"/>
            <a:headEnd/>
            <a:tailEnd/>
          </a:ln>
        </p:spPr>
        <p:txBody>
          <a:bodyPr>
            <a:spAutoFit/>
          </a:bodyPr>
          <a:lstStyle/>
          <a:p>
            <a:r>
              <a:rPr lang="en-GB" sz="2000" dirty="0">
                <a:solidFill>
                  <a:srgbClr val="CC6600"/>
                </a:solidFill>
                <a:cs typeface="Arial" charset="0"/>
              </a:rPr>
              <a:t>K-Means algorithm</a:t>
            </a:r>
            <a:r>
              <a:rPr lang="en-GB" sz="2000" dirty="0">
                <a:solidFill>
                  <a:srgbClr val="008080"/>
                </a:solidFill>
                <a:cs typeface="Arial" charset="0"/>
              </a:rPr>
              <a:t> </a:t>
            </a:r>
            <a:r>
              <a:rPr lang="en-GB" sz="2000" dirty="0">
                <a:cs typeface="Arial" charset="0"/>
              </a:rPr>
              <a:t>introduced by</a:t>
            </a:r>
            <a:r>
              <a:rPr lang="en-GB" sz="2000" dirty="0">
                <a:solidFill>
                  <a:srgbClr val="008080"/>
                </a:solidFill>
                <a:cs typeface="Arial" charset="0"/>
              </a:rPr>
              <a:t> </a:t>
            </a:r>
            <a:r>
              <a:rPr lang="en-GB" sz="2000" dirty="0">
                <a:solidFill>
                  <a:srgbClr val="CC6600"/>
                </a:solidFill>
                <a:cs typeface="Arial" charset="0"/>
              </a:rPr>
              <a:t>J.B.</a:t>
            </a:r>
            <a:r>
              <a:rPr lang="en-GB" sz="2000" dirty="0">
                <a:solidFill>
                  <a:srgbClr val="008080"/>
                </a:solidFill>
                <a:cs typeface="Arial" charset="0"/>
              </a:rPr>
              <a:t> </a:t>
            </a:r>
            <a:r>
              <a:rPr lang="en-GB" sz="2000" dirty="0" err="1">
                <a:solidFill>
                  <a:srgbClr val="CC6600"/>
                </a:solidFill>
                <a:cs typeface="Arial" charset="0"/>
              </a:rPr>
              <a:t>MacQueen</a:t>
            </a:r>
            <a:r>
              <a:rPr lang="en-GB" sz="2000" dirty="0">
                <a:solidFill>
                  <a:srgbClr val="CC6600"/>
                </a:solidFill>
                <a:cs typeface="Arial" charset="0"/>
              </a:rPr>
              <a:t> in 1967</a:t>
            </a:r>
            <a:r>
              <a:rPr lang="en-GB" sz="2000" dirty="0">
                <a:cs typeface="Arial" charset="0"/>
              </a:rPr>
              <a:t>, is one of the most common clustering algorithms that groups data with similar characteristics or features together. </a:t>
            </a:r>
          </a:p>
          <a:p>
            <a:pPr algn="just"/>
            <a:endParaRPr lang="en-US" sz="2000" dirty="0">
              <a:cs typeface="Arial" charset="0"/>
            </a:endParaRPr>
          </a:p>
          <a:p>
            <a:pPr algn="just"/>
            <a:r>
              <a:rPr lang="en-US" sz="2000" dirty="0">
                <a:cs typeface="Arial" charset="0"/>
              </a:rPr>
              <a:t>The </a:t>
            </a:r>
            <a:r>
              <a:rPr lang="en-US" sz="2000" i="1" dirty="0">
                <a:solidFill>
                  <a:srgbClr val="993300"/>
                </a:solidFill>
                <a:cs typeface="Arial" charset="0"/>
              </a:rPr>
              <a:t>K</a:t>
            </a:r>
            <a:r>
              <a:rPr lang="en-US" sz="2000" dirty="0">
                <a:cs typeface="Arial" charset="0"/>
              </a:rPr>
              <a:t>-Means algorithm is a statistical unsupervised clustering technique. All input attributes to the algorithm must be numeric and the user is required to make a decision about how many clusters are to be discovered. </a:t>
            </a:r>
          </a:p>
          <a:p>
            <a:pPr algn="just"/>
            <a:endParaRPr lang="en-US" sz="2000" dirty="0">
              <a:cs typeface="Arial" charset="0"/>
            </a:endParaRP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A21B227-994F-47BF-83CD-DBBB85A5A550}" type="slidenum">
              <a:rPr lang="ar-SA" smtClean="0">
                <a:latin typeface="Arial" charset="0"/>
                <a:cs typeface="Arial" charset="0"/>
              </a:rPr>
              <a:pPr/>
              <a:t>21</a:t>
            </a:fld>
            <a:endParaRPr lang="en-GB">
              <a:latin typeface="Arial" charset="0"/>
              <a:cs typeface="Arial" charset="0"/>
            </a:endParaRPr>
          </a:p>
        </p:txBody>
      </p:sp>
      <p:sp>
        <p:nvSpPr>
          <p:cNvPr id="22531" name="Rectangle 2"/>
          <p:cNvSpPr>
            <a:spLocks noGrp="1" noChangeArrowheads="1"/>
          </p:cNvSpPr>
          <p:nvPr>
            <p:ph type="title"/>
          </p:nvPr>
        </p:nvSpPr>
        <p:spPr>
          <a:xfrm>
            <a:off x="457200" y="381000"/>
            <a:ext cx="8458200" cy="762000"/>
          </a:xfrm>
        </p:spPr>
        <p:txBody>
          <a:bodyPr/>
          <a:lstStyle/>
          <a:p>
            <a:pPr algn="l" eaLnBrk="1" hangingPunct="1"/>
            <a:r>
              <a:rPr lang="en-US" dirty="0"/>
              <a:t>The </a:t>
            </a:r>
            <a:r>
              <a:rPr lang="en-US" i="1" dirty="0"/>
              <a:t>K-Means</a:t>
            </a:r>
            <a:r>
              <a:rPr lang="en-US" dirty="0"/>
              <a:t> Clustering Method (1)</a:t>
            </a:r>
            <a:r>
              <a:rPr lang="en-US" b="1" dirty="0"/>
              <a:t> </a:t>
            </a:r>
            <a:endParaRPr lang="en-GB" b="1" dirty="0">
              <a:solidFill>
                <a:srgbClr val="0033CC"/>
              </a:solidFill>
            </a:endParaRPr>
          </a:p>
        </p:txBody>
      </p:sp>
      <p:sp>
        <p:nvSpPr>
          <p:cNvPr id="23556" name="Text Box 5"/>
          <p:cNvSpPr txBox="1">
            <a:spLocks noChangeArrowheads="1"/>
          </p:cNvSpPr>
          <p:nvPr/>
        </p:nvSpPr>
        <p:spPr bwMode="auto">
          <a:xfrm>
            <a:off x="381000" y="1447800"/>
            <a:ext cx="8229600" cy="4247317"/>
          </a:xfrm>
          <a:prstGeom prst="rect">
            <a:avLst/>
          </a:prstGeom>
          <a:noFill/>
          <a:ln w="9525">
            <a:noFill/>
            <a:miter lim="800000"/>
            <a:headEnd/>
            <a:tailEnd/>
          </a:ln>
        </p:spPr>
        <p:txBody>
          <a:bodyPr>
            <a:spAutoFit/>
          </a:bodyPr>
          <a:lstStyle/>
          <a:p>
            <a:pPr algn="l" eaLnBrk="0" hangingPunct="0">
              <a:buClr>
                <a:srgbClr val="CC6600"/>
              </a:buClr>
              <a:buFont typeface="Wingdings" pitchFamily="2" charset="2"/>
              <a:buChar char="ü"/>
              <a:defRPr/>
            </a:pPr>
            <a:r>
              <a:rPr lang="en-GB" sz="1800" dirty="0">
                <a:latin typeface="+mn-lt"/>
              </a:rPr>
              <a:t> 1) Initially, the number of clusters must be known, or chosen, to be </a:t>
            </a:r>
            <a:r>
              <a:rPr lang="en-GB" sz="1800" i="1" dirty="0">
                <a:solidFill>
                  <a:srgbClr val="993300"/>
                </a:solidFill>
                <a:latin typeface="+mn-lt"/>
              </a:rPr>
              <a:t>K</a:t>
            </a:r>
            <a:r>
              <a:rPr lang="en-GB" sz="1800" dirty="0">
                <a:latin typeface="+mn-lt"/>
              </a:rPr>
              <a:t> say. </a:t>
            </a:r>
          </a:p>
          <a:p>
            <a:pPr algn="l" eaLnBrk="0" hangingPunct="0">
              <a:buClr>
                <a:srgbClr val="CC6600"/>
              </a:buClr>
              <a:buFont typeface="Wingdings" pitchFamily="2" charset="2"/>
              <a:buChar char="ü"/>
              <a:defRPr/>
            </a:pPr>
            <a:endParaRPr lang="en-GB" sz="1800" dirty="0">
              <a:latin typeface="+mn-lt"/>
            </a:endParaRPr>
          </a:p>
          <a:p>
            <a:pPr algn="l" eaLnBrk="0" hangingPunct="0">
              <a:buClr>
                <a:srgbClr val="CC6600"/>
              </a:buClr>
              <a:buFont typeface="Wingdings" pitchFamily="2" charset="2"/>
              <a:buChar char="ü"/>
              <a:defRPr/>
            </a:pPr>
            <a:r>
              <a:rPr lang="en-GB" sz="1800" dirty="0">
                <a:latin typeface="+mn-lt"/>
              </a:rPr>
              <a:t> 2) The initial step is the choose a set of</a:t>
            </a:r>
            <a:r>
              <a:rPr lang="en-GB" sz="1800" dirty="0">
                <a:solidFill>
                  <a:srgbClr val="CC6600"/>
                </a:solidFill>
                <a:latin typeface="+mn-lt"/>
              </a:rPr>
              <a:t> </a:t>
            </a:r>
            <a:r>
              <a:rPr lang="en-GB" sz="1800" i="1" dirty="0">
                <a:solidFill>
                  <a:srgbClr val="993300"/>
                </a:solidFill>
                <a:latin typeface="+mn-lt"/>
              </a:rPr>
              <a:t>K</a:t>
            </a:r>
            <a:r>
              <a:rPr lang="en-GB" sz="1800" i="1" dirty="0">
                <a:latin typeface="+mn-lt"/>
              </a:rPr>
              <a:t> </a:t>
            </a:r>
            <a:r>
              <a:rPr lang="en-GB" sz="1800" dirty="0">
                <a:latin typeface="+mn-lt"/>
              </a:rPr>
              <a:t>instances as centres of the clusters. Often chosen such that the points are mutually “farthest apart”, in some way. </a:t>
            </a:r>
          </a:p>
          <a:p>
            <a:pPr algn="l" eaLnBrk="0" hangingPunct="0">
              <a:buClr>
                <a:srgbClr val="CC6600"/>
              </a:buClr>
              <a:buFont typeface="Wingdings" pitchFamily="2" charset="2"/>
              <a:buChar char="ü"/>
              <a:defRPr/>
            </a:pPr>
            <a:endParaRPr lang="en-GB" sz="1800" dirty="0">
              <a:latin typeface="+mn-lt"/>
            </a:endParaRPr>
          </a:p>
          <a:p>
            <a:pPr algn="l" eaLnBrk="0" hangingPunct="0">
              <a:buClr>
                <a:srgbClr val="CC6600"/>
              </a:buClr>
              <a:buFont typeface="Wingdings" pitchFamily="2" charset="2"/>
              <a:buChar char="ü"/>
              <a:defRPr/>
            </a:pPr>
            <a:r>
              <a:rPr lang="en-GB" sz="1800" dirty="0">
                <a:latin typeface="+mn-lt"/>
              </a:rPr>
              <a:t> 3) Next, the algorithm considers each instance and assigns it to the cluster which is closest.</a:t>
            </a:r>
          </a:p>
          <a:p>
            <a:pPr algn="l" eaLnBrk="0" hangingPunct="0">
              <a:buClr>
                <a:srgbClr val="CC6600"/>
              </a:buClr>
              <a:buFont typeface="Wingdings" pitchFamily="2" charset="2"/>
              <a:buChar char="ü"/>
              <a:defRPr/>
            </a:pPr>
            <a:endParaRPr lang="en-GB" sz="1800" dirty="0">
              <a:latin typeface="+mn-lt"/>
            </a:endParaRPr>
          </a:p>
          <a:p>
            <a:pPr algn="l" eaLnBrk="0" hangingPunct="0">
              <a:buClr>
                <a:srgbClr val="CC6600"/>
              </a:buClr>
              <a:buFont typeface="Wingdings" pitchFamily="2" charset="2"/>
              <a:buChar char="ü"/>
              <a:defRPr/>
            </a:pPr>
            <a:r>
              <a:rPr lang="en-GB" sz="1800" dirty="0">
                <a:latin typeface="+mn-lt"/>
              </a:rPr>
              <a:t> 4) The cluster </a:t>
            </a:r>
            <a:r>
              <a:rPr lang="en-GB" sz="1800" dirty="0" err="1">
                <a:latin typeface="+mn-lt"/>
              </a:rPr>
              <a:t>centroids</a:t>
            </a:r>
            <a:r>
              <a:rPr lang="en-GB" sz="1800" dirty="0">
                <a:latin typeface="+mn-lt"/>
              </a:rPr>
              <a:t> are recalculated  using one of two methods either:</a:t>
            </a:r>
          </a:p>
          <a:p>
            <a:pPr lvl="1" algn="l" eaLnBrk="0" hangingPunct="0">
              <a:buClr>
                <a:srgbClr val="CC6600"/>
              </a:buClr>
              <a:defRPr/>
            </a:pPr>
            <a:r>
              <a:rPr lang="en-GB" sz="1800" dirty="0">
                <a:latin typeface="+mn-lt"/>
              </a:rPr>
              <a:t> 1) after each instance assignment, or </a:t>
            </a:r>
          </a:p>
          <a:p>
            <a:pPr lvl="1" algn="l" eaLnBrk="0" hangingPunct="0">
              <a:buClr>
                <a:srgbClr val="CC6600"/>
              </a:buClr>
              <a:defRPr/>
            </a:pPr>
            <a:endParaRPr lang="en-GB" sz="1800" dirty="0">
              <a:latin typeface="+mn-lt"/>
            </a:endParaRPr>
          </a:p>
          <a:p>
            <a:pPr lvl="1" algn="l" eaLnBrk="0" hangingPunct="0">
              <a:buClr>
                <a:srgbClr val="CC6600"/>
              </a:buClr>
              <a:defRPr/>
            </a:pPr>
            <a:r>
              <a:rPr lang="en-GB" sz="1800" dirty="0">
                <a:latin typeface="+mn-lt"/>
              </a:rPr>
              <a:t> 2) after the whole cycle of re-assignments.</a:t>
            </a:r>
          </a:p>
          <a:p>
            <a:pPr algn="l" eaLnBrk="0" hangingPunct="0">
              <a:buClr>
                <a:srgbClr val="CC6600"/>
              </a:buClr>
              <a:buFont typeface="Wingdings" pitchFamily="2" charset="2"/>
              <a:buChar char="ü"/>
              <a:defRPr/>
            </a:pPr>
            <a:endParaRPr lang="en-GB" sz="1800" dirty="0">
              <a:latin typeface="+mn-lt"/>
            </a:endParaRPr>
          </a:p>
          <a:p>
            <a:pPr algn="l" eaLnBrk="0" hangingPunct="0">
              <a:buClr>
                <a:srgbClr val="CC6600"/>
              </a:buClr>
              <a:buFont typeface="Wingdings" pitchFamily="2" charset="2"/>
              <a:buChar char="ü"/>
              <a:defRPr/>
            </a:pPr>
            <a:r>
              <a:rPr lang="en-GB" sz="1800" dirty="0">
                <a:latin typeface="+mn-lt"/>
              </a:rPr>
              <a:t> 5) This process is iterated.</a:t>
            </a:r>
          </a:p>
        </p:txBody>
      </p:sp>
      <p:sp>
        <p:nvSpPr>
          <p:cNvPr id="5" name="Left Arrow 4"/>
          <p:cNvSpPr/>
          <p:nvPr/>
        </p:nvSpPr>
        <p:spPr bwMode="auto">
          <a:xfrm>
            <a:off x="5410200" y="4267200"/>
            <a:ext cx="22098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70981"/>
                </a:solidFill>
                <a:effectLst/>
                <a:latin typeface="Tahoma" pitchFamily="34" charset="0"/>
              </a:rPr>
              <a:t>We use this option</a:t>
            </a:r>
          </a:p>
        </p:txBody>
      </p:sp>
      <p:sp>
        <p:nvSpPr>
          <p:cNvPr id="6" name="TextBox 5"/>
          <p:cNvSpPr txBox="1"/>
          <p:nvPr/>
        </p:nvSpPr>
        <p:spPr>
          <a:xfrm>
            <a:off x="5029200" y="6019800"/>
            <a:ext cx="3733800" cy="461665"/>
          </a:xfrm>
          <a:prstGeom prst="rect">
            <a:avLst/>
          </a:prstGeom>
          <a:noFill/>
          <a:ln>
            <a:solidFill>
              <a:srgbClr val="C00000"/>
            </a:solidFill>
          </a:ln>
        </p:spPr>
        <p:txBody>
          <a:bodyPr wrap="square" rtlCol="1">
            <a:spAutoFit/>
          </a:bodyPr>
          <a:lstStyle/>
          <a:p>
            <a:r>
              <a:rPr lang="en-US" dirty="0"/>
              <a:t>First Way</a:t>
            </a:r>
            <a:endParaRPr lang="ar-JO" dirty="0"/>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Slide Number Placeholder 5"/>
          <p:cNvSpPr>
            <a:spLocks noGrp="1"/>
          </p:cNvSpPr>
          <p:nvPr>
            <p:ph type="sldNum" sz="quarter" idx="12"/>
          </p:nvPr>
        </p:nvSpPr>
        <p:spPr>
          <a:noFill/>
        </p:spPr>
        <p:txBody>
          <a:bodyPr/>
          <a:lstStyle/>
          <a:p>
            <a:fld id="{6346DF7F-BF7C-4AB3-8AAD-05607A058B78}" type="slidenum">
              <a:rPr lang="en-US" smtClean="0"/>
              <a:pPr/>
              <a:t>22</a:t>
            </a:fld>
            <a:endParaRPr lang="en-US"/>
          </a:p>
        </p:txBody>
      </p:sp>
      <p:sp>
        <p:nvSpPr>
          <p:cNvPr id="23557" name="Rectangle 2"/>
          <p:cNvSpPr>
            <a:spLocks noGrp="1" noChangeArrowheads="1"/>
          </p:cNvSpPr>
          <p:nvPr>
            <p:ph type="title"/>
          </p:nvPr>
        </p:nvSpPr>
        <p:spPr>
          <a:xfrm>
            <a:off x="822325" y="492125"/>
            <a:ext cx="7296150" cy="498475"/>
          </a:xfrm>
        </p:spPr>
        <p:txBody>
          <a:bodyPr/>
          <a:lstStyle/>
          <a:p>
            <a:pPr eaLnBrk="1" hangingPunct="1"/>
            <a:r>
              <a:rPr lang="en-US" sz="3200" dirty="0"/>
              <a:t>The </a:t>
            </a:r>
            <a:r>
              <a:rPr lang="en-US" sz="3200" i="1" dirty="0"/>
              <a:t>K-Means</a:t>
            </a:r>
            <a:r>
              <a:rPr lang="en-US" sz="3200" dirty="0"/>
              <a:t> Clustering Method (2)</a:t>
            </a:r>
            <a:r>
              <a:rPr lang="en-US" sz="2400" b="1" dirty="0"/>
              <a:t> </a:t>
            </a:r>
            <a:endParaRPr lang="en-US" sz="2800" dirty="0"/>
          </a:p>
        </p:txBody>
      </p:sp>
      <p:sp>
        <p:nvSpPr>
          <p:cNvPr id="23558" name="Rectangle 3"/>
          <p:cNvSpPr>
            <a:spLocks noGrp="1" noChangeArrowheads="1"/>
          </p:cNvSpPr>
          <p:nvPr>
            <p:ph type="body" idx="1"/>
          </p:nvPr>
        </p:nvSpPr>
        <p:spPr>
          <a:xfrm>
            <a:off x="457200" y="1447800"/>
            <a:ext cx="7851775" cy="3200400"/>
          </a:xfrm>
        </p:spPr>
        <p:txBody>
          <a:bodyPr/>
          <a:lstStyle/>
          <a:p>
            <a:pPr eaLnBrk="1" hangingPunct="1">
              <a:lnSpc>
                <a:spcPct val="120000"/>
              </a:lnSpc>
            </a:pPr>
            <a:r>
              <a:rPr lang="en-US" sz="2000" dirty="0"/>
              <a:t>Given </a:t>
            </a:r>
            <a:r>
              <a:rPr lang="en-US" sz="2000" i="1" dirty="0"/>
              <a:t>k</a:t>
            </a:r>
            <a:r>
              <a:rPr lang="en-US" sz="2000" dirty="0"/>
              <a:t>, the </a:t>
            </a:r>
            <a:r>
              <a:rPr lang="en-US" sz="2000" i="1" dirty="0"/>
              <a:t>k-means</a:t>
            </a:r>
            <a:r>
              <a:rPr lang="en-US" sz="2000" dirty="0"/>
              <a:t> algorithm is implemented in four steps:</a:t>
            </a:r>
          </a:p>
          <a:p>
            <a:pPr lvl="1" eaLnBrk="1" hangingPunct="1">
              <a:lnSpc>
                <a:spcPct val="120000"/>
              </a:lnSpc>
            </a:pPr>
            <a:r>
              <a:rPr lang="en-US" sz="2000" dirty="0">
                <a:solidFill>
                  <a:srgbClr val="000000"/>
                </a:solidFill>
              </a:rPr>
              <a:t>1) Partition objects into </a:t>
            </a:r>
            <a:r>
              <a:rPr lang="en-US" sz="2000" i="1" dirty="0">
                <a:solidFill>
                  <a:srgbClr val="000000"/>
                </a:solidFill>
              </a:rPr>
              <a:t>k</a:t>
            </a:r>
            <a:r>
              <a:rPr lang="en-US" sz="2000" dirty="0">
                <a:solidFill>
                  <a:srgbClr val="000000"/>
                </a:solidFill>
              </a:rPr>
              <a:t> nonempty subsets</a:t>
            </a:r>
          </a:p>
          <a:p>
            <a:pPr lvl="1" eaLnBrk="1" hangingPunct="1">
              <a:lnSpc>
                <a:spcPct val="120000"/>
              </a:lnSpc>
            </a:pPr>
            <a:r>
              <a:rPr lang="en-US" sz="2000" dirty="0">
                <a:solidFill>
                  <a:srgbClr val="000000"/>
                </a:solidFill>
              </a:rPr>
              <a:t>2) Compute seed points as the </a:t>
            </a:r>
            <a:r>
              <a:rPr lang="en-US" sz="2000" dirty="0" err="1">
                <a:solidFill>
                  <a:srgbClr val="000000"/>
                </a:solidFill>
              </a:rPr>
              <a:t>centroids</a:t>
            </a:r>
            <a:r>
              <a:rPr lang="en-US" sz="2000" dirty="0">
                <a:solidFill>
                  <a:srgbClr val="000000"/>
                </a:solidFill>
              </a:rPr>
              <a:t> of the clusters of the current partition (the </a:t>
            </a:r>
            <a:r>
              <a:rPr lang="en-US" sz="2000" dirty="0" err="1">
                <a:solidFill>
                  <a:srgbClr val="000000"/>
                </a:solidFill>
              </a:rPr>
              <a:t>centroid</a:t>
            </a:r>
            <a:r>
              <a:rPr lang="en-US" sz="2000" dirty="0">
                <a:solidFill>
                  <a:srgbClr val="000000"/>
                </a:solidFill>
              </a:rPr>
              <a:t> is the center, i.e., </a:t>
            </a:r>
            <a:r>
              <a:rPr lang="en-US" sz="2000" i="1" dirty="0">
                <a:solidFill>
                  <a:schemeClr val="hlink"/>
                </a:solidFill>
              </a:rPr>
              <a:t>mean point</a:t>
            </a:r>
            <a:r>
              <a:rPr lang="en-US" sz="2000" dirty="0">
                <a:solidFill>
                  <a:srgbClr val="000000"/>
                </a:solidFill>
              </a:rPr>
              <a:t>, of the cluster)</a:t>
            </a:r>
          </a:p>
          <a:p>
            <a:pPr lvl="1" eaLnBrk="1" hangingPunct="1">
              <a:lnSpc>
                <a:spcPct val="120000"/>
              </a:lnSpc>
            </a:pPr>
            <a:r>
              <a:rPr lang="en-US" sz="2000" dirty="0">
                <a:solidFill>
                  <a:srgbClr val="000000"/>
                </a:solidFill>
              </a:rPr>
              <a:t>3) Assign each object to the cluster with the nearest seed point  </a:t>
            </a:r>
          </a:p>
          <a:p>
            <a:pPr lvl="1" eaLnBrk="1" hangingPunct="1">
              <a:lnSpc>
                <a:spcPct val="120000"/>
              </a:lnSpc>
            </a:pPr>
            <a:r>
              <a:rPr lang="en-US" sz="2000" dirty="0">
                <a:solidFill>
                  <a:srgbClr val="000000"/>
                </a:solidFill>
              </a:rPr>
              <a:t>4) Go back to Step 2, stop when no more new assignment</a:t>
            </a:r>
          </a:p>
        </p:txBody>
      </p:sp>
      <p:sp>
        <p:nvSpPr>
          <p:cNvPr id="5" name="TextBox 4"/>
          <p:cNvSpPr txBox="1"/>
          <p:nvPr/>
        </p:nvSpPr>
        <p:spPr>
          <a:xfrm>
            <a:off x="3733800" y="5410200"/>
            <a:ext cx="3733800" cy="461665"/>
          </a:xfrm>
          <a:prstGeom prst="rect">
            <a:avLst/>
          </a:prstGeom>
          <a:noFill/>
          <a:ln>
            <a:solidFill>
              <a:srgbClr val="C00000"/>
            </a:solidFill>
          </a:ln>
        </p:spPr>
        <p:txBody>
          <a:bodyPr wrap="square" rtlCol="1">
            <a:spAutoFit/>
          </a:bodyPr>
          <a:lstStyle/>
          <a:p>
            <a:r>
              <a:rPr lang="en-US" dirty="0"/>
              <a:t>Second Way</a:t>
            </a:r>
            <a:endParaRPr lang="ar-JO" dirty="0"/>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K-Means: From Book</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23</a:t>
            </a:fld>
            <a:endParaRPr lang="en-US"/>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448185"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568498"/>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K-Means: From Book</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24</a:t>
            </a:fld>
            <a:endParaRPr lang="en-US"/>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229600" cy="5435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5575300"/>
            <a:ext cx="2133600" cy="303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56206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1A5846AA-F7E4-4E33-8E29-9D2BD34C090A}" type="slidenum">
              <a:rPr lang="ar-SA" smtClean="0">
                <a:latin typeface="Arial" charset="0"/>
                <a:cs typeface="Arial" charset="0"/>
              </a:rPr>
              <a:pPr/>
              <a:t>25</a:t>
            </a:fld>
            <a:endParaRPr lang="en-GB">
              <a:latin typeface="Arial" charset="0"/>
              <a:cs typeface="Arial" charset="0"/>
            </a:endParaRPr>
          </a:p>
        </p:txBody>
      </p:sp>
      <p:sp>
        <p:nvSpPr>
          <p:cNvPr id="25603" name="Rectangle 2"/>
          <p:cNvSpPr>
            <a:spLocks noGrp="1" noChangeArrowheads="1"/>
          </p:cNvSpPr>
          <p:nvPr>
            <p:ph type="title"/>
          </p:nvPr>
        </p:nvSpPr>
        <p:spPr>
          <a:xfrm>
            <a:off x="457200" y="381000"/>
            <a:ext cx="8458200" cy="609600"/>
          </a:xfrm>
        </p:spPr>
        <p:txBody>
          <a:bodyPr/>
          <a:lstStyle/>
          <a:p>
            <a:pPr algn="l" eaLnBrk="1" hangingPunct="1"/>
            <a:r>
              <a:rPr lang="en-GB" sz="2800" b="1" i="1" dirty="0">
                <a:solidFill>
                  <a:schemeClr val="accent2"/>
                </a:solidFill>
              </a:rPr>
              <a:t>K</a:t>
            </a:r>
            <a:r>
              <a:rPr lang="en-GB" sz="2800" b="1" dirty="0">
                <a:solidFill>
                  <a:schemeClr val="accent2"/>
                </a:solidFill>
              </a:rPr>
              <a:t>-Means </a:t>
            </a:r>
            <a:r>
              <a:rPr lang="en-GB" sz="2800" b="1" dirty="0">
                <a:solidFill>
                  <a:srgbClr val="0033CC"/>
                </a:solidFill>
              </a:rPr>
              <a:t>Algorithm:</a:t>
            </a:r>
            <a:r>
              <a:rPr lang="en-GB" sz="3200" b="1" dirty="0">
                <a:solidFill>
                  <a:srgbClr val="0033CC"/>
                </a:solidFill>
              </a:rPr>
              <a:t> </a:t>
            </a:r>
            <a:r>
              <a:rPr lang="en-GB" sz="2400" b="1" dirty="0">
                <a:solidFill>
                  <a:srgbClr val="008080"/>
                </a:solidFill>
              </a:rPr>
              <a:t>We have 4 variations</a:t>
            </a:r>
          </a:p>
        </p:txBody>
      </p:sp>
      <p:sp>
        <p:nvSpPr>
          <p:cNvPr id="25604" name="Text Box 5"/>
          <p:cNvSpPr txBox="1">
            <a:spLocks noChangeArrowheads="1"/>
          </p:cNvSpPr>
          <p:nvPr/>
        </p:nvSpPr>
        <p:spPr bwMode="auto">
          <a:xfrm>
            <a:off x="457200" y="1676400"/>
            <a:ext cx="8077200" cy="4401205"/>
          </a:xfrm>
          <a:prstGeom prst="rect">
            <a:avLst/>
          </a:prstGeom>
          <a:noFill/>
          <a:ln w="9525">
            <a:noFill/>
            <a:miter lim="800000"/>
            <a:headEnd/>
            <a:tailEnd/>
          </a:ln>
        </p:spPr>
        <p:txBody>
          <a:bodyPr>
            <a:spAutoFit/>
          </a:bodyPr>
          <a:lstStyle/>
          <a:p>
            <a:pPr algn="l"/>
            <a:r>
              <a:rPr lang="en-GB" sz="2000" b="1" u="sng" dirty="0">
                <a:latin typeface="Times New Roman" pitchFamily="18" charset="0"/>
              </a:rPr>
              <a:t>A)</a:t>
            </a:r>
            <a:r>
              <a:rPr lang="en-GB" sz="2000" dirty="0">
                <a:latin typeface="Times New Roman" pitchFamily="18" charset="0"/>
              </a:rPr>
              <a:t> For finding the initial clusters we have two options:</a:t>
            </a:r>
          </a:p>
          <a:p>
            <a:pPr algn="l"/>
            <a:endParaRPr lang="en-GB" sz="2000" dirty="0">
              <a:solidFill>
                <a:srgbClr val="008080"/>
              </a:solidFill>
              <a:latin typeface="Times New Roman" pitchFamily="18" charset="0"/>
            </a:endParaRPr>
          </a:p>
          <a:p>
            <a:pPr algn="l"/>
            <a:r>
              <a:rPr lang="en-GB" sz="2000" b="1" u="sng" dirty="0">
                <a:solidFill>
                  <a:srgbClr val="C00000"/>
                </a:solidFill>
                <a:latin typeface="Times New Roman" pitchFamily="18" charset="0"/>
              </a:rPr>
              <a:t>Option 1</a:t>
            </a:r>
            <a:r>
              <a:rPr lang="en-GB" sz="2000" dirty="0">
                <a:solidFill>
                  <a:srgbClr val="008080"/>
                </a:solidFill>
                <a:latin typeface="Times New Roman" pitchFamily="18" charset="0"/>
              </a:rPr>
              <a:t>: </a:t>
            </a:r>
            <a:r>
              <a:rPr lang="en-GB" sz="2000" dirty="0">
                <a:latin typeface="Times New Roman" pitchFamily="18" charset="0"/>
              </a:rPr>
              <a:t>Select the first K points randomly and assign them as the centroid of the K clusters</a:t>
            </a:r>
            <a:r>
              <a:rPr lang="en-GB" sz="2000" dirty="0">
                <a:solidFill>
                  <a:srgbClr val="FF0000"/>
                </a:solidFill>
                <a:latin typeface="Times New Roman" pitchFamily="18" charset="0"/>
              </a:rPr>
              <a:t>, then start clustering. (</a:t>
            </a:r>
            <a:r>
              <a:rPr lang="en-GB" sz="2000" b="1" u="sng" dirty="0">
                <a:solidFill>
                  <a:srgbClr val="00B050"/>
                </a:solidFill>
                <a:latin typeface="Times New Roman" pitchFamily="18" charset="0"/>
              </a:rPr>
              <a:t>Default</a:t>
            </a:r>
            <a:r>
              <a:rPr lang="en-GB" sz="2000" dirty="0">
                <a:solidFill>
                  <a:srgbClr val="FF0000"/>
                </a:solidFill>
                <a:latin typeface="Times New Roman" pitchFamily="18" charset="0"/>
              </a:rPr>
              <a:t>)</a:t>
            </a:r>
          </a:p>
          <a:p>
            <a:pPr algn="l"/>
            <a:endParaRPr lang="en-GB" sz="2000" dirty="0">
              <a:solidFill>
                <a:srgbClr val="008080"/>
              </a:solidFill>
              <a:latin typeface="Times New Roman" pitchFamily="18" charset="0"/>
            </a:endParaRPr>
          </a:p>
          <a:p>
            <a:pPr algn="l"/>
            <a:r>
              <a:rPr lang="en-GB" sz="2000" b="1" u="sng" dirty="0">
                <a:solidFill>
                  <a:srgbClr val="C00000"/>
                </a:solidFill>
                <a:latin typeface="Times New Roman" pitchFamily="18" charset="0"/>
              </a:rPr>
              <a:t>Option 2</a:t>
            </a:r>
            <a:r>
              <a:rPr lang="en-GB" sz="2000" dirty="0">
                <a:solidFill>
                  <a:srgbClr val="008080"/>
                </a:solidFill>
                <a:latin typeface="Times New Roman" pitchFamily="18" charset="0"/>
              </a:rPr>
              <a:t>: </a:t>
            </a:r>
            <a:r>
              <a:rPr lang="en-GB" sz="2000" dirty="0">
                <a:latin typeface="Times New Roman" pitchFamily="18" charset="0"/>
              </a:rPr>
              <a:t>Partition the points into K folds and assign each fold to a cluster, then find the centroid for each cluster</a:t>
            </a:r>
            <a:r>
              <a:rPr lang="en-GB" sz="2000" dirty="0">
                <a:solidFill>
                  <a:srgbClr val="008080"/>
                </a:solidFill>
                <a:latin typeface="Times New Roman" pitchFamily="18" charset="0"/>
              </a:rPr>
              <a:t>, </a:t>
            </a:r>
            <a:r>
              <a:rPr lang="en-GB" sz="2000" dirty="0">
                <a:solidFill>
                  <a:srgbClr val="FF0000"/>
                </a:solidFill>
                <a:latin typeface="Times New Roman" pitchFamily="18" charset="0"/>
              </a:rPr>
              <a:t>then start clustering.</a:t>
            </a:r>
          </a:p>
          <a:p>
            <a:pPr algn="l"/>
            <a:endParaRPr lang="en-GB" sz="2000" dirty="0">
              <a:solidFill>
                <a:srgbClr val="FF0000"/>
              </a:solidFill>
              <a:latin typeface="Times New Roman" pitchFamily="18" charset="0"/>
            </a:endParaRPr>
          </a:p>
          <a:p>
            <a:pPr algn="l"/>
            <a:r>
              <a:rPr lang="en-GB" sz="2000" b="1" u="sng" dirty="0">
                <a:latin typeface="Times New Roman" pitchFamily="18" charset="0"/>
              </a:rPr>
              <a:t>B) </a:t>
            </a:r>
            <a:r>
              <a:rPr lang="en-GB" sz="2000" dirty="0">
                <a:latin typeface="Times New Roman" pitchFamily="18" charset="0"/>
              </a:rPr>
              <a:t>For updating the centroid of the clusters we have two options:</a:t>
            </a:r>
          </a:p>
          <a:p>
            <a:pPr algn="l"/>
            <a:endParaRPr lang="en-GB" sz="2000" dirty="0">
              <a:solidFill>
                <a:srgbClr val="008080"/>
              </a:solidFill>
              <a:latin typeface="Times New Roman" pitchFamily="18" charset="0"/>
            </a:endParaRPr>
          </a:p>
          <a:p>
            <a:pPr algn="l"/>
            <a:r>
              <a:rPr lang="en-GB" sz="2000" b="1" u="sng" dirty="0">
                <a:solidFill>
                  <a:srgbClr val="C00000"/>
                </a:solidFill>
                <a:latin typeface="Times New Roman" pitchFamily="18" charset="0"/>
              </a:rPr>
              <a:t>Option 1</a:t>
            </a:r>
            <a:r>
              <a:rPr lang="en-GB" sz="2000" dirty="0">
                <a:latin typeface="Times New Roman" pitchFamily="18" charset="0"/>
              </a:rPr>
              <a:t>: Update the centroid after each assignment of a point. </a:t>
            </a:r>
            <a:r>
              <a:rPr lang="en-GB" sz="2000" dirty="0">
                <a:solidFill>
                  <a:srgbClr val="008080"/>
                </a:solidFill>
                <a:latin typeface="Times New Roman" pitchFamily="18" charset="0"/>
              </a:rPr>
              <a:t>(</a:t>
            </a:r>
            <a:r>
              <a:rPr lang="en-GB" sz="2000" b="1" u="sng" dirty="0">
                <a:solidFill>
                  <a:srgbClr val="00B050"/>
                </a:solidFill>
                <a:latin typeface="Times New Roman" pitchFamily="18" charset="0"/>
              </a:rPr>
              <a:t>Default</a:t>
            </a:r>
            <a:r>
              <a:rPr lang="en-GB" sz="2000" dirty="0">
                <a:solidFill>
                  <a:srgbClr val="008080"/>
                </a:solidFill>
                <a:latin typeface="Times New Roman" pitchFamily="18" charset="0"/>
              </a:rPr>
              <a:t>)</a:t>
            </a:r>
          </a:p>
          <a:p>
            <a:pPr algn="l"/>
            <a:endParaRPr lang="en-GB" sz="2000" dirty="0">
              <a:solidFill>
                <a:srgbClr val="008080"/>
              </a:solidFill>
              <a:latin typeface="Times New Roman" pitchFamily="18" charset="0"/>
            </a:endParaRPr>
          </a:p>
          <a:p>
            <a:pPr algn="l"/>
            <a:r>
              <a:rPr lang="en-GB" sz="2000" b="1" u="sng" dirty="0">
                <a:solidFill>
                  <a:srgbClr val="C00000"/>
                </a:solidFill>
                <a:latin typeface="Times New Roman" pitchFamily="18" charset="0"/>
              </a:rPr>
              <a:t>Option 2</a:t>
            </a:r>
            <a:r>
              <a:rPr lang="en-GB" sz="2000" dirty="0">
                <a:solidFill>
                  <a:srgbClr val="FF0000"/>
                </a:solidFill>
                <a:latin typeface="Times New Roman" pitchFamily="18" charset="0"/>
              </a:rPr>
              <a:t>: </a:t>
            </a:r>
            <a:r>
              <a:rPr lang="en-GB" sz="2000" dirty="0">
                <a:solidFill>
                  <a:schemeClr val="bg2"/>
                </a:solidFill>
                <a:latin typeface="Times New Roman" pitchFamily="18" charset="0"/>
              </a:rPr>
              <a:t>Update the centroid at the end of each iteration (Cycle).</a:t>
            </a:r>
          </a:p>
          <a:p>
            <a:pPr algn="l"/>
            <a:endParaRPr lang="en-GB" sz="2000" dirty="0">
              <a:solidFill>
                <a:srgbClr val="FF0000"/>
              </a:solidFill>
              <a:latin typeface="Times New Roman" pitchFamily="18" charset="0"/>
            </a:endParaRPr>
          </a:p>
        </p:txBody>
      </p:sp>
    </p:spTree>
    <p:extLst>
      <p:ext uri="{BB962C8B-B14F-4D97-AF65-F5344CB8AC3E}">
        <p14:creationId xmlns:p14="http://schemas.microsoft.com/office/powerpoint/2010/main" val="478652357"/>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Slide Number Placeholder 5"/>
          <p:cNvSpPr>
            <a:spLocks noGrp="1"/>
          </p:cNvSpPr>
          <p:nvPr>
            <p:ph type="sldNum" sz="quarter" idx="12"/>
          </p:nvPr>
        </p:nvSpPr>
        <p:spPr>
          <a:noFill/>
        </p:spPr>
        <p:txBody>
          <a:bodyPr/>
          <a:lstStyle/>
          <a:p>
            <a:fld id="{95EFACEC-FA2D-411C-B481-24225B3C7FDA}" type="slidenum">
              <a:rPr lang="en-US" smtClean="0"/>
              <a:pPr/>
              <a:t>26</a:t>
            </a:fld>
            <a:endParaRPr lang="en-US"/>
          </a:p>
        </p:txBody>
      </p:sp>
      <p:sp>
        <p:nvSpPr>
          <p:cNvPr id="3080" name="Rectangle 2"/>
          <p:cNvSpPr>
            <a:spLocks noGrp="1" noChangeArrowheads="1"/>
          </p:cNvSpPr>
          <p:nvPr>
            <p:ph type="title"/>
          </p:nvPr>
        </p:nvSpPr>
        <p:spPr>
          <a:xfrm>
            <a:off x="822325" y="492125"/>
            <a:ext cx="7296150" cy="498475"/>
          </a:xfrm>
        </p:spPr>
        <p:txBody>
          <a:bodyPr/>
          <a:lstStyle/>
          <a:p>
            <a:pPr eaLnBrk="1" hangingPunct="1"/>
            <a:r>
              <a:rPr lang="en-US" altLang="ko-KR" sz="2400" dirty="0">
                <a:ea typeface="Gulim" pitchFamily="34" charset="-127"/>
              </a:rPr>
              <a:t>Illustration of the </a:t>
            </a:r>
            <a:r>
              <a:rPr lang="en-US" altLang="ko-KR" sz="2400" i="1" dirty="0">
                <a:ea typeface="Gulim" pitchFamily="34" charset="-127"/>
              </a:rPr>
              <a:t>K-Means</a:t>
            </a:r>
            <a:r>
              <a:rPr lang="en-US" altLang="ko-KR" sz="2400" dirty="0">
                <a:ea typeface="Gulim" pitchFamily="34" charset="-127"/>
              </a:rPr>
              <a:t> Clustering Method</a:t>
            </a:r>
            <a:r>
              <a:rPr lang="en-US" altLang="ko-KR" sz="1800" b="1" dirty="0">
                <a:ea typeface="Gulim" pitchFamily="34" charset="-127"/>
              </a:rPr>
              <a:t> </a:t>
            </a:r>
            <a:endParaRPr lang="en-US" altLang="ko-KR" sz="2000" dirty="0">
              <a:ea typeface="Gulim" pitchFamily="34" charset="-127"/>
            </a:endParaRPr>
          </a:p>
        </p:txBody>
      </p:sp>
      <p:sp>
        <p:nvSpPr>
          <p:cNvPr id="3081" name="Rectangle 3"/>
          <p:cNvSpPr>
            <a:spLocks noGrp="1" noChangeArrowheads="1"/>
          </p:cNvSpPr>
          <p:nvPr>
            <p:ph type="body" idx="1"/>
          </p:nvPr>
        </p:nvSpPr>
        <p:spPr>
          <a:xfrm>
            <a:off x="457200" y="1371600"/>
            <a:ext cx="8153400" cy="5181600"/>
          </a:xfrm>
        </p:spPr>
        <p:txBody>
          <a:bodyPr/>
          <a:lstStyle/>
          <a:p>
            <a:pPr eaLnBrk="1" hangingPunct="1"/>
            <a:r>
              <a:rPr lang="en-US" altLang="ko-KR">
                <a:solidFill>
                  <a:srgbClr val="000000"/>
                </a:solidFill>
                <a:ea typeface="Gulim" pitchFamily="34" charset="-127"/>
              </a:rPr>
              <a:t>Example</a:t>
            </a:r>
          </a:p>
        </p:txBody>
      </p:sp>
      <p:grpSp>
        <p:nvGrpSpPr>
          <p:cNvPr id="3082" name="Group 4"/>
          <p:cNvGrpSpPr>
            <a:grpSpLocks/>
          </p:cNvGrpSpPr>
          <p:nvPr/>
        </p:nvGrpSpPr>
        <p:grpSpPr bwMode="auto">
          <a:xfrm>
            <a:off x="3200400" y="1981200"/>
            <a:ext cx="2286000" cy="2057400"/>
            <a:chOff x="528" y="240"/>
            <a:chExt cx="2142" cy="1872"/>
          </a:xfrm>
        </p:grpSpPr>
        <p:graphicFrame>
          <p:nvGraphicFramePr>
            <p:cNvPr id="3076" name="Object 2"/>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5121" name="Worksheet" r:id="rId3" imgW="4016160" imgH="3442680" progId="Excel.Sheet.8">
                    <p:embed/>
                  </p:oleObj>
                </mc:Choice>
                <mc:Fallback>
                  <p:oleObj name="Worksheet" r:id="rId3" imgW="4016160" imgH="3442680" progId="Excel.Sheet.8">
                    <p:embed/>
                    <p:pic>
                      <p:nvPicPr>
                        <p:cNvPr id="307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267"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p:spPr>
          <p:txBody>
            <a:bodyPr wrap="none" anchor="ctr">
              <a:spAutoFit/>
            </a:bodyPr>
            <a:lstStyle/>
            <a:p>
              <a:endParaRPr lang="en-US"/>
            </a:p>
          </p:txBody>
        </p:sp>
        <p:sp>
          <p:nvSpPr>
            <p:cNvPr id="3268"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p:spPr>
          <p:txBody>
            <a:bodyPr wrap="none" anchor="ctr">
              <a:spAutoFit/>
            </a:bodyPr>
            <a:lstStyle/>
            <a:p>
              <a:endParaRPr lang="en-US"/>
            </a:p>
          </p:txBody>
        </p:sp>
      </p:grpSp>
      <p:grpSp>
        <p:nvGrpSpPr>
          <p:cNvPr id="3083" name="Group 8"/>
          <p:cNvGrpSpPr>
            <a:grpSpLocks/>
          </p:cNvGrpSpPr>
          <p:nvPr/>
        </p:nvGrpSpPr>
        <p:grpSpPr bwMode="auto">
          <a:xfrm>
            <a:off x="6578600" y="2008188"/>
            <a:ext cx="2222500" cy="1990725"/>
            <a:chOff x="4144" y="1265"/>
            <a:chExt cx="1400" cy="1254"/>
          </a:xfrm>
        </p:grpSpPr>
        <p:sp>
          <p:nvSpPr>
            <p:cNvPr id="3183"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endParaRPr lang="en-US"/>
            </a:p>
          </p:txBody>
        </p:sp>
        <p:sp>
          <p:nvSpPr>
            <p:cNvPr id="3184" name="Rectangle 10"/>
            <p:cNvSpPr>
              <a:spLocks noChangeArrowheads="1"/>
            </p:cNvSpPr>
            <p:nvPr/>
          </p:nvSpPr>
          <p:spPr bwMode="auto">
            <a:xfrm>
              <a:off x="4278" y="1354"/>
              <a:ext cx="1201" cy="1012"/>
            </a:xfrm>
            <a:prstGeom prst="rect">
              <a:avLst/>
            </a:prstGeom>
            <a:solidFill>
              <a:srgbClr val="FFFFFF"/>
            </a:solidFill>
            <a:ln w="9525">
              <a:noFill/>
              <a:miter lim="800000"/>
              <a:headEnd/>
              <a:tailEnd/>
            </a:ln>
          </p:spPr>
          <p:txBody>
            <a:bodyPr/>
            <a:lstStyle/>
            <a:p>
              <a:endParaRPr lang="en-US"/>
            </a:p>
          </p:txBody>
        </p:sp>
        <p:sp>
          <p:nvSpPr>
            <p:cNvPr id="3185" name="Line 11"/>
            <p:cNvSpPr>
              <a:spLocks noChangeShapeType="1"/>
            </p:cNvSpPr>
            <p:nvPr/>
          </p:nvSpPr>
          <p:spPr bwMode="auto">
            <a:xfrm>
              <a:off x="4278" y="2264"/>
              <a:ext cx="1201" cy="1"/>
            </a:xfrm>
            <a:prstGeom prst="line">
              <a:avLst/>
            </a:prstGeom>
            <a:noFill/>
            <a:ln w="0">
              <a:solidFill>
                <a:srgbClr val="000000"/>
              </a:solidFill>
              <a:round/>
              <a:headEnd/>
              <a:tailEnd/>
            </a:ln>
          </p:spPr>
          <p:txBody>
            <a:bodyPr/>
            <a:lstStyle/>
            <a:p>
              <a:endParaRPr lang="en-US"/>
            </a:p>
          </p:txBody>
        </p:sp>
        <p:sp>
          <p:nvSpPr>
            <p:cNvPr id="3186" name="Line 12"/>
            <p:cNvSpPr>
              <a:spLocks noChangeShapeType="1"/>
            </p:cNvSpPr>
            <p:nvPr/>
          </p:nvSpPr>
          <p:spPr bwMode="auto">
            <a:xfrm>
              <a:off x="4278" y="2163"/>
              <a:ext cx="1201" cy="1"/>
            </a:xfrm>
            <a:prstGeom prst="line">
              <a:avLst/>
            </a:prstGeom>
            <a:noFill/>
            <a:ln w="0">
              <a:solidFill>
                <a:srgbClr val="000000"/>
              </a:solidFill>
              <a:round/>
              <a:headEnd/>
              <a:tailEnd/>
            </a:ln>
          </p:spPr>
          <p:txBody>
            <a:bodyPr/>
            <a:lstStyle/>
            <a:p>
              <a:endParaRPr lang="en-US"/>
            </a:p>
          </p:txBody>
        </p:sp>
        <p:sp>
          <p:nvSpPr>
            <p:cNvPr id="3187" name="Line 13"/>
            <p:cNvSpPr>
              <a:spLocks noChangeShapeType="1"/>
            </p:cNvSpPr>
            <p:nvPr/>
          </p:nvSpPr>
          <p:spPr bwMode="auto">
            <a:xfrm>
              <a:off x="4278" y="2061"/>
              <a:ext cx="1201" cy="1"/>
            </a:xfrm>
            <a:prstGeom prst="line">
              <a:avLst/>
            </a:prstGeom>
            <a:noFill/>
            <a:ln w="0">
              <a:solidFill>
                <a:srgbClr val="000000"/>
              </a:solidFill>
              <a:round/>
              <a:headEnd/>
              <a:tailEnd/>
            </a:ln>
          </p:spPr>
          <p:txBody>
            <a:bodyPr/>
            <a:lstStyle/>
            <a:p>
              <a:endParaRPr lang="en-US"/>
            </a:p>
          </p:txBody>
        </p:sp>
        <p:sp>
          <p:nvSpPr>
            <p:cNvPr id="3188" name="Line 14"/>
            <p:cNvSpPr>
              <a:spLocks noChangeShapeType="1"/>
            </p:cNvSpPr>
            <p:nvPr/>
          </p:nvSpPr>
          <p:spPr bwMode="auto">
            <a:xfrm>
              <a:off x="4278" y="1960"/>
              <a:ext cx="1201" cy="1"/>
            </a:xfrm>
            <a:prstGeom prst="line">
              <a:avLst/>
            </a:prstGeom>
            <a:noFill/>
            <a:ln w="0">
              <a:solidFill>
                <a:srgbClr val="000000"/>
              </a:solidFill>
              <a:round/>
              <a:headEnd/>
              <a:tailEnd/>
            </a:ln>
          </p:spPr>
          <p:txBody>
            <a:bodyPr/>
            <a:lstStyle/>
            <a:p>
              <a:endParaRPr lang="en-US"/>
            </a:p>
          </p:txBody>
        </p:sp>
        <p:sp>
          <p:nvSpPr>
            <p:cNvPr id="3189" name="Line 15"/>
            <p:cNvSpPr>
              <a:spLocks noChangeShapeType="1"/>
            </p:cNvSpPr>
            <p:nvPr/>
          </p:nvSpPr>
          <p:spPr bwMode="auto">
            <a:xfrm>
              <a:off x="4278" y="1858"/>
              <a:ext cx="1201" cy="1"/>
            </a:xfrm>
            <a:prstGeom prst="line">
              <a:avLst/>
            </a:prstGeom>
            <a:noFill/>
            <a:ln w="0">
              <a:solidFill>
                <a:srgbClr val="000000"/>
              </a:solidFill>
              <a:round/>
              <a:headEnd/>
              <a:tailEnd/>
            </a:ln>
          </p:spPr>
          <p:txBody>
            <a:bodyPr/>
            <a:lstStyle/>
            <a:p>
              <a:endParaRPr lang="en-US"/>
            </a:p>
          </p:txBody>
        </p:sp>
        <p:sp>
          <p:nvSpPr>
            <p:cNvPr id="3190" name="Line 16"/>
            <p:cNvSpPr>
              <a:spLocks noChangeShapeType="1"/>
            </p:cNvSpPr>
            <p:nvPr/>
          </p:nvSpPr>
          <p:spPr bwMode="auto">
            <a:xfrm>
              <a:off x="4278" y="1760"/>
              <a:ext cx="1201" cy="1"/>
            </a:xfrm>
            <a:prstGeom prst="line">
              <a:avLst/>
            </a:prstGeom>
            <a:noFill/>
            <a:ln w="0">
              <a:solidFill>
                <a:srgbClr val="000000"/>
              </a:solidFill>
              <a:round/>
              <a:headEnd/>
              <a:tailEnd/>
            </a:ln>
          </p:spPr>
          <p:txBody>
            <a:bodyPr/>
            <a:lstStyle/>
            <a:p>
              <a:endParaRPr lang="en-US"/>
            </a:p>
          </p:txBody>
        </p:sp>
        <p:sp>
          <p:nvSpPr>
            <p:cNvPr id="3191" name="Line 17"/>
            <p:cNvSpPr>
              <a:spLocks noChangeShapeType="1"/>
            </p:cNvSpPr>
            <p:nvPr/>
          </p:nvSpPr>
          <p:spPr bwMode="auto">
            <a:xfrm>
              <a:off x="4278" y="1659"/>
              <a:ext cx="1201" cy="1"/>
            </a:xfrm>
            <a:prstGeom prst="line">
              <a:avLst/>
            </a:prstGeom>
            <a:noFill/>
            <a:ln w="0">
              <a:solidFill>
                <a:srgbClr val="000000"/>
              </a:solidFill>
              <a:round/>
              <a:headEnd/>
              <a:tailEnd/>
            </a:ln>
          </p:spPr>
          <p:txBody>
            <a:bodyPr/>
            <a:lstStyle/>
            <a:p>
              <a:endParaRPr lang="en-US"/>
            </a:p>
          </p:txBody>
        </p:sp>
        <p:sp>
          <p:nvSpPr>
            <p:cNvPr id="3192" name="Line 18"/>
            <p:cNvSpPr>
              <a:spLocks noChangeShapeType="1"/>
            </p:cNvSpPr>
            <p:nvPr/>
          </p:nvSpPr>
          <p:spPr bwMode="auto">
            <a:xfrm>
              <a:off x="4278" y="1557"/>
              <a:ext cx="1201" cy="1"/>
            </a:xfrm>
            <a:prstGeom prst="line">
              <a:avLst/>
            </a:prstGeom>
            <a:noFill/>
            <a:ln w="0">
              <a:solidFill>
                <a:srgbClr val="000000"/>
              </a:solidFill>
              <a:round/>
              <a:headEnd/>
              <a:tailEnd/>
            </a:ln>
          </p:spPr>
          <p:txBody>
            <a:bodyPr/>
            <a:lstStyle/>
            <a:p>
              <a:endParaRPr lang="en-US"/>
            </a:p>
          </p:txBody>
        </p:sp>
        <p:sp>
          <p:nvSpPr>
            <p:cNvPr id="3193" name="Line 19"/>
            <p:cNvSpPr>
              <a:spLocks noChangeShapeType="1"/>
            </p:cNvSpPr>
            <p:nvPr/>
          </p:nvSpPr>
          <p:spPr bwMode="auto">
            <a:xfrm>
              <a:off x="4278" y="1456"/>
              <a:ext cx="1201" cy="1"/>
            </a:xfrm>
            <a:prstGeom prst="line">
              <a:avLst/>
            </a:prstGeom>
            <a:noFill/>
            <a:ln w="0">
              <a:solidFill>
                <a:srgbClr val="000000"/>
              </a:solidFill>
              <a:round/>
              <a:headEnd/>
              <a:tailEnd/>
            </a:ln>
          </p:spPr>
          <p:txBody>
            <a:bodyPr/>
            <a:lstStyle/>
            <a:p>
              <a:endParaRPr lang="en-US"/>
            </a:p>
          </p:txBody>
        </p:sp>
        <p:sp>
          <p:nvSpPr>
            <p:cNvPr id="3194" name="Line 20"/>
            <p:cNvSpPr>
              <a:spLocks noChangeShapeType="1"/>
            </p:cNvSpPr>
            <p:nvPr/>
          </p:nvSpPr>
          <p:spPr bwMode="auto">
            <a:xfrm>
              <a:off x="4278" y="1354"/>
              <a:ext cx="1201" cy="1"/>
            </a:xfrm>
            <a:prstGeom prst="line">
              <a:avLst/>
            </a:prstGeom>
            <a:noFill/>
            <a:ln w="0">
              <a:solidFill>
                <a:srgbClr val="000000"/>
              </a:solidFill>
              <a:round/>
              <a:headEnd/>
              <a:tailEnd/>
            </a:ln>
          </p:spPr>
          <p:txBody>
            <a:bodyPr/>
            <a:lstStyle/>
            <a:p>
              <a:endParaRPr lang="en-US"/>
            </a:p>
          </p:txBody>
        </p:sp>
        <p:sp>
          <p:nvSpPr>
            <p:cNvPr id="3195" name="Line 21"/>
            <p:cNvSpPr>
              <a:spLocks noChangeShapeType="1"/>
            </p:cNvSpPr>
            <p:nvPr/>
          </p:nvSpPr>
          <p:spPr bwMode="auto">
            <a:xfrm>
              <a:off x="4399" y="1354"/>
              <a:ext cx="1" cy="1012"/>
            </a:xfrm>
            <a:prstGeom prst="line">
              <a:avLst/>
            </a:prstGeom>
            <a:noFill/>
            <a:ln w="0">
              <a:solidFill>
                <a:srgbClr val="000000"/>
              </a:solidFill>
              <a:round/>
              <a:headEnd/>
              <a:tailEnd/>
            </a:ln>
          </p:spPr>
          <p:txBody>
            <a:bodyPr/>
            <a:lstStyle/>
            <a:p>
              <a:endParaRPr lang="en-US"/>
            </a:p>
          </p:txBody>
        </p:sp>
        <p:sp>
          <p:nvSpPr>
            <p:cNvPr id="3196" name="Line 22"/>
            <p:cNvSpPr>
              <a:spLocks noChangeShapeType="1"/>
            </p:cNvSpPr>
            <p:nvPr/>
          </p:nvSpPr>
          <p:spPr bwMode="auto">
            <a:xfrm>
              <a:off x="4516" y="1354"/>
              <a:ext cx="1" cy="1012"/>
            </a:xfrm>
            <a:prstGeom prst="line">
              <a:avLst/>
            </a:prstGeom>
            <a:noFill/>
            <a:ln w="0">
              <a:solidFill>
                <a:srgbClr val="000000"/>
              </a:solidFill>
              <a:round/>
              <a:headEnd/>
              <a:tailEnd/>
            </a:ln>
          </p:spPr>
          <p:txBody>
            <a:bodyPr/>
            <a:lstStyle/>
            <a:p>
              <a:endParaRPr lang="en-US"/>
            </a:p>
          </p:txBody>
        </p:sp>
        <p:sp>
          <p:nvSpPr>
            <p:cNvPr id="3197" name="Line 23"/>
            <p:cNvSpPr>
              <a:spLocks noChangeShapeType="1"/>
            </p:cNvSpPr>
            <p:nvPr/>
          </p:nvSpPr>
          <p:spPr bwMode="auto">
            <a:xfrm>
              <a:off x="4638" y="1354"/>
              <a:ext cx="1" cy="1012"/>
            </a:xfrm>
            <a:prstGeom prst="line">
              <a:avLst/>
            </a:prstGeom>
            <a:noFill/>
            <a:ln w="0">
              <a:solidFill>
                <a:srgbClr val="000000"/>
              </a:solidFill>
              <a:round/>
              <a:headEnd/>
              <a:tailEnd/>
            </a:ln>
          </p:spPr>
          <p:txBody>
            <a:bodyPr/>
            <a:lstStyle/>
            <a:p>
              <a:endParaRPr lang="en-US"/>
            </a:p>
          </p:txBody>
        </p:sp>
        <p:sp>
          <p:nvSpPr>
            <p:cNvPr id="3198" name="Line 24"/>
            <p:cNvSpPr>
              <a:spLocks noChangeShapeType="1"/>
            </p:cNvSpPr>
            <p:nvPr/>
          </p:nvSpPr>
          <p:spPr bwMode="auto">
            <a:xfrm>
              <a:off x="4759" y="1354"/>
              <a:ext cx="1" cy="1012"/>
            </a:xfrm>
            <a:prstGeom prst="line">
              <a:avLst/>
            </a:prstGeom>
            <a:noFill/>
            <a:ln w="0">
              <a:solidFill>
                <a:srgbClr val="000000"/>
              </a:solidFill>
              <a:round/>
              <a:headEnd/>
              <a:tailEnd/>
            </a:ln>
          </p:spPr>
          <p:txBody>
            <a:bodyPr/>
            <a:lstStyle/>
            <a:p>
              <a:endParaRPr lang="en-US"/>
            </a:p>
          </p:txBody>
        </p:sp>
        <p:sp>
          <p:nvSpPr>
            <p:cNvPr id="3199" name="Line 25"/>
            <p:cNvSpPr>
              <a:spLocks noChangeShapeType="1"/>
            </p:cNvSpPr>
            <p:nvPr/>
          </p:nvSpPr>
          <p:spPr bwMode="auto">
            <a:xfrm>
              <a:off x="4880" y="1354"/>
              <a:ext cx="1" cy="1012"/>
            </a:xfrm>
            <a:prstGeom prst="line">
              <a:avLst/>
            </a:prstGeom>
            <a:noFill/>
            <a:ln w="0">
              <a:solidFill>
                <a:srgbClr val="000000"/>
              </a:solidFill>
              <a:round/>
              <a:headEnd/>
              <a:tailEnd/>
            </a:ln>
          </p:spPr>
          <p:txBody>
            <a:bodyPr/>
            <a:lstStyle/>
            <a:p>
              <a:endParaRPr lang="en-US"/>
            </a:p>
          </p:txBody>
        </p:sp>
        <p:sp>
          <p:nvSpPr>
            <p:cNvPr id="3200" name="Line 26"/>
            <p:cNvSpPr>
              <a:spLocks noChangeShapeType="1"/>
            </p:cNvSpPr>
            <p:nvPr/>
          </p:nvSpPr>
          <p:spPr bwMode="auto">
            <a:xfrm>
              <a:off x="4998" y="1354"/>
              <a:ext cx="1" cy="1012"/>
            </a:xfrm>
            <a:prstGeom prst="line">
              <a:avLst/>
            </a:prstGeom>
            <a:noFill/>
            <a:ln w="0">
              <a:solidFill>
                <a:srgbClr val="000000"/>
              </a:solidFill>
              <a:round/>
              <a:headEnd/>
              <a:tailEnd/>
            </a:ln>
          </p:spPr>
          <p:txBody>
            <a:bodyPr/>
            <a:lstStyle/>
            <a:p>
              <a:endParaRPr lang="en-US"/>
            </a:p>
          </p:txBody>
        </p:sp>
        <p:sp>
          <p:nvSpPr>
            <p:cNvPr id="3201" name="Line 27"/>
            <p:cNvSpPr>
              <a:spLocks noChangeShapeType="1"/>
            </p:cNvSpPr>
            <p:nvPr/>
          </p:nvSpPr>
          <p:spPr bwMode="auto">
            <a:xfrm>
              <a:off x="5119" y="1354"/>
              <a:ext cx="1" cy="1012"/>
            </a:xfrm>
            <a:prstGeom prst="line">
              <a:avLst/>
            </a:prstGeom>
            <a:noFill/>
            <a:ln w="0">
              <a:solidFill>
                <a:srgbClr val="000000"/>
              </a:solidFill>
              <a:round/>
              <a:headEnd/>
              <a:tailEnd/>
            </a:ln>
          </p:spPr>
          <p:txBody>
            <a:bodyPr/>
            <a:lstStyle/>
            <a:p>
              <a:endParaRPr lang="en-US"/>
            </a:p>
          </p:txBody>
        </p:sp>
        <p:sp>
          <p:nvSpPr>
            <p:cNvPr id="3202" name="Line 28"/>
            <p:cNvSpPr>
              <a:spLocks noChangeShapeType="1"/>
            </p:cNvSpPr>
            <p:nvPr/>
          </p:nvSpPr>
          <p:spPr bwMode="auto">
            <a:xfrm>
              <a:off x="5240" y="1354"/>
              <a:ext cx="1" cy="1012"/>
            </a:xfrm>
            <a:prstGeom prst="line">
              <a:avLst/>
            </a:prstGeom>
            <a:noFill/>
            <a:ln w="0">
              <a:solidFill>
                <a:srgbClr val="000000"/>
              </a:solidFill>
              <a:round/>
              <a:headEnd/>
              <a:tailEnd/>
            </a:ln>
          </p:spPr>
          <p:txBody>
            <a:bodyPr/>
            <a:lstStyle/>
            <a:p>
              <a:endParaRPr lang="en-US"/>
            </a:p>
          </p:txBody>
        </p:sp>
        <p:sp>
          <p:nvSpPr>
            <p:cNvPr id="3203" name="Line 29"/>
            <p:cNvSpPr>
              <a:spLocks noChangeShapeType="1"/>
            </p:cNvSpPr>
            <p:nvPr/>
          </p:nvSpPr>
          <p:spPr bwMode="auto">
            <a:xfrm>
              <a:off x="5358" y="1354"/>
              <a:ext cx="1" cy="1012"/>
            </a:xfrm>
            <a:prstGeom prst="line">
              <a:avLst/>
            </a:prstGeom>
            <a:noFill/>
            <a:ln w="0">
              <a:solidFill>
                <a:srgbClr val="000000"/>
              </a:solidFill>
              <a:round/>
              <a:headEnd/>
              <a:tailEnd/>
            </a:ln>
          </p:spPr>
          <p:txBody>
            <a:bodyPr/>
            <a:lstStyle/>
            <a:p>
              <a:endParaRPr lang="en-US"/>
            </a:p>
          </p:txBody>
        </p:sp>
        <p:sp>
          <p:nvSpPr>
            <p:cNvPr id="3204" name="Line 30"/>
            <p:cNvSpPr>
              <a:spLocks noChangeShapeType="1"/>
            </p:cNvSpPr>
            <p:nvPr/>
          </p:nvSpPr>
          <p:spPr bwMode="auto">
            <a:xfrm>
              <a:off x="5479" y="1354"/>
              <a:ext cx="1" cy="1012"/>
            </a:xfrm>
            <a:prstGeom prst="line">
              <a:avLst/>
            </a:prstGeom>
            <a:noFill/>
            <a:ln w="0">
              <a:solidFill>
                <a:srgbClr val="000000"/>
              </a:solidFill>
              <a:round/>
              <a:headEnd/>
              <a:tailEnd/>
            </a:ln>
          </p:spPr>
          <p:txBody>
            <a:bodyPr/>
            <a:lstStyle/>
            <a:p>
              <a:endParaRPr lang="en-US"/>
            </a:p>
          </p:txBody>
        </p:sp>
        <p:sp>
          <p:nvSpPr>
            <p:cNvPr id="3205" name="Rectangle 31"/>
            <p:cNvSpPr>
              <a:spLocks noChangeArrowheads="1"/>
            </p:cNvSpPr>
            <p:nvPr/>
          </p:nvSpPr>
          <p:spPr bwMode="auto">
            <a:xfrm>
              <a:off x="4278" y="1354"/>
              <a:ext cx="1201" cy="1012"/>
            </a:xfrm>
            <a:prstGeom prst="rect">
              <a:avLst/>
            </a:prstGeom>
            <a:noFill/>
            <a:ln w="6350">
              <a:solidFill>
                <a:srgbClr val="000000"/>
              </a:solidFill>
              <a:miter lim="800000"/>
              <a:headEnd/>
              <a:tailEnd/>
            </a:ln>
          </p:spPr>
          <p:txBody>
            <a:bodyPr/>
            <a:lstStyle/>
            <a:p>
              <a:endParaRPr lang="en-US"/>
            </a:p>
          </p:txBody>
        </p:sp>
        <p:sp>
          <p:nvSpPr>
            <p:cNvPr id="3206" name="Line 32"/>
            <p:cNvSpPr>
              <a:spLocks noChangeShapeType="1"/>
            </p:cNvSpPr>
            <p:nvPr/>
          </p:nvSpPr>
          <p:spPr bwMode="auto">
            <a:xfrm>
              <a:off x="4278" y="1354"/>
              <a:ext cx="1" cy="1012"/>
            </a:xfrm>
            <a:prstGeom prst="line">
              <a:avLst/>
            </a:prstGeom>
            <a:noFill/>
            <a:ln w="0">
              <a:solidFill>
                <a:srgbClr val="000000"/>
              </a:solidFill>
              <a:round/>
              <a:headEnd/>
              <a:tailEnd/>
            </a:ln>
          </p:spPr>
          <p:txBody>
            <a:bodyPr/>
            <a:lstStyle/>
            <a:p>
              <a:endParaRPr lang="en-US"/>
            </a:p>
          </p:txBody>
        </p:sp>
        <p:sp>
          <p:nvSpPr>
            <p:cNvPr id="3207" name="Line 33"/>
            <p:cNvSpPr>
              <a:spLocks noChangeShapeType="1"/>
            </p:cNvSpPr>
            <p:nvPr/>
          </p:nvSpPr>
          <p:spPr bwMode="auto">
            <a:xfrm>
              <a:off x="4266" y="2366"/>
              <a:ext cx="12" cy="1"/>
            </a:xfrm>
            <a:prstGeom prst="line">
              <a:avLst/>
            </a:prstGeom>
            <a:noFill/>
            <a:ln w="0">
              <a:solidFill>
                <a:srgbClr val="000000"/>
              </a:solidFill>
              <a:round/>
              <a:headEnd/>
              <a:tailEnd/>
            </a:ln>
          </p:spPr>
          <p:txBody>
            <a:bodyPr/>
            <a:lstStyle/>
            <a:p>
              <a:endParaRPr lang="en-US"/>
            </a:p>
          </p:txBody>
        </p:sp>
        <p:sp>
          <p:nvSpPr>
            <p:cNvPr id="3208" name="Line 34"/>
            <p:cNvSpPr>
              <a:spLocks noChangeShapeType="1"/>
            </p:cNvSpPr>
            <p:nvPr/>
          </p:nvSpPr>
          <p:spPr bwMode="auto">
            <a:xfrm>
              <a:off x="4266" y="2264"/>
              <a:ext cx="12" cy="1"/>
            </a:xfrm>
            <a:prstGeom prst="line">
              <a:avLst/>
            </a:prstGeom>
            <a:noFill/>
            <a:ln w="0">
              <a:solidFill>
                <a:srgbClr val="000000"/>
              </a:solidFill>
              <a:round/>
              <a:headEnd/>
              <a:tailEnd/>
            </a:ln>
          </p:spPr>
          <p:txBody>
            <a:bodyPr/>
            <a:lstStyle/>
            <a:p>
              <a:endParaRPr lang="en-US"/>
            </a:p>
          </p:txBody>
        </p:sp>
        <p:sp>
          <p:nvSpPr>
            <p:cNvPr id="3209" name="Line 35"/>
            <p:cNvSpPr>
              <a:spLocks noChangeShapeType="1"/>
            </p:cNvSpPr>
            <p:nvPr/>
          </p:nvSpPr>
          <p:spPr bwMode="auto">
            <a:xfrm>
              <a:off x="4266" y="2163"/>
              <a:ext cx="12" cy="1"/>
            </a:xfrm>
            <a:prstGeom prst="line">
              <a:avLst/>
            </a:prstGeom>
            <a:noFill/>
            <a:ln w="0">
              <a:solidFill>
                <a:srgbClr val="000000"/>
              </a:solidFill>
              <a:round/>
              <a:headEnd/>
              <a:tailEnd/>
            </a:ln>
          </p:spPr>
          <p:txBody>
            <a:bodyPr/>
            <a:lstStyle/>
            <a:p>
              <a:endParaRPr lang="en-US"/>
            </a:p>
          </p:txBody>
        </p:sp>
        <p:sp>
          <p:nvSpPr>
            <p:cNvPr id="3210" name="Line 36"/>
            <p:cNvSpPr>
              <a:spLocks noChangeShapeType="1"/>
            </p:cNvSpPr>
            <p:nvPr/>
          </p:nvSpPr>
          <p:spPr bwMode="auto">
            <a:xfrm>
              <a:off x="4266" y="2061"/>
              <a:ext cx="12" cy="1"/>
            </a:xfrm>
            <a:prstGeom prst="line">
              <a:avLst/>
            </a:prstGeom>
            <a:noFill/>
            <a:ln w="0">
              <a:solidFill>
                <a:srgbClr val="000000"/>
              </a:solidFill>
              <a:round/>
              <a:headEnd/>
              <a:tailEnd/>
            </a:ln>
          </p:spPr>
          <p:txBody>
            <a:bodyPr/>
            <a:lstStyle/>
            <a:p>
              <a:endParaRPr lang="en-US"/>
            </a:p>
          </p:txBody>
        </p:sp>
        <p:sp>
          <p:nvSpPr>
            <p:cNvPr id="3211" name="Line 37"/>
            <p:cNvSpPr>
              <a:spLocks noChangeShapeType="1"/>
            </p:cNvSpPr>
            <p:nvPr/>
          </p:nvSpPr>
          <p:spPr bwMode="auto">
            <a:xfrm>
              <a:off x="4266" y="1960"/>
              <a:ext cx="12" cy="1"/>
            </a:xfrm>
            <a:prstGeom prst="line">
              <a:avLst/>
            </a:prstGeom>
            <a:noFill/>
            <a:ln w="0">
              <a:solidFill>
                <a:srgbClr val="000000"/>
              </a:solidFill>
              <a:round/>
              <a:headEnd/>
              <a:tailEnd/>
            </a:ln>
          </p:spPr>
          <p:txBody>
            <a:bodyPr/>
            <a:lstStyle/>
            <a:p>
              <a:endParaRPr lang="en-US"/>
            </a:p>
          </p:txBody>
        </p:sp>
        <p:sp>
          <p:nvSpPr>
            <p:cNvPr id="3212" name="Line 38"/>
            <p:cNvSpPr>
              <a:spLocks noChangeShapeType="1"/>
            </p:cNvSpPr>
            <p:nvPr/>
          </p:nvSpPr>
          <p:spPr bwMode="auto">
            <a:xfrm>
              <a:off x="4266" y="1858"/>
              <a:ext cx="12" cy="1"/>
            </a:xfrm>
            <a:prstGeom prst="line">
              <a:avLst/>
            </a:prstGeom>
            <a:noFill/>
            <a:ln w="0">
              <a:solidFill>
                <a:srgbClr val="000000"/>
              </a:solidFill>
              <a:round/>
              <a:headEnd/>
              <a:tailEnd/>
            </a:ln>
          </p:spPr>
          <p:txBody>
            <a:bodyPr/>
            <a:lstStyle/>
            <a:p>
              <a:endParaRPr lang="en-US"/>
            </a:p>
          </p:txBody>
        </p:sp>
        <p:sp>
          <p:nvSpPr>
            <p:cNvPr id="3213" name="Line 39"/>
            <p:cNvSpPr>
              <a:spLocks noChangeShapeType="1"/>
            </p:cNvSpPr>
            <p:nvPr/>
          </p:nvSpPr>
          <p:spPr bwMode="auto">
            <a:xfrm>
              <a:off x="4266" y="1760"/>
              <a:ext cx="12" cy="1"/>
            </a:xfrm>
            <a:prstGeom prst="line">
              <a:avLst/>
            </a:prstGeom>
            <a:noFill/>
            <a:ln w="0">
              <a:solidFill>
                <a:srgbClr val="000000"/>
              </a:solidFill>
              <a:round/>
              <a:headEnd/>
              <a:tailEnd/>
            </a:ln>
          </p:spPr>
          <p:txBody>
            <a:bodyPr/>
            <a:lstStyle/>
            <a:p>
              <a:endParaRPr lang="en-US"/>
            </a:p>
          </p:txBody>
        </p:sp>
        <p:sp>
          <p:nvSpPr>
            <p:cNvPr id="3214" name="Line 40"/>
            <p:cNvSpPr>
              <a:spLocks noChangeShapeType="1"/>
            </p:cNvSpPr>
            <p:nvPr/>
          </p:nvSpPr>
          <p:spPr bwMode="auto">
            <a:xfrm>
              <a:off x="4266" y="1659"/>
              <a:ext cx="12" cy="1"/>
            </a:xfrm>
            <a:prstGeom prst="line">
              <a:avLst/>
            </a:prstGeom>
            <a:noFill/>
            <a:ln w="0">
              <a:solidFill>
                <a:srgbClr val="000000"/>
              </a:solidFill>
              <a:round/>
              <a:headEnd/>
              <a:tailEnd/>
            </a:ln>
          </p:spPr>
          <p:txBody>
            <a:bodyPr/>
            <a:lstStyle/>
            <a:p>
              <a:endParaRPr lang="en-US"/>
            </a:p>
          </p:txBody>
        </p:sp>
        <p:sp>
          <p:nvSpPr>
            <p:cNvPr id="3215" name="Line 41"/>
            <p:cNvSpPr>
              <a:spLocks noChangeShapeType="1"/>
            </p:cNvSpPr>
            <p:nvPr/>
          </p:nvSpPr>
          <p:spPr bwMode="auto">
            <a:xfrm>
              <a:off x="4266" y="1557"/>
              <a:ext cx="12" cy="1"/>
            </a:xfrm>
            <a:prstGeom prst="line">
              <a:avLst/>
            </a:prstGeom>
            <a:noFill/>
            <a:ln w="0">
              <a:solidFill>
                <a:srgbClr val="000000"/>
              </a:solidFill>
              <a:round/>
              <a:headEnd/>
              <a:tailEnd/>
            </a:ln>
          </p:spPr>
          <p:txBody>
            <a:bodyPr/>
            <a:lstStyle/>
            <a:p>
              <a:endParaRPr lang="en-US"/>
            </a:p>
          </p:txBody>
        </p:sp>
        <p:sp>
          <p:nvSpPr>
            <p:cNvPr id="3216" name="Line 42"/>
            <p:cNvSpPr>
              <a:spLocks noChangeShapeType="1"/>
            </p:cNvSpPr>
            <p:nvPr/>
          </p:nvSpPr>
          <p:spPr bwMode="auto">
            <a:xfrm>
              <a:off x="4266" y="1456"/>
              <a:ext cx="12" cy="1"/>
            </a:xfrm>
            <a:prstGeom prst="line">
              <a:avLst/>
            </a:prstGeom>
            <a:noFill/>
            <a:ln w="0">
              <a:solidFill>
                <a:srgbClr val="000000"/>
              </a:solidFill>
              <a:round/>
              <a:headEnd/>
              <a:tailEnd/>
            </a:ln>
          </p:spPr>
          <p:txBody>
            <a:bodyPr/>
            <a:lstStyle/>
            <a:p>
              <a:endParaRPr lang="en-US"/>
            </a:p>
          </p:txBody>
        </p:sp>
        <p:sp>
          <p:nvSpPr>
            <p:cNvPr id="3217" name="Line 43"/>
            <p:cNvSpPr>
              <a:spLocks noChangeShapeType="1"/>
            </p:cNvSpPr>
            <p:nvPr/>
          </p:nvSpPr>
          <p:spPr bwMode="auto">
            <a:xfrm>
              <a:off x="4266" y="1354"/>
              <a:ext cx="12" cy="1"/>
            </a:xfrm>
            <a:prstGeom prst="line">
              <a:avLst/>
            </a:prstGeom>
            <a:noFill/>
            <a:ln w="0">
              <a:solidFill>
                <a:srgbClr val="000000"/>
              </a:solidFill>
              <a:round/>
              <a:headEnd/>
              <a:tailEnd/>
            </a:ln>
          </p:spPr>
          <p:txBody>
            <a:bodyPr/>
            <a:lstStyle/>
            <a:p>
              <a:endParaRPr lang="en-US"/>
            </a:p>
          </p:txBody>
        </p:sp>
        <p:sp>
          <p:nvSpPr>
            <p:cNvPr id="3218" name="Line 44"/>
            <p:cNvSpPr>
              <a:spLocks noChangeShapeType="1"/>
            </p:cNvSpPr>
            <p:nvPr/>
          </p:nvSpPr>
          <p:spPr bwMode="auto">
            <a:xfrm>
              <a:off x="4278" y="2366"/>
              <a:ext cx="1201" cy="1"/>
            </a:xfrm>
            <a:prstGeom prst="line">
              <a:avLst/>
            </a:prstGeom>
            <a:noFill/>
            <a:ln w="0">
              <a:solidFill>
                <a:srgbClr val="000000"/>
              </a:solidFill>
              <a:round/>
              <a:headEnd/>
              <a:tailEnd/>
            </a:ln>
          </p:spPr>
          <p:txBody>
            <a:bodyPr/>
            <a:lstStyle/>
            <a:p>
              <a:endParaRPr lang="en-US"/>
            </a:p>
          </p:txBody>
        </p:sp>
        <p:sp>
          <p:nvSpPr>
            <p:cNvPr id="3219" name="Line 45"/>
            <p:cNvSpPr>
              <a:spLocks noChangeShapeType="1"/>
            </p:cNvSpPr>
            <p:nvPr/>
          </p:nvSpPr>
          <p:spPr bwMode="auto">
            <a:xfrm flipV="1">
              <a:off x="4278" y="2366"/>
              <a:ext cx="1" cy="13"/>
            </a:xfrm>
            <a:prstGeom prst="line">
              <a:avLst/>
            </a:prstGeom>
            <a:noFill/>
            <a:ln w="0">
              <a:solidFill>
                <a:srgbClr val="000000"/>
              </a:solidFill>
              <a:round/>
              <a:headEnd/>
              <a:tailEnd/>
            </a:ln>
          </p:spPr>
          <p:txBody>
            <a:bodyPr/>
            <a:lstStyle/>
            <a:p>
              <a:endParaRPr lang="en-US"/>
            </a:p>
          </p:txBody>
        </p:sp>
        <p:sp>
          <p:nvSpPr>
            <p:cNvPr id="3220" name="Line 46"/>
            <p:cNvSpPr>
              <a:spLocks noChangeShapeType="1"/>
            </p:cNvSpPr>
            <p:nvPr/>
          </p:nvSpPr>
          <p:spPr bwMode="auto">
            <a:xfrm flipV="1">
              <a:off x="4399" y="2366"/>
              <a:ext cx="1" cy="13"/>
            </a:xfrm>
            <a:prstGeom prst="line">
              <a:avLst/>
            </a:prstGeom>
            <a:noFill/>
            <a:ln w="0">
              <a:solidFill>
                <a:srgbClr val="000000"/>
              </a:solidFill>
              <a:round/>
              <a:headEnd/>
              <a:tailEnd/>
            </a:ln>
          </p:spPr>
          <p:txBody>
            <a:bodyPr/>
            <a:lstStyle/>
            <a:p>
              <a:endParaRPr lang="en-US"/>
            </a:p>
          </p:txBody>
        </p:sp>
        <p:sp>
          <p:nvSpPr>
            <p:cNvPr id="3221" name="Line 47"/>
            <p:cNvSpPr>
              <a:spLocks noChangeShapeType="1"/>
            </p:cNvSpPr>
            <p:nvPr/>
          </p:nvSpPr>
          <p:spPr bwMode="auto">
            <a:xfrm flipV="1">
              <a:off x="4516" y="2366"/>
              <a:ext cx="1" cy="13"/>
            </a:xfrm>
            <a:prstGeom prst="line">
              <a:avLst/>
            </a:prstGeom>
            <a:noFill/>
            <a:ln w="0">
              <a:solidFill>
                <a:srgbClr val="000000"/>
              </a:solidFill>
              <a:round/>
              <a:headEnd/>
              <a:tailEnd/>
            </a:ln>
          </p:spPr>
          <p:txBody>
            <a:bodyPr/>
            <a:lstStyle/>
            <a:p>
              <a:endParaRPr lang="en-US"/>
            </a:p>
          </p:txBody>
        </p:sp>
        <p:sp>
          <p:nvSpPr>
            <p:cNvPr id="3222" name="Line 48"/>
            <p:cNvSpPr>
              <a:spLocks noChangeShapeType="1"/>
            </p:cNvSpPr>
            <p:nvPr/>
          </p:nvSpPr>
          <p:spPr bwMode="auto">
            <a:xfrm flipV="1">
              <a:off x="4638" y="2366"/>
              <a:ext cx="1" cy="13"/>
            </a:xfrm>
            <a:prstGeom prst="line">
              <a:avLst/>
            </a:prstGeom>
            <a:noFill/>
            <a:ln w="0">
              <a:solidFill>
                <a:srgbClr val="000000"/>
              </a:solidFill>
              <a:round/>
              <a:headEnd/>
              <a:tailEnd/>
            </a:ln>
          </p:spPr>
          <p:txBody>
            <a:bodyPr/>
            <a:lstStyle/>
            <a:p>
              <a:endParaRPr lang="en-US"/>
            </a:p>
          </p:txBody>
        </p:sp>
        <p:sp>
          <p:nvSpPr>
            <p:cNvPr id="3223" name="Line 49"/>
            <p:cNvSpPr>
              <a:spLocks noChangeShapeType="1"/>
            </p:cNvSpPr>
            <p:nvPr/>
          </p:nvSpPr>
          <p:spPr bwMode="auto">
            <a:xfrm flipV="1">
              <a:off x="4759" y="2366"/>
              <a:ext cx="1" cy="13"/>
            </a:xfrm>
            <a:prstGeom prst="line">
              <a:avLst/>
            </a:prstGeom>
            <a:noFill/>
            <a:ln w="0">
              <a:solidFill>
                <a:srgbClr val="000000"/>
              </a:solidFill>
              <a:round/>
              <a:headEnd/>
              <a:tailEnd/>
            </a:ln>
          </p:spPr>
          <p:txBody>
            <a:bodyPr/>
            <a:lstStyle/>
            <a:p>
              <a:endParaRPr lang="en-US"/>
            </a:p>
          </p:txBody>
        </p:sp>
        <p:sp>
          <p:nvSpPr>
            <p:cNvPr id="3224" name="Line 50"/>
            <p:cNvSpPr>
              <a:spLocks noChangeShapeType="1"/>
            </p:cNvSpPr>
            <p:nvPr/>
          </p:nvSpPr>
          <p:spPr bwMode="auto">
            <a:xfrm flipV="1">
              <a:off x="4880" y="2366"/>
              <a:ext cx="1" cy="13"/>
            </a:xfrm>
            <a:prstGeom prst="line">
              <a:avLst/>
            </a:prstGeom>
            <a:noFill/>
            <a:ln w="0">
              <a:solidFill>
                <a:srgbClr val="000000"/>
              </a:solidFill>
              <a:round/>
              <a:headEnd/>
              <a:tailEnd/>
            </a:ln>
          </p:spPr>
          <p:txBody>
            <a:bodyPr/>
            <a:lstStyle/>
            <a:p>
              <a:endParaRPr lang="en-US"/>
            </a:p>
          </p:txBody>
        </p:sp>
        <p:sp>
          <p:nvSpPr>
            <p:cNvPr id="3225" name="Line 51"/>
            <p:cNvSpPr>
              <a:spLocks noChangeShapeType="1"/>
            </p:cNvSpPr>
            <p:nvPr/>
          </p:nvSpPr>
          <p:spPr bwMode="auto">
            <a:xfrm flipV="1">
              <a:off x="4998" y="2366"/>
              <a:ext cx="1" cy="13"/>
            </a:xfrm>
            <a:prstGeom prst="line">
              <a:avLst/>
            </a:prstGeom>
            <a:noFill/>
            <a:ln w="0">
              <a:solidFill>
                <a:srgbClr val="000000"/>
              </a:solidFill>
              <a:round/>
              <a:headEnd/>
              <a:tailEnd/>
            </a:ln>
          </p:spPr>
          <p:txBody>
            <a:bodyPr/>
            <a:lstStyle/>
            <a:p>
              <a:endParaRPr lang="en-US"/>
            </a:p>
          </p:txBody>
        </p:sp>
        <p:sp>
          <p:nvSpPr>
            <p:cNvPr id="3226" name="Line 52"/>
            <p:cNvSpPr>
              <a:spLocks noChangeShapeType="1"/>
            </p:cNvSpPr>
            <p:nvPr/>
          </p:nvSpPr>
          <p:spPr bwMode="auto">
            <a:xfrm flipV="1">
              <a:off x="5119" y="2366"/>
              <a:ext cx="1" cy="13"/>
            </a:xfrm>
            <a:prstGeom prst="line">
              <a:avLst/>
            </a:prstGeom>
            <a:noFill/>
            <a:ln w="0">
              <a:solidFill>
                <a:srgbClr val="000000"/>
              </a:solidFill>
              <a:round/>
              <a:headEnd/>
              <a:tailEnd/>
            </a:ln>
          </p:spPr>
          <p:txBody>
            <a:bodyPr/>
            <a:lstStyle/>
            <a:p>
              <a:endParaRPr lang="en-US"/>
            </a:p>
          </p:txBody>
        </p:sp>
        <p:sp>
          <p:nvSpPr>
            <p:cNvPr id="3227" name="Line 53"/>
            <p:cNvSpPr>
              <a:spLocks noChangeShapeType="1"/>
            </p:cNvSpPr>
            <p:nvPr/>
          </p:nvSpPr>
          <p:spPr bwMode="auto">
            <a:xfrm flipV="1">
              <a:off x="5240" y="2366"/>
              <a:ext cx="1" cy="13"/>
            </a:xfrm>
            <a:prstGeom prst="line">
              <a:avLst/>
            </a:prstGeom>
            <a:noFill/>
            <a:ln w="0">
              <a:solidFill>
                <a:srgbClr val="000000"/>
              </a:solidFill>
              <a:round/>
              <a:headEnd/>
              <a:tailEnd/>
            </a:ln>
          </p:spPr>
          <p:txBody>
            <a:bodyPr/>
            <a:lstStyle/>
            <a:p>
              <a:endParaRPr lang="en-US"/>
            </a:p>
          </p:txBody>
        </p:sp>
        <p:sp>
          <p:nvSpPr>
            <p:cNvPr id="3228" name="Line 54"/>
            <p:cNvSpPr>
              <a:spLocks noChangeShapeType="1"/>
            </p:cNvSpPr>
            <p:nvPr/>
          </p:nvSpPr>
          <p:spPr bwMode="auto">
            <a:xfrm flipV="1">
              <a:off x="5358" y="2366"/>
              <a:ext cx="1" cy="13"/>
            </a:xfrm>
            <a:prstGeom prst="line">
              <a:avLst/>
            </a:prstGeom>
            <a:noFill/>
            <a:ln w="0">
              <a:solidFill>
                <a:srgbClr val="000000"/>
              </a:solidFill>
              <a:round/>
              <a:headEnd/>
              <a:tailEnd/>
            </a:ln>
          </p:spPr>
          <p:txBody>
            <a:bodyPr/>
            <a:lstStyle/>
            <a:p>
              <a:endParaRPr lang="en-US"/>
            </a:p>
          </p:txBody>
        </p:sp>
        <p:sp>
          <p:nvSpPr>
            <p:cNvPr id="3229" name="Line 55"/>
            <p:cNvSpPr>
              <a:spLocks noChangeShapeType="1"/>
            </p:cNvSpPr>
            <p:nvPr/>
          </p:nvSpPr>
          <p:spPr bwMode="auto">
            <a:xfrm flipV="1">
              <a:off x="5479" y="2366"/>
              <a:ext cx="1" cy="13"/>
            </a:xfrm>
            <a:prstGeom prst="line">
              <a:avLst/>
            </a:prstGeom>
            <a:noFill/>
            <a:ln w="0">
              <a:solidFill>
                <a:srgbClr val="000000"/>
              </a:solidFill>
              <a:round/>
              <a:headEnd/>
              <a:tailEnd/>
            </a:ln>
          </p:spPr>
          <p:txBody>
            <a:bodyPr/>
            <a:lstStyle/>
            <a:p>
              <a:endParaRPr lang="en-US"/>
            </a:p>
          </p:txBody>
        </p:sp>
        <p:sp>
          <p:nvSpPr>
            <p:cNvPr id="3230"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30"/>
                  </a:lnTo>
                  <a:lnTo>
                    <a:pt x="29" y="59"/>
                  </a:lnTo>
                  <a:lnTo>
                    <a:pt x="0" y="30"/>
                  </a:lnTo>
                  <a:lnTo>
                    <a:pt x="29" y="0"/>
                  </a:lnTo>
                  <a:close/>
                </a:path>
              </a:pathLst>
            </a:custGeom>
            <a:solidFill>
              <a:srgbClr val="00FFFF"/>
            </a:solidFill>
            <a:ln w="6350">
              <a:solidFill>
                <a:srgbClr val="000080"/>
              </a:solidFill>
              <a:prstDash val="solid"/>
              <a:round/>
              <a:headEnd/>
              <a:tailEnd/>
            </a:ln>
          </p:spPr>
          <p:txBody>
            <a:bodyPr/>
            <a:lstStyle/>
            <a:p>
              <a:endParaRPr lang="en-US"/>
            </a:p>
          </p:txBody>
        </p:sp>
        <p:sp>
          <p:nvSpPr>
            <p:cNvPr id="3231"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en-US"/>
            </a:p>
          </p:txBody>
        </p:sp>
        <p:sp>
          <p:nvSpPr>
            <p:cNvPr id="3232"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233"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234"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en-US"/>
            </a:p>
          </p:txBody>
        </p:sp>
        <p:sp>
          <p:nvSpPr>
            <p:cNvPr id="3235"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236"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237"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238"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239"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240"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endParaRPr lang="en-US"/>
            </a:p>
          </p:txBody>
        </p:sp>
        <p:sp>
          <p:nvSpPr>
            <p:cNvPr id="3241"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endParaRPr lang="en-US"/>
            </a:p>
          </p:txBody>
        </p:sp>
        <p:sp>
          <p:nvSpPr>
            <p:cNvPr id="3242" name="Rectangle 68"/>
            <p:cNvSpPr>
              <a:spLocks noChangeArrowheads="1"/>
            </p:cNvSpPr>
            <p:nvPr/>
          </p:nvSpPr>
          <p:spPr bwMode="auto">
            <a:xfrm>
              <a:off x="4221" y="2336"/>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0</a:t>
              </a:r>
              <a:endParaRPr lang="ko-KR" altLang="en-US">
                <a:ea typeface="Gulim" pitchFamily="34" charset="-127"/>
              </a:endParaRPr>
            </a:p>
          </p:txBody>
        </p:sp>
        <p:sp>
          <p:nvSpPr>
            <p:cNvPr id="3243" name="Rectangle 69"/>
            <p:cNvSpPr>
              <a:spLocks noChangeArrowheads="1"/>
            </p:cNvSpPr>
            <p:nvPr/>
          </p:nvSpPr>
          <p:spPr bwMode="auto">
            <a:xfrm>
              <a:off x="4221" y="2235"/>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a:t>
              </a:r>
              <a:endParaRPr lang="ko-KR" altLang="en-US">
                <a:ea typeface="Gulim" pitchFamily="34" charset="-127"/>
              </a:endParaRPr>
            </a:p>
          </p:txBody>
        </p:sp>
        <p:sp>
          <p:nvSpPr>
            <p:cNvPr id="3244" name="Rectangle 70"/>
            <p:cNvSpPr>
              <a:spLocks noChangeArrowheads="1"/>
            </p:cNvSpPr>
            <p:nvPr/>
          </p:nvSpPr>
          <p:spPr bwMode="auto">
            <a:xfrm>
              <a:off x="4221" y="2133"/>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2</a:t>
              </a:r>
              <a:endParaRPr lang="ko-KR" altLang="en-US">
                <a:ea typeface="Gulim" pitchFamily="34" charset="-127"/>
              </a:endParaRPr>
            </a:p>
          </p:txBody>
        </p:sp>
        <p:sp>
          <p:nvSpPr>
            <p:cNvPr id="3245" name="Rectangle 71"/>
            <p:cNvSpPr>
              <a:spLocks noChangeArrowheads="1"/>
            </p:cNvSpPr>
            <p:nvPr/>
          </p:nvSpPr>
          <p:spPr bwMode="auto">
            <a:xfrm>
              <a:off x="4221" y="2032"/>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3</a:t>
              </a:r>
              <a:endParaRPr lang="ko-KR" altLang="en-US">
                <a:ea typeface="Gulim" pitchFamily="34" charset="-127"/>
              </a:endParaRPr>
            </a:p>
          </p:txBody>
        </p:sp>
        <p:sp>
          <p:nvSpPr>
            <p:cNvPr id="3246" name="Rectangle 72"/>
            <p:cNvSpPr>
              <a:spLocks noChangeArrowheads="1"/>
            </p:cNvSpPr>
            <p:nvPr/>
          </p:nvSpPr>
          <p:spPr bwMode="auto">
            <a:xfrm>
              <a:off x="4221" y="1930"/>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4</a:t>
              </a:r>
              <a:endParaRPr lang="ko-KR" altLang="en-US">
                <a:ea typeface="Gulim" pitchFamily="34" charset="-127"/>
              </a:endParaRPr>
            </a:p>
          </p:txBody>
        </p:sp>
        <p:sp>
          <p:nvSpPr>
            <p:cNvPr id="3247" name="Rectangle 73"/>
            <p:cNvSpPr>
              <a:spLocks noChangeArrowheads="1"/>
            </p:cNvSpPr>
            <p:nvPr/>
          </p:nvSpPr>
          <p:spPr bwMode="auto">
            <a:xfrm>
              <a:off x="4221" y="1828"/>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5</a:t>
              </a:r>
              <a:endParaRPr lang="ko-KR" altLang="en-US">
                <a:ea typeface="Gulim" pitchFamily="34" charset="-127"/>
              </a:endParaRPr>
            </a:p>
          </p:txBody>
        </p:sp>
        <p:sp>
          <p:nvSpPr>
            <p:cNvPr id="3248" name="Rectangle 74"/>
            <p:cNvSpPr>
              <a:spLocks noChangeArrowheads="1"/>
            </p:cNvSpPr>
            <p:nvPr/>
          </p:nvSpPr>
          <p:spPr bwMode="auto">
            <a:xfrm>
              <a:off x="4221" y="1731"/>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6</a:t>
              </a:r>
              <a:endParaRPr lang="ko-KR" altLang="en-US">
                <a:ea typeface="Gulim" pitchFamily="34" charset="-127"/>
              </a:endParaRPr>
            </a:p>
          </p:txBody>
        </p:sp>
        <p:sp>
          <p:nvSpPr>
            <p:cNvPr id="3249" name="Rectangle 75"/>
            <p:cNvSpPr>
              <a:spLocks noChangeArrowheads="1"/>
            </p:cNvSpPr>
            <p:nvPr/>
          </p:nvSpPr>
          <p:spPr bwMode="auto">
            <a:xfrm>
              <a:off x="4221" y="1629"/>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7</a:t>
              </a:r>
              <a:endParaRPr lang="ko-KR" altLang="en-US">
                <a:ea typeface="Gulim" pitchFamily="34" charset="-127"/>
              </a:endParaRPr>
            </a:p>
          </p:txBody>
        </p:sp>
        <p:sp>
          <p:nvSpPr>
            <p:cNvPr id="3250" name="Rectangle 76"/>
            <p:cNvSpPr>
              <a:spLocks noChangeArrowheads="1"/>
            </p:cNvSpPr>
            <p:nvPr/>
          </p:nvSpPr>
          <p:spPr bwMode="auto">
            <a:xfrm>
              <a:off x="4221" y="1528"/>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8</a:t>
              </a:r>
              <a:endParaRPr lang="ko-KR" altLang="en-US">
                <a:ea typeface="Gulim" pitchFamily="34" charset="-127"/>
              </a:endParaRPr>
            </a:p>
          </p:txBody>
        </p:sp>
        <p:sp>
          <p:nvSpPr>
            <p:cNvPr id="3251" name="Rectangle 77"/>
            <p:cNvSpPr>
              <a:spLocks noChangeArrowheads="1"/>
            </p:cNvSpPr>
            <p:nvPr/>
          </p:nvSpPr>
          <p:spPr bwMode="auto">
            <a:xfrm>
              <a:off x="4221" y="1426"/>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9</a:t>
              </a:r>
              <a:endParaRPr lang="ko-KR" altLang="en-US">
                <a:ea typeface="Gulim" pitchFamily="34" charset="-127"/>
              </a:endParaRPr>
            </a:p>
          </p:txBody>
        </p:sp>
        <p:sp>
          <p:nvSpPr>
            <p:cNvPr id="3252" name="Rectangle 78"/>
            <p:cNvSpPr>
              <a:spLocks noChangeArrowheads="1"/>
            </p:cNvSpPr>
            <p:nvPr/>
          </p:nvSpPr>
          <p:spPr bwMode="auto">
            <a:xfrm>
              <a:off x="4197" y="1324"/>
              <a:ext cx="73"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10</a:t>
              </a:r>
              <a:endParaRPr lang="ko-KR" altLang="en-US">
                <a:ea typeface="Gulim" pitchFamily="34" charset="-127"/>
              </a:endParaRPr>
            </a:p>
          </p:txBody>
        </p:sp>
        <p:sp>
          <p:nvSpPr>
            <p:cNvPr id="3253" name="Rectangle 79"/>
            <p:cNvSpPr>
              <a:spLocks noChangeArrowheads="1"/>
            </p:cNvSpPr>
            <p:nvPr/>
          </p:nvSpPr>
          <p:spPr bwMode="auto">
            <a:xfrm>
              <a:off x="4266"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0</a:t>
              </a:r>
              <a:endParaRPr lang="ko-KR" altLang="en-US">
                <a:ea typeface="Gulim" pitchFamily="34" charset="-127"/>
              </a:endParaRPr>
            </a:p>
          </p:txBody>
        </p:sp>
        <p:sp>
          <p:nvSpPr>
            <p:cNvPr id="3254" name="Rectangle 80"/>
            <p:cNvSpPr>
              <a:spLocks noChangeArrowheads="1"/>
            </p:cNvSpPr>
            <p:nvPr/>
          </p:nvSpPr>
          <p:spPr bwMode="auto">
            <a:xfrm>
              <a:off x="4387"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a:t>
              </a:r>
              <a:endParaRPr lang="ko-KR" altLang="en-US">
                <a:ea typeface="Gulim" pitchFamily="34" charset="-127"/>
              </a:endParaRPr>
            </a:p>
          </p:txBody>
        </p:sp>
        <p:sp>
          <p:nvSpPr>
            <p:cNvPr id="3255" name="Rectangle 81"/>
            <p:cNvSpPr>
              <a:spLocks noChangeArrowheads="1"/>
            </p:cNvSpPr>
            <p:nvPr/>
          </p:nvSpPr>
          <p:spPr bwMode="auto">
            <a:xfrm>
              <a:off x="4504"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2</a:t>
              </a:r>
              <a:endParaRPr lang="ko-KR" altLang="en-US">
                <a:ea typeface="Gulim" pitchFamily="34" charset="-127"/>
              </a:endParaRPr>
            </a:p>
          </p:txBody>
        </p:sp>
        <p:sp>
          <p:nvSpPr>
            <p:cNvPr id="3256" name="Rectangle 82"/>
            <p:cNvSpPr>
              <a:spLocks noChangeArrowheads="1"/>
            </p:cNvSpPr>
            <p:nvPr/>
          </p:nvSpPr>
          <p:spPr bwMode="auto">
            <a:xfrm>
              <a:off x="4626"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3</a:t>
              </a:r>
              <a:endParaRPr lang="ko-KR" altLang="en-US">
                <a:ea typeface="Gulim" pitchFamily="34" charset="-127"/>
              </a:endParaRPr>
            </a:p>
          </p:txBody>
        </p:sp>
        <p:sp>
          <p:nvSpPr>
            <p:cNvPr id="3257" name="Rectangle 83"/>
            <p:cNvSpPr>
              <a:spLocks noChangeArrowheads="1"/>
            </p:cNvSpPr>
            <p:nvPr/>
          </p:nvSpPr>
          <p:spPr bwMode="auto">
            <a:xfrm>
              <a:off x="4747"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4</a:t>
              </a:r>
              <a:endParaRPr lang="ko-KR" altLang="en-US">
                <a:ea typeface="Gulim" pitchFamily="34" charset="-127"/>
              </a:endParaRPr>
            </a:p>
          </p:txBody>
        </p:sp>
        <p:sp>
          <p:nvSpPr>
            <p:cNvPr id="3258" name="Rectangle 84"/>
            <p:cNvSpPr>
              <a:spLocks noChangeArrowheads="1"/>
            </p:cNvSpPr>
            <p:nvPr/>
          </p:nvSpPr>
          <p:spPr bwMode="auto">
            <a:xfrm>
              <a:off x="4868"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5</a:t>
              </a:r>
              <a:endParaRPr lang="ko-KR" altLang="en-US">
                <a:ea typeface="Gulim" pitchFamily="34" charset="-127"/>
              </a:endParaRPr>
            </a:p>
          </p:txBody>
        </p:sp>
        <p:sp>
          <p:nvSpPr>
            <p:cNvPr id="3259" name="Rectangle 85"/>
            <p:cNvSpPr>
              <a:spLocks noChangeArrowheads="1"/>
            </p:cNvSpPr>
            <p:nvPr/>
          </p:nvSpPr>
          <p:spPr bwMode="auto">
            <a:xfrm>
              <a:off x="4986"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6</a:t>
              </a:r>
              <a:endParaRPr lang="ko-KR" altLang="en-US">
                <a:ea typeface="Gulim" pitchFamily="34" charset="-127"/>
              </a:endParaRPr>
            </a:p>
          </p:txBody>
        </p:sp>
        <p:sp>
          <p:nvSpPr>
            <p:cNvPr id="3260" name="Rectangle 86"/>
            <p:cNvSpPr>
              <a:spLocks noChangeArrowheads="1"/>
            </p:cNvSpPr>
            <p:nvPr/>
          </p:nvSpPr>
          <p:spPr bwMode="auto">
            <a:xfrm>
              <a:off x="5107"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7</a:t>
              </a:r>
              <a:endParaRPr lang="ko-KR" altLang="en-US">
                <a:ea typeface="Gulim" pitchFamily="34" charset="-127"/>
              </a:endParaRPr>
            </a:p>
          </p:txBody>
        </p:sp>
        <p:sp>
          <p:nvSpPr>
            <p:cNvPr id="3261" name="Rectangle 87"/>
            <p:cNvSpPr>
              <a:spLocks noChangeArrowheads="1"/>
            </p:cNvSpPr>
            <p:nvPr/>
          </p:nvSpPr>
          <p:spPr bwMode="auto">
            <a:xfrm>
              <a:off x="5228"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8</a:t>
              </a:r>
              <a:endParaRPr lang="ko-KR" altLang="en-US">
                <a:ea typeface="Gulim" pitchFamily="34" charset="-127"/>
              </a:endParaRPr>
            </a:p>
          </p:txBody>
        </p:sp>
        <p:sp>
          <p:nvSpPr>
            <p:cNvPr id="3262" name="Rectangle 88"/>
            <p:cNvSpPr>
              <a:spLocks noChangeArrowheads="1"/>
            </p:cNvSpPr>
            <p:nvPr/>
          </p:nvSpPr>
          <p:spPr bwMode="auto">
            <a:xfrm>
              <a:off x="5346" y="2404"/>
              <a:ext cx="44"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9</a:t>
              </a:r>
              <a:endParaRPr lang="ko-KR" altLang="en-US">
                <a:ea typeface="Gulim" pitchFamily="34" charset="-127"/>
              </a:endParaRPr>
            </a:p>
          </p:txBody>
        </p:sp>
        <p:sp>
          <p:nvSpPr>
            <p:cNvPr id="3263" name="Rectangle 89"/>
            <p:cNvSpPr>
              <a:spLocks noChangeArrowheads="1"/>
            </p:cNvSpPr>
            <p:nvPr/>
          </p:nvSpPr>
          <p:spPr bwMode="auto">
            <a:xfrm>
              <a:off x="5455" y="2404"/>
              <a:ext cx="73" cy="68"/>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10</a:t>
              </a:r>
              <a:endParaRPr lang="ko-KR" altLang="en-US">
                <a:ea typeface="Gulim" pitchFamily="34" charset="-127"/>
              </a:endParaRPr>
            </a:p>
          </p:txBody>
        </p:sp>
        <p:sp>
          <p:nvSpPr>
            <p:cNvPr id="3264" name="Rectangle 90"/>
            <p:cNvSpPr>
              <a:spLocks noChangeArrowheads="1"/>
            </p:cNvSpPr>
            <p:nvPr/>
          </p:nvSpPr>
          <p:spPr bwMode="auto">
            <a:xfrm>
              <a:off x="4144" y="1265"/>
              <a:ext cx="1400" cy="1254"/>
            </a:xfrm>
            <a:prstGeom prst="rect">
              <a:avLst/>
            </a:prstGeom>
            <a:noFill/>
            <a:ln w="0">
              <a:solidFill>
                <a:srgbClr val="000000"/>
              </a:solidFill>
              <a:miter lim="800000"/>
              <a:headEnd/>
              <a:tailEnd/>
            </a:ln>
          </p:spPr>
          <p:txBody>
            <a:bodyPr/>
            <a:lstStyle/>
            <a:p>
              <a:endParaRPr lang="en-US"/>
            </a:p>
          </p:txBody>
        </p:sp>
        <p:sp>
          <p:nvSpPr>
            <p:cNvPr id="3265" name="Freeform 91"/>
            <p:cNvSpPr>
              <a:spLocks/>
            </p:cNvSpPr>
            <p:nvPr/>
          </p:nvSpPr>
          <p:spPr bwMode="auto">
            <a:xfrm>
              <a:off x="4426" y="1447"/>
              <a:ext cx="573" cy="873"/>
            </a:xfrm>
            <a:custGeom>
              <a:avLst/>
              <a:gdLst>
                <a:gd name="T0" fmla="*/ 234 w 852"/>
                <a:gd name="T1" fmla="*/ 134 h 1260"/>
                <a:gd name="T2" fmla="*/ 178 w 852"/>
                <a:gd name="T3" fmla="*/ 17 h 1260"/>
                <a:gd name="T4" fmla="*/ 107 w 852"/>
                <a:gd name="T5" fmla="*/ 10 h 1260"/>
                <a:gd name="T6" fmla="*/ 60 w 852"/>
                <a:gd name="T7" fmla="*/ 35 h 1260"/>
                <a:gd name="T8" fmla="*/ 0 w 852"/>
                <a:gd name="T9" fmla="*/ 177 h 1260"/>
                <a:gd name="T10" fmla="*/ 20 w 852"/>
                <a:gd name="T11" fmla="*/ 330 h 1260"/>
                <a:gd name="T12" fmla="*/ 163 w 852"/>
                <a:gd name="T13" fmla="*/ 536 h 1260"/>
                <a:gd name="T14" fmla="*/ 194 w 852"/>
                <a:gd name="T15" fmla="*/ 547 h 1260"/>
                <a:gd name="T16" fmla="*/ 204 w 852"/>
                <a:gd name="T17" fmla="*/ 554 h 1260"/>
                <a:gd name="T18" fmla="*/ 237 w 852"/>
                <a:gd name="T19" fmla="*/ 565 h 1260"/>
                <a:gd name="T20" fmla="*/ 281 w 852"/>
                <a:gd name="T21" fmla="*/ 590 h 1260"/>
                <a:gd name="T22" fmla="*/ 358 w 852"/>
                <a:gd name="T23" fmla="*/ 597 h 1260"/>
                <a:gd name="T24" fmla="*/ 355 w 852"/>
                <a:gd name="T25" fmla="*/ 490 h 1260"/>
                <a:gd name="T26" fmla="*/ 338 w 852"/>
                <a:gd name="T27" fmla="*/ 458 h 1260"/>
                <a:gd name="T28" fmla="*/ 311 w 852"/>
                <a:gd name="T29" fmla="*/ 412 h 1260"/>
                <a:gd name="T30" fmla="*/ 281 w 852"/>
                <a:gd name="T31" fmla="*/ 366 h 1260"/>
                <a:gd name="T32" fmla="*/ 274 w 852"/>
                <a:gd name="T33" fmla="*/ 351 h 1260"/>
                <a:gd name="T34" fmla="*/ 268 w 852"/>
                <a:gd name="T35" fmla="*/ 341 h 1260"/>
                <a:gd name="T36" fmla="*/ 251 w 852"/>
                <a:gd name="T37" fmla="*/ 309 h 1260"/>
                <a:gd name="T38" fmla="*/ 244 w 852"/>
                <a:gd name="T39" fmla="*/ 298 h 1260"/>
                <a:gd name="T40" fmla="*/ 234 w 852"/>
                <a:gd name="T41" fmla="*/ 134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p:spPr>
          <p:txBody>
            <a:bodyPr wrap="none" anchor="ctr">
              <a:spAutoFit/>
            </a:bodyPr>
            <a:lstStyle/>
            <a:p>
              <a:endParaRPr lang="en-US"/>
            </a:p>
          </p:txBody>
        </p:sp>
        <p:sp>
          <p:nvSpPr>
            <p:cNvPr id="3266" name="Freeform 92"/>
            <p:cNvSpPr>
              <a:spLocks/>
            </p:cNvSpPr>
            <p:nvPr/>
          </p:nvSpPr>
          <p:spPr bwMode="auto">
            <a:xfrm>
              <a:off x="4846" y="1713"/>
              <a:ext cx="516" cy="436"/>
            </a:xfrm>
            <a:custGeom>
              <a:avLst/>
              <a:gdLst>
                <a:gd name="T0" fmla="*/ 83 w 768"/>
                <a:gd name="T1" fmla="*/ 32 h 630"/>
                <a:gd name="T2" fmla="*/ 32 w 768"/>
                <a:gd name="T3" fmla="*/ 35 h 630"/>
                <a:gd name="T4" fmla="*/ 2 w 768"/>
                <a:gd name="T5" fmla="*/ 82 h 630"/>
                <a:gd name="T6" fmla="*/ 6 w 768"/>
                <a:gd name="T7" fmla="*/ 149 h 630"/>
                <a:gd name="T8" fmla="*/ 26 w 768"/>
                <a:gd name="T9" fmla="*/ 170 h 630"/>
                <a:gd name="T10" fmla="*/ 49 w 768"/>
                <a:gd name="T11" fmla="*/ 199 h 630"/>
                <a:gd name="T12" fmla="*/ 106 w 768"/>
                <a:gd name="T13" fmla="*/ 262 h 630"/>
                <a:gd name="T14" fmla="*/ 116 w 768"/>
                <a:gd name="T15" fmla="*/ 273 h 630"/>
                <a:gd name="T16" fmla="*/ 149 w 768"/>
                <a:gd name="T17" fmla="*/ 284 h 630"/>
                <a:gd name="T18" fmla="*/ 203 w 768"/>
                <a:gd name="T19" fmla="*/ 302 h 630"/>
                <a:gd name="T20" fmla="*/ 270 w 768"/>
                <a:gd name="T21" fmla="*/ 291 h 630"/>
                <a:gd name="T22" fmla="*/ 296 w 768"/>
                <a:gd name="T23" fmla="*/ 280 h 630"/>
                <a:gd name="T24" fmla="*/ 310 w 768"/>
                <a:gd name="T25" fmla="*/ 255 h 630"/>
                <a:gd name="T26" fmla="*/ 324 w 768"/>
                <a:gd name="T27" fmla="*/ 227 h 630"/>
                <a:gd name="T28" fmla="*/ 327 w 768"/>
                <a:gd name="T29" fmla="*/ 209 h 630"/>
                <a:gd name="T30" fmla="*/ 334 w 768"/>
                <a:gd name="T31" fmla="*/ 199 h 630"/>
                <a:gd name="T32" fmla="*/ 347 w 768"/>
                <a:gd name="T33" fmla="*/ 142 h 630"/>
                <a:gd name="T34" fmla="*/ 343 w 768"/>
                <a:gd name="T35" fmla="*/ 85 h 630"/>
                <a:gd name="T36" fmla="*/ 327 w 768"/>
                <a:gd name="T37" fmla="*/ 53 h 630"/>
                <a:gd name="T38" fmla="*/ 210 w 768"/>
                <a:gd name="T39" fmla="*/ 0 h 630"/>
                <a:gd name="T40" fmla="*/ 93 w 768"/>
                <a:gd name="T41" fmla="*/ 15 h 630"/>
                <a:gd name="T42" fmla="*/ 83 w 768"/>
                <a:gd name="T43" fmla="*/ 32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p:spPr>
          <p:txBody>
            <a:bodyPr wrap="none" anchor="ctr">
              <a:spAutoFit/>
            </a:bodyPr>
            <a:lstStyle/>
            <a:p>
              <a:endParaRPr lang="en-US"/>
            </a:p>
          </p:txBody>
        </p:sp>
      </p:grpSp>
      <p:sp>
        <p:nvSpPr>
          <p:cNvPr id="3084" name="Line 93"/>
          <p:cNvSpPr>
            <a:spLocks noChangeShapeType="1"/>
          </p:cNvSpPr>
          <p:nvPr/>
        </p:nvSpPr>
        <p:spPr bwMode="auto">
          <a:xfrm>
            <a:off x="5638800" y="2971800"/>
            <a:ext cx="685800" cy="0"/>
          </a:xfrm>
          <a:prstGeom prst="line">
            <a:avLst/>
          </a:prstGeom>
          <a:noFill/>
          <a:ln w="9525">
            <a:solidFill>
              <a:schemeClr val="tx1"/>
            </a:solidFill>
            <a:round/>
            <a:headEnd/>
            <a:tailEnd type="triangle" w="med" len="med"/>
          </a:ln>
        </p:spPr>
        <p:txBody>
          <a:bodyPr wrap="none" anchor="ctr"/>
          <a:lstStyle/>
          <a:p>
            <a:endParaRPr lang="en-US"/>
          </a:p>
        </p:txBody>
      </p:sp>
      <p:grpSp>
        <p:nvGrpSpPr>
          <p:cNvPr id="3085" name="Group 94"/>
          <p:cNvGrpSpPr>
            <a:grpSpLocks/>
          </p:cNvGrpSpPr>
          <p:nvPr/>
        </p:nvGrpSpPr>
        <p:grpSpPr bwMode="auto">
          <a:xfrm>
            <a:off x="6629400" y="4114800"/>
            <a:ext cx="2286000" cy="2286000"/>
            <a:chOff x="3312" y="2640"/>
            <a:chExt cx="1440" cy="1440"/>
          </a:xfrm>
        </p:grpSpPr>
        <p:graphicFrame>
          <p:nvGraphicFramePr>
            <p:cNvPr id="3075" name="Object 1"/>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5122" name="Worksheet" r:id="rId5" imgW="4038840" imgH="3465000" progId="Excel.Sheet.8">
                    <p:embed/>
                  </p:oleObj>
                </mc:Choice>
                <mc:Fallback>
                  <p:oleObj name="Worksheet" r:id="rId5" imgW="4038840" imgH="3465000" progId="Excel.Sheet.8">
                    <p:embed/>
                    <p:pic>
                      <p:nvPicPr>
                        <p:cNvPr id="3075"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2" name="Line 96"/>
            <p:cNvSpPr>
              <a:spLocks noChangeShapeType="1"/>
            </p:cNvSpPr>
            <p:nvPr/>
          </p:nvSpPr>
          <p:spPr bwMode="auto">
            <a:xfrm>
              <a:off x="3984" y="2640"/>
              <a:ext cx="0" cy="144"/>
            </a:xfrm>
            <a:prstGeom prst="line">
              <a:avLst/>
            </a:prstGeom>
            <a:noFill/>
            <a:ln w="9525">
              <a:solidFill>
                <a:schemeClr val="tx1"/>
              </a:solidFill>
              <a:round/>
              <a:headEnd/>
              <a:tailEnd type="triangle" w="med" len="med"/>
            </a:ln>
          </p:spPr>
          <p:txBody>
            <a:bodyPr wrap="none" anchor="ctr"/>
            <a:lstStyle/>
            <a:p>
              <a:endParaRPr lang="en-US"/>
            </a:p>
          </p:txBody>
        </p:sp>
      </p:grpSp>
      <p:grpSp>
        <p:nvGrpSpPr>
          <p:cNvPr id="3086" name="Group 97"/>
          <p:cNvGrpSpPr>
            <a:grpSpLocks/>
          </p:cNvGrpSpPr>
          <p:nvPr/>
        </p:nvGrpSpPr>
        <p:grpSpPr bwMode="auto">
          <a:xfrm>
            <a:off x="3276600" y="4419600"/>
            <a:ext cx="3200400" cy="1981200"/>
            <a:chOff x="1200" y="2832"/>
            <a:chExt cx="2016" cy="1248"/>
          </a:xfrm>
        </p:grpSpPr>
        <p:grpSp>
          <p:nvGrpSpPr>
            <p:cNvPr id="3178" name="Group 98"/>
            <p:cNvGrpSpPr>
              <a:grpSpLocks/>
            </p:cNvGrpSpPr>
            <p:nvPr/>
          </p:nvGrpSpPr>
          <p:grpSpPr bwMode="auto">
            <a:xfrm>
              <a:off x="1200" y="2832"/>
              <a:ext cx="1440" cy="1248"/>
              <a:chOff x="3108" y="2256"/>
              <a:chExt cx="2148" cy="1872"/>
            </a:xfrm>
          </p:grpSpPr>
          <p:graphicFrame>
            <p:nvGraphicFramePr>
              <p:cNvPr id="3074" name="Object 0"/>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5123" name="Worksheet" r:id="rId7" imgW="4027680" imgH="3453840" progId="Excel.Sheet.8">
                      <p:embed/>
                    </p:oleObj>
                  </mc:Choice>
                  <mc:Fallback>
                    <p:oleObj name="Worksheet" r:id="rId7" imgW="4027680" imgH="3453840" progId="Excel.Sheet.8">
                      <p:embed/>
                      <p:pic>
                        <p:nvPicPr>
                          <p:cNvPr id="3074" name="Object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0" name="Freeform 10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p:spPr>
            <p:txBody>
              <a:bodyPr wrap="none" anchor="ctr">
                <a:spAutoFit/>
              </a:bodyPr>
              <a:lstStyle/>
              <a:p>
                <a:endParaRPr lang="en-US"/>
              </a:p>
            </p:txBody>
          </p:sp>
          <p:sp>
            <p:nvSpPr>
              <p:cNvPr id="3181" name="Freeform 10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p:spPr>
            <p:txBody>
              <a:bodyPr wrap="none" anchor="ctr">
                <a:spAutoFit/>
              </a:bodyPr>
              <a:lstStyle/>
              <a:p>
                <a:endParaRPr lang="en-US"/>
              </a:p>
            </p:txBody>
          </p:sp>
        </p:grpSp>
        <p:sp>
          <p:nvSpPr>
            <p:cNvPr id="3179" name="Line 102"/>
            <p:cNvSpPr>
              <a:spLocks noChangeShapeType="1"/>
            </p:cNvSpPr>
            <p:nvPr/>
          </p:nvSpPr>
          <p:spPr bwMode="auto">
            <a:xfrm flipH="1">
              <a:off x="2784" y="3264"/>
              <a:ext cx="432" cy="0"/>
            </a:xfrm>
            <a:prstGeom prst="line">
              <a:avLst/>
            </a:prstGeom>
            <a:noFill/>
            <a:ln w="9525">
              <a:solidFill>
                <a:schemeClr val="tx1"/>
              </a:solidFill>
              <a:round/>
              <a:headEnd/>
              <a:tailEnd type="triangle" w="med" len="med"/>
            </a:ln>
          </p:spPr>
          <p:txBody>
            <a:bodyPr wrap="none" anchor="ctr"/>
            <a:lstStyle/>
            <a:p>
              <a:endParaRPr lang="en-US"/>
            </a:p>
          </p:txBody>
        </p:sp>
      </p:grpSp>
      <p:sp>
        <p:nvSpPr>
          <p:cNvPr id="3087" name="Rectangle 103"/>
          <p:cNvSpPr>
            <a:spLocks noChangeArrowheads="1"/>
          </p:cNvSpPr>
          <p:nvPr/>
        </p:nvSpPr>
        <p:spPr bwMode="auto">
          <a:xfrm>
            <a:off x="101600" y="2084388"/>
            <a:ext cx="2222500" cy="1990725"/>
          </a:xfrm>
          <a:prstGeom prst="rect">
            <a:avLst/>
          </a:prstGeom>
          <a:solidFill>
            <a:srgbClr val="FFFFFF"/>
          </a:solidFill>
          <a:ln w="0">
            <a:solidFill>
              <a:srgbClr val="000000"/>
            </a:solidFill>
            <a:miter lim="800000"/>
            <a:headEnd/>
            <a:tailEnd/>
          </a:ln>
        </p:spPr>
        <p:txBody>
          <a:bodyPr/>
          <a:lstStyle/>
          <a:p>
            <a:endParaRPr lang="en-US"/>
          </a:p>
        </p:txBody>
      </p:sp>
      <p:sp>
        <p:nvSpPr>
          <p:cNvPr id="3088" name="Rectangle 104"/>
          <p:cNvSpPr>
            <a:spLocks noChangeArrowheads="1"/>
          </p:cNvSpPr>
          <p:nvPr/>
        </p:nvSpPr>
        <p:spPr bwMode="auto">
          <a:xfrm>
            <a:off x="314325" y="2225675"/>
            <a:ext cx="1906588" cy="1606550"/>
          </a:xfrm>
          <a:prstGeom prst="rect">
            <a:avLst/>
          </a:prstGeom>
          <a:solidFill>
            <a:srgbClr val="FFFFFF"/>
          </a:solidFill>
          <a:ln w="9525">
            <a:noFill/>
            <a:miter lim="800000"/>
            <a:headEnd/>
            <a:tailEnd/>
          </a:ln>
        </p:spPr>
        <p:txBody>
          <a:bodyPr/>
          <a:lstStyle/>
          <a:p>
            <a:endParaRPr lang="en-US"/>
          </a:p>
        </p:txBody>
      </p:sp>
      <p:sp>
        <p:nvSpPr>
          <p:cNvPr id="3089" name="Line 105"/>
          <p:cNvSpPr>
            <a:spLocks noChangeShapeType="1"/>
          </p:cNvSpPr>
          <p:nvPr/>
        </p:nvSpPr>
        <p:spPr bwMode="auto">
          <a:xfrm>
            <a:off x="314325" y="3670300"/>
            <a:ext cx="1906588" cy="1588"/>
          </a:xfrm>
          <a:prstGeom prst="line">
            <a:avLst/>
          </a:prstGeom>
          <a:noFill/>
          <a:ln w="0">
            <a:solidFill>
              <a:srgbClr val="000000"/>
            </a:solidFill>
            <a:round/>
            <a:headEnd/>
            <a:tailEnd/>
          </a:ln>
        </p:spPr>
        <p:txBody>
          <a:bodyPr/>
          <a:lstStyle/>
          <a:p>
            <a:endParaRPr lang="en-US"/>
          </a:p>
        </p:txBody>
      </p:sp>
      <p:sp>
        <p:nvSpPr>
          <p:cNvPr id="3090" name="Line 106"/>
          <p:cNvSpPr>
            <a:spLocks noChangeShapeType="1"/>
          </p:cNvSpPr>
          <p:nvPr/>
        </p:nvSpPr>
        <p:spPr bwMode="auto">
          <a:xfrm>
            <a:off x="314325" y="3509963"/>
            <a:ext cx="1906588" cy="1587"/>
          </a:xfrm>
          <a:prstGeom prst="line">
            <a:avLst/>
          </a:prstGeom>
          <a:noFill/>
          <a:ln w="0">
            <a:solidFill>
              <a:srgbClr val="000000"/>
            </a:solidFill>
            <a:round/>
            <a:headEnd/>
            <a:tailEnd/>
          </a:ln>
        </p:spPr>
        <p:txBody>
          <a:bodyPr/>
          <a:lstStyle/>
          <a:p>
            <a:endParaRPr lang="en-US"/>
          </a:p>
        </p:txBody>
      </p:sp>
      <p:sp>
        <p:nvSpPr>
          <p:cNvPr id="3091" name="Line 107"/>
          <p:cNvSpPr>
            <a:spLocks noChangeShapeType="1"/>
          </p:cNvSpPr>
          <p:nvPr/>
        </p:nvSpPr>
        <p:spPr bwMode="auto">
          <a:xfrm>
            <a:off x="314325" y="3348038"/>
            <a:ext cx="1906588" cy="1587"/>
          </a:xfrm>
          <a:prstGeom prst="line">
            <a:avLst/>
          </a:prstGeom>
          <a:noFill/>
          <a:ln w="0">
            <a:solidFill>
              <a:srgbClr val="000000"/>
            </a:solidFill>
            <a:round/>
            <a:headEnd/>
            <a:tailEnd/>
          </a:ln>
        </p:spPr>
        <p:txBody>
          <a:bodyPr/>
          <a:lstStyle/>
          <a:p>
            <a:endParaRPr lang="en-US"/>
          </a:p>
        </p:txBody>
      </p:sp>
      <p:sp>
        <p:nvSpPr>
          <p:cNvPr id="3092" name="Line 108"/>
          <p:cNvSpPr>
            <a:spLocks noChangeShapeType="1"/>
          </p:cNvSpPr>
          <p:nvPr/>
        </p:nvSpPr>
        <p:spPr bwMode="auto">
          <a:xfrm>
            <a:off x="314325" y="3187700"/>
            <a:ext cx="1906588" cy="1588"/>
          </a:xfrm>
          <a:prstGeom prst="line">
            <a:avLst/>
          </a:prstGeom>
          <a:noFill/>
          <a:ln w="0">
            <a:solidFill>
              <a:srgbClr val="000000"/>
            </a:solidFill>
            <a:round/>
            <a:headEnd/>
            <a:tailEnd/>
          </a:ln>
        </p:spPr>
        <p:txBody>
          <a:bodyPr/>
          <a:lstStyle/>
          <a:p>
            <a:endParaRPr lang="en-US"/>
          </a:p>
        </p:txBody>
      </p:sp>
      <p:sp>
        <p:nvSpPr>
          <p:cNvPr id="3093" name="Line 109"/>
          <p:cNvSpPr>
            <a:spLocks noChangeShapeType="1"/>
          </p:cNvSpPr>
          <p:nvPr/>
        </p:nvSpPr>
        <p:spPr bwMode="auto">
          <a:xfrm>
            <a:off x="314325" y="3025775"/>
            <a:ext cx="1906588" cy="1588"/>
          </a:xfrm>
          <a:prstGeom prst="line">
            <a:avLst/>
          </a:prstGeom>
          <a:noFill/>
          <a:ln w="0">
            <a:solidFill>
              <a:srgbClr val="000000"/>
            </a:solidFill>
            <a:round/>
            <a:headEnd/>
            <a:tailEnd/>
          </a:ln>
        </p:spPr>
        <p:txBody>
          <a:bodyPr/>
          <a:lstStyle/>
          <a:p>
            <a:endParaRPr lang="en-US"/>
          </a:p>
        </p:txBody>
      </p:sp>
      <p:sp>
        <p:nvSpPr>
          <p:cNvPr id="3094" name="Line 110"/>
          <p:cNvSpPr>
            <a:spLocks noChangeShapeType="1"/>
          </p:cNvSpPr>
          <p:nvPr/>
        </p:nvSpPr>
        <p:spPr bwMode="auto">
          <a:xfrm>
            <a:off x="314325" y="2870200"/>
            <a:ext cx="1906588" cy="1588"/>
          </a:xfrm>
          <a:prstGeom prst="line">
            <a:avLst/>
          </a:prstGeom>
          <a:noFill/>
          <a:ln w="0">
            <a:solidFill>
              <a:srgbClr val="000000"/>
            </a:solidFill>
            <a:round/>
            <a:headEnd/>
            <a:tailEnd/>
          </a:ln>
        </p:spPr>
        <p:txBody>
          <a:bodyPr/>
          <a:lstStyle/>
          <a:p>
            <a:endParaRPr lang="en-US"/>
          </a:p>
        </p:txBody>
      </p:sp>
      <p:sp>
        <p:nvSpPr>
          <p:cNvPr id="3095" name="Line 111"/>
          <p:cNvSpPr>
            <a:spLocks noChangeShapeType="1"/>
          </p:cNvSpPr>
          <p:nvPr/>
        </p:nvSpPr>
        <p:spPr bwMode="auto">
          <a:xfrm>
            <a:off x="314325" y="2709863"/>
            <a:ext cx="1906588" cy="1587"/>
          </a:xfrm>
          <a:prstGeom prst="line">
            <a:avLst/>
          </a:prstGeom>
          <a:noFill/>
          <a:ln w="0">
            <a:solidFill>
              <a:srgbClr val="000000"/>
            </a:solidFill>
            <a:round/>
            <a:headEnd/>
            <a:tailEnd/>
          </a:ln>
        </p:spPr>
        <p:txBody>
          <a:bodyPr/>
          <a:lstStyle/>
          <a:p>
            <a:endParaRPr lang="en-US"/>
          </a:p>
        </p:txBody>
      </p:sp>
      <p:sp>
        <p:nvSpPr>
          <p:cNvPr id="3096" name="Line 112"/>
          <p:cNvSpPr>
            <a:spLocks noChangeShapeType="1"/>
          </p:cNvSpPr>
          <p:nvPr/>
        </p:nvSpPr>
        <p:spPr bwMode="auto">
          <a:xfrm>
            <a:off x="314325" y="2547938"/>
            <a:ext cx="1906588" cy="1587"/>
          </a:xfrm>
          <a:prstGeom prst="line">
            <a:avLst/>
          </a:prstGeom>
          <a:noFill/>
          <a:ln w="0">
            <a:solidFill>
              <a:srgbClr val="000000"/>
            </a:solidFill>
            <a:round/>
            <a:headEnd/>
            <a:tailEnd/>
          </a:ln>
        </p:spPr>
        <p:txBody>
          <a:bodyPr/>
          <a:lstStyle/>
          <a:p>
            <a:endParaRPr lang="en-US"/>
          </a:p>
        </p:txBody>
      </p:sp>
      <p:sp>
        <p:nvSpPr>
          <p:cNvPr id="3097" name="Line 113"/>
          <p:cNvSpPr>
            <a:spLocks noChangeShapeType="1"/>
          </p:cNvSpPr>
          <p:nvPr/>
        </p:nvSpPr>
        <p:spPr bwMode="auto">
          <a:xfrm>
            <a:off x="314325" y="2387600"/>
            <a:ext cx="1906588" cy="1588"/>
          </a:xfrm>
          <a:prstGeom prst="line">
            <a:avLst/>
          </a:prstGeom>
          <a:noFill/>
          <a:ln w="0">
            <a:solidFill>
              <a:srgbClr val="000000"/>
            </a:solidFill>
            <a:round/>
            <a:headEnd/>
            <a:tailEnd/>
          </a:ln>
        </p:spPr>
        <p:txBody>
          <a:bodyPr/>
          <a:lstStyle/>
          <a:p>
            <a:endParaRPr lang="en-US"/>
          </a:p>
        </p:txBody>
      </p:sp>
      <p:sp>
        <p:nvSpPr>
          <p:cNvPr id="3098" name="Line 114"/>
          <p:cNvSpPr>
            <a:spLocks noChangeShapeType="1"/>
          </p:cNvSpPr>
          <p:nvPr/>
        </p:nvSpPr>
        <p:spPr bwMode="auto">
          <a:xfrm>
            <a:off x="314325" y="2225675"/>
            <a:ext cx="1906588" cy="1588"/>
          </a:xfrm>
          <a:prstGeom prst="line">
            <a:avLst/>
          </a:prstGeom>
          <a:noFill/>
          <a:ln w="0">
            <a:solidFill>
              <a:srgbClr val="000000"/>
            </a:solidFill>
            <a:round/>
            <a:headEnd/>
            <a:tailEnd/>
          </a:ln>
        </p:spPr>
        <p:txBody>
          <a:bodyPr/>
          <a:lstStyle/>
          <a:p>
            <a:endParaRPr lang="en-US"/>
          </a:p>
        </p:txBody>
      </p:sp>
      <p:sp>
        <p:nvSpPr>
          <p:cNvPr id="3099" name="Line 115"/>
          <p:cNvSpPr>
            <a:spLocks noChangeShapeType="1"/>
          </p:cNvSpPr>
          <p:nvPr/>
        </p:nvSpPr>
        <p:spPr bwMode="auto">
          <a:xfrm>
            <a:off x="506413" y="2225675"/>
            <a:ext cx="1587" cy="1606550"/>
          </a:xfrm>
          <a:prstGeom prst="line">
            <a:avLst/>
          </a:prstGeom>
          <a:noFill/>
          <a:ln w="0">
            <a:solidFill>
              <a:srgbClr val="000000"/>
            </a:solidFill>
            <a:round/>
            <a:headEnd/>
            <a:tailEnd/>
          </a:ln>
        </p:spPr>
        <p:txBody>
          <a:bodyPr/>
          <a:lstStyle/>
          <a:p>
            <a:endParaRPr lang="en-US"/>
          </a:p>
        </p:txBody>
      </p:sp>
      <p:sp>
        <p:nvSpPr>
          <p:cNvPr id="3100" name="Line 116"/>
          <p:cNvSpPr>
            <a:spLocks noChangeShapeType="1"/>
          </p:cNvSpPr>
          <p:nvPr/>
        </p:nvSpPr>
        <p:spPr bwMode="auto">
          <a:xfrm>
            <a:off x="692150" y="2225675"/>
            <a:ext cx="1588" cy="1606550"/>
          </a:xfrm>
          <a:prstGeom prst="line">
            <a:avLst/>
          </a:prstGeom>
          <a:noFill/>
          <a:ln w="0">
            <a:solidFill>
              <a:srgbClr val="000000"/>
            </a:solidFill>
            <a:round/>
            <a:headEnd/>
            <a:tailEnd/>
          </a:ln>
        </p:spPr>
        <p:txBody>
          <a:bodyPr/>
          <a:lstStyle/>
          <a:p>
            <a:endParaRPr lang="en-US"/>
          </a:p>
        </p:txBody>
      </p:sp>
      <p:sp>
        <p:nvSpPr>
          <p:cNvPr id="3101" name="Line 117"/>
          <p:cNvSpPr>
            <a:spLocks noChangeShapeType="1"/>
          </p:cNvSpPr>
          <p:nvPr/>
        </p:nvSpPr>
        <p:spPr bwMode="auto">
          <a:xfrm>
            <a:off x="885825" y="2225675"/>
            <a:ext cx="1588" cy="1606550"/>
          </a:xfrm>
          <a:prstGeom prst="line">
            <a:avLst/>
          </a:prstGeom>
          <a:noFill/>
          <a:ln w="0">
            <a:solidFill>
              <a:srgbClr val="000000"/>
            </a:solidFill>
            <a:round/>
            <a:headEnd/>
            <a:tailEnd/>
          </a:ln>
        </p:spPr>
        <p:txBody>
          <a:bodyPr/>
          <a:lstStyle/>
          <a:p>
            <a:endParaRPr lang="en-US"/>
          </a:p>
        </p:txBody>
      </p:sp>
      <p:sp>
        <p:nvSpPr>
          <p:cNvPr id="3102" name="Line 118"/>
          <p:cNvSpPr>
            <a:spLocks noChangeShapeType="1"/>
          </p:cNvSpPr>
          <p:nvPr/>
        </p:nvSpPr>
        <p:spPr bwMode="auto">
          <a:xfrm>
            <a:off x="1077913" y="2225675"/>
            <a:ext cx="1587" cy="1606550"/>
          </a:xfrm>
          <a:prstGeom prst="line">
            <a:avLst/>
          </a:prstGeom>
          <a:noFill/>
          <a:ln w="0">
            <a:solidFill>
              <a:srgbClr val="000000"/>
            </a:solidFill>
            <a:round/>
            <a:headEnd/>
            <a:tailEnd/>
          </a:ln>
        </p:spPr>
        <p:txBody>
          <a:bodyPr/>
          <a:lstStyle/>
          <a:p>
            <a:endParaRPr lang="en-US"/>
          </a:p>
        </p:txBody>
      </p:sp>
      <p:sp>
        <p:nvSpPr>
          <p:cNvPr id="3103" name="Line 119"/>
          <p:cNvSpPr>
            <a:spLocks noChangeShapeType="1"/>
          </p:cNvSpPr>
          <p:nvPr/>
        </p:nvSpPr>
        <p:spPr bwMode="auto">
          <a:xfrm>
            <a:off x="1270000" y="2225675"/>
            <a:ext cx="1588" cy="1606550"/>
          </a:xfrm>
          <a:prstGeom prst="line">
            <a:avLst/>
          </a:prstGeom>
          <a:noFill/>
          <a:ln w="0">
            <a:solidFill>
              <a:srgbClr val="000000"/>
            </a:solidFill>
            <a:round/>
            <a:headEnd/>
            <a:tailEnd/>
          </a:ln>
        </p:spPr>
        <p:txBody>
          <a:bodyPr/>
          <a:lstStyle/>
          <a:p>
            <a:endParaRPr lang="en-US"/>
          </a:p>
        </p:txBody>
      </p:sp>
      <p:sp>
        <p:nvSpPr>
          <p:cNvPr id="3104" name="Line 120"/>
          <p:cNvSpPr>
            <a:spLocks noChangeShapeType="1"/>
          </p:cNvSpPr>
          <p:nvPr/>
        </p:nvSpPr>
        <p:spPr bwMode="auto">
          <a:xfrm>
            <a:off x="1457325" y="2225675"/>
            <a:ext cx="1588" cy="1606550"/>
          </a:xfrm>
          <a:prstGeom prst="line">
            <a:avLst/>
          </a:prstGeom>
          <a:noFill/>
          <a:ln w="0">
            <a:solidFill>
              <a:srgbClr val="000000"/>
            </a:solidFill>
            <a:round/>
            <a:headEnd/>
            <a:tailEnd/>
          </a:ln>
        </p:spPr>
        <p:txBody>
          <a:bodyPr/>
          <a:lstStyle/>
          <a:p>
            <a:endParaRPr lang="en-US"/>
          </a:p>
        </p:txBody>
      </p:sp>
      <p:sp>
        <p:nvSpPr>
          <p:cNvPr id="3105" name="Line 121"/>
          <p:cNvSpPr>
            <a:spLocks noChangeShapeType="1"/>
          </p:cNvSpPr>
          <p:nvPr/>
        </p:nvSpPr>
        <p:spPr bwMode="auto">
          <a:xfrm>
            <a:off x="1649413" y="2225675"/>
            <a:ext cx="1587" cy="1606550"/>
          </a:xfrm>
          <a:prstGeom prst="line">
            <a:avLst/>
          </a:prstGeom>
          <a:noFill/>
          <a:ln w="0">
            <a:solidFill>
              <a:srgbClr val="000000"/>
            </a:solidFill>
            <a:round/>
            <a:headEnd/>
            <a:tailEnd/>
          </a:ln>
        </p:spPr>
        <p:txBody>
          <a:bodyPr/>
          <a:lstStyle/>
          <a:p>
            <a:endParaRPr lang="en-US"/>
          </a:p>
        </p:txBody>
      </p:sp>
      <p:sp>
        <p:nvSpPr>
          <p:cNvPr id="3106" name="Line 122"/>
          <p:cNvSpPr>
            <a:spLocks noChangeShapeType="1"/>
          </p:cNvSpPr>
          <p:nvPr/>
        </p:nvSpPr>
        <p:spPr bwMode="auto">
          <a:xfrm>
            <a:off x="1841500" y="2225675"/>
            <a:ext cx="1588" cy="1606550"/>
          </a:xfrm>
          <a:prstGeom prst="line">
            <a:avLst/>
          </a:prstGeom>
          <a:noFill/>
          <a:ln w="0">
            <a:solidFill>
              <a:srgbClr val="000000"/>
            </a:solidFill>
            <a:round/>
            <a:headEnd/>
            <a:tailEnd/>
          </a:ln>
        </p:spPr>
        <p:txBody>
          <a:bodyPr/>
          <a:lstStyle/>
          <a:p>
            <a:endParaRPr lang="en-US"/>
          </a:p>
        </p:txBody>
      </p:sp>
      <p:sp>
        <p:nvSpPr>
          <p:cNvPr id="3107" name="Line 123"/>
          <p:cNvSpPr>
            <a:spLocks noChangeShapeType="1"/>
          </p:cNvSpPr>
          <p:nvPr/>
        </p:nvSpPr>
        <p:spPr bwMode="auto">
          <a:xfrm>
            <a:off x="2028825" y="2225675"/>
            <a:ext cx="1588" cy="1606550"/>
          </a:xfrm>
          <a:prstGeom prst="line">
            <a:avLst/>
          </a:prstGeom>
          <a:noFill/>
          <a:ln w="0">
            <a:solidFill>
              <a:srgbClr val="000000"/>
            </a:solidFill>
            <a:round/>
            <a:headEnd/>
            <a:tailEnd/>
          </a:ln>
        </p:spPr>
        <p:txBody>
          <a:bodyPr/>
          <a:lstStyle/>
          <a:p>
            <a:endParaRPr lang="en-US"/>
          </a:p>
        </p:txBody>
      </p:sp>
      <p:sp>
        <p:nvSpPr>
          <p:cNvPr id="3108" name="Line 124"/>
          <p:cNvSpPr>
            <a:spLocks noChangeShapeType="1"/>
          </p:cNvSpPr>
          <p:nvPr/>
        </p:nvSpPr>
        <p:spPr bwMode="auto">
          <a:xfrm>
            <a:off x="2220913" y="2225675"/>
            <a:ext cx="1587" cy="1606550"/>
          </a:xfrm>
          <a:prstGeom prst="line">
            <a:avLst/>
          </a:prstGeom>
          <a:noFill/>
          <a:ln w="0">
            <a:solidFill>
              <a:srgbClr val="000000"/>
            </a:solidFill>
            <a:round/>
            <a:headEnd/>
            <a:tailEnd/>
          </a:ln>
        </p:spPr>
        <p:txBody>
          <a:bodyPr/>
          <a:lstStyle/>
          <a:p>
            <a:endParaRPr lang="en-US"/>
          </a:p>
        </p:txBody>
      </p:sp>
      <p:sp>
        <p:nvSpPr>
          <p:cNvPr id="3109" name="Rectangle 125"/>
          <p:cNvSpPr>
            <a:spLocks noChangeArrowheads="1"/>
          </p:cNvSpPr>
          <p:nvPr/>
        </p:nvSpPr>
        <p:spPr bwMode="auto">
          <a:xfrm>
            <a:off x="314325" y="2225675"/>
            <a:ext cx="1906588" cy="1606550"/>
          </a:xfrm>
          <a:prstGeom prst="rect">
            <a:avLst/>
          </a:prstGeom>
          <a:noFill/>
          <a:ln w="6350">
            <a:solidFill>
              <a:srgbClr val="000000"/>
            </a:solidFill>
            <a:miter lim="800000"/>
            <a:headEnd/>
            <a:tailEnd/>
          </a:ln>
        </p:spPr>
        <p:txBody>
          <a:bodyPr/>
          <a:lstStyle/>
          <a:p>
            <a:endParaRPr lang="en-US"/>
          </a:p>
        </p:txBody>
      </p:sp>
      <p:sp>
        <p:nvSpPr>
          <p:cNvPr id="3110" name="Line 126"/>
          <p:cNvSpPr>
            <a:spLocks noChangeShapeType="1"/>
          </p:cNvSpPr>
          <p:nvPr/>
        </p:nvSpPr>
        <p:spPr bwMode="auto">
          <a:xfrm>
            <a:off x="314325" y="2225675"/>
            <a:ext cx="1588" cy="1606550"/>
          </a:xfrm>
          <a:prstGeom prst="line">
            <a:avLst/>
          </a:prstGeom>
          <a:noFill/>
          <a:ln w="0">
            <a:solidFill>
              <a:srgbClr val="000000"/>
            </a:solidFill>
            <a:round/>
            <a:headEnd/>
            <a:tailEnd/>
          </a:ln>
        </p:spPr>
        <p:txBody>
          <a:bodyPr/>
          <a:lstStyle/>
          <a:p>
            <a:endParaRPr lang="en-US"/>
          </a:p>
        </p:txBody>
      </p:sp>
      <p:sp>
        <p:nvSpPr>
          <p:cNvPr id="3111" name="Line 127"/>
          <p:cNvSpPr>
            <a:spLocks noChangeShapeType="1"/>
          </p:cNvSpPr>
          <p:nvPr/>
        </p:nvSpPr>
        <p:spPr bwMode="auto">
          <a:xfrm>
            <a:off x="295275" y="3832225"/>
            <a:ext cx="19050" cy="1588"/>
          </a:xfrm>
          <a:prstGeom prst="line">
            <a:avLst/>
          </a:prstGeom>
          <a:noFill/>
          <a:ln w="0">
            <a:solidFill>
              <a:srgbClr val="000000"/>
            </a:solidFill>
            <a:round/>
            <a:headEnd/>
            <a:tailEnd/>
          </a:ln>
        </p:spPr>
        <p:txBody>
          <a:bodyPr/>
          <a:lstStyle/>
          <a:p>
            <a:endParaRPr lang="en-US"/>
          </a:p>
        </p:txBody>
      </p:sp>
      <p:sp>
        <p:nvSpPr>
          <p:cNvPr id="3112" name="Line 128"/>
          <p:cNvSpPr>
            <a:spLocks noChangeShapeType="1"/>
          </p:cNvSpPr>
          <p:nvPr/>
        </p:nvSpPr>
        <p:spPr bwMode="auto">
          <a:xfrm>
            <a:off x="295275" y="3670300"/>
            <a:ext cx="19050" cy="1588"/>
          </a:xfrm>
          <a:prstGeom prst="line">
            <a:avLst/>
          </a:prstGeom>
          <a:noFill/>
          <a:ln w="0">
            <a:solidFill>
              <a:srgbClr val="000000"/>
            </a:solidFill>
            <a:round/>
            <a:headEnd/>
            <a:tailEnd/>
          </a:ln>
        </p:spPr>
        <p:txBody>
          <a:bodyPr/>
          <a:lstStyle/>
          <a:p>
            <a:endParaRPr lang="en-US"/>
          </a:p>
        </p:txBody>
      </p:sp>
      <p:sp>
        <p:nvSpPr>
          <p:cNvPr id="3113" name="Line 129"/>
          <p:cNvSpPr>
            <a:spLocks noChangeShapeType="1"/>
          </p:cNvSpPr>
          <p:nvPr/>
        </p:nvSpPr>
        <p:spPr bwMode="auto">
          <a:xfrm>
            <a:off x="295275" y="3509963"/>
            <a:ext cx="19050" cy="1587"/>
          </a:xfrm>
          <a:prstGeom prst="line">
            <a:avLst/>
          </a:prstGeom>
          <a:noFill/>
          <a:ln w="0">
            <a:solidFill>
              <a:srgbClr val="000000"/>
            </a:solidFill>
            <a:round/>
            <a:headEnd/>
            <a:tailEnd/>
          </a:ln>
        </p:spPr>
        <p:txBody>
          <a:bodyPr/>
          <a:lstStyle/>
          <a:p>
            <a:endParaRPr lang="en-US"/>
          </a:p>
        </p:txBody>
      </p:sp>
      <p:sp>
        <p:nvSpPr>
          <p:cNvPr id="3114" name="Line 130"/>
          <p:cNvSpPr>
            <a:spLocks noChangeShapeType="1"/>
          </p:cNvSpPr>
          <p:nvPr/>
        </p:nvSpPr>
        <p:spPr bwMode="auto">
          <a:xfrm>
            <a:off x="295275" y="3348038"/>
            <a:ext cx="19050" cy="1587"/>
          </a:xfrm>
          <a:prstGeom prst="line">
            <a:avLst/>
          </a:prstGeom>
          <a:noFill/>
          <a:ln w="0">
            <a:solidFill>
              <a:srgbClr val="000000"/>
            </a:solidFill>
            <a:round/>
            <a:headEnd/>
            <a:tailEnd/>
          </a:ln>
        </p:spPr>
        <p:txBody>
          <a:bodyPr/>
          <a:lstStyle/>
          <a:p>
            <a:endParaRPr lang="en-US"/>
          </a:p>
        </p:txBody>
      </p:sp>
      <p:sp>
        <p:nvSpPr>
          <p:cNvPr id="3115" name="Line 131"/>
          <p:cNvSpPr>
            <a:spLocks noChangeShapeType="1"/>
          </p:cNvSpPr>
          <p:nvPr/>
        </p:nvSpPr>
        <p:spPr bwMode="auto">
          <a:xfrm>
            <a:off x="295275" y="3187700"/>
            <a:ext cx="19050" cy="1588"/>
          </a:xfrm>
          <a:prstGeom prst="line">
            <a:avLst/>
          </a:prstGeom>
          <a:noFill/>
          <a:ln w="0">
            <a:solidFill>
              <a:srgbClr val="000000"/>
            </a:solidFill>
            <a:round/>
            <a:headEnd/>
            <a:tailEnd/>
          </a:ln>
        </p:spPr>
        <p:txBody>
          <a:bodyPr/>
          <a:lstStyle/>
          <a:p>
            <a:endParaRPr lang="en-US"/>
          </a:p>
        </p:txBody>
      </p:sp>
      <p:sp>
        <p:nvSpPr>
          <p:cNvPr id="3116" name="Line 132"/>
          <p:cNvSpPr>
            <a:spLocks noChangeShapeType="1"/>
          </p:cNvSpPr>
          <p:nvPr/>
        </p:nvSpPr>
        <p:spPr bwMode="auto">
          <a:xfrm>
            <a:off x="295275" y="3025775"/>
            <a:ext cx="19050" cy="1588"/>
          </a:xfrm>
          <a:prstGeom prst="line">
            <a:avLst/>
          </a:prstGeom>
          <a:noFill/>
          <a:ln w="0">
            <a:solidFill>
              <a:srgbClr val="000000"/>
            </a:solidFill>
            <a:round/>
            <a:headEnd/>
            <a:tailEnd/>
          </a:ln>
        </p:spPr>
        <p:txBody>
          <a:bodyPr/>
          <a:lstStyle/>
          <a:p>
            <a:endParaRPr lang="en-US"/>
          </a:p>
        </p:txBody>
      </p:sp>
      <p:sp>
        <p:nvSpPr>
          <p:cNvPr id="3117" name="Line 133"/>
          <p:cNvSpPr>
            <a:spLocks noChangeShapeType="1"/>
          </p:cNvSpPr>
          <p:nvPr/>
        </p:nvSpPr>
        <p:spPr bwMode="auto">
          <a:xfrm>
            <a:off x="295275" y="2870200"/>
            <a:ext cx="19050" cy="1588"/>
          </a:xfrm>
          <a:prstGeom prst="line">
            <a:avLst/>
          </a:prstGeom>
          <a:noFill/>
          <a:ln w="0">
            <a:solidFill>
              <a:srgbClr val="000000"/>
            </a:solidFill>
            <a:round/>
            <a:headEnd/>
            <a:tailEnd/>
          </a:ln>
        </p:spPr>
        <p:txBody>
          <a:bodyPr/>
          <a:lstStyle/>
          <a:p>
            <a:endParaRPr lang="en-US"/>
          </a:p>
        </p:txBody>
      </p:sp>
      <p:sp>
        <p:nvSpPr>
          <p:cNvPr id="3118" name="Line 134"/>
          <p:cNvSpPr>
            <a:spLocks noChangeShapeType="1"/>
          </p:cNvSpPr>
          <p:nvPr/>
        </p:nvSpPr>
        <p:spPr bwMode="auto">
          <a:xfrm>
            <a:off x="295275" y="2709863"/>
            <a:ext cx="19050" cy="1587"/>
          </a:xfrm>
          <a:prstGeom prst="line">
            <a:avLst/>
          </a:prstGeom>
          <a:noFill/>
          <a:ln w="0">
            <a:solidFill>
              <a:srgbClr val="000000"/>
            </a:solidFill>
            <a:round/>
            <a:headEnd/>
            <a:tailEnd/>
          </a:ln>
        </p:spPr>
        <p:txBody>
          <a:bodyPr/>
          <a:lstStyle/>
          <a:p>
            <a:endParaRPr lang="en-US"/>
          </a:p>
        </p:txBody>
      </p:sp>
      <p:sp>
        <p:nvSpPr>
          <p:cNvPr id="3119" name="Line 135"/>
          <p:cNvSpPr>
            <a:spLocks noChangeShapeType="1"/>
          </p:cNvSpPr>
          <p:nvPr/>
        </p:nvSpPr>
        <p:spPr bwMode="auto">
          <a:xfrm>
            <a:off x="295275" y="2547938"/>
            <a:ext cx="19050" cy="1587"/>
          </a:xfrm>
          <a:prstGeom prst="line">
            <a:avLst/>
          </a:prstGeom>
          <a:noFill/>
          <a:ln w="0">
            <a:solidFill>
              <a:srgbClr val="000000"/>
            </a:solidFill>
            <a:round/>
            <a:headEnd/>
            <a:tailEnd/>
          </a:ln>
        </p:spPr>
        <p:txBody>
          <a:bodyPr/>
          <a:lstStyle/>
          <a:p>
            <a:endParaRPr lang="en-US"/>
          </a:p>
        </p:txBody>
      </p:sp>
      <p:sp>
        <p:nvSpPr>
          <p:cNvPr id="3120" name="Line 136"/>
          <p:cNvSpPr>
            <a:spLocks noChangeShapeType="1"/>
          </p:cNvSpPr>
          <p:nvPr/>
        </p:nvSpPr>
        <p:spPr bwMode="auto">
          <a:xfrm>
            <a:off x="295275" y="2387600"/>
            <a:ext cx="19050" cy="1588"/>
          </a:xfrm>
          <a:prstGeom prst="line">
            <a:avLst/>
          </a:prstGeom>
          <a:noFill/>
          <a:ln w="0">
            <a:solidFill>
              <a:srgbClr val="000000"/>
            </a:solidFill>
            <a:round/>
            <a:headEnd/>
            <a:tailEnd/>
          </a:ln>
        </p:spPr>
        <p:txBody>
          <a:bodyPr/>
          <a:lstStyle/>
          <a:p>
            <a:endParaRPr lang="en-US"/>
          </a:p>
        </p:txBody>
      </p:sp>
      <p:sp>
        <p:nvSpPr>
          <p:cNvPr id="3121" name="Line 137"/>
          <p:cNvSpPr>
            <a:spLocks noChangeShapeType="1"/>
          </p:cNvSpPr>
          <p:nvPr/>
        </p:nvSpPr>
        <p:spPr bwMode="auto">
          <a:xfrm>
            <a:off x="295275" y="2225675"/>
            <a:ext cx="19050" cy="1588"/>
          </a:xfrm>
          <a:prstGeom prst="line">
            <a:avLst/>
          </a:prstGeom>
          <a:noFill/>
          <a:ln w="0">
            <a:solidFill>
              <a:srgbClr val="000000"/>
            </a:solidFill>
            <a:round/>
            <a:headEnd/>
            <a:tailEnd/>
          </a:ln>
        </p:spPr>
        <p:txBody>
          <a:bodyPr/>
          <a:lstStyle/>
          <a:p>
            <a:endParaRPr lang="en-US"/>
          </a:p>
        </p:txBody>
      </p:sp>
      <p:sp>
        <p:nvSpPr>
          <p:cNvPr id="3122" name="Line 138"/>
          <p:cNvSpPr>
            <a:spLocks noChangeShapeType="1"/>
          </p:cNvSpPr>
          <p:nvPr/>
        </p:nvSpPr>
        <p:spPr bwMode="auto">
          <a:xfrm>
            <a:off x="314325" y="3832225"/>
            <a:ext cx="1906588" cy="1588"/>
          </a:xfrm>
          <a:prstGeom prst="line">
            <a:avLst/>
          </a:prstGeom>
          <a:noFill/>
          <a:ln w="0">
            <a:solidFill>
              <a:srgbClr val="000000"/>
            </a:solidFill>
            <a:round/>
            <a:headEnd/>
            <a:tailEnd/>
          </a:ln>
        </p:spPr>
        <p:txBody>
          <a:bodyPr/>
          <a:lstStyle/>
          <a:p>
            <a:endParaRPr lang="en-US"/>
          </a:p>
        </p:txBody>
      </p:sp>
      <p:sp>
        <p:nvSpPr>
          <p:cNvPr id="3123" name="Line 139"/>
          <p:cNvSpPr>
            <a:spLocks noChangeShapeType="1"/>
          </p:cNvSpPr>
          <p:nvPr/>
        </p:nvSpPr>
        <p:spPr bwMode="auto">
          <a:xfrm flipV="1">
            <a:off x="314325" y="3832225"/>
            <a:ext cx="1588" cy="20638"/>
          </a:xfrm>
          <a:prstGeom prst="line">
            <a:avLst/>
          </a:prstGeom>
          <a:noFill/>
          <a:ln w="0">
            <a:solidFill>
              <a:srgbClr val="000000"/>
            </a:solidFill>
            <a:round/>
            <a:headEnd/>
            <a:tailEnd/>
          </a:ln>
        </p:spPr>
        <p:txBody>
          <a:bodyPr/>
          <a:lstStyle/>
          <a:p>
            <a:endParaRPr lang="en-US"/>
          </a:p>
        </p:txBody>
      </p:sp>
      <p:sp>
        <p:nvSpPr>
          <p:cNvPr id="3124" name="Line 140"/>
          <p:cNvSpPr>
            <a:spLocks noChangeShapeType="1"/>
          </p:cNvSpPr>
          <p:nvPr/>
        </p:nvSpPr>
        <p:spPr bwMode="auto">
          <a:xfrm flipV="1">
            <a:off x="506413" y="3832225"/>
            <a:ext cx="1587" cy="20638"/>
          </a:xfrm>
          <a:prstGeom prst="line">
            <a:avLst/>
          </a:prstGeom>
          <a:noFill/>
          <a:ln w="0">
            <a:solidFill>
              <a:srgbClr val="000000"/>
            </a:solidFill>
            <a:round/>
            <a:headEnd/>
            <a:tailEnd/>
          </a:ln>
        </p:spPr>
        <p:txBody>
          <a:bodyPr/>
          <a:lstStyle/>
          <a:p>
            <a:endParaRPr lang="en-US"/>
          </a:p>
        </p:txBody>
      </p:sp>
      <p:sp>
        <p:nvSpPr>
          <p:cNvPr id="3125" name="Line 141"/>
          <p:cNvSpPr>
            <a:spLocks noChangeShapeType="1"/>
          </p:cNvSpPr>
          <p:nvPr/>
        </p:nvSpPr>
        <p:spPr bwMode="auto">
          <a:xfrm flipV="1">
            <a:off x="692150" y="3832225"/>
            <a:ext cx="1588" cy="20638"/>
          </a:xfrm>
          <a:prstGeom prst="line">
            <a:avLst/>
          </a:prstGeom>
          <a:noFill/>
          <a:ln w="0">
            <a:solidFill>
              <a:srgbClr val="000000"/>
            </a:solidFill>
            <a:round/>
            <a:headEnd/>
            <a:tailEnd/>
          </a:ln>
        </p:spPr>
        <p:txBody>
          <a:bodyPr/>
          <a:lstStyle/>
          <a:p>
            <a:endParaRPr lang="en-US"/>
          </a:p>
        </p:txBody>
      </p:sp>
      <p:sp>
        <p:nvSpPr>
          <p:cNvPr id="3126" name="Line 142"/>
          <p:cNvSpPr>
            <a:spLocks noChangeShapeType="1"/>
          </p:cNvSpPr>
          <p:nvPr/>
        </p:nvSpPr>
        <p:spPr bwMode="auto">
          <a:xfrm flipV="1">
            <a:off x="885825" y="3832225"/>
            <a:ext cx="1588" cy="20638"/>
          </a:xfrm>
          <a:prstGeom prst="line">
            <a:avLst/>
          </a:prstGeom>
          <a:noFill/>
          <a:ln w="0">
            <a:solidFill>
              <a:srgbClr val="000000"/>
            </a:solidFill>
            <a:round/>
            <a:headEnd/>
            <a:tailEnd/>
          </a:ln>
        </p:spPr>
        <p:txBody>
          <a:bodyPr/>
          <a:lstStyle/>
          <a:p>
            <a:endParaRPr lang="en-US"/>
          </a:p>
        </p:txBody>
      </p:sp>
      <p:sp>
        <p:nvSpPr>
          <p:cNvPr id="3127" name="Line 143"/>
          <p:cNvSpPr>
            <a:spLocks noChangeShapeType="1"/>
          </p:cNvSpPr>
          <p:nvPr/>
        </p:nvSpPr>
        <p:spPr bwMode="auto">
          <a:xfrm flipV="1">
            <a:off x="1077913" y="3832225"/>
            <a:ext cx="1587" cy="20638"/>
          </a:xfrm>
          <a:prstGeom prst="line">
            <a:avLst/>
          </a:prstGeom>
          <a:noFill/>
          <a:ln w="0">
            <a:solidFill>
              <a:srgbClr val="000000"/>
            </a:solidFill>
            <a:round/>
            <a:headEnd/>
            <a:tailEnd/>
          </a:ln>
        </p:spPr>
        <p:txBody>
          <a:bodyPr/>
          <a:lstStyle/>
          <a:p>
            <a:endParaRPr lang="en-US"/>
          </a:p>
        </p:txBody>
      </p:sp>
      <p:sp>
        <p:nvSpPr>
          <p:cNvPr id="3128" name="Line 144"/>
          <p:cNvSpPr>
            <a:spLocks noChangeShapeType="1"/>
          </p:cNvSpPr>
          <p:nvPr/>
        </p:nvSpPr>
        <p:spPr bwMode="auto">
          <a:xfrm flipV="1">
            <a:off x="1270000" y="3832225"/>
            <a:ext cx="1588" cy="20638"/>
          </a:xfrm>
          <a:prstGeom prst="line">
            <a:avLst/>
          </a:prstGeom>
          <a:noFill/>
          <a:ln w="0">
            <a:solidFill>
              <a:srgbClr val="000000"/>
            </a:solidFill>
            <a:round/>
            <a:headEnd/>
            <a:tailEnd/>
          </a:ln>
        </p:spPr>
        <p:txBody>
          <a:bodyPr/>
          <a:lstStyle/>
          <a:p>
            <a:endParaRPr lang="en-US"/>
          </a:p>
        </p:txBody>
      </p:sp>
      <p:sp>
        <p:nvSpPr>
          <p:cNvPr id="3129" name="Line 145"/>
          <p:cNvSpPr>
            <a:spLocks noChangeShapeType="1"/>
          </p:cNvSpPr>
          <p:nvPr/>
        </p:nvSpPr>
        <p:spPr bwMode="auto">
          <a:xfrm flipV="1">
            <a:off x="1457325" y="3832225"/>
            <a:ext cx="1588" cy="20638"/>
          </a:xfrm>
          <a:prstGeom prst="line">
            <a:avLst/>
          </a:prstGeom>
          <a:noFill/>
          <a:ln w="0">
            <a:solidFill>
              <a:srgbClr val="000000"/>
            </a:solidFill>
            <a:round/>
            <a:headEnd/>
            <a:tailEnd/>
          </a:ln>
        </p:spPr>
        <p:txBody>
          <a:bodyPr/>
          <a:lstStyle/>
          <a:p>
            <a:endParaRPr lang="en-US"/>
          </a:p>
        </p:txBody>
      </p:sp>
      <p:sp>
        <p:nvSpPr>
          <p:cNvPr id="3130" name="Line 146"/>
          <p:cNvSpPr>
            <a:spLocks noChangeShapeType="1"/>
          </p:cNvSpPr>
          <p:nvPr/>
        </p:nvSpPr>
        <p:spPr bwMode="auto">
          <a:xfrm flipV="1">
            <a:off x="1649413" y="3832225"/>
            <a:ext cx="1587" cy="20638"/>
          </a:xfrm>
          <a:prstGeom prst="line">
            <a:avLst/>
          </a:prstGeom>
          <a:noFill/>
          <a:ln w="0">
            <a:solidFill>
              <a:srgbClr val="000000"/>
            </a:solidFill>
            <a:round/>
            <a:headEnd/>
            <a:tailEnd/>
          </a:ln>
        </p:spPr>
        <p:txBody>
          <a:bodyPr/>
          <a:lstStyle/>
          <a:p>
            <a:endParaRPr lang="en-US"/>
          </a:p>
        </p:txBody>
      </p:sp>
      <p:sp>
        <p:nvSpPr>
          <p:cNvPr id="3131" name="Line 147"/>
          <p:cNvSpPr>
            <a:spLocks noChangeShapeType="1"/>
          </p:cNvSpPr>
          <p:nvPr/>
        </p:nvSpPr>
        <p:spPr bwMode="auto">
          <a:xfrm flipV="1">
            <a:off x="1841500" y="3832225"/>
            <a:ext cx="1588" cy="20638"/>
          </a:xfrm>
          <a:prstGeom prst="line">
            <a:avLst/>
          </a:prstGeom>
          <a:noFill/>
          <a:ln w="0">
            <a:solidFill>
              <a:srgbClr val="000000"/>
            </a:solidFill>
            <a:round/>
            <a:headEnd/>
            <a:tailEnd/>
          </a:ln>
        </p:spPr>
        <p:txBody>
          <a:bodyPr/>
          <a:lstStyle/>
          <a:p>
            <a:endParaRPr lang="en-US"/>
          </a:p>
        </p:txBody>
      </p:sp>
      <p:sp>
        <p:nvSpPr>
          <p:cNvPr id="3132" name="Line 148"/>
          <p:cNvSpPr>
            <a:spLocks noChangeShapeType="1"/>
          </p:cNvSpPr>
          <p:nvPr/>
        </p:nvSpPr>
        <p:spPr bwMode="auto">
          <a:xfrm flipV="1">
            <a:off x="2028825" y="3832225"/>
            <a:ext cx="1588" cy="20638"/>
          </a:xfrm>
          <a:prstGeom prst="line">
            <a:avLst/>
          </a:prstGeom>
          <a:noFill/>
          <a:ln w="0">
            <a:solidFill>
              <a:srgbClr val="000000"/>
            </a:solidFill>
            <a:round/>
            <a:headEnd/>
            <a:tailEnd/>
          </a:ln>
        </p:spPr>
        <p:txBody>
          <a:bodyPr/>
          <a:lstStyle/>
          <a:p>
            <a:endParaRPr lang="en-US"/>
          </a:p>
        </p:txBody>
      </p:sp>
      <p:sp>
        <p:nvSpPr>
          <p:cNvPr id="3133" name="Line 149"/>
          <p:cNvSpPr>
            <a:spLocks noChangeShapeType="1"/>
          </p:cNvSpPr>
          <p:nvPr/>
        </p:nvSpPr>
        <p:spPr bwMode="auto">
          <a:xfrm flipV="1">
            <a:off x="2220913" y="3832225"/>
            <a:ext cx="1587" cy="20638"/>
          </a:xfrm>
          <a:prstGeom prst="line">
            <a:avLst/>
          </a:prstGeom>
          <a:noFill/>
          <a:ln w="0">
            <a:solidFill>
              <a:srgbClr val="000000"/>
            </a:solidFill>
            <a:round/>
            <a:headEnd/>
            <a:tailEnd/>
          </a:ln>
        </p:spPr>
        <p:txBody>
          <a:bodyPr/>
          <a:lstStyle/>
          <a:p>
            <a:endParaRPr lang="en-US"/>
          </a:p>
        </p:txBody>
      </p:sp>
      <p:sp>
        <p:nvSpPr>
          <p:cNvPr id="3134" name="Freeform 150"/>
          <p:cNvSpPr>
            <a:spLocks/>
          </p:cNvSpPr>
          <p:nvPr/>
        </p:nvSpPr>
        <p:spPr bwMode="auto">
          <a:xfrm>
            <a:off x="839788" y="2824163"/>
            <a:ext cx="90487" cy="93662"/>
          </a:xfrm>
          <a:custGeom>
            <a:avLst/>
            <a:gdLst>
              <a:gd name="T0" fmla="*/ 73083339 w 57"/>
              <a:gd name="T1" fmla="*/ 0 h 59"/>
              <a:gd name="T2" fmla="*/ 143647330 w 57"/>
              <a:gd name="T3" fmla="*/ 73083353 h 59"/>
              <a:gd name="T4" fmla="*/ 73083339 w 57"/>
              <a:gd name="T5" fmla="*/ 148687642 h 59"/>
              <a:gd name="T6" fmla="*/ 0 w 57"/>
              <a:gd name="T7" fmla="*/ 73083353 h 59"/>
              <a:gd name="T8" fmla="*/ 7308333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en-US"/>
          </a:p>
        </p:txBody>
      </p:sp>
      <p:sp>
        <p:nvSpPr>
          <p:cNvPr id="3135" name="Freeform 151"/>
          <p:cNvSpPr>
            <a:spLocks/>
          </p:cNvSpPr>
          <p:nvPr/>
        </p:nvSpPr>
        <p:spPr bwMode="auto">
          <a:xfrm>
            <a:off x="1604963" y="3302000"/>
            <a:ext cx="88900" cy="93663"/>
          </a:xfrm>
          <a:custGeom>
            <a:avLst/>
            <a:gdLst>
              <a:gd name="T0" fmla="*/ 70564381 w 56"/>
              <a:gd name="T1" fmla="*/ 0 h 59"/>
              <a:gd name="T2" fmla="*/ 141128761 w 56"/>
              <a:gd name="T3" fmla="*/ 73085721 h 59"/>
              <a:gd name="T4" fmla="*/ 70564381 w 56"/>
              <a:gd name="T5" fmla="*/ 148690817 h 59"/>
              <a:gd name="T6" fmla="*/ 0 w 56"/>
              <a:gd name="T7" fmla="*/ 73085721 h 59"/>
              <a:gd name="T8" fmla="*/ 70564381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136" name="Freeform 152"/>
          <p:cNvSpPr>
            <a:spLocks/>
          </p:cNvSpPr>
          <p:nvPr/>
        </p:nvSpPr>
        <p:spPr bwMode="auto">
          <a:xfrm>
            <a:off x="1033463" y="2662238"/>
            <a:ext cx="88900" cy="93662"/>
          </a:xfrm>
          <a:custGeom>
            <a:avLst/>
            <a:gdLst>
              <a:gd name="T0" fmla="*/ 70564381 w 56"/>
              <a:gd name="T1" fmla="*/ 0 h 59"/>
              <a:gd name="T2" fmla="*/ 141128761 w 56"/>
              <a:gd name="T3" fmla="*/ 75604289 h 59"/>
              <a:gd name="T4" fmla="*/ 70564381 w 56"/>
              <a:gd name="T5" fmla="*/ 148687642 h 59"/>
              <a:gd name="T6" fmla="*/ 0 w 56"/>
              <a:gd name="T7" fmla="*/ 75604289 h 59"/>
              <a:gd name="T8" fmla="*/ 70564381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137" name="Freeform 153"/>
          <p:cNvSpPr>
            <a:spLocks/>
          </p:cNvSpPr>
          <p:nvPr/>
        </p:nvSpPr>
        <p:spPr bwMode="auto">
          <a:xfrm>
            <a:off x="839788" y="2501900"/>
            <a:ext cx="90487" cy="93663"/>
          </a:xfrm>
          <a:custGeom>
            <a:avLst/>
            <a:gdLst>
              <a:gd name="T0" fmla="*/ 73083339 w 57"/>
              <a:gd name="T1" fmla="*/ 0 h 59"/>
              <a:gd name="T2" fmla="*/ 143647330 w 57"/>
              <a:gd name="T3" fmla="*/ 73085721 h 59"/>
              <a:gd name="T4" fmla="*/ 73083339 w 57"/>
              <a:gd name="T5" fmla="*/ 148690817 h 59"/>
              <a:gd name="T6" fmla="*/ 0 w 57"/>
              <a:gd name="T7" fmla="*/ 73085721 h 59"/>
              <a:gd name="T8" fmla="*/ 7308333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en-US"/>
          </a:p>
        </p:txBody>
      </p:sp>
      <p:sp>
        <p:nvSpPr>
          <p:cNvPr id="3138" name="Freeform 154"/>
          <p:cNvSpPr>
            <a:spLocks/>
          </p:cNvSpPr>
          <p:nvPr/>
        </p:nvSpPr>
        <p:spPr bwMode="auto">
          <a:xfrm>
            <a:off x="1797050" y="2984500"/>
            <a:ext cx="90488" cy="95250"/>
          </a:xfrm>
          <a:custGeom>
            <a:avLst/>
            <a:gdLst>
              <a:gd name="T0" fmla="*/ 70564771 w 57"/>
              <a:gd name="T1" fmla="*/ 0 h 60"/>
              <a:gd name="T2" fmla="*/ 143650505 w 57"/>
              <a:gd name="T3" fmla="*/ 75604693 h 60"/>
              <a:gd name="T4" fmla="*/ 70564771 w 57"/>
              <a:gd name="T5" fmla="*/ 151209386 h 60"/>
              <a:gd name="T6" fmla="*/ 0 w 57"/>
              <a:gd name="T7" fmla="*/ 75604693 h 60"/>
              <a:gd name="T8" fmla="*/ 70564771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139" name="Freeform 155"/>
          <p:cNvSpPr>
            <a:spLocks/>
          </p:cNvSpPr>
          <p:nvPr/>
        </p:nvSpPr>
        <p:spPr bwMode="auto">
          <a:xfrm>
            <a:off x="1033463" y="2984500"/>
            <a:ext cx="88900" cy="95250"/>
          </a:xfrm>
          <a:custGeom>
            <a:avLst/>
            <a:gdLst>
              <a:gd name="T0" fmla="*/ 70564381 w 56"/>
              <a:gd name="T1" fmla="*/ 0 h 60"/>
              <a:gd name="T2" fmla="*/ 141128761 w 56"/>
              <a:gd name="T3" fmla="*/ 75604693 h 60"/>
              <a:gd name="T4" fmla="*/ 70564381 w 56"/>
              <a:gd name="T5" fmla="*/ 151209386 h 60"/>
              <a:gd name="T6" fmla="*/ 0 w 56"/>
              <a:gd name="T7" fmla="*/ 75604693 h 60"/>
              <a:gd name="T8" fmla="*/ 70564381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140" name="Freeform 156"/>
          <p:cNvSpPr>
            <a:spLocks/>
          </p:cNvSpPr>
          <p:nvPr/>
        </p:nvSpPr>
        <p:spPr bwMode="auto">
          <a:xfrm>
            <a:off x="1225550" y="3624263"/>
            <a:ext cx="90488" cy="93662"/>
          </a:xfrm>
          <a:custGeom>
            <a:avLst/>
            <a:gdLst>
              <a:gd name="T0" fmla="*/ 70564771 w 57"/>
              <a:gd name="T1" fmla="*/ 0 h 59"/>
              <a:gd name="T2" fmla="*/ 143650505 w 57"/>
              <a:gd name="T3" fmla="*/ 73083353 h 59"/>
              <a:gd name="T4" fmla="*/ 70564771 w 57"/>
              <a:gd name="T5" fmla="*/ 148687642 h 59"/>
              <a:gd name="T6" fmla="*/ 0 w 57"/>
              <a:gd name="T7" fmla="*/ 73083353 h 59"/>
              <a:gd name="T8" fmla="*/ 70564771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141" name="Freeform 157"/>
          <p:cNvSpPr>
            <a:spLocks/>
          </p:cNvSpPr>
          <p:nvPr/>
        </p:nvSpPr>
        <p:spPr bwMode="auto">
          <a:xfrm>
            <a:off x="1225550" y="2984500"/>
            <a:ext cx="90488" cy="95250"/>
          </a:xfrm>
          <a:custGeom>
            <a:avLst/>
            <a:gdLst>
              <a:gd name="T0" fmla="*/ 70564771 w 57"/>
              <a:gd name="T1" fmla="*/ 0 h 60"/>
              <a:gd name="T2" fmla="*/ 143650505 w 57"/>
              <a:gd name="T3" fmla="*/ 75604693 h 60"/>
              <a:gd name="T4" fmla="*/ 70564771 w 57"/>
              <a:gd name="T5" fmla="*/ 151209386 h 60"/>
              <a:gd name="T6" fmla="*/ 0 w 57"/>
              <a:gd name="T7" fmla="*/ 75604693 h 60"/>
              <a:gd name="T8" fmla="*/ 70564771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142" name="Rectangle 158"/>
          <p:cNvSpPr>
            <a:spLocks noChangeArrowheads="1"/>
          </p:cNvSpPr>
          <p:nvPr/>
        </p:nvSpPr>
        <p:spPr bwMode="auto">
          <a:xfrm>
            <a:off x="223838" y="378460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0</a:t>
            </a:r>
            <a:endParaRPr lang="ko-KR" altLang="en-US">
              <a:ea typeface="Gulim" pitchFamily="34" charset="-127"/>
            </a:endParaRPr>
          </a:p>
        </p:txBody>
      </p:sp>
      <p:sp>
        <p:nvSpPr>
          <p:cNvPr id="3143" name="Rectangle 159"/>
          <p:cNvSpPr>
            <a:spLocks noChangeArrowheads="1"/>
          </p:cNvSpPr>
          <p:nvPr/>
        </p:nvSpPr>
        <p:spPr bwMode="auto">
          <a:xfrm>
            <a:off x="223838" y="3624263"/>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a:t>
            </a:r>
            <a:endParaRPr lang="ko-KR" altLang="en-US">
              <a:ea typeface="Gulim" pitchFamily="34" charset="-127"/>
            </a:endParaRPr>
          </a:p>
        </p:txBody>
      </p:sp>
      <p:sp>
        <p:nvSpPr>
          <p:cNvPr id="3144" name="Rectangle 160"/>
          <p:cNvSpPr>
            <a:spLocks noChangeArrowheads="1"/>
          </p:cNvSpPr>
          <p:nvPr/>
        </p:nvSpPr>
        <p:spPr bwMode="auto">
          <a:xfrm>
            <a:off x="223838" y="3462338"/>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2</a:t>
            </a:r>
            <a:endParaRPr lang="ko-KR" altLang="en-US">
              <a:ea typeface="Gulim" pitchFamily="34" charset="-127"/>
            </a:endParaRPr>
          </a:p>
        </p:txBody>
      </p:sp>
      <p:sp>
        <p:nvSpPr>
          <p:cNvPr id="3145" name="Rectangle 161"/>
          <p:cNvSpPr>
            <a:spLocks noChangeArrowheads="1"/>
          </p:cNvSpPr>
          <p:nvPr/>
        </p:nvSpPr>
        <p:spPr bwMode="auto">
          <a:xfrm>
            <a:off x="223838" y="330200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3</a:t>
            </a:r>
            <a:endParaRPr lang="ko-KR" altLang="en-US">
              <a:ea typeface="Gulim" pitchFamily="34" charset="-127"/>
            </a:endParaRPr>
          </a:p>
        </p:txBody>
      </p:sp>
      <p:sp>
        <p:nvSpPr>
          <p:cNvPr id="3146" name="Rectangle 162"/>
          <p:cNvSpPr>
            <a:spLocks noChangeArrowheads="1"/>
          </p:cNvSpPr>
          <p:nvPr/>
        </p:nvSpPr>
        <p:spPr bwMode="auto">
          <a:xfrm>
            <a:off x="223838" y="3140075"/>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4</a:t>
            </a:r>
            <a:endParaRPr lang="ko-KR" altLang="en-US">
              <a:ea typeface="Gulim" pitchFamily="34" charset="-127"/>
            </a:endParaRPr>
          </a:p>
        </p:txBody>
      </p:sp>
      <p:sp>
        <p:nvSpPr>
          <p:cNvPr id="3147" name="Rectangle 163"/>
          <p:cNvSpPr>
            <a:spLocks noChangeArrowheads="1"/>
          </p:cNvSpPr>
          <p:nvPr/>
        </p:nvSpPr>
        <p:spPr bwMode="auto">
          <a:xfrm>
            <a:off x="223838" y="29781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5</a:t>
            </a:r>
            <a:endParaRPr lang="ko-KR" altLang="en-US">
              <a:ea typeface="Gulim" pitchFamily="34" charset="-127"/>
            </a:endParaRPr>
          </a:p>
        </p:txBody>
      </p:sp>
      <p:sp>
        <p:nvSpPr>
          <p:cNvPr id="3148" name="Rectangle 164"/>
          <p:cNvSpPr>
            <a:spLocks noChangeArrowheads="1"/>
          </p:cNvSpPr>
          <p:nvPr/>
        </p:nvSpPr>
        <p:spPr bwMode="auto">
          <a:xfrm>
            <a:off x="223838" y="2824163"/>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6</a:t>
            </a:r>
            <a:endParaRPr lang="ko-KR" altLang="en-US">
              <a:ea typeface="Gulim" pitchFamily="34" charset="-127"/>
            </a:endParaRPr>
          </a:p>
        </p:txBody>
      </p:sp>
      <p:sp>
        <p:nvSpPr>
          <p:cNvPr id="3149" name="Rectangle 165"/>
          <p:cNvSpPr>
            <a:spLocks noChangeArrowheads="1"/>
          </p:cNvSpPr>
          <p:nvPr/>
        </p:nvSpPr>
        <p:spPr bwMode="auto">
          <a:xfrm>
            <a:off x="223838" y="2662238"/>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7</a:t>
            </a:r>
            <a:endParaRPr lang="ko-KR" altLang="en-US">
              <a:ea typeface="Gulim" pitchFamily="34" charset="-127"/>
            </a:endParaRPr>
          </a:p>
        </p:txBody>
      </p:sp>
      <p:sp>
        <p:nvSpPr>
          <p:cNvPr id="3150" name="Rectangle 166"/>
          <p:cNvSpPr>
            <a:spLocks noChangeArrowheads="1"/>
          </p:cNvSpPr>
          <p:nvPr/>
        </p:nvSpPr>
        <p:spPr bwMode="auto">
          <a:xfrm>
            <a:off x="223838" y="250190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8</a:t>
            </a:r>
            <a:endParaRPr lang="ko-KR" altLang="en-US">
              <a:ea typeface="Gulim" pitchFamily="34" charset="-127"/>
            </a:endParaRPr>
          </a:p>
        </p:txBody>
      </p:sp>
      <p:sp>
        <p:nvSpPr>
          <p:cNvPr id="3151" name="Rectangle 167"/>
          <p:cNvSpPr>
            <a:spLocks noChangeArrowheads="1"/>
          </p:cNvSpPr>
          <p:nvPr/>
        </p:nvSpPr>
        <p:spPr bwMode="auto">
          <a:xfrm>
            <a:off x="223838" y="2339975"/>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9</a:t>
            </a:r>
            <a:endParaRPr lang="ko-KR" altLang="en-US">
              <a:ea typeface="Gulim" pitchFamily="34" charset="-127"/>
            </a:endParaRPr>
          </a:p>
        </p:txBody>
      </p:sp>
      <p:sp>
        <p:nvSpPr>
          <p:cNvPr id="3152" name="Rectangle 168"/>
          <p:cNvSpPr>
            <a:spLocks noChangeArrowheads="1"/>
          </p:cNvSpPr>
          <p:nvPr/>
        </p:nvSpPr>
        <p:spPr bwMode="auto">
          <a:xfrm>
            <a:off x="185738" y="2178050"/>
            <a:ext cx="115887"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10</a:t>
            </a:r>
            <a:endParaRPr lang="ko-KR" altLang="en-US">
              <a:ea typeface="Gulim" pitchFamily="34" charset="-127"/>
            </a:endParaRPr>
          </a:p>
        </p:txBody>
      </p:sp>
      <p:sp>
        <p:nvSpPr>
          <p:cNvPr id="3153" name="Rectangle 169"/>
          <p:cNvSpPr>
            <a:spLocks noChangeArrowheads="1"/>
          </p:cNvSpPr>
          <p:nvPr/>
        </p:nvSpPr>
        <p:spPr bwMode="auto">
          <a:xfrm>
            <a:off x="295275"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0</a:t>
            </a:r>
            <a:endParaRPr lang="ko-KR" altLang="en-US">
              <a:ea typeface="Gulim" pitchFamily="34" charset="-127"/>
            </a:endParaRPr>
          </a:p>
        </p:txBody>
      </p:sp>
      <p:sp>
        <p:nvSpPr>
          <p:cNvPr id="3154" name="Rectangle 170"/>
          <p:cNvSpPr>
            <a:spLocks noChangeArrowheads="1"/>
          </p:cNvSpPr>
          <p:nvPr/>
        </p:nvSpPr>
        <p:spPr bwMode="auto">
          <a:xfrm>
            <a:off x="487363"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a:t>
            </a:r>
            <a:endParaRPr lang="ko-KR" altLang="en-US">
              <a:ea typeface="Gulim" pitchFamily="34" charset="-127"/>
            </a:endParaRPr>
          </a:p>
        </p:txBody>
      </p:sp>
      <p:sp>
        <p:nvSpPr>
          <p:cNvPr id="3155" name="Rectangle 171"/>
          <p:cNvSpPr>
            <a:spLocks noChangeArrowheads="1"/>
          </p:cNvSpPr>
          <p:nvPr/>
        </p:nvSpPr>
        <p:spPr bwMode="auto">
          <a:xfrm>
            <a:off x="673100"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2</a:t>
            </a:r>
            <a:endParaRPr lang="ko-KR" altLang="en-US">
              <a:ea typeface="Gulim" pitchFamily="34" charset="-127"/>
            </a:endParaRPr>
          </a:p>
        </p:txBody>
      </p:sp>
      <p:sp>
        <p:nvSpPr>
          <p:cNvPr id="3156" name="Rectangle 172"/>
          <p:cNvSpPr>
            <a:spLocks noChangeArrowheads="1"/>
          </p:cNvSpPr>
          <p:nvPr/>
        </p:nvSpPr>
        <p:spPr bwMode="auto">
          <a:xfrm>
            <a:off x="866775"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3</a:t>
            </a:r>
            <a:endParaRPr lang="ko-KR" altLang="en-US">
              <a:ea typeface="Gulim" pitchFamily="34" charset="-127"/>
            </a:endParaRPr>
          </a:p>
        </p:txBody>
      </p:sp>
      <p:sp>
        <p:nvSpPr>
          <p:cNvPr id="3157" name="Rectangle 173"/>
          <p:cNvSpPr>
            <a:spLocks noChangeArrowheads="1"/>
          </p:cNvSpPr>
          <p:nvPr/>
        </p:nvSpPr>
        <p:spPr bwMode="auto">
          <a:xfrm>
            <a:off x="1058863"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4</a:t>
            </a:r>
            <a:endParaRPr lang="ko-KR" altLang="en-US">
              <a:ea typeface="Gulim" pitchFamily="34" charset="-127"/>
            </a:endParaRPr>
          </a:p>
        </p:txBody>
      </p:sp>
      <p:sp>
        <p:nvSpPr>
          <p:cNvPr id="3158" name="Rectangle 174"/>
          <p:cNvSpPr>
            <a:spLocks noChangeArrowheads="1"/>
          </p:cNvSpPr>
          <p:nvPr/>
        </p:nvSpPr>
        <p:spPr bwMode="auto">
          <a:xfrm>
            <a:off x="1250950"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5</a:t>
            </a:r>
            <a:endParaRPr lang="ko-KR" altLang="en-US">
              <a:ea typeface="Gulim" pitchFamily="34" charset="-127"/>
            </a:endParaRPr>
          </a:p>
        </p:txBody>
      </p:sp>
      <p:sp>
        <p:nvSpPr>
          <p:cNvPr id="3159" name="Rectangle 175"/>
          <p:cNvSpPr>
            <a:spLocks noChangeArrowheads="1"/>
          </p:cNvSpPr>
          <p:nvPr/>
        </p:nvSpPr>
        <p:spPr bwMode="auto">
          <a:xfrm>
            <a:off x="1438275"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6</a:t>
            </a:r>
            <a:endParaRPr lang="ko-KR" altLang="en-US">
              <a:ea typeface="Gulim" pitchFamily="34" charset="-127"/>
            </a:endParaRPr>
          </a:p>
        </p:txBody>
      </p:sp>
      <p:sp>
        <p:nvSpPr>
          <p:cNvPr id="3160" name="Rectangle 176"/>
          <p:cNvSpPr>
            <a:spLocks noChangeArrowheads="1"/>
          </p:cNvSpPr>
          <p:nvPr/>
        </p:nvSpPr>
        <p:spPr bwMode="auto">
          <a:xfrm>
            <a:off x="1630363"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7</a:t>
            </a:r>
            <a:endParaRPr lang="ko-KR" altLang="en-US">
              <a:ea typeface="Gulim" pitchFamily="34" charset="-127"/>
            </a:endParaRPr>
          </a:p>
        </p:txBody>
      </p:sp>
      <p:sp>
        <p:nvSpPr>
          <p:cNvPr id="3161" name="Rectangle 177"/>
          <p:cNvSpPr>
            <a:spLocks noChangeArrowheads="1"/>
          </p:cNvSpPr>
          <p:nvPr/>
        </p:nvSpPr>
        <p:spPr bwMode="auto">
          <a:xfrm>
            <a:off x="1822450"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8</a:t>
            </a:r>
            <a:endParaRPr lang="ko-KR" altLang="en-US">
              <a:ea typeface="Gulim" pitchFamily="34" charset="-127"/>
            </a:endParaRPr>
          </a:p>
        </p:txBody>
      </p:sp>
      <p:sp>
        <p:nvSpPr>
          <p:cNvPr id="3162" name="Rectangle 178"/>
          <p:cNvSpPr>
            <a:spLocks noChangeArrowheads="1"/>
          </p:cNvSpPr>
          <p:nvPr/>
        </p:nvSpPr>
        <p:spPr bwMode="auto">
          <a:xfrm>
            <a:off x="2009775" y="3892550"/>
            <a:ext cx="69850"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9</a:t>
            </a:r>
            <a:endParaRPr lang="ko-KR" altLang="en-US">
              <a:ea typeface="Gulim" pitchFamily="34" charset="-127"/>
            </a:endParaRPr>
          </a:p>
        </p:txBody>
      </p:sp>
      <p:sp>
        <p:nvSpPr>
          <p:cNvPr id="3163" name="Rectangle 179"/>
          <p:cNvSpPr>
            <a:spLocks noChangeArrowheads="1"/>
          </p:cNvSpPr>
          <p:nvPr/>
        </p:nvSpPr>
        <p:spPr bwMode="auto">
          <a:xfrm>
            <a:off x="2182813" y="3892550"/>
            <a:ext cx="115887" cy="101600"/>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10</a:t>
            </a:r>
            <a:endParaRPr lang="ko-KR" altLang="en-US">
              <a:ea typeface="Gulim" pitchFamily="34" charset="-127"/>
            </a:endParaRPr>
          </a:p>
        </p:txBody>
      </p:sp>
      <p:sp>
        <p:nvSpPr>
          <p:cNvPr id="3164" name="Rectangle 180"/>
          <p:cNvSpPr>
            <a:spLocks noChangeArrowheads="1"/>
          </p:cNvSpPr>
          <p:nvPr/>
        </p:nvSpPr>
        <p:spPr bwMode="auto">
          <a:xfrm>
            <a:off x="101600" y="2084388"/>
            <a:ext cx="2222500" cy="1990725"/>
          </a:xfrm>
          <a:prstGeom prst="rect">
            <a:avLst/>
          </a:prstGeom>
          <a:noFill/>
          <a:ln w="0">
            <a:solidFill>
              <a:srgbClr val="000000"/>
            </a:solidFill>
            <a:miter lim="800000"/>
            <a:headEnd/>
            <a:tailEnd/>
          </a:ln>
        </p:spPr>
        <p:txBody>
          <a:bodyPr/>
          <a:lstStyle/>
          <a:p>
            <a:endParaRPr lang="en-US"/>
          </a:p>
        </p:txBody>
      </p:sp>
      <p:sp>
        <p:nvSpPr>
          <p:cNvPr id="3165" name="Text Box 181"/>
          <p:cNvSpPr txBox="1">
            <a:spLocks noChangeArrowheads="1"/>
          </p:cNvSpPr>
          <p:nvPr/>
        </p:nvSpPr>
        <p:spPr bwMode="auto">
          <a:xfrm>
            <a:off x="228600" y="4572000"/>
            <a:ext cx="1905000" cy="1049338"/>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K=2</a:t>
            </a:r>
          </a:p>
          <a:p>
            <a:pPr algn="l">
              <a:spcBef>
                <a:spcPct val="50000"/>
              </a:spcBef>
            </a:pPr>
            <a:r>
              <a:rPr lang="en-US" altLang="ko-KR" sz="1400">
                <a:ea typeface="Gulim" pitchFamily="34" charset="-127"/>
              </a:rPr>
              <a:t>Arbitrarily choose K object as initial cluster center</a:t>
            </a:r>
          </a:p>
        </p:txBody>
      </p:sp>
      <p:sp>
        <p:nvSpPr>
          <p:cNvPr id="3166" name="Line 182"/>
          <p:cNvSpPr>
            <a:spLocks noChangeShapeType="1"/>
          </p:cNvSpPr>
          <p:nvPr/>
        </p:nvSpPr>
        <p:spPr bwMode="auto">
          <a:xfrm flipV="1">
            <a:off x="1066800" y="4267200"/>
            <a:ext cx="0" cy="533400"/>
          </a:xfrm>
          <a:prstGeom prst="line">
            <a:avLst/>
          </a:prstGeom>
          <a:noFill/>
          <a:ln w="9525">
            <a:solidFill>
              <a:schemeClr val="tx1"/>
            </a:solidFill>
            <a:miter lim="800000"/>
            <a:headEnd/>
            <a:tailEnd type="triangle" w="med" len="med"/>
          </a:ln>
        </p:spPr>
        <p:txBody>
          <a:bodyPr wrap="none"/>
          <a:lstStyle/>
          <a:p>
            <a:endParaRPr lang="en-US"/>
          </a:p>
        </p:txBody>
      </p:sp>
      <p:sp>
        <p:nvSpPr>
          <p:cNvPr id="3167" name="Line 183"/>
          <p:cNvSpPr>
            <a:spLocks noChangeShapeType="1"/>
          </p:cNvSpPr>
          <p:nvPr/>
        </p:nvSpPr>
        <p:spPr bwMode="auto">
          <a:xfrm>
            <a:off x="2438400" y="2895600"/>
            <a:ext cx="685800" cy="0"/>
          </a:xfrm>
          <a:prstGeom prst="line">
            <a:avLst/>
          </a:prstGeom>
          <a:noFill/>
          <a:ln w="9525">
            <a:solidFill>
              <a:schemeClr val="tx1"/>
            </a:solidFill>
            <a:miter lim="800000"/>
            <a:headEnd/>
            <a:tailEnd type="triangle" w="med" len="med"/>
          </a:ln>
        </p:spPr>
        <p:txBody>
          <a:bodyPr wrap="none"/>
          <a:lstStyle/>
          <a:p>
            <a:endParaRPr lang="en-US"/>
          </a:p>
        </p:txBody>
      </p:sp>
      <p:sp>
        <p:nvSpPr>
          <p:cNvPr id="3168" name="Text Box 184"/>
          <p:cNvSpPr txBox="1">
            <a:spLocks noChangeArrowheads="1"/>
          </p:cNvSpPr>
          <p:nvPr/>
        </p:nvSpPr>
        <p:spPr bwMode="auto">
          <a:xfrm>
            <a:off x="2362200" y="3124200"/>
            <a:ext cx="838200" cy="1368425"/>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Assign each objects to most similar center</a:t>
            </a:r>
          </a:p>
        </p:txBody>
      </p:sp>
      <p:sp>
        <p:nvSpPr>
          <p:cNvPr id="3169" name="Text Box 185"/>
          <p:cNvSpPr txBox="1">
            <a:spLocks noChangeArrowheads="1"/>
          </p:cNvSpPr>
          <p:nvPr/>
        </p:nvSpPr>
        <p:spPr bwMode="auto">
          <a:xfrm>
            <a:off x="5638800" y="3048000"/>
            <a:ext cx="838200" cy="942975"/>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Update the cluster means</a:t>
            </a:r>
          </a:p>
        </p:txBody>
      </p:sp>
      <p:sp>
        <p:nvSpPr>
          <p:cNvPr id="3170" name="Freeform 186"/>
          <p:cNvSpPr>
            <a:spLocks/>
          </p:cNvSpPr>
          <p:nvPr/>
        </p:nvSpPr>
        <p:spPr bwMode="auto">
          <a:xfrm>
            <a:off x="838200" y="3136900"/>
            <a:ext cx="88900" cy="95250"/>
          </a:xfrm>
          <a:custGeom>
            <a:avLst/>
            <a:gdLst>
              <a:gd name="T0" fmla="*/ 70564381 w 56"/>
              <a:gd name="T1" fmla="*/ 0 h 60"/>
              <a:gd name="T2" fmla="*/ 141128761 w 56"/>
              <a:gd name="T3" fmla="*/ 75604693 h 60"/>
              <a:gd name="T4" fmla="*/ 70564381 w 56"/>
              <a:gd name="T5" fmla="*/ 151209386 h 60"/>
              <a:gd name="T6" fmla="*/ 0 w 56"/>
              <a:gd name="T7" fmla="*/ 75604693 h 60"/>
              <a:gd name="T8" fmla="*/ 70564381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171" name="Freeform 187"/>
          <p:cNvSpPr>
            <a:spLocks/>
          </p:cNvSpPr>
          <p:nvPr/>
        </p:nvSpPr>
        <p:spPr bwMode="auto">
          <a:xfrm>
            <a:off x="1600200" y="2971800"/>
            <a:ext cx="88900" cy="93663"/>
          </a:xfrm>
          <a:custGeom>
            <a:avLst/>
            <a:gdLst>
              <a:gd name="T0" fmla="*/ 70564381 w 56"/>
              <a:gd name="T1" fmla="*/ 0 h 59"/>
              <a:gd name="T2" fmla="*/ 141128761 w 56"/>
              <a:gd name="T3" fmla="*/ 73085721 h 59"/>
              <a:gd name="T4" fmla="*/ 70564381 w 56"/>
              <a:gd name="T5" fmla="*/ 148690817 h 59"/>
              <a:gd name="T6" fmla="*/ 0 w 56"/>
              <a:gd name="T7" fmla="*/ 73085721 h 59"/>
              <a:gd name="T8" fmla="*/ 70564381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172" name="Oval 188"/>
          <p:cNvSpPr>
            <a:spLocks noChangeArrowheads="1"/>
          </p:cNvSpPr>
          <p:nvPr/>
        </p:nvSpPr>
        <p:spPr bwMode="auto">
          <a:xfrm>
            <a:off x="457200" y="3265488"/>
            <a:ext cx="84138" cy="87312"/>
          </a:xfrm>
          <a:prstGeom prst="ellipse">
            <a:avLst/>
          </a:prstGeom>
          <a:solidFill>
            <a:srgbClr val="FF0000"/>
          </a:solidFill>
          <a:ln w="6350">
            <a:solidFill>
              <a:srgbClr val="FF0000"/>
            </a:solidFill>
            <a:round/>
            <a:headEnd/>
            <a:tailEnd/>
          </a:ln>
        </p:spPr>
        <p:txBody>
          <a:bodyPr/>
          <a:lstStyle/>
          <a:p>
            <a:endParaRPr lang="en-US"/>
          </a:p>
        </p:txBody>
      </p:sp>
      <p:sp>
        <p:nvSpPr>
          <p:cNvPr id="3173" name="Oval 189"/>
          <p:cNvSpPr>
            <a:spLocks noChangeArrowheads="1"/>
          </p:cNvSpPr>
          <p:nvPr/>
        </p:nvSpPr>
        <p:spPr bwMode="auto">
          <a:xfrm>
            <a:off x="1973263" y="3113088"/>
            <a:ext cx="84137" cy="87312"/>
          </a:xfrm>
          <a:prstGeom prst="ellipse">
            <a:avLst/>
          </a:prstGeom>
          <a:solidFill>
            <a:srgbClr val="FF0000"/>
          </a:solidFill>
          <a:ln w="6350">
            <a:solidFill>
              <a:srgbClr val="FF0000"/>
            </a:solidFill>
            <a:round/>
            <a:headEnd/>
            <a:tailEnd/>
          </a:ln>
        </p:spPr>
        <p:txBody>
          <a:bodyPr/>
          <a:lstStyle/>
          <a:p>
            <a:endParaRPr lang="en-US"/>
          </a:p>
        </p:txBody>
      </p:sp>
      <p:sp>
        <p:nvSpPr>
          <p:cNvPr id="3174" name="Text Box 190"/>
          <p:cNvSpPr txBox="1">
            <a:spLocks noChangeArrowheads="1"/>
          </p:cNvSpPr>
          <p:nvPr/>
        </p:nvSpPr>
        <p:spPr bwMode="auto">
          <a:xfrm>
            <a:off x="5638800" y="5334000"/>
            <a:ext cx="838200" cy="942975"/>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Update the cluster means</a:t>
            </a:r>
          </a:p>
        </p:txBody>
      </p:sp>
      <p:sp>
        <p:nvSpPr>
          <p:cNvPr id="3175" name="Text Box 191"/>
          <p:cNvSpPr txBox="1">
            <a:spLocks noChangeArrowheads="1"/>
          </p:cNvSpPr>
          <p:nvPr/>
        </p:nvSpPr>
        <p:spPr bwMode="auto">
          <a:xfrm>
            <a:off x="7848600" y="4114800"/>
            <a:ext cx="990600" cy="30480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reassign</a:t>
            </a:r>
          </a:p>
        </p:txBody>
      </p:sp>
      <p:sp>
        <p:nvSpPr>
          <p:cNvPr id="3176" name="Line 192"/>
          <p:cNvSpPr>
            <a:spLocks noChangeShapeType="1"/>
          </p:cNvSpPr>
          <p:nvPr/>
        </p:nvSpPr>
        <p:spPr bwMode="auto">
          <a:xfrm flipV="1">
            <a:off x="4267200" y="41148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3177" name="Text Box 193"/>
          <p:cNvSpPr txBox="1">
            <a:spLocks noChangeArrowheads="1"/>
          </p:cNvSpPr>
          <p:nvPr/>
        </p:nvSpPr>
        <p:spPr bwMode="auto">
          <a:xfrm>
            <a:off x="4419600" y="4114800"/>
            <a:ext cx="990600" cy="30480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reassign</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DA21A9E5-2703-4DF2-8985-07CE441EA938}" type="slidenum">
              <a:rPr lang="ar-SA" smtClean="0">
                <a:latin typeface="Arial" charset="0"/>
                <a:cs typeface="Arial" charset="0"/>
              </a:rPr>
              <a:pPr/>
              <a:t>27</a:t>
            </a:fld>
            <a:endParaRPr lang="en-GB">
              <a:latin typeface="Arial" charset="0"/>
              <a:cs typeface="Arial" charset="0"/>
            </a:endParaRPr>
          </a:p>
        </p:txBody>
      </p:sp>
      <p:sp>
        <p:nvSpPr>
          <p:cNvPr id="24579" name="Rectangle 2"/>
          <p:cNvSpPr>
            <a:spLocks noGrp="1" noChangeArrowheads="1"/>
          </p:cNvSpPr>
          <p:nvPr>
            <p:ph type="title"/>
          </p:nvPr>
        </p:nvSpPr>
        <p:spPr>
          <a:xfrm>
            <a:off x="457200" y="381000"/>
            <a:ext cx="8458200" cy="838200"/>
          </a:xfrm>
        </p:spPr>
        <p:txBody>
          <a:bodyPr/>
          <a:lstStyle/>
          <a:p>
            <a:pPr algn="l" eaLnBrk="1" hangingPunct="1"/>
            <a:r>
              <a:rPr lang="en-GB" sz="2800" b="1" i="1">
                <a:solidFill>
                  <a:schemeClr val="accent2"/>
                </a:solidFill>
              </a:rPr>
              <a:t>K</a:t>
            </a:r>
            <a:r>
              <a:rPr lang="en-GB" sz="2800" b="1">
                <a:solidFill>
                  <a:schemeClr val="accent2"/>
                </a:solidFill>
              </a:rPr>
              <a:t>-Means</a:t>
            </a:r>
            <a:r>
              <a:rPr lang="en-GB" sz="2800" b="1">
                <a:solidFill>
                  <a:srgbClr val="0033CC"/>
                </a:solidFill>
              </a:rPr>
              <a:t> Algorithm: </a:t>
            </a:r>
            <a:r>
              <a:rPr lang="en-GB" sz="2000" b="1">
                <a:solidFill>
                  <a:srgbClr val="008080"/>
                </a:solidFill>
              </a:rPr>
              <a:t>Example 1</a:t>
            </a:r>
          </a:p>
        </p:txBody>
      </p:sp>
      <p:sp>
        <p:nvSpPr>
          <p:cNvPr id="24580" name="Text Box 5"/>
          <p:cNvSpPr txBox="1">
            <a:spLocks noChangeArrowheads="1"/>
          </p:cNvSpPr>
          <p:nvPr/>
        </p:nvSpPr>
        <p:spPr bwMode="auto">
          <a:xfrm>
            <a:off x="685800" y="1447800"/>
            <a:ext cx="8077200" cy="1311275"/>
          </a:xfrm>
          <a:prstGeom prst="rect">
            <a:avLst/>
          </a:prstGeom>
          <a:noFill/>
          <a:ln w="9525">
            <a:noFill/>
            <a:miter lim="800000"/>
            <a:headEnd/>
            <a:tailEnd/>
          </a:ln>
        </p:spPr>
        <p:txBody>
          <a:bodyPr>
            <a:spAutoFit/>
          </a:bodyPr>
          <a:lstStyle/>
          <a:p>
            <a:r>
              <a:rPr lang="en-GB" sz="2000" dirty="0">
                <a:latin typeface="Times New Roman" pitchFamily="18" charset="0"/>
              </a:rPr>
              <a:t>For a very simple example of</a:t>
            </a:r>
            <a:r>
              <a:rPr lang="en-GB" sz="2000" dirty="0">
                <a:solidFill>
                  <a:srgbClr val="008080"/>
                </a:solidFill>
                <a:latin typeface="Times New Roman" pitchFamily="18" charset="0"/>
              </a:rPr>
              <a:t> </a:t>
            </a:r>
            <a:r>
              <a:rPr lang="en-GB" sz="2000" dirty="0">
                <a:solidFill>
                  <a:srgbClr val="993300"/>
                </a:solidFill>
                <a:latin typeface="Times New Roman" pitchFamily="18" charset="0"/>
              </a:rPr>
              <a:t>five points</a:t>
            </a:r>
            <a:r>
              <a:rPr lang="en-GB" sz="2000" dirty="0">
                <a:solidFill>
                  <a:srgbClr val="008080"/>
                </a:solidFill>
                <a:latin typeface="Times New Roman" pitchFamily="18" charset="0"/>
              </a:rPr>
              <a:t> </a:t>
            </a:r>
            <a:r>
              <a:rPr lang="en-GB" sz="2000" dirty="0">
                <a:latin typeface="Times New Roman" pitchFamily="18" charset="0"/>
              </a:rPr>
              <a:t>in two dimensions, observe Fig. below. Suppose we assign the points 1, 2, 3, 4, and 5 in that order, with </a:t>
            </a:r>
            <a:r>
              <a:rPr lang="en-GB" sz="2000" dirty="0">
                <a:solidFill>
                  <a:srgbClr val="993300"/>
                </a:solidFill>
                <a:latin typeface="Times New Roman" pitchFamily="18" charset="0"/>
              </a:rPr>
              <a:t>k = 2</a:t>
            </a:r>
            <a:r>
              <a:rPr lang="en-GB" sz="2000" dirty="0">
                <a:latin typeface="Times New Roman" pitchFamily="18" charset="0"/>
              </a:rPr>
              <a:t>. Then the points 1 and 2 are assigned to the two clusters, and become their centroids for the moment. </a:t>
            </a:r>
          </a:p>
        </p:txBody>
      </p:sp>
      <p:sp>
        <p:nvSpPr>
          <p:cNvPr id="787462" name="Rectangle 6"/>
          <p:cNvSpPr>
            <a:spLocks noChangeArrowheads="1"/>
          </p:cNvSpPr>
          <p:nvPr/>
        </p:nvSpPr>
        <p:spPr bwMode="auto">
          <a:xfrm>
            <a:off x="1981200" y="2895600"/>
            <a:ext cx="4343400" cy="2971800"/>
          </a:xfrm>
          <a:prstGeom prst="rect">
            <a:avLst/>
          </a:prstGeom>
          <a:solidFill>
            <a:schemeClr val="accent1"/>
          </a:solidFill>
          <a:ln w="57150">
            <a:noFill/>
            <a:miter lim="800000"/>
            <a:headEnd/>
            <a:tailEnd/>
          </a:ln>
          <a:effectLst>
            <a:outerShdw dist="35921" dir="2700000" algn="ctr" rotWithShape="0">
              <a:schemeClr val="bg2"/>
            </a:outerShdw>
          </a:effectLst>
        </p:spPr>
        <p:txBody>
          <a:bodyPr wrap="none" anchor="ctr"/>
          <a:lstStyle/>
          <a:p>
            <a:pPr>
              <a:defRPr/>
            </a:pPr>
            <a:endParaRPr lang="en-US">
              <a:latin typeface="Arial" pitchFamily="34" charset="0"/>
            </a:endParaRPr>
          </a:p>
        </p:txBody>
      </p:sp>
      <p:sp>
        <p:nvSpPr>
          <p:cNvPr id="24582" name="Oval 12"/>
          <p:cNvSpPr>
            <a:spLocks noChangeArrowheads="1"/>
          </p:cNvSpPr>
          <p:nvPr/>
        </p:nvSpPr>
        <p:spPr bwMode="auto">
          <a:xfrm>
            <a:off x="2209800" y="3200400"/>
            <a:ext cx="762000" cy="1295400"/>
          </a:xfrm>
          <a:prstGeom prst="ellipse">
            <a:avLst/>
          </a:prstGeom>
          <a:noFill/>
          <a:ln w="28575">
            <a:solidFill>
              <a:schemeClr val="accent2"/>
            </a:solidFill>
            <a:round/>
            <a:headEnd/>
            <a:tailEnd/>
          </a:ln>
        </p:spPr>
        <p:txBody>
          <a:bodyPr wrap="none" anchor="ctr"/>
          <a:lstStyle/>
          <a:p>
            <a:endParaRPr lang="ru-RU">
              <a:solidFill>
                <a:schemeClr val="accent2"/>
              </a:solidFill>
            </a:endParaRPr>
          </a:p>
        </p:txBody>
      </p:sp>
      <p:sp>
        <p:nvSpPr>
          <p:cNvPr id="24583" name="Oval 13"/>
          <p:cNvSpPr>
            <a:spLocks noChangeArrowheads="1"/>
          </p:cNvSpPr>
          <p:nvPr/>
        </p:nvSpPr>
        <p:spPr bwMode="auto">
          <a:xfrm>
            <a:off x="2057400" y="2971800"/>
            <a:ext cx="1981200" cy="1752600"/>
          </a:xfrm>
          <a:prstGeom prst="ellipse">
            <a:avLst/>
          </a:prstGeom>
          <a:noFill/>
          <a:ln w="28575">
            <a:solidFill>
              <a:srgbClr val="009900"/>
            </a:solidFill>
            <a:round/>
            <a:headEnd/>
            <a:tailEnd/>
          </a:ln>
        </p:spPr>
        <p:txBody>
          <a:bodyPr wrap="none" anchor="ctr"/>
          <a:lstStyle/>
          <a:p>
            <a:endParaRPr lang="ru-RU">
              <a:solidFill>
                <a:srgbClr val="009900"/>
              </a:solidFill>
            </a:endParaRPr>
          </a:p>
        </p:txBody>
      </p:sp>
      <p:sp>
        <p:nvSpPr>
          <p:cNvPr id="24584" name="Oval 14"/>
          <p:cNvSpPr>
            <a:spLocks noChangeArrowheads="1"/>
          </p:cNvSpPr>
          <p:nvPr/>
        </p:nvSpPr>
        <p:spPr bwMode="auto">
          <a:xfrm>
            <a:off x="3962400" y="4191000"/>
            <a:ext cx="1524000" cy="1219200"/>
          </a:xfrm>
          <a:prstGeom prst="ellipse">
            <a:avLst/>
          </a:prstGeom>
          <a:noFill/>
          <a:ln w="28575">
            <a:solidFill>
              <a:srgbClr val="993300"/>
            </a:solidFill>
            <a:round/>
            <a:headEnd/>
            <a:tailEnd/>
          </a:ln>
        </p:spPr>
        <p:txBody>
          <a:bodyPr wrap="none" anchor="ctr"/>
          <a:lstStyle/>
          <a:p>
            <a:endParaRPr lang="ru-RU">
              <a:solidFill>
                <a:srgbClr val="993300"/>
              </a:solidFill>
            </a:endParaRPr>
          </a:p>
        </p:txBody>
      </p:sp>
      <p:sp>
        <p:nvSpPr>
          <p:cNvPr id="24585" name="Text Box 15"/>
          <p:cNvSpPr txBox="1">
            <a:spLocks noChangeArrowheads="1"/>
          </p:cNvSpPr>
          <p:nvPr/>
        </p:nvSpPr>
        <p:spPr bwMode="auto">
          <a:xfrm>
            <a:off x="4708525" y="4343400"/>
            <a:ext cx="244475" cy="366713"/>
          </a:xfrm>
          <a:prstGeom prst="rect">
            <a:avLst/>
          </a:prstGeom>
          <a:noFill/>
          <a:ln w="9525">
            <a:noFill/>
            <a:miter lim="800000"/>
            <a:headEnd/>
            <a:tailEnd/>
          </a:ln>
        </p:spPr>
        <p:txBody>
          <a:bodyPr>
            <a:spAutoFit/>
          </a:bodyPr>
          <a:lstStyle/>
          <a:p>
            <a:pPr>
              <a:spcBef>
                <a:spcPct val="50000"/>
              </a:spcBef>
            </a:pPr>
            <a:r>
              <a:rPr lang="en-GB"/>
              <a:t>2</a:t>
            </a:r>
          </a:p>
        </p:txBody>
      </p:sp>
      <p:sp>
        <p:nvSpPr>
          <p:cNvPr id="24586" name="Text Box 16"/>
          <p:cNvSpPr txBox="1">
            <a:spLocks noChangeArrowheads="1"/>
          </p:cNvSpPr>
          <p:nvPr/>
        </p:nvSpPr>
        <p:spPr bwMode="auto">
          <a:xfrm>
            <a:off x="4343400" y="4953000"/>
            <a:ext cx="381000" cy="366713"/>
          </a:xfrm>
          <a:prstGeom prst="rect">
            <a:avLst/>
          </a:prstGeom>
          <a:noFill/>
          <a:ln w="9525">
            <a:noFill/>
            <a:miter lim="800000"/>
            <a:headEnd/>
            <a:tailEnd/>
          </a:ln>
        </p:spPr>
        <p:txBody>
          <a:bodyPr>
            <a:spAutoFit/>
          </a:bodyPr>
          <a:lstStyle/>
          <a:p>
            <a:pPr>
              <a:spcBef>
                <a:spcPct val="50000"/>
              </a:spcBef>
            </a:pPr>
            <a:r>
              <a:rPr lang="en-GB"/>
              <a:t>4</a:t>
            </a:r>
          </a:p>
        </p:txBody>
      </p:sp>
      <p:sp>
        <p:nvSpPr>
          <p:cNvPr id="24587" name="Text Box 17"/>
          <p:cNvSpPr txBox="1">
            <a:spLocks noChangeArrowheads="1"/>
          </p:cNvSpPr>
          <p:nvPr/>
        </p:nvSpPr>
        <p:spPr bwMode="auto">
          <a:xfrm>
            <a:off x="2514600" y="3276600"/>
            <a:ext cx="381000" cy="366713"/>
          </a:xfrm>
          <a:prstGeom prst="rect">
            <a:avLst/>
          </a:prstGeom>
          <a:noFill/>
          <a:ln w="9525">
            <a:noFill/>
            <a:miter lim="800000"/>
            <a:headEnd/>
            <a:tailEnd/>
          </a:ln>
        </p:spPr>
        <p:txBody>
          <a:bodyPr>
            <a:spAutoFit/>
          </a:bodyPr>
          <a:lstStyle/>
          <a:p>
            <a:pPr>
              <a:spcBef>
                <a:spcPct val="50000"/>
              </a:spcBef>
            </a:pPr>
            <a:r>
              <a:rPr lang="en-GB"/>
              <a:t>1</a:t>
            </a:r>
          </a:p>
        </p:txBody>
      </p:sp>
      <p:sp>
        <p:nvSpPr>
          <p:cNvPr id="24588" name="Text Box 18"/>
          <p:cNvSpPr txBox="1">
            <a:spLocks noChangeArrowheads="1"/>
          </p:cNvSpPr>
          <p:nvPr/>
        </p:nvSpPr>
        <p:spPr bwMode="auto">
          <a:xfrm>
            <a:off x="2590800" y="3962400"/>
            <a:ext cx="381000" cy="366713"/>
          </a:xfrm>
          <a:prstGeom prst="rect">
            <a:avLst/>
          </a:prstGeom>
          <a:noFill/>
          <a:ln w="9525">
            <a:noFill/>
            <a:miter lim="800000"/>
            <a:headEnd/>
            <a:tailEnd/>
          </a:ln>
        </p:spPr>
        <p:txBody>
          <a:bodyPr>
            <a:spAutoFit/>
          </a:bodyPr>
          <a:lstStyle/>
          <a:p>
            <a:pPr>
              <a:spcBef>
                <a:spcPct val="50000"/>
              </a:spcBef>
            </a:pPr>
            <a:r>
              <a:rPr lang="en-GB"/>
              <a:t>3</a:t>
            </a:r>
          </a:p>
        </p:txBody>
      </p:sp>
      <p:sp>
        <p:nvSpPr>
          <p:cNvPr id="24589" name="Text Box 19"/>
          <p:cNvSpPr txBox="1">
            <a:spLocks noChangeArrowheads="1"/>
          </p:cNvSpPr>
          <p:nvPr/>
        </p:nvSpPr>
        <p:spPr bwMode="auto">
          <a:xfrm>
            <a:off x="3505200" y="3505200"/>
            <a:ext cx="381000" cy="366713"/>
          </a:xfrm>
          <a:prstGeom prst="rect">
            <a:avLst/>
          </a:prstGeom>
          <a:noFill/>
          <a:ln w="9525">
            <a:noFill/>
            <a:miter lim="800000"/>
            <a:headEnd/>
            <a:tailEnd/>
          </a:ln>
        </p:spPr>
        <p:txBody>
          <a:bodyPr>
            <a:spAutoFit/>
          </a:bodyPr>
          <a:lstStyle/>
          <a:p>
            <a:pPr>
              <a:spcBef>
                <a:spcPct val="50000"/>
              </a:spcBef>
            </a:pPr>
            <a:r>
              <a:rPr lang="en-GB"/>
              <a:t>5</a:t>
            </a:r>
          </a:p>
        </p:txBody>
      </p:sp>
      <p:sp>
        <p:nvSpPr>
          <p:cNvPr id="787476" name="Text Box 20"/>
          <p:cNvSpPr txBox="1">
            <a:spLocks noChangeArrowheads="1"/>
          </p:cNvSpPr>
          <p:nvPr/>
        </p:nvSpPr>
        <p:spPr bwMode="auto">
          <a:xfrm>
            <a:off x="2590800" y="3657600"/>
            <a:ext cx="228600" cy="366713"/>
          </a:xfrm>
          <a:prstGeom prst="rect">
            <a:avLst/>
          </a:prstGeom>
          <a:noFill/>
          <a:ln w="9525">
            <a:noFill/>
            <a:miter lim="800000"/>
            <a:headEnd/>
            <a:tailEnd/>
          </a:ln>
          <a:effectLst/>
        </p:spPr>
        <p:txBody>
          <a:bodyPr>
            <a:spAutoFit/>
          </a:bodyPr>
          <a:lstStyle/>
          <a:p>
            <a:pPr>
              <a:spcBef>
                <a:spcPct val="50000"/>
              </a:spcBef>
              <a:defRPr/>
            </a:pPr>
            <a:r>
              <a:rPr lang="en-GB" b="1">
                <a:solidFill>
                  <a:srgbClr val="0033CC"/>
                </a:solidFill>
                <a:effectLst>
                  <a:outerShdw blurRad="38100" dist="38100" dir="2700000" algn="tl">
                    <a:srgbClr val="C0C0C0"/>
                  </a:outerShdw>
                </a:effectLst>
                <a:latin typeface="Arial" pitchFamily="34" charset="0"/>
              </a:rPr>
              <a:t>a</a:t>
            </a:r>
          </a:p>
        </p:txBody>
      </p:sp>
      <p:sp>
        <p:nvSpPr>
          <p:cNvPr id="787477" name="Text Box 21"/>
          <p:cNvSpPr txBox="1">
            <a:spLocks noChangeArrowheads="1"/>
          </p:cNvSpPr>
          <p:nvPr/>
        </p:nvSpPr>
        <p:spPr bwMode="auto">
          <a:xfrm>
            <a:off x="3048000" y="4114800"/>
            <a:ext cx="304800" cy="366713"/>
          </a:xfrm>
          <a:prstGeom prst="rect">
            <a:avLst/>
          </a:prstGeom>
          <a:noFill/>
          <a:ln w="9525">
            <a:noFill/>
            <a:miter lim="800000"/>
            <a:headEnd/>
            <a:tailEnd/>
          </a:ln>
          <a:effectLst/>
        </p:spPr>
        <p:txBody>
          <a:bodyPr>
            <a:spAutoFit/>
          </a:bodyPr>
          <a:lstStyle/>
          <a:p>
            <a:pPr>
              <a:spcBef>
                <a:spcPct val="50000"/>
              </a:spcBef>
              <a:defRPr/>
            </a:pPr>
            <a:r>
              <a:rPr lang="en-GB" b="1">
                <a:solidFill>
                  <a:schemeClr val="accent2"/>
                </a:solidFill>
                <a:effectLst>
                  <a:outerShdw blurRad="38100" dist="38100" dir="2700000" algn="tl">
                    <a:srgbClr val="C0C0C0"/>
                  </a:outerShdw>
                </a:effectLst>
                <a:latin typeface="Arial" pitchFamily="34" charset="0"/>
              </a:rPr>
              <a:t>c</a:t>
            </a:r>
          </a:p>
        </p:txBody>
      </p:sp>
      <p:sp>
        <p:nvSpPr>
          <p:cNvPr id="787478" name="Text Box 22"/>
          <p:cNvSpPr txBox="1">
            <a:spLocks noChangeArrowheads="1"/>
          </p:cNvSpPr>
          <p:nvPr/>
        </p:nvSpPr>
        <p:spPr bwMode="auto">
          <a:xfrm>
            <a:off x="4800600" y="4876800"/>
            <a:ext cx="457200" cy="366713"/>
          </a:xfrm>
          <a:prstGeom prst="rect">
            <a:avLst/>
          </a:prstGeom>
          <a:noFill/>
          <a:ln w="9525">
            <a:noFill/>
            <a:miter lim="800000"/>
            <a:headEnd/>
            <a:tailEnd/>
          </a:ln>
          <a:effectLst/>
        </p:spPr>
        <p:txBody>
          <a:bodyPr>
            <a:spAutoFit/>
          </a:bodyPr>
          <a:lstStyle/>
          <a:p>
            <a:pPr>
              <a:spcBef>
                <a:spcPct val="50000"/>
              </a:spcBef>
              <a:defRPr/>
            </a:pPr>
            <a:r>
              <a:rPr lang="en-GB" b="1">
                <a:solidFill>
                  <a:srgbClr val="993300"/>
                </a:solidFill>
                <a:effectLst>
                  <a:outerShdw blurRad="38100" dist="38100" dir="2700000" algn="tl">
                    <a:srgbClr val="C0C0C0"/>
                  </a:outerShdw>
                </a:effectLst>
                <a:latin typeface="Arial" pitchFamily="34" charset="0"/>
              </a:rPr>
              <a:t>b</a:t>
            </a:r>
          </a:p>
        </p:txBody>
      </p:sp>
      <p:pic>
        <p:nvPicPr>
          <p:cNvPr id="24593" name="Picture 23" descr="orange"/>
          <p:cNvPicPr>
            <a:picLocks noChangeAspect="1" noChangeArrowheads="1"/>
          </p:cNvPicPr>
          <p:nvPr/>
        </p:nvPicPr>
        <p:blipFill>
          <a:blip r:embed="rId3" cstate="print"/>
          <a:srcRect/>
          <a:stretch>
            <a:fillRect/>
          </a:stretch>
        </p:blipFill>
        <p:spPr bwMode="auto">
          <a:xfrm>
            <a:off x="2362200" y="3429000"/>
            <a:ext cx="152400" cy="152400"/>
          </a:xfrm>
          <a:prstGeom prst="rect">
            <a:avLst/>
          </a:prstGeom>
          <a:noFill/>
          <a:ln w="9525">
            <a:noFill/>
            <a:miter lim="800000"/>
            <a:headEnd/>
            <a:tailEnd/>
          </a:ln>
        </p:spPr>
      </p:pic>
      <p:pic>
        <p:nvPicPr>
          <p:cNvPr id="24594" name="Picture 24" descr="orange"/>
          <p:cNvPicPr>
            <a:picLocks noChangeAspect="1" noChangeArrowheads="1"/>
          </p:cNvPicPr>
          <p:nvPr/>
        </p:nvPicPr>
        <p:blipFill>
          <a:blip r:embed="rId3" cstate="print"/>
          <a:srcRect/>
          <a:stretch>
            <a:fillRect/>
          </a:stretch>
        </p:blipFill>
        <p:spPr bwMode="auto">
          <a:xfrm>
            <a:off x="2438400" y="4114800"/>
            <a:ext cx="152400" cy="152400"/>
          </a:xfrm>
          <a:prstGeom prst="rect">
            <a:avLst/>
          </a:prstGeom>
          <a:noFill/>
          <a:ln w="9525">
            <a:noFill/>
            <a:miter lim="800000"/>
            <a:headEnd/>
            <a:tailEnd/>
          </a:ln>
        </p:spPr>
      </p:pic>
      <p:pic>
        <p:nvPicPr>
          <p:cNvPr id="24595" name="Picture 25" descr="orange"/>
          <p:cNvPicPr>
            <a:picLocks noChangeAspect="1" noChangeArrowheads="1"/>
          </p:cNvPicPr>
          <p:nvPr/>
        </p:nvPicPr>
        <p:blipFill>
          <a:blip r:embed="rId3" cstate="print"/>
          <a:srcRect/>
          <a:stretch>
            <a:fillRect/>
          </a:stretch>
        </p:blipFill>
        <p:spPr bwMode="auto">
          <a:xfrm>
            <a:off x="3505200" y="3429000"/>
            <a:ext cx="152400" cy="152400"/>
          </a:xfrm>
          <a:prstGeom prst="rect">
            <a:avLst/>
          </a:prstGeom>
          <a:noFill/>
          <a:ln w="9525">
            <a:noFill/>
            <a:miter lim="800000"/>
            <a:headEnd/>
            <a:tailEnd/>
          </a:ln>
        </p:spPr>
      </p:pic>
      <p:pic>
        <p:nvPicPr>
          <p:cNvPr id="24596" name="Picture 26" descr="orange"/>
          <p:cNvPicPr>
            <a:picLocks noChangeAspect="1" noChangeArrowheads="1"/>
          </p:cNvPicPr>
          <p:nvPr/>
        </p:nvPicPr>
        <p:blipFill>
          <a:blip r:embed="rId3" cstate="print"/>
          <a:srcRect/>
          <a:stretch>
            <a:fillRect/>
          </a:stretch>
        </p:blipFill>
        <p:spPr bwMode="auto">
          <a:xfrm>
            <a:off x="4191000" y="4953000"/>
            <a:ext cx="152400" cy="152400"/>
          </a:xfrm>
          <a:prstGeom prst="rect">
            <a:avLst/>
          </a:prstGeom>
          <a:noFill/>
          <a:ln w="9525">
            <a:noFill/>
            <a:miter lim="800000"/>
            <a:headEnd/>
            <a:tailEnd/>
          </a:ln>
        </p:spPr>
      </p:pic>
      <p:pic>
        <p:nvPicPr>
          <p:cNvPr id="24597" name="Picture 27" descr="orange"/>
          <p:cNvPicPr>
            <a:picLocks noChangeAspect="1" noChangeArrowheads="1"/>
          </p:cNvPicPr>
          <p:nvPr/>
        </p:nvPicPr>
        <p:blipFill>
          <a:blip r:embed="rId3" cstate="print"/>
          <a:srcRect/>
          <a:stretch>
            <a:fillRect/>
          </a:stretch>
        </p:blipFill>
        <p:spPr bwMode="auto">
          <a:xfrm>
            <a:off x="5029200" y="4495800"/>
            <a:ext cx="152400" cy="152400"/>
          </a:xfrm>
          <a:prstGeom prst="rect">
            <a:avLst/>
          </a:prstGeom>
          <a:noFill/>
          <a:ln w="9525">
            <a:noFill/>
            <a:miter lim="800000"/>
            <a:headEnd/>
            <a:tailEnd/>
          </a:ln>
        </p:spPr>
      </p:pic>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1A5846AA-F7E4-4E33-8E29-9D2BD34C090A}" type="slidenum">
              <a:rPr lang="ar-SA" smtClean="0">
                <a:latin typeface="Arial" charset="0"/>
                <a:cs typeface="Arial" charset="0"/>
              </a:rPr>
              <a:pPr/>
              <a:t>28</a:t>
            </a:fld>
            <a:endParaRPr lang="en-GB">
              <a:latin typeface="Arial" charset="0"/>
              <a:cs typeface="Arial" charset="0"/>
            </a:endParaRPr>
          </a:p>
        </p:txBody>
      </p:sp>
      <p:sp>
        <p:nvSpPr>
          <p:cNvPr id="25603" name="Rectangle 2"/>
          <p:cNvSpPr>
            <a:spLocks noGrp="1" noChangeArrowheads="1"/>
          </p:cNvSpPr>
          <p:nvPr>
            <p:ph type="title"/>
          </p:nvPr>
        </p:nvSpPr>
        <p:spPr>
          <a:xfrm>
            <a:off x="457200" y="381000"/>
            <a:ext cx="8458200" cy="914400"/>
          </a:xfrm>
        </p:spPr>
        <p:txBody>
          <a:bodyPr/>
          <a:lstStyle/>
          <a:p>
            <a:pPr algn="l" eaLnBrk="1" hangingPunct="1"/>
            <a:r>
              <a:rPr lang="en-GB" sz="2800" b="1" i="1">
                <a:solidFill>
                  <a:schemeClr val="accent2"/>
                </a:solidFill>
              </a:rPr>
              <a:t>K</a:t>
            </a:r>
            <a:r>
              <a:rPr lang="en-GB" sz="2800" b="1">
                <a:solidFill>
                  <a:schemeClr val="accent2"/>
                </a:solidFill>
              </a:rPr>
              <a:t>-Means </a:t>
            </a:r>
            <a:r>
              <a:rPr lang="en-GB" sz="2800" b="1">
                <a:solidFill>
                  <a:srgbClr val="0033CC"/>
                </a:solidFill>
              </a:rPr>
              <a:t>Algorithm:</a:t>
            </a:r>
            <a:r>
              <a:rPr lang="en-GB" sz="3200" b="1">
                <a:solidFill>
                  <a:srgbClr val="0033CC"/>
                </a:solidFill>
              </a:rPr>
              <a:t> </a:t>
            </a:r>
            <a:r>
              <a:rPr lang="en-GB" sz="2400" b="1">
                <a:solidFill>
                  <a:srgbClr val="008080"/>
                </a:solidFill>
              </a:rPr>
              <a:t>Discussion of</a:t>
            </a:r>
            <a:r>
              <a:rPr lang="en-GB" sz="3200" b="1">
                <a:solidFill>
                  <a:srgbClr val="008080"/>
                </a:solidFill>
              </a:rPr>
              <a:t> </a:t>
            </a:r>
            <a:r>
              <a:rPr lang="en-GB" sz="2400" b="1">
                <a:solidFill>
                  <a:srgbClr val="008080"/>
                </a:solidFill>
              </a:rPr>
              <a:t>Example 1</a:t>
            </a:r>
          </a:p>
        </p:txBody>
      </p:sp>
      <p:sp>
        <p:nvSpPr>
          <p:cNvPr id="25604" name="Text Box 5"/>
          <p:cNvSpPr txBox="1">
            <a:spLocks noChangeArrowheads="1"/>
          </p:cNvSpPr>
          <p:nvPr/>
        </p:nvSpPr>
        <p:spPr bwMode="auto">
          <a:xfrm>
            <a:off x="457200" y="1676400"/>
            <a:ext cx="8077200" cy="2835275"/>
          </a:xfrm>
          <a:prstGeom prst="rect">
            <a:avLst/>
          </a:prstGeom>
          <a:noFill/>
          <a:ln w="9525">
            <a:noFill/>
            <a:miter lim="800000"/>
            <a:headEnd/>
            <a:tailEnd/>
          </a:ln>
        </p:spPr>
        <p:txBody>
          <a:bodyPr>
            <a:spAutoFit/>
          </a:bodyPr>
          <a:lstStyle/>
          <a:p>
            <a:r>
              <a:rPr lang="en-GB" sz="2000" dirty="0">
                <a:latin typeface="Times New Roman" pitchFamily="18" charset="0"/>
              </a:rPr>
              <a:t>When we consider point 3, suppose it is closer to 1, so 3 joins the cluster of 1, whose centroid moves to the point indicated as</a:t>
            </a:r>
            <a:r>
              <a:rPr lang="en-GB" sz="2000" dirty="0">
                <a:solidFill>
                  <a:srgbClr val="008080"/>
                </a:solidFill>
                <a:latin typeface="Times New Roman" pitchFamily="18" charset="0"/>
              </a:rPr>
              <a:t> </a:t>
            </a:r>
            <a:r>
              <a:rPr lang="en-GB" sz="2000" dirty="0">
                <a:solidFill>
                  <a:srgbClr val="993300"/>
                </a:solidFill>
                <a:latin typeface="Times New Roman" pitchFamily="18" charset="0"/>
              </a:rPr>
              <a:t>a</a:t>
            </a:r>
            <a:r>
              <a:rPr lang="en-GB" sz="2000" dirty="0">
                <a:latin typeface="Times New Roman" pitchFamily="18" charset="0"/>
              </a:rPr>
              <a:t>. </a:t>
            </a:r>
          </a:p>
          <a:p>
            <a:endParaRPr lang="en-GB" sz="2000" dirty="0">
              <a:solidFill>
                <a:srgbClr val="008080"/>
              </a:solidFill>
              <a:latin typeface="Times New Roman" pitchFamily="18" charset="0"/>
            </a:endParaRPr>
          </a:p>
          <a:p>
            <a:r>
              <a:rPr lang="en-GB" sz="2000" dirty="0">
                <a:latin typeface="Times New Roman" pitchFamily="18" charset="0"/>
              </a:rPr>
              <a:t>Suppose that when we assign 4, we find that 4 is closer to 2 than to</a:t>
            </a:r>
            <a:r>
              <a:rPr lang="en-GB" sz="2000" dirty="0">
                <a:solidFill>
                  <a:srgbClr val="008080"/>
                </a:solidFill>
                <a:latin typeface="Times New Roman" pitchFamily="18" charset="0"/>
              </a:rPr>
              <a:t> </a:t>
            </a:r>
            <a:r>
              <a:rPr lang="en-GB" sz="2000" dirty="0">
                <a:solidFill>
                  <a:srgbClr val="993300"/>
                </a:solidFill>
                <a:latin typeface="Times New Roman" pitchFamily="18" charset="0"/>
              </a:rPr>
              <a:t>a</a:t>
            </a:r>
            <a:r>
              <a:rPr lang="en-GB" sz="2000" dirty="0">
                <a:latin typeface="Times New Roman" pitchFamily="18" charset="0"/>
              </a:rPr>
              <a:t>, so 4 joins 2 in its cluster, whose </a:t>
            </a:r>
            <a:r>
              <a:rPr lang="en-GB" sz="2000" dirty="0" err="1">
                <a:latin typeface="Times New Roman" pitchFamily="18" charset="0"/>
              </a:rPr>
              <a:t>center</a:t>
            </a:r>
            <a:r>
              <a:rPr lang="en-GB" sz="2000" dirty="0">
                <a:latin typeface="Times New Roman" pitchFamily="18" charset="0"/>
              </a:rPr>
              <a:t> thus moves to</a:t>
            </a:r>
            <a:r>
              <a:rPr lang="en-GB" sz="2000" dirty="0">
                <a:solidFill>
                  <a:srgbClr val="008080"/>
                </a:solidFill>
                <a:latin typeface="Times New Roman" pitchFamily="18" charset="0"/>
              </a:rPr>
              <a:t> </a:t>
            </a:r>
            <a:r>
              <a:rPr lang="en-GB" sz="2000" dirty="0">
                <a:solidFill>
                  <a:srgbClr val="993300"/>
                </a:solidFill>
                <a:latin typeface="Times New Roman" pitchFamily="18" charset="0"/>
              </a:rPr>
              <a:t>b</a:t>
            </a:r>
            <a:r>
              <a:rPr lang="en-GB" sz="2000" dirty="0">
                <a:latin typeface="Times New Roman" pitchFamily="18" charset="0"/>
              </a:rPr>
              <a:t>. </a:t>
            </a:r>
          </a:p>
          <a:p>
            <a:endParaRPr lang="en-GB" sz="2000" dirty="0">
              <a:latin typeface="Times New Roman" pitchFamily="18" charset="0"/>
            </a:endParaRPr>
          </a:p>
          <a:p>
            <a:r>
              <a:rPr lang="en-GB" sz="2000" dirty="0">
                <a:latin typeface="Times New Roman" pitchFamily="18" charset="0"/>
              </a:rPr>
              <a:t>Finally, 5 is closer to</a:t>
            </a:r>
            <a:r>
              <a:rPr lang="en-GB" sz="2000" dirty="0">
                <a:solidFill>
                  <a:srgbClr val="008080"/>
                </a:solidFill>
                <a:latin typeface="Times New Roman" pitchFamily="18" charset="0"/>
              </a:rPr>
              <a:t> </a:t>
            </a:r>
            <a:r>
              <a:rPr lang="en-GB" sz="2000" dirty="0">
                <a:solidFill>
                  <a:srgbClr val="993300"/>
                </a:solidFill>
                <a:latin typeface="Times New Roman" pitchFamily="18" charset="0"/>
              </a:rPr>
              <a:t>a </a:t>
            </a:r>
            <a:r>
              <a:rPr lang="en-GB" sz="2000" dirty="0">
                <a:latin typeface="Times New Roman" pitchFamily="18" charset="0"/>
              </a:rPr>
              <a:t>than</a:t>
            </a:r>
            <a:r>
              <a:rPr lang="en-GB" sz="2000" dirty="0">
                <a:solidFill>
                  <a:srgbClr val="008080"/>
                </a:solidFill>
                <a:latin typeface="Times New Roman" pitchFamily="18" charset="0"/>
              </a:rPr>
              <a:t> </a:t>
            </a:r>
            <a:r>
              <a:rPr lang="en-GB" sz="2000" dirty="0">
                <a:solidFill>
                  <a:srgbClr val="993300"/>
                </a:solidFill>
                <a:latin typeface="Times New Roman" pitchFamily="18" charset="0"/>
              </a:rPr>
              <a:t>b</a:t>
            </a:r>
            <a:r>
              <a:rPr lang="en-GB" sz="2000" dirty="0">
                <a:latin typeface="Times New Roman" pitchFamily="18" charset="0"/>
              </a:rPr>
              <a:t>, so it joins the cluster</a:t>
            </a:r>
            <a:r>
              <a:rPr lang="en-GB" sz="2000" dirty="0">
                <a:solidFill>
                  <a:srgbClr val="008080"/>
                </a:solidFill>
                <a:latin typeface="Times New Roman" pitchFamily="18" charset="0"/>
              </a:rPr>
              <a:t> </a:t>
            </a:r>
            <a:r>
              <a:rPr lang="en-GB" sz="2000" dirty="0">
                <a:solidFill>
                  <a:srgbClr val="993300"/>
                </a:solidFill>
                <a:latin typeface="Times New Roman" pitchFamily="18" charset="0"/>
              </a:rPr>
              <a:t>{1; 3}</a:t>
            </a:r>
            <a:r>
              <a:rPr lang="en-GB" sz="2000" dirty="0">
                <a:latin typeface="Times New Roman" pitchFamily="18" charset="0"/>
              </a:rPr>
              <a:t>, whose centroid moves to</a:t>
            </a:r>
            <a:r>
              <a:rPr lang="en-GB" sz="2000" dirty="0">
                <a:solidFill>
                  <a:srgbClr val="008080"/>
                </a:solidFill>
                <a:latin typeface="Times New Roman" pitchFamily="18" charset="0"/>
              </a:rPr>
              <a:t> </a:t>
            </a:r>
            <a:r>
              <a:rPr lang="en-GB" sz="2000" dirty="0">
                <a:solidFill>
                  <a:srgbClr val="993300"/>
                </a:solidFill>
                <a:latin typeface="Times New Roman" pitchFamily="18" charset="0"/>
              </a:rPr>
              <a:t>c</a:t>
            </a:r>
            <a:r>
              <a:rPr lang="en-GB" sz="2000" dirty="0">
                <a:latin typeface="Times New Roman" pitchFamily="18" charset="0"/>
              </a:rPr>
              <a:t>. </a:t>
            </a:r>
          </a:p>
          <a:p>
            <a:endParaRPr lang="en-GB" sz="2000" dirty="0">
              <a:solidFill>
                <a:srgbClr val="008080"/>
              </a:solidFill>
              <a:latin typeface="Times New Roman" pitchFamily="18" charset="0"/>
            </a:endParaRP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4BD87748-77E7-4683-A2B4-AECEB894533C}" type="slidenum">
              <a:rPr lang="ar-SA" smtClean="0">
                <a:latin typeface="Arial" charset="0"/>
                <a:cs typeface="Arial" charset="0"/>
              </a:rPr>
              <a:pPr/>
              <a:t>29</a:t>
            </a:fld>
            <a:endParaRPr lang="en-GB">
              <a:latin typeface="Arial" charset="0"/>
              <a:cs typeface="Arial" charset="0"/>
            </a:endParaRPr>
          </a:p>
        </p:txBody>
      </p:sp>
      <p:sp>
        <p:nvSpPr>
          <p:cNvPr id="26627" name="Rectangle 2"/>
          <p:cNvSpPr>
            <a:spLocks noGrp="1" noChangeArrowheads="1"/>
          </p:cNvSpPr>
          <p:nvPr>
            <p:ph type="title"/>
          </p:nvPr>
        </p:nvSpPr>
        <p:spPr>
          <a:xfrm>
            <a:off x="457200" y="381000"/>
            <a:ext cx="8458200" cy="762000"/>
          </a:xfrm>
        </p:spPr>
        <p:txBody>
          <a:bodyPr/>
          <a:lstStyle/>
          <a:p>
            <a:pPr algn="l" eaLnBrk="1" hangingPunct="1"/>
            <a:r>
              <a:rPr lang="en-GB" sz="2800" b="1" i="1">
                <a:solidFill>
                  <a:schemeClr val="accent2"/>
                </a:solidFill>
              </a:rPr>
              <a:t>K</a:t>
            </a:r>
            <a:r>
              <a:rPr lang="en-GB" sz="2800" b="1">
                <a:solidFill>
                  <a:schemeClr val="accent2"/>
                </a:solidFill>
              </a:rPr>
              <a:t>-Means </a:t>
            </a:r>
            <a:r>
              <a:rPr lang="en-GB" sz="2800" b="1">
                <a:solidFill>
                  <a:srgbClr val="0033CC"/>
                </a:solidFill>
              </a:rPr>
              <a:t>Clustering: </a:t>
            </a:r>
            <a:r>
              <a:rPr lang="en-GB" sz="2000" b="1">
                <a:solidFill>
                  <a:srgbClr val="0033CC"/>
                </a:solidFill>
              </a:rPr>
              <a:t>Example 2</a:t>
            </a:r>
            <a:r>
              <a:rPr lang="en-GB" sz="2800" b="1">
                <a:solidFill>
                  <a:srgbClr val="0033CC"/>
                </a:solidFill>
              </a:rPr>
              <a:t> </a:t>
            </a:r>
            <a:r>
              <a:rPr lang="en-GB" sz="1200" b="1">
                <a:solidFill>
                  <a:srgbClr val="0033CC"/>
                </a:solidFill>
              </a:rPr>
              <a:t>(1)</a:t>
            </a:r>
          </a:p>
        </p:txBody>
      </p:sp>
      <p:sp>
        <p:nvSpPr>
          <p:cNvPr id="27652" name="Text Box 5"/>
          <p:cNvSpPr txBox="1">
            <a:spLocks noChangeArrowheads="1"/>
          </p:cNvSpPr>
          <p:nvPr/>
        </p:nvSpPr>
        <p:spPr bwMode="auto">
          <a:xfrm>
            <a:off x="533400" y="1447800"/>
            <a:ext cx="8077200" cy="4386263"/>
          </a:xfrm>
          <a:prstGeom prst="rect">
            <a:avLst/>
          </a:prstGeom>
          <a:noFill/>
          <a:ln w="9525">
            <a:noFill/>
            <a:miter lim="800000"/>
            <a:headEnd/>
            <a:tailEnd/>
          </a:ln>
        </p:spPr>
        <p:txBody>
          <a:bodyPr>
            <a:spAutoFit/>
          </a:bodyPr>
          <a:lstStyle/>
          <a:p>
            <a:pPr algn="l">
              <a:defRPr/>
            </a:pPr>
            <a:r>
              <a:rPr lang="en-GB" sz="1800" dirty="0"/>
              <a:t>Q) Suppose that we are given the following 9 items to cluster:</a:t>
            </a:r>
          </a:p>
          <a:p>
            <a:pPr algn="l">
              <a:defRPr/>
            </a:pPr>
            <a:endParaRPr lang="en-GB" sz="900" dirty="0"/>
          </a:p>
          <a:p>
            <a:pPr algn="l">
              <a:defRPr/>
            </a:pPr>
            <a:r>
              <a:rPr lang="en-GB" sz="1800" dirty="0">
                <a:solidFill>
                  <a:srgbClr val="CC6600"/>
                </a:solidFill>
              </a:rPr>
              <a:t>                        {2, 4, 10, 12, 3, 20, 30, 11, 25}</a:t>
            </a:r>
          </a:p>
          <a:p>
            <a:pPr algn="l">
              <a:defRPr/>
            </a:pPr>
            <a:endParaRPr lang="en-GB" sz="900" dirty="0">
              <a:solidFill>
                <a:srgbClr val="CC6600"/>
              </a:solidFill>
            </a:endParaRPr>
          </a:p>
          <a:p>
            <a:pPr algn="l">
              <a:defRPr/>
            </a:pPr>
            <a:r>
              <a:rPr lang="en-GB" sz="1800" dirty="0"/>
              <a:t>and suppose that</a:t>
            </a:r>
            <a:r>
              <a:rPr lang="en-GB" sz="1800" dirty="0">
                <a:solidFill>
                  <a:schemeClr val="hlink"/>
                </a:solidFill>
              </a:rPr>
              <a:t> </a:t>
            </a:r>
            <a:r>
              <a:rPr lang="en-GB" sz="1800" dirty="0">
                <a:solidFill>
                  <a:srgbClr val="CC6600"/>
                </a:solidFill>
              </a:rPr>
              <a:t>K=2 (C</a:t>
            </a:r>
            <a:r>
              <a:rPr lang="en-GB" sz="1200" dirty="0">
                <a:solidFill>
                  <a:srgbClr val="CC6600"/>
                </a:solidFill>
              </a:rPr>
              <a:t>1 </a:t>
            </a:r>
            <a:r>
              <a:rPr lang="en-GB" sz="1800" dirty="0">
                <a:solidFill>
                  <a:srgbClr val="CC6600"/>
                </a:solidFill>
              </a:rPr>
              <a:t>and C</a:t>
            </a:r>
            <a:r>
              <a:rPr lang="en-GB" sz="1200" dirty="0">
                <a:solidFill>
                  <a:srgbClr val="CC6600"/>
                </a:solidFill>
              </a:rPr>
              <a:t>2)</a:t>
            </a:r>
            <a:r>
              <a:rPr lang="en-GB" sz="1800" dirty="0"/>
              <a:t>.</a:t>
            </a:r>
          </a:p>
          <a:p>
            <a:pPr algn="l">
              <a:defRPr/>
            </a:pPr>
            <a:endParaRPr lang="en-GB" sz="900" dirty="0"/>
          </a:p>
          <a:p>
            <a:pPr algn="l">
              <a:defRPr/>
            </a:pPr>
            <a:r>
              <a:rPr lang="en-GB" sz="1800" u="sng" dirty="0"/>
              <a:t>Solution Steps:</a:t>
            </a:r>
          </a:p>
          <a:p>
            <a:pPr marL="406400" indent="-292100" algn="l">
              <a:buFont typeface="Arial" pitchFamily="34" charset="0"/>
              <a:buChar char="•"/>
              <a:defRPr/>
            </a:pPr>
            <a:r>
              <a:rPr lang="en-GB" sz="1800" dirty="0"/>
              <a:t>We initially assign the means to the first two values:</a:t>
            </a:r>
            <a:r>
              <a:rPr lang="en-GB" sz="1800" dirty="0">
                <a:solidFill>
                  <a:schemeClr val="hlink"/>
                </a:solidFill>
              </a:rPr>
              <a:t> </a:t>
            </a:r>
          </a:p>
          <a:p>
            <a:pPr marL="406400" indent="-292100" algn="l">
              <a:defRPr/>
            </a:pPr>
            <a:r>
              <a:rPr lang="en-GB" sz="1800" dirty="0">
                <a:solidFill>
                  <a:srgbClr val="CC6600"/>
                </a:solidFill>
              </a:rPr>
              <a:t>       m</a:t>
            </a:r>
            <a:r>
              <a:rPr lang="en-GB" sz="1200" dirty="0">
                <a:solidFill>
                  <a:srgbClr val="CC6600"/>
                </a:solidFill>
              </a:rPr>
              <a:t>1 </a:t>
            </a:r>
            <a:r>
              <a:rPr lang="en-GB" sz="1800" dirty="0">
                <a:solidFill>
                  <a:srgbClr val="CC6600"/>
                </a:solidFill>
              </a:rPr>
              <a:t>= 2</a:t>
            </a:r>
            <a:r>
              <a:rPr lang="en-GB" sz="1800" dirty="0">
                <a:solidFill>
                  <a:schemeClr val="hlink"/>
                </a:solidFill>
              </a:rPr>
              <a:t> </a:t>
            </a:r>
            <a:r>
              <a:rPr lang="en-GB" sz="1800" dirty="0"/>
              <a:t>and </a:t>
            </a:r>
            <a:r>
              <a:rPr lang="en-GB" sz="1800" dirty="0">
                <a:solidFill>
                  <a:srgbClr val="CC6600"/>
                </a:solidFill>
              </a:rPr>
              <a:t>m</a:t>
            </a:r>
            <a:r>
              <a:rPr lang="en-GB" sz="1200" dirty="0">
                <a:solidFill>
                  <a:srgbClr val="CC6600"/>
                </a:solidFill>
              </a:rPr>
              <a:t>2 </a:t>
            </a:r>
            <a:r>
              <a:rPr lang="en-GB" sz="1800" dirty="0">
                <a:solidFill>
                  <a:srgbClr val="CC6600"/>
                </a:solidFill>
              </a:rPr>
              <a:t>=4</a:t>
            </a:r>
            <a:r>
              <a:rPr lang="en-GB" sz="1800" dirty="0"/>
              <a:t>. </a:t>
            </a:r>
          </a:p>
          <a:p>
            <a:pPr marL="406400" indent="-292100" algn="l">
              <a:buFont typeface="Arial" pitchFamily="34" charset="0"/>
              <a:buChar char="•"/>
              <a:defRPr/>
            </a:pPr>
            <a:r>
              <a:rPr lang="en-GB" sz="1800" dirty="0"/>
              <a:t>Using Euclidean distance, we find that initially</a:t>
            </a:r>
            <a:r>
              <a:rPr lang="en-GB" sz="1800" dirty="0">
                <a:solidFill>
                  <a:schemeClr val="hlink"/>
                </a:solidFill>
              </a:rPr>
              <a:t> </a:t>
            </a:r>
          </a:p>
          <a:p>
            <a:pPr marL="406400" indent="-292100" algn="l">
              <a:defRPr/>
            </a:pPr>
            <a:r>
              <a:rPr lang="en-GB" sz="1800" dirty="0">
                <a:solidFill>
                  <a:srgbClr val="CC6600"/>
                </a:solidFill>
              </a:rPr>
              <a:t>       C</a:t>
            </a:r>
            <a:r>
              <a:rPr lang="en-GB" sz="1200" dirty="0">
                <a:solidFill>
                  <a:srgbClr val="CC6600"/>
                </a:solidFill>
              </a:rPr>
              <a:t>1</a:t>
            </a:r>
            <a:r>
              <a:rPr lang="en-GB" sz="1800" dirty="0">
                <a:solidFill>
                  <a:srgbClr val="CC6600"/>
                </a:solidFill>
              </a:rPr>
              <a:t> = {2, 3}</a:t>
            </a:r>
            <a:r>
              <a:rPr lang="en-GB" sz="1800" dirty="0">
                <a:solidFill>
                  <a:schemeClr val="hlink"/>
                </a:solidFill>
              </a:rPr>
              <a:t> </a:t>
            </a:r>
            <a:r>
              <a:rPr lang="en-GB" sz="1800" dirty="0"/>
              <a:t>and </a:t>
            </a:r>
            <a:r>
              <a:rPr lang="en-GB" sz="1800" dirty="0">
                <a:solidFill>
                  <a:srgbClr val="CC6600"/>
                </a:solidFill>
              </a:rPr>
              <a:t>C</a:t>
            </a:r>
            <a:r>
              <a:rPr lang="en-GB" sz="1100" dirty="0">
                <a:solidFill>
                  <a:srgbClr val="CC6600"/>
                </a:solidFill>
              </a:rPr>
              <a:t>2</a:t>
            </a:r>
            <a:r>
              <a:rPr lang="en-GB" sz="1800" dirty="0">
                <a:solidFill>
                  <a:srgbClr val="CC6600"/>
                </a:solidFill>
              </a:rPr>
              <a:t> = {4, 10, 12, 20, 30, 11, 25}</a:t>
            </a:r>
            <a:r>
              <a:rPr lang="en-GB" sz="1800" dirty="0"/>
              <a:t>.</a:t>
            </a:r>
            <a:r>
              <a:rPr lang="en-GB" sz="1800" dirty="0">
                <a:solidFill>
                  <a:schemeClr val="hlink"/>
                </a:solidFill>
              </a:rPr>
              <a:t> </a:t>
            </a:r>
          </a:p>
          <a:p>
            <a:pPr marL="406400" indent="-292100" algn="l">
              <a:defRPr/>
            </a:pPr>
            <a:r>
              <a:rPr lang="en-GB" sz="1400" dirty="0"/>
              <a:t>     Note: The value</a:t>
            </a:r>
            <a:r>
              <a:rPr lang="en-GB" sz="1400" dirty="0">
                <a:solidFill>
                  <a:schemeClr val="hlink"/>
                </a:solidFill>
              </a:rPr>
              <a:t> </a:t>
            </a:r>
            <a:r>
              <a:rPr lang="en-GB" sz="1400" dirty="0">
                <a:solidFill>
                  <a:srgbClr val="CC6600"/>
                </a:solidFill>
              </a:rPr>
              <a:t>3</a:t>
            </a:r>
            <a:r>
              <a:rPr lang="en-GB" sz="1400" dirty="0">
                <a:solidFill>
                  <a:schemeClr val="hlink"/>
                </a:solidFill>
              </a:rPr>
              <a:t> </a:t>
            </a:r>
            <a:r>
              <a:rPr lang="en-GB" sz="1400" dirty="0"/>
              <a:t>is equally close to both means, so we arbitrarily choose</a:t>
            </a:r>
            <a:r>
              <a:rPr lang="en-GB" sz="1400" dirty="0">
                <a:solidFill>
                  <a:schemeClr val="hlink"/>
                </a:solidFill>
              </a:rPr>
              <a:t> </a:t>
            </a:r>
            <a:r>
              <a:rPr lang="en-GB" sz="1400" dirty="0">
                <a:solidFill>
                  <a:srgbClr val="CC6600"/>
                </a:solidFill>
              </a:rPr>
              <a:t>K</a:t>
            </a:r>
            <a:r>
              <a:rPr lang="en-GB" sz="1050" dirty="0">
                <a:solidFill>
                  <a:srgbClr val="CC6600"/>
                </a:solidFill>
              </a:rPr>
              <a:t>1</a:t>
            </a:r>
            <a:r>
              <a:rPr lang="en-GB" sz="1400" dirty="0"/>
              <a:t>. Any desired assignment could be used in the case of ties</a:t>
            </a:r>
            <a:r>
              <a:rPr lang="en-GB" sz="1400" dirty="0">
                <a:solidFill>
                  <a:schemeClr val="hlink"/>
                </a:solidFill>
              </a:rPr>
              <a:t>.</a:t>
            </a:r>
          </a:p>
          <a:p>
            <a:pPr marL="406400" indent="-292100" algn="l">
              <a:buFont typeface="Arial" pitchFamily="34" charset="0"/>
              <a:buChar char="•"/>
              <a:defRPr/>
            </a:pPr>
            <a:endParaRPr lang="en-GB" sz="900" dirty="0">
              <a:solidFill>
                <a:schemeClr val="hlink"/>
              </a:solidFill>
            </a:endParaRPr>
          </a:p>
          <a:p>
            <a:pPr marL="406400" indent="-292100" algn="l">
              <a:buFont typeface="Arial" pitchFamily="34" charset="0"/>
              <a:buChar char="•"/>
              <a:defRPr/>
            </a:pPr>
            <a:r>
              <a:rPr lang="en-GB" sz="1800" dirty="0"/>
              <a:t>We then recalculate the means to get</a:t>
            </a:r>
            <a:r>
              <a:rPr lang="en-GB" sz="1800" dirty="0">
                <a:solidFill>
                  <a:schemeClr val="hlink"/>
                </a:solidFill>
              </a:rPr>
              <a:t> </a:t>
            </a:r>
            <a:r>
              <a:rPr lang="en-GB" sz="1800" dirty="0">
                <a:solidFill>
                  <a:srgbClr val="CC6600"/>
                </a:solidFill>
              </a:rPr>
              <a:t>m</a:t>
            </a:r>
            <a:r>
              <a:rPr lang="en-GB" sz="1200" dirty="0">
                <a:solidFill>
                  <a:srgbClr val="CC6600"/>
                </a:solidFill>
              </a:rPr>
              <a:t>1</a:t>
            </a:r>
            <a:r>
              <a:rPr lang="en-GB" sz="1800" dirty="0">
                <a:solidFill>
                  <a:srgbClr val="CC6600"/>
                </a:solidFill>
              </a:rPr>
              <a:t>=2.5</a:t>
            </a:r>
            <a:r>
              <a:rPr lang="en-GB" sz="1800" dirty="0">
                <a:solidFill>
                  <a:schemeClr val="hlink"/>
                </a:solidFill>
              </a:rPr>
              <a:t> </a:t>
            </a:r>
            <a:r>
              <a:rPr lang="en-GB" sz="1800" dirty="0"/>
              <a:t>and</a:t>
            </a:r>
            <a:r>
              <a:rPr lang="en-GB" sz="1800" dirty="0">
                <a:solidFill>
                  <a:schemeClr val="hlink"/>
                </a:solidFill>
              </a:rPr>
              <a:t> </a:t>
            </a:r>
            <a:r>
              <a:rPr lang="en-GB" sz="1800" dirty="0">
                <a:solidFill>
                  <a:srgbClr val="CC6600"/>
                </a:solidFill>
              </a:rPr>
              <a:t>m</a:t>
            </a:r>
            <a:r>
              <a:rPr lang="en-GB" sz="1200" dirty="0">
                <a:solidFill>
                  <a:srgbClr val="CC6600"/>
                </a:solidFill>
              </a:rPr>
              <a:t>2</a:t>
            </a:r>
            <a:r>
              <a:rPr lang="en-GB" sz="1800" dirty="0">
                <a:solidFill>
                  <a:srgbClr val="CC6600"/>
                </a:solidFill>
              </a:rPr>
              <a:t>=16</a:t>
            </a:r>
            <a:r>
              <a:rPr lang="en-GB" sz="1800" dirty="0"/>
              <a:t>. </a:t>
            </a:r>
          </a:p>
          <a:p>
            <a:pPr marL="406400" indent="-292100" algn="l">
              <a:buFont typeface="Arial" pitchFamily="34" charset="0"/>
              <a:buChar char="•"/>
              <a:defRPr/>
            </a:pPr>
            <a:endParaRPr lang="en-GB" sz="900" dirty="0"/>
          </a:p>
          <a:p>
            <a:pPr marL="406400" indent="-292100" algn="l">
              <a:buFont typeface="Arial" pitchFamily="34" charset="0"/>
              <a:buChar char="•"/>
              <a:defRPr/>
            </a:pPr>
            <a:r>
              <a:rPr lang="en-GB" sz="1800" dirty="0"/>
              <a:t>We again make assignments to clusters to get:</a:t>
            </a:r>
          </a:p>
          <a:p>
            <a:pPr marL="406400" indent="-292100" algn="l">
              <a:buFont typeface="Arial" pitchFamily="34" charset="0"/>
              <a:buChar char="•"/>
              <a:defRPr/>
            </a:pPr>
            <a:r>
              <a:rPr lang="en-GB" sz="1800" dirty="0">
                <a:solidFill>
                  <a:srgbClr val="CC6600"/>
                </a:solidFill>
              </a:rPr>
              <a:t>C</a:t>
            </a:r>
            <a:r>
              <a:rPr lang="en-GB" sz="1200" dirty="0">
                <a:solidFill>
                  <a:srgbClr val="CC6600"/>
                </a:solidFill>
              </a:rPr>
              <a:t>1</a:t>
            </a:r>
            <a:r>
              <a:rPr lang="en-GB" sz="1800" dirty="0">
                <a:solidFill>
                  <a:srgbClr val="CC6600"/>
                </a:solidFill>
              </a:rPr>
              <a:t>= {2, 3, 4}</a:t>
            </a:r>
            <a:r>
              <a:rPr lang="en-GB" sz="1800" dirty="0">
                <a:solidFill>
                  <a:schemeClr val="hlink"/>
                </a:solidFill>
              </a:rPr>
              <a:t> </a:t>
            </a:r>
            <a:r>
              <a:rPr lang="en-GB" sz="1800" dirty="0"/>
              <a:t>and </a:t>
            </a:r>
            <a:r>
              <a:rPr lang="en-GB" sz="1800" dirty="0">
                <a:solidFill>
                  <a:srgbClr val="CC6600"/>
                </a:solidFill>
              </a:rPr>
              <a:t>C</a:t>
            </a:r>
            <a:r>
              <a:rPr lang="en-GB" sz="1200" dirty="0">
                <a:solidFill>
                  <a:srgbClr val="CC6600"/>
                </a:solidFill>
              </a:rPr>
              <a:t>2</a:t>
            </a:r>
            <a:r>
              <a:rPr lang="en-GB" sz="1800" dirty="0">
                <a:solidFill>
                  <a:srgbClr val="CC6600"/>
                </a:solidFill>
              </a:rPr>
              <a:t> = {10, 12, 20, 30, 11, 25}</a:t>
            </a:r>
            <a:r>
              <a:rPr lang="en-GB" sz="1800" dirty="0"/>
              <a:t>.</a:t>
            </a:r>
          </a:p>
        </p:txBody>
      </p:sp>
      <p:sp>
        <p:nvSpPr>
          <p:cNvPr id="6" name="TextBox 5"/>
          <p:cNvSpPr txBox="1"/>
          <p:nvPr/>
        </p:nvSpPr>
        <p:spPr>
          <a:xfrm>
            <a:off x="685800" y="6248400"/>
            <a:ext cx="7620000" cy="338554"/>
          </a:xfrm>
          <a:prstGeom prst="rect">
            <a:avLst/>
          </a:prstGeom>
          <a:noFill/>
        </p:spPr>
        <p:txBody>
          <a:bodyPr wrap="square" rtlCol="0">
            <a:spAutoFit/>
          </a:bodyPr>
          <a:lstStyle/>
          <a:p>
            <a:r>
              <a:rPr lang="en-US" sz="1600" b="1" u="sng" dirty="0">
                <a:solidFill>
                  <a:srgbClr val="170981"/>
                </a:solidFill>
              </a:rPr>
              <a:t>Note</a:t>
            </a:r>
            <a:r>
              <a:rPr lang="en-US" sz="1600" dirty="0"/>
              <a:t>: In this Example we re-calculate the </a:t>
            </a:r>
            <a:r>
              <a:rPr lang="en-US" sz="1600" dirty="0" err="1"/>
              <a:t>centroid</a:t>
            </a:r>
            <a:r>
              <a:rPr lang="en-US" sz="1600" dirty="0"/>
              <a:t> after we assign each value.</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Content Placeholder 2"/>
          <p:cNvSpPr>
            <a:spLocks noGrp="1"/>
          </p:cNvSpPr>
          <p:nvPr>
            <p:ph idx="1"/>
          </p:nvPr>
        </p:nvSpPr>
        <p:spPr/>
        <p:txBody>
          <a:bodyPr/>
          <a:lstStyle/>
          <a:p>
            <a:r>
              <a:rPr lang="en-US" sz="2400" i="1" dirty="0">
                <a:solidFill>
                  <a:srgbClr val="C00000"/>
                </a:solidFill>
              </a:rPr>
              <a:t>Clustering</a:t>
            </a:r>
            <a:r>
              <a:rPr lang="en-US" sz="2400" i="1" dirty="0"/>
              <a:t> </a:t>
            </a:r>
            <a:r>
              <a:rPr lang="en-US" sz="2400" dirty="0"/>
              <a:t>is the process of grouping the data into classes or </a:t>
            </a:r>
            <a:r>
              <a:rPr lang="en-US" sz="2400" i="1" dirty="0"/>
              <a:t>clusters, so that objects within a cluster </a:t>
            </a:r>
            <a:r>
              <a:rPr lang="en-US" sz="2400" dirty="0"/>
              <a:t>have high similarity in comparison to one another but are very dissimilar to objects in other clusters. </a:t>
            </a:r>
          </a:p>
          <a:p>
            <a:endParaRPr lang="en-US" sz="2400" dirty="0"/>
          </a:p>
          <a:p>
            <a:r>
              <a:rPr lang="en-US" sz="2400" dirty="0">
                <a:solidFill>
                  <a:srgbClr val="C00000"/>
                </a:solidFill>
              </a:rPr>
              <a:t>Dissimilarities</a:t>
            </a:r>
            <a:r>
              <a:rPr lang="en-US" sz="2400" dirty="0"/>
              <a:t> are assessed based on the attribute values describing the objects. Often, distance measures are used. </a:t>
            </a:r>
            <a:r>
              <a:rPr lang="en-US" sz="2400" dirty="0">
                <a:solidFill>
                  <a:srgbClr val="FF0000"/>
                </a:solidFill>
              </a:rPr>
              <a:t>(Do you remember KNN?)</a:t>
            </a:r>
          </a:p>
          <a:p>
            <a:endParaRPr lang="en-US" sz="2400" dirty="0"/>
          </a:p>
          <a:p>
            <a:r>
              <a:rPr lang="en-US" sz="2400" dirty="0"/>
              <a:t>Clustering has its roots in many areas, including data mining, statistics, biology, and machine learning.</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3</a:t>
            </a:fld>
            <a:endParaRPr lang="en-US"/>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pPr algn="l"/>
            <a:fld id="{8011D859-0471-417D-96D3-4632A834D511}" type="slidenum">
              <a:rPr lang="ar-SA" smtClean="0">
                <a:latin typeface="Arial" charset="0"/>
                <a:cs typeface="Arial" charset="0"/>
              </a:rPr>
              <a:pPr algn="l"/>
              <a:t>30</a:t>
            </a:fld>
            <a:endParaRPr lang="en-GB">
              <a:latin typeface="Arial" charset="0"/>
              <a:cs typeface="Arial" charset="0"/>
            </a:endParaRPr>
          </a:p>
        </p:txBody>
      </p:sp>
      <p:sp>
        <p:nvSpPr>
          <p:cNvPr id="27651" name="Rectangle 2"/>
          <p:cNvSpPr>
            <a:spLocks noGrp="1" noChangeArrowheads="1"/>
          </p:cNvSpPr>
          <p:nvPr>
            <p:ph type="title"/>
          </p:nvPr>
        </p:nvSpPr>
        <p:spPr>
          <a:xfrm>
            <a:off x="457200" y="381000"/>
            <a:ext cx="8458200" cy="762000"/>
          </a:xfrm>
        </p:spPr>
        <p:txBody>
          <a:bodyPr/>
          <a:lstStyle/>
          <a:p>
            <a:pPr algn="l" eaLnBrk="1" hangingPunct="1"/>
            <a:r>
              <a:rPr lang="en-GB" sz="2800" b="1" i="1">
                <a:solidFill>
                  <a:srgbClr val="0033CC"/>
                </a:solidFill>
              </a:rPr>
              <a:t>K</a:t>
            </a:r>
            <a:r>
              <a:rPr lang="en-GB" sz="2800" b="1">
                <a:solidFill>
                  <a:srgbClr val="0033CC"/>
                </a:solidFill>
              </a:rPr>
              <a:t>-Means Clustering: </a:t>
            </a:r>
            <a:r>
              <a:rPr lang="en-GB" sz="2000" b="1">
                <a:solidFill>
                  <a:srgbClr val="0033CC"/>
                </a:solidFill>
              </a:rPr>
              <a:t>Continue</a:t>
            </a:r>
            <a:r>
              <a:rPr lang="en-GB" sz="2800" b="1">
                <a:solidFill>
                  <a:srgbClr val="0033CC"/>
                </a:solidFill>
              </a:rPr>
              <a:t> </a:t>
            </a:r>
            <a:r>
              <a:rPr lang="en-GB" sz="2000" b="1">
                <a:solidFill>
                  <a:srgbClr val="0033CC"/>
                </a:solidFill>
              </a:rPr>
              <a:t>Example 2</a:t>
            </a:r>
            <a:r>
              <a:rPr lang="en-GB" sz="2800" b="1">
                <a:solidFill>
                  <a:srgbClr val="0033CC"/>
                </a:solidFill>
              </a:rPr>
              <a:t> </a:t>
            </a:r>
            <a:r>
              <a:rPr lang="en-GB" sz="1200" b="1">
                <a:solidFill>
                  <a:srgbClr val="0033CC"/>
                </a:solidFill>
              </a:rPr>
              <a:t>(2)</a:t>
            </a:r>
          </a:p>
        </p:txBody>
      </p:sp>
      <p:sp>
        <p:nvSpPr>
          <p:cNvPr id="27652" name="Text Box 5"/>
          <p:cNvSpPr txBox="1">
            <a:spLocks noChangeArrowheads="1"/>
          </p:cNvSpPr>
          <p:nvPr/>
        </p:nvSpPr>
        <p:spPr bwMode="auto">
          <a:xfrm>
            <a:off x="533400" y="1447800"/>
            <a:ext cx="8077200" cy="396875"/>
          </a:xfrm>
          <a:prstGeom prst="rect">
            <a:avLst/>
          </a:prstGeom>
          <a:noFill/>
          <a:ln w="9525">
            <a:noFill/>
            <a:miter lim="800000"/>
            <a:headEnd/>
            <a:tailEnd/>
          </a:ln>
        </p:spPr>
        <p:txBody>
          <a:bodyPr>
            <a:spAutoFit/>
          </a:bodyPr>
          <a:lstStyle/>
          <a:p>
            <a:pPr algn="l">
              <a:buFont typeface="Arial" charset="0"/>
              <a:buChar char="•"/>
            </a:pPr>
            <a:r>
              <a:rPr lang="en-GB" sz="2000"/>
              <a:t>  Continuing in this fashion, we obtain the following:</a:t>
            </a:r>
          </a:p>
        </p:txBody>
      </p:sp>
      <p:sp>
        <p:nvSpPr>
          <p:cNvPr id="27653" name="Text Box 6"/>
          <p:cNvSpPr txBox="1">
            <a:spLocks noChangeArrowheads="1"/>
          </p:cNvSpPr>
          <p:nvPr/>
        </p:nvSpPr>
        <p:spPr bwMode="auto">
          <a:xfrm>
            <a:off x="7086600" y="1143000"/>
            <a:ext cx="1752600" cy="336550"/>
          </a:xfrm>
          <a:prstGeom prst="rect">
            <a:avLst/>
          </a:prstGeom>
          <a:noFill/>
          <a:ln w="9525">
            <a:noFill/>
            <a:miter lim="800000"/>
            <a:headEnd/>
            <a:tailEnd/>
          </a:ln>
        </p:spPr>
        <p:txBody>
          <a:bodyPr>
            <a:spAutoFit/>
          </a:bodyPr>
          <a:lstStyle/>
          <a:p>
            <a:pPr algn="l">
              <a:spcBef>
                <a:spcPct val="50000"/>
              </a:spcBef>
            </a:pPr>
            <a:r>
              <a:rPr lang="en-GB" sz="1600">
                <a:solidFill>
                  <a:srgbClr val="993300"/>
                </a:solidFill>
              </a:rPr>
              <a:t>(Dunham, 2003)</a:t>
            </a:r>
          </a:p>
        </p:txBody>
      </p:sp>
      <p:graphicFrame>
        <p:nvGraphicFramePr>
          <p:cNvPr id="781366" name="Group 54"/>
          <p:cNvGraphicFramePr>
            <a:graphicFrameLocks noGrp="1"/>
          </p:cNvGraphicFramePr>
          <p:nvPr/>
        </p:nvGraphicFramePr>
        <p:xfrm>
          <a:off x="685800" y="2133600"/>
          <a:ext cx="7772400" cy="1910398"/>
        </p:xfrm>
        <a:graphic>
          <a:graphicData uri="http://schemas.openxmlformats.org/drawingml/2006/table">
            <a:tbl>
              <a:tblPr/>
              <a:tblGrid>
                <a:gridCol w="914400">
                  <a:extLst>
                    <a:ext uri="{9D8B030D-6E8A-4147-A177-3AD203B41FA5}">
                      <a16:colId xmlns:a16="http://schemas.microsoft.com/office/drawing/2014/main" val="20000"/>
                    </a:ext>
                  </a:extLst>
                </a:gridCol>
                <a:gridCol w="1106488">
                  <a:extLst>
                    <a:ext uri="{9D8B030D-6E8A-4147-A177-3AD203B41FA5}">
                      <a16:colId xmlns:a16="http://schemas.microsoft.com/office/drawing/2014/main" val="20001"/>
                    </a:ext>
                  </a:extLst>
                </a:gridCol>
                <a:gridCol w="2779712">
                  <a:extLst>
                    <a:ext uri="{9D8B030D-6E8A-4147-A177-3AD203B41FA5}">
                      <a16:colId xmlns:a16="http://schemas.microsoft.com/office/drawing/2014/main" val="20002"/>
                    </a:ext>
                  </a:extLst>
                </a:gridCol>
                <a:gridCol w="2971800">
                  <a:extLst>
                    <a:ext uri="{9D8B030D-6E8A-4147-A177-3AD203B41FA5}">
                      <a16:colId xmlns:a16="http://schemas.microsoft.com/office/drawing/2014/main" val="20003"/>
                    </a:ext>
                  </a:extLst>
                </a:gridCol>
              </a:tblGrid>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bg1"/>
                          </a:solidFill>
                          <a:effectLst/>
                          <a:latin typeface="Arial" pitchFamily="34" charset="0"/>
                        </a:rPr>
                        <a:t>m</a:t>
                      </a:r>
                      <a:r>
                        <a:rPr kumimoji="0" lang="en-GB" sz="1200" b="0" i="0" u="none" strike="noStrike" cap="none" normalizeH="0" baseline="0" dirty="0">
                          <a:ln>
                            <a:noFill/>
                          </a:ln>
                          <a:solidFill>
                            <a:schemeClr val="bg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s>
                        <a:gs pos="50000">
                          <a:schemeClr val="bg2">
                            <a:gamma/>
                            <a:shade val="46275"/>
                            <a:invGamma/>
                          </a:schemeClr>
                        </a:gs>
                        <a:gs pos="100000">
                          <a:schemeClr val="bg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m</a:t>
                      </a:r>
                      <a:r>
                        <a:rPr kumimoji="0" lang="en-GB" sz="1200" b="0" i="0" u="none" strike="noStrike" cap="none" normalizeH="0" baseline="0">
                          <a:ln>
                            <a:noFill/>
                          </a:ln>
                          <a:solidFill>
                            <a:schemeClr val="bg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s>
                        <a:gs pos="50000">
                          <a:schemeClr val="bg2">
                            <a:gamma/>
                            <a:shade val="46275"/>
                            <a:invGamma/>
                          </a:schemeClr>
                        </a:gs>
                        <a:gs pos="100000">
                          <a:schemeClr val="bg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bg1"/>
                          </a:solidFill>
                          <a:effectLst/>
                          <a:latin typeface="Arial" pitchFamily="34" charset="0"/>
                        </a:rPr>
                        <a:t>C</a:t>
                      </a:r>
                      <a:r>
                        <a:rPr kumimoji="0" lang="en-GB" sz="1200" b="0" i="0" u="none" strike="noStrike" cap="none" normalizeH="0" baseline="0" dirty="0">
                          <a:ln>
                            <a:noFill/>
                          </a:ln>
                          <a:solidFill>
                            <a:schemeClr val="bg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s>
                        <a:gs pos="50000">
                          <a:schemeClr val="bg2">
                            <a:gamma/>
                            <a:shade val="46275"/>
                            <a:invGamma/>
                          </a:schemeClr>
                        </a:gs>
                        <a:gs pos="100000">
                          <a:schemeClr val="bg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bg1"/>
                          </a:solidFill>
                          <a:effectLst/>
                          <a:latin typeface="Arial" pitchFamily="34" charset="0"/>
                        </a:rPr>
                        <a:t>C</a:t>
                      </a:r>
                      <a:r>
                        <a:rPr kumimoji="0" lang="en-GB" sz="1200" b="0" i="0" u="none" strike="noStrike" cap="none" normalizeH="0" baseline="0" dirty="0">
                          <a:ln>
                            <a:noFill/>
                          </a:ln>
                          <a:solidFill>
                            <a:schemeClr val="bg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s>
                        <a:gs pos="50000">
                          <a:schemeClr val="bg2">
                            <a:gamma/>
                            <a:shade val="46275"/>
                            <a:invGamma/>
                          </a:schemeClr>
                        </a:gs>
                        <a:gs pos="100000">
                          <a:schemeClr val="bg2"/>
                        </a:gs>
                      </a:gsLst>
                      <a:lin ang="5400000" scaled="1"/>
                    </a:gradFill>
                  </a:tcPr>
                </a:tc>
                <a:extLst>
                  <a:ext uri="{0D108BD9-81ED-4DB2-BD59-A6C34878D82A}">
                    <a16:rowId xmlns:a16="http://schemas.microsoft.com/office/drawing/2014/main" val="10000"/>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{2, 3, 4,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{12, 20, 30, 11, 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extLst>
                  <a:ext uri="{0D108BD9-81ED-4DB2-BD59-A6C34878D82A}">
                    <a16:rowId xmlns:a16="http://schemas.microsoft.com/office/drawing/2014/main" val="10001"/>
                  </a:ext>
                </a:extLst>
              </a:tr>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4.75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19.6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{2, 3, 4, 10, 11,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{20, 30, 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bg1"/>
                          </a:solidFill>
                          <a:effectLst/>
                          <a:latin typeface="Arial" pitchFamily="34" charset="0"/>
                        </a:rPr>
                        <a:t>{2, 3, 4, 10, 11,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bg1"/>
                          </a:solidFill>
                          <a:effectLst/>
                          <a:latin typeface="Arial" pitchFamily="34" charset="0"/>
                        </a:rPr>
                        <a:t>{20, 30, 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8080"/>
                        </a:gs>
                        <a:gs pos="50000">
                          <a:srgbClr val="008080">
                            <a:gamma/>
                            <a:shade val="46275"/>
                            <a:invGamma/>
                          </a:srgbClr>
                        </a:gs>
                        <a:gs pos="100000">
                          <a:srgbClr val="008080"/>
                        </a:gs>
                      </a:gsLst>
                      <a:lin ang="5400000" scaled="1"/>
                    </a:gradFill>
                  </a:tcPr>
                </a:tc>
                <a:extLst>
                  <a:ext uri="{0D108BD9-81ED-4DB2-BD59-A6C34878D82A}">
                    <a16:rowId xmlns:a16="http://schemas.microsoft.com/office/drawing/2014/main" val="10003"/>
                  </a:ext>
                </a:extLst>
              </a:tr>
            </a:tbl>
          </a:graphicData>
        </a:graphic>
      </p:graphicFrame>
      <p:sp>
        <p:nvSpPr>
          <p:cNvPr id="27681" name="Text Box 55"/>
          <p:cNvSpPr txBox="1">
            <a:spLocks noChangeArrowheads="1"/>
          </p:cNvSpPr>
          <p:nvPr/>
        </p:nvSpPr>
        <p:spPr bwMode="auto">
          <a:xfrm>
            <a:off x="533400" y="4495800"/>
            <a:ext cx="8229600" cy="1377950"/>
          </a:xfrm>
          <a:prstGeom prst="rect">
            <a:avLst/>
          </a:prstGeom>
          <a:noFill/>
          <a:ln w="9525">
            <a:noFill/>
            <a:miter lim="800000"/>
            <a:headEnd/>
            <a:tailEnd/>
          </a:ln>
        </p:spPr>
        <p:txBody>
          <a:bodyPr>
            <a:spAutoFit/>
          </a:bodyPr>
          <a:lstStyle/>
          <a:p>
            <a:pPr algn="l">
              <a:spcBef>
                <a:spcPct val="50000"/>
              </a:spcBef>
            </a:pPr>
            <a:r>
              <a:rPr lang="en-GB" sz="2000"/>
              <a:t>Note that the clusters in the last two steps are identical. This will yield identical means, and thus the means have converged.</a:t>
            </a:r>
          </a:p>
          <a:p>
            <a:pPr algn="l">
              <a:spcBef>
                <a:spcPct val="50000"/>
              </a:spcBef>
            </a:pPr>
            <a:endParaRPr lang="en-GB" sz="900"/>
          </a:p>
          <a:p>
            <a:pPr algn="l">
              <a:spcBef>
                <a:spcPct val="50000"/>
              </a:spcBef>
            </a:pPr>
            <a:r>
              <a:rPr lang="en-GB" sz="2000"/>
              <a:t>Our answer is thus</a:t>
            </a:r>
            <a:r>
              <a:rPr lang="en-GB" sz="2000">
                <a:solidFill>
                  <a:srgbClr val="008080"/>
                </a:solidFill>
              </a:rPr>
              <a:t> </a:t>
            </a:r>
            <a:r>
              <a:rPr lang="en-GB" sz="2000">
                <a:solidFill>
                  <a:srgbClr val="993300"/>
                </a:solidFill>
              </a:rPr>
              <a:t>C</a:t>
            </a:r>
            <a:r>
              <a:rPr lang="en-GB" sz="1100">
                <a:solidFill>
                  <a:srgbClr val="993300"/>
                </a:solidFill>
              </a:rPr>
              <a:t>1</a:t>
            </a:r>
            <a:r>
              <a:rPr lang="en-GB" sz="2000">
                <a:solidFill>
                  <a:srgbClr val="993300"/>
                </a:solidFill>
              </a:rPr>
              <a:t> = {2, 3, 4, 10, 11, 12}</a:t>
            </a:r>
            <a:r>
              <a:rPr lang="en-GB" sz="2000"/>
              <a:t> and </a:t>
            </a:r>
            <a:r>
              <a:rPr lang="en-GB" sz="2000">
                <a:solidFill>
                  <a:srgbClr val="993300"/>
                </a:solidFill>
              </a:rPr>
              <a:t>C</a:t>
            </a:r>
            <a:r>
              <a:rPr lang="en-GB" sz="1100">
                <a:solidFill>
                  <a:srgbClr val="993300"/>
                </a:solidFill>
              </a:rPr>
              <a:t>2</a:t>
            </a:r>
            <a:r>
              <a:rPr lang="en-GB" sz="2000">
                <a:solidFill>
                  <a:srgbClr val="993300"/>
                </a:solidFill>
              </a:rPr>
              <a:t> = {20, 30, 25}</a:t>
            </a:r>
            <a:r>
              <a:rPr lang="en-GB" sz="2000"/>
              <a:t>.</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a:noFill/>
        </p:spPr>
        <p:txBody>
          <a:bodyPr/>
          <a:lstStyle/>
          <a:p>
            <a:fld id="{A958CB5C-FB8D-47DD-B73A-D00D8D54161F}" type="slidenum">
              <a:rPr lang="ar-SA" smtClean="0">
                <a:latin typeface="Arial" charset="0"/>
                <a:cs typeface="Arial" charset="0"/>
              </a:rPr>
              <a:pPr/>
              <a:t>31</a:t>
            </a:fld>
            <a:endParaRPr lang="en-GB">
              <a:latin typeface="Arial" charset="0"/>
              <a:cs typeface="Arial" charset="0"/>
            </a:endParaRPr>
          </a:p>
        </p:txBody>
      </p:sp>
      <p:sp>
        <p:nvSpPr>
          <p:cNvPr id="30723" name="Rectangle 2"/>
          <p:cNvSpPr>
            <a:spLocks noGrp="1" noChangeArrowheads="1"/>
          </p:cNvSpPr>
          <p:nvPr>
            <p:ph type="title"/>
          </p:nvPr>
        </p:nvSpPr>
        <p:spPr/>
        <p:txBody>
          <a:bodyPr/>
          <a:lstStyle/>
          <a:p>
            <a:pPr algn="l" eaLnBrk="1" hangingPunct="1"/>
            <a:r>
              <a:rPr lang="en-US" sz="2800" b="1" dirty="0">
                <a:solidFill>
                  <a:srgbClr val="0033CC"/>
                </a:solidFill>
              </a:rPr>
              <a:t>Example 2:</a:t>
            </a:r>
          </a:p>
        </p:txBody>
      </p:sp>
      <p:sp>
        <p:nvSpPr>
          <p:cNvPr id="30724" name="Rectangle 3"/>
          <p:cNvSpPr>
            <a:spLocks noGrp="1" noChangeArrowheads="1"/>
          </p:cNvSpPr>
          <p:nvPr>
            <p:ph type="body" sz="half" idx="1"/>
          </p:nvPr>
        </p:nvSpPr>
        <p:spPr>
          <a:xfrm>
            <a:off x="381000" y="1371600"/>
            <a:ext cx="4114800" cy="1752600"/>
          </a:xfrm>
        </p:spPr>
        <p:txBody>
          <a:bodyPr/>
          <a:lstStyle/>
          <a:p>
            <a:pPr marL="533400" indent="-533400" eaLnBrk="1" hangingPunct="1">
              <a:buNone/>
            </a:pPr>
            <a:r>
              <a:rPr lang="en-US" sz="1800" dirty="0"/>
              <a:t>Given the following data set (D),</a:t>
            </a:r>
          </a:p>
          <a:p>
            <a:pPr marL="0" indent="0" eaLnBrk="1" hangingPunct="1">
              <a:buNone/>
            </a:pPr>
            <a:endParaRPr lang="en-US" sz="1600" dirty="0"/>
          </a:p>
          <a:p>
            <a:pPr marL="0" indent="0" eaLnBrk="1" hangingPunct="1">
              <a:buNone/>
            </a:pPr>
            <a:r>
              <a:rPr lang="en-US" sz="1600" dirty="0"/>
              <a:t>Cluster the instances into </a:t>
            </a:r>
            <a:r>
              <a:rPr lang="en-US" sz="1600" b="1" dirty="0"/>
              <a:t>2</a:t>
            </a:r>
            <a:r>
              <a:rPr lang="en-US" sz="1600" dirty="0"/>
              <a:t> clusters using K-Means clustering method and the Euclidian distance. (Use First Way)</a:t>
            </a:r>
          </a:p>
          <a:p>
            <a:pPr marL="914400" lvl="1" indent="-457200" eaLnBrk="1" hangingPunct="1">
              <a:buFontTx/>
              <a:buAutoNum type="arabicPeriod"/>
            </a:pPr>
            <a:endParaRPr lang="en-US" sz="1600" dirty="0"/>
          </a:p>
          <a:p>
            <a:pPr marL="533400" indent="-533400" eaLnBrk="1" hangingPunct="1"/>
            <a:endParaRPr lang="en-US" sz="1800" dirty="0"/>
          </a:p>
        </p:txBody>
      </p:sp>
      <p:graphicFrame>
        <p:nvGraphicFramePr>
          <p:cNvPr id="905220" name="Group 4"/>
          <p:cNvGraphicFramePr>
            <a:graphicFrameLocks noGrp="1"/>
          </p:cNvGraphicFramePr>
          <p:nvPr>
            <p:ph sz="half" idx="2"/>
            <p:extLst>
              <p:ext uri="{D42A27DB-BD31-4B8C-83A1-F6EECF244321}">
                <p14:modId xmlns:p14="http://schemas.microsoft.com/office/powerpoint/2010/main" val="3022777727"/>
              </p:ext>
            </p:extLst>
          </p:nvPr>
        </p:nvGraphicFramePr>
        <p:xfrm>
          <a:off x="5334000" y="1371600"/>
          <a:ext cx="2647950" cy="2682240"/>
        </p:xfrm>
        <a:graphic>
          <a:graphicData uri="http://schemas.openxmlformats.org/drawingml/2006/table">
            <a:tbl>
              <a:tblPr/>
              <a:tblGrid>
                <a:gridCol w="628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tblGrid>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0782" name="Rectangle 76"/>
          <p:cNvSpPr>
            <a:spLocks noChangeArrowheads="1"/>
          </p:cNvSpPr>
          <p:nvPr/>
        </p:nvSpPr>
        <p:spPr bwMode="auto">
          <a:xfrm>
            <a:off x="457200" y="3200400"/>
            <a:ext cx="2628900" cy="369888"/>
          </a:xfrm>
          <a:prstGeom prst="rect">
            <a:avLst/>
          </a:prstGeom>
          <a:noFill/>
          <a:ln w="9525">
            <a:noFill/>
            <a:miter lim="800000"/>
            <a:headEnd/>
            <a:tailEnd/>
          </a:ln>
        </p:spPr>
        <p:txBody>
          <a:bodyPr wrap="none">
            <a:spAutoFit/>
          </a:bodyPr>
          <a:lstStyle/>
          <a:p>
            <a:r>
              <a:rPr lang="en-US" sz="1800" b="1" dirty="0">
                <a:solidFill>
                  <a:srgbClr val="0033CC"/>
                </a:solidFill>
              </a:rPr>
              <a:t>To be Solved at Class</a:t>
            </a:r>
          </a:p>
        </p:txBody>
      </p:sp>
      <p:sp>
        <p:nvSpPr>
          <p:cNvPr id="30783" name="Line 77"/>
          <p:cNvSpPr>
            <a:spLocks noChangeShapeType="1"/>
          </p:cNvSpPr>
          <p:nvPr/>
        </p:nvSpPr>
        <p:spPr bwMode="auto">
          <a:xfrm>
            <a:off x="3962400" y="1600200"/>
            <a:ext cx="1066800" cy="0"/>
          </a:xfrm>
          <a:prstGeom prst="line">
            <a:avLst/>
          </a:prstGeom>
          <a:noFill/>
          <a:ln w="9525">
            <a:solidFill>
              <a:schemeClr val="tx1"/>
            </a:solidFill>
            <a:round/>
            <a:headEnd/>
            <a:tailEnd type="triangle" w="med" len="med"/>
          </a:ln>
        </p:spPr>
        <p:txBody>
          <a:bodyPr/>
          <a:lstStyle/>
          <a:p>
            <a:endParaRPr lang="en-US"/>
          </a:p>
        </p:txBody>
      </p:sp>
      <p:sp>
        <p:nvSpPr>
          <p:cNvPr id="8" name="TextBox 7"/>
          <p:cNvSpPr txBox="1"/>
          <p:nvPr/>
        </p:nvSpPr>
        <p:spPr>
          <a:xfrm>
            <a:off x="685800" y="6248400"/>
            <a:ext cx="7620000" cy="338554"/>
          </a:xfrm>
          <a:prstGeom prst="rect">
            <a:avLst/>
          </a:prstGeom>
          <a:noFill/>
        </p:spPr>
        <p:txBody>
          <a:bodyPr wrap="square" rtlCol="0">
            <a:spAutoFit/>
          </a:bodyPr>
          <a:lstStyle/>
          <a:p>
            <a:r>
              <a:rPr lang="en-US" sz="1600" b="1" u="sng" dirty="0">
                <a:solidFill>
                  <a:srgbClr val="170981"/>
                </a:solidFill>
              </a:rPr>
              <a:t>Note</a:t>
            </a:r>
            <a:r>
              <a:rPr lang="en-US" sz="1600" dirty="0"/>
              <a:t>: In this Example re-calculate the </a:t>
            </a:r>
            <a:r>
              <a:rPr lang="en-US" sz="1600" dirty="0" err="1"/>
              <a:t>centroid</a:t>
            </a:r>
            <a:r>
              <a:rPr lang="en-US" sz="1600" dirty="0"/>
              <a:t> after we assign each instance.</a:t>
            </a: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a:noFill/>
        </p:spPr>
        <p:txBody>
          <a:bodyPr/>
          <a:lstStyle/>
          <a:p>
            <a:fld id="{A958CB5C-FB8D-47DD-B73A-D00D8D54161F}" type="slidenum">
              <a:rPr lang="ar-SA" smtClean="0">
                <a:latin typeface="Arial" charset="0"/>
                <a:cs typeface="Arial" charset="0"/>
              </a:rPr>
              <a:pPr/>
              <a:t>32</a:t>
            </a:fld>
            <a:endParaRPr lang="en-GB">
              <a:latin typeface="Arial" charset="0"/>
              <a:cs typeface="Arial" charset="0"/>
            </a:endParaRPr>
          </a:p>
        </p:txBody>
      </p:sp>
      <p:sp>
        <p:nvSpPr>
          <p:cNvPr id="30723" name="Rectangle 2"/>
          <p:cNvSpPr>
            <a:spLocks noGrp="1" noChangeArrowheads="1"/>
          </p:cNvSpPr>
          <p:nvPr>
            <p:ph type="title"/>
          </p:nvPr>
        </p:nvSpPr>
        <p:spPr/>
        <p:txBody>
          <a:bodyPr/>
          <a:lstStyle/>
          <a:p>
            <a:pPr algn="l" eaLnBrk="1" hangingPunct="1"/>
            <a:r>
              <a:rPr lang="en-US" sz="2800" b="1" dirty="0">
                <a:solidFill>
                  <a:srgbClr val="0033CC"/>
                </a:solidFill>
              </a:rPr>
              <a:t>Example 5:</a:t>
            </a:r>
          </a:p>
        </p:txBody>
      </p:sp>
      <p:sp>
        <p:nvSpPr>
          <p:cNvPr id="30724" name="Rectangle 3"/>
          <p:cNvSpPr>
            <a:spLocks noGrp="1" noChangeArrowheads="1"/>
          </p:cNvSpPr>
          <p:nvPr>
            <p:ph type="body" sz="half" idx="1"/>
          </p:nvPr>
        </p:nvSpPr>
        <p:spPr>
          <a:xfrm>
            <a:off x="381000" y="1371600"/>
            <a:ext cx="4114800" cy="1752600"/>
          </a:xfrm>
        </p:spPr>
        <p:txBody>
          <a:bodyPr/>
          <a:lstStyle/>
          <a:p>
            <a:pPr marL="533400" indent="-533400" eaLnBrk="1" hangingPunct="1">
              <a:buNone/>
            </a:pPr>
            <a:r>
              <a:rPr lang="en-US" sz="1800" dirty="0"/>
              <a:t>Given the following data set (D),</a:t>
            </a:r>
          </a:p>
          <a:p>
            <a:pPr marL="0" indent="0" eaLnBrk="1" hangingPunct="1">
              <a:buNone/>
            </a:pPr>
            <a:endParaRPr lang="en-US" sz="1600" dirty="0"/>
          </a:p>
          <a:p>
            <a:pPr marL="0" indent="0" eaLnBrk="1" hangingPunct="1">
              <a:buNone/>
            </a:pPr>
            <a:r>
              <a:rPr lang="en-US" sz="1600" dirty="0"/>
              <a:t>Cluster the instances into </a:t>
            </a:r>
            <a:r>
              <a:rPr lang="en-US" sz="1600" b="1" dirty="0"/>
              <a:t>2</a:t>
            </a:r>
            <a:r>
              <a:rPr lang="en-US" sz="1600" dirty="0"/>
              <a:t> clusters using K-Means clustering method and the Euclidian distance. (Use Second Way)</a:t>
            </a:r>
          </a:p>
          <a:p>
            <a:pPr marL="914400" lvl="1" indent="-457200" eaLnBrk="1" hangingPunct="1">
              <a:buFontTx/>
              <a:buAutoNum type="arabicPeriod"/>
            </a:pPr>
            <a:endParaRPr lang="en-US" sz="1600" dirty="0"/>
          </a:p>
          <a:p>
            <a:pPr marL="533400" indent="-533400" eaLnBrk="1" hangingPunct="1"/>
            <a:endParaRPr lang="en-US" sz="1800" dirty="0"/>
          </a:p>
        </p:txBody>
      </p:sp>
      <p:graphicFrame>
        <p:nvGraphicFramePr>
          <p:cNvPr id="905220" name="Group 4"/>
          <p:cNvGraphicFramePr>
            <a:graphicFrameLocks noGrp="1"/>
          </p:cNvGraphicFramePr>
          <p:nvPr>
            <p:ph sz="half" idx="2"/>
          </p:nvPr>
        </p:nvGraphicFramePr>
        <p:xfrm>
          <a:off x="5334000" y="1371600"/>
          <a:ext cx="2647950" cy="2682240"/>
        </p:xfrm>
        <a:graphic>
          <a:graphicData uri="http://schemas.openxmlformats.org/drawingml/2006/table">
            <a:tbl>
              <a:tblPr/>
              <a:tblGrid>
                <a:gridCol w="628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tblGrid>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0782" name="Rectangle 76"/>
          <p:cNvSpPr>
            <a:spLocks noChangeArrowheads="1"/>
          </p:cNvSpPr>
          <p:nvPr/>
        </p:nvSpPr>
        <p:spPr bwMode="auto">
          <a:xfrm>
            <a:off x="457200" y="3200400"/>
            <a:ext cx="2628900" cy="369888"/>
          </a:xfrm>
          <a:prstGeom prst="rect">
            <a:avLst/>
          </a:prstGeom>
          <a:noFill/>
          <a:ln w="9525">
            <a:noFill/>
            <a:miter lim="800000"/>
            <a:headEnd/>
            <a:tailEnd/>
          </a:ln>
        </p:spPr>
        <p:txBody>
          <a:bodyPr wrap="none">
            <a:spAutoFit/>
          </a:bodyPr>
          <a:lstStyle/>
          <a:p>
            <a:r>
              <a:rPr lang="en-US" sz="1800" b="1" dirty="0">
                <a:solidFill>
                  <a:srgbClr val="0033CC"/>
                </a:solidFill>
              </a:rPr>
              <a:t>To be Solved at Class</a:t>
            </a:r>
          </a:p>
        </p:txBody>
      </p:sp>
      <p:sp>
        <p:nvSpPr>
          <p:cNvPr id="30783" name="Line 77"/>
          <p:cNvSpPr>
            <a:spLocks noChangeShapeType="1"/>
          </p:cNvSpPr>
          <p:nvPr/>
        </p:nvSpPr>
        <p:spPr bwMode="auto">
          <a:xfrm>
            <a:off x="3962400" y="1600200"/>
            <a:ext cx="1066800" cy="0"/>
          </a:xfrm>
          <a:prstGeom prst="line">
            <a:avLst/>
          </a:prstGeom>
          <a:noFill/>
          <a:ln w="9525">
            <a:solidFill>
              <a:schemeClr val="tx1"/>
            </a:solidFill>
            <a:round/>
            <a:headEnd/>
            <a:tailEnd type="triangle" w="med" len="med"/>
          </a:ln>
        </p:spPr>
        <p:txBody>
          <a:bodyPr/>
          <a:lstStyle/>
          <a:p>
            <a:endParaRPr lang="en-US"/>
          </a:p>
        </p:txBody>
      </p:sp>
      <p:sp>
        <p:nvSpPr>
          <p:cNvPr id="8" name="TextBox 7"/>
          <p:cNvSpPr txBox="1"/>
          <p:nvPr/>
        </p:nvSpPr>
        <p:spPr>
          <a:xfrm>
            <a:off x="685800" y="6248400"/>
            <a:ext cx="7620000" cy="338554"/>
          </a:xfrm>
          <a:prstGeom prst="rect">
            <a:avLst/>
          </a:prstGeom>
          <a:noFill/>
        </p:spPr>
        <p:txBody>
          <a:bodyPr wrap="square" rtlCol="0">
            <a:spAutoFit/>
          </a:bodyPr>
          <a:lstStyle/>
          <a:p>
            <a:r>
              <a:rPr lang="en-US" sz="1600" b="1" u="sng" dirty="0">
                <a:solidFill>
                  <a:srgbClr val="170981"/>
                </a:solidFill>
              </a:rPr>
              <a:t>Note</a:t>
            </a:r>
            <a:r>
              <a:rPr lang="en-US" sz="1600" dirty="0"/>
              <a:t>: In this Example re-calculate the </a:t>
            </a:r>
            <a:r>
              <a:rPr lang="en-US" sz="1600" dirty="0" err="1"/>
              <a:t>centroid</a:t>
            </a:r>
            <a:r>
              <a:rPr lang="en-US" sz="1600" dirty="0"/>
              <a:t> after we assign each instance.</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6"/>
          <p:cNvSpPr>
            <a:spLocks noGrp="1"/>
          </p:cNvSpPr>
          <p:nvPr>
            <p:ph type="sldNum" sz="quarter" idx="12"/>
          </p:nvPr>
        </p:nvSpPr>
        <p:spPr>
          <a:noFill/>
        </p:spPr>
        <p:txBody>
          <a:bodyPr/>
          <a:lstStyle/>
          <a:p>
            <a:fld id="{B6B3878E-0EDF-43EC-99CF-9D2E2C5EE651}" type="slidenum">
              <a:rPr lang="ar-SA" smtClean="0">
                <a:latin typeface="Arial" charset="0"/>
                <a:cs typeface="Arial" charset="0"/>
              </a:rPr>
              <a:pPr/>
              <a:t>33</a:t>
            </a:fld>
            <a:endParaRPr lang="en-GB">
              <a:latin typeface="Arial" charset="0"/>
              <a:cs typeface="Arial" charset="0"/>
            </a:endParaRPr>
          </a:p>
        </p:txBody>
      </p:sp>
      <p:sp>
        <p:nvSpPr>
          <p:cNvPr id="31747" name="Rectangle 2"/>
          <p:cNvSpPr>
            <a:spLocks noGrp="1" noChangeArrowheads="1"/>
          </p:cNvSpPr>
          <p:nvPr>
            <p:ph type="title"/>
          </p:nvPr>
        </p:nvSpPr>
        <p:spPr/>
        <p:txBody>
          <a:bodyPr/>
          <a:lstStyle/>
          <a:p>
            <a:pPr algn="l" eaLnBrk="1" hangingPunct="1"/>
            <a:r>
              <a:rPr lang="en-US" sz="2800" b="1" dirty="0">
                <a:solidFill>
                  <a:srgbClr val="0033CC"/>
                </a:solidFill>
              </a:rPr>
              <a:t>Exercise / Home Work</a:t>
            </a:r>
          </a:p>
        </p:txBody>
      </p:sp>
      <p:sp>
        <p:nvSpPr>
          <p:cNvPr id="31748" name="Rectangle 3"/>
          <p:cNvSpPr>
            <a:spLocks noGrp="1" noChangeArrowheads="1"/>
          </p:cNvSpPr>
          <p:nvPr>
            <p:ph type="body" sz="half" idx="1"/>
          </p:nvPr>
        </p:nvSpPr>
        <p:spPr>
          <a:xfrm>
            <a:off x="381000" y="1371600"/>
            <a:ext cx="5257800" cy="3962400"/>
          </a:xfrm>
        </p:spPr>
        <p:txBody>
          <a:bodyPr/>
          <a:lstStyle/>
          <a:p>
            <a:pPr marL="533400" indent="-533400" eaLnBrk="1" hangingPunct="1"/>
            <a:r>
              <a:rPr lang="en-US" sz="1800" dirty="0"/>
              <a:t>Given the following data set,</a:t>
            </a:r>
          </a:p>
          <a:p>
            <a:pPr marL="914400" lvl="1" indent="-457200" eaLnBrk="1" hangingPunct="1">
              <a:buFontTx/>
              <a:buAutoNum type="arabicPeriod"/>
            </a:pPr>
            <a:r>
              <a:rPr lang="en-US" sz="1600" dirty="0"/>
              <a:t>Cluster the instances into </a:t>
            </a:r>
            <a:r>
              <a:rPr lang="en-US" sz="1600" b="1" dirty="0"/>
              <a:t>3</a:t>
            </a:r>
            <a:r>
              <a:rPr lang="en-US" sz="1600" dirty="0"/>
              <a:t> clusters using K-Means clustering and the Euclidian distance.</a:t>
            </a:r>
          </a:p>
          <a:p>
            <a:pPr marL="914400" lvl="1" indent="-457200" eaLnBrk="1" hangingPunct="1">
              <a:buFontTx/>
              <a:buAutoNum type="arabicPeriod"/>
            </a:pPr>
            <a:r>
              <a:rPr lang="en-US" sz="1600" dirty="0"/>
              <a:t>Cluster the instances into </a:t>
            </a:r>
            <a:r>
              <a:rPr lang="en-US" sz="1600" b="1" dirty="0"/>
              <a:t>2</a:t>
            </a:r>
            <a:r>
              <a:rPr lang="en-US" sz="1600" dirty="0"/>
              <a:t> clusters using K-Means clustering and the Euclidian distance.</a:t>
            </a:r>
          </a:p>
          <a:p>
            <a:pPr marL="914400" lvl="1" indent="-457200" eaLnBrk="1" hangingPunct="1">
              <a:buFontTx/>
              <a:buAutoNum type="arabicPeriod"/>
            </a:pPr>
            <a:r>
              <a:rPr lang="en-US" sz="1600" dirty="0"/>
              <a:t>Cluster the instances into </a:t>
            </a:r>
            <a:r>
              <a:rPr lang="en-US" sz="1600" b="1" dirty="0"/>
              <a:t>3</a:t>
            </a:r>
            <a:r>
              <a:rPr lang="en-US" sz="1600" dirty="0"/>
              <a:t> clusters using K-Means clustering and the Manhattan distance.</a:t>
            </a:r>
          </a:p>
          <a:p>
            <a:pPr marL="914400" lvl="1" indent="-457200" eaLnBrk="1" hangingPunct="1">
              <a:buFontTx/>
              <a:buAutoNum type="arabicPeriod"/>
            </a:pPr>
            <a:r>
              <a:rPr lang="en-US" sz="1600" dirty="0"/>
              <a:t>Try the same example using WEKA/Orange.</a:t>
            </a:r>
          </a:p>
          <a:p>
            <a:pPr marL="914400" lvl="1" indent="-457200" eaLnBrk="1" hangingPunct="1">
              <a:buFontTx/>
              <a:buNone/>
            </a:pPr>
            <a:r>
              <a:rPr lang="en-US" sz="1600" dirty="0"/>
              <a:t>   </a:t>
            </a:r>
            <a:r>
              <a:rPr lang="en-US" sz="1600" b="1" dirty="0"/>
              <a:t>Note</a:t>
            </a:r>
            <a:r>
              <a:rPr lang="en-US" sz="1600" dirty="0"/>
              <a:t>: You need to Convert the data set into ARFF format.</a:t>
            </a:r>
          </a:p>
          <a:p>
            <a:pPr marL="914400" lvl="1" indent="-457200" eaLnBrk="1" hangingPunct="1">
              <a:buFontTx/>
              <a:buAutoNum type="arabicPeriod"/>
            </a:pPr>
            <a:endParaRPr lang="en-US" sz="1600" dirty="0"/>
          </a:p>
          <a:p>
            <a:pPr marL="533400" indent="-533400" eaLnBrk="1" hangingPunct="1"/>
            <a:endParaRPr lang="en-US" sz="1800" dirty="0"/>
          </a:p>
        </p:txBody>
      </p:sp>
      <p:graphicFrame>
        <p:nvGraphicFramePr>
          <p:cNvPr id="888917" name="Group 85"/>
          <p:cNvGraphicFramePr>
            <a:graphicFrameLocks noGrp="1"/>
          </p:cNvGraphicFramePr>
          <p:nvPr>
            <p:ph sz="half" idx="2"/>
            <p:extLst>
              <p:ext uri="{D42A27DB-BD31-4B8C-83A1-F6EECF244321}">
                <p14:modId xmlns:p14="http://schemas.microsoft.com/office/powerpoint/2010/main" val="805443325"/>
              </p:ext>
            </p:extLst>
          </p:nvPr>
        </p:nvGraphicFramePr>
        <p:xfrm>
          <a:off x="6172200" y="1371600"/>
          <a:ext cx="2438400" cy="4358640"/>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5"/>
          <p:cNvSpPr>
            <a:spLocks noGrp="1"/>
          </p:cNvSpPr>
          <p:nvPr>
            <p:ph type="sldNum" sz="quarter" idx="12"/>
          </p:nvPr>
        </p:nvSpPr>
        <p:spPr>
          <a:noFill/>
        </p:spPr>
        <p:txBody>
          <a:bodyPr/>
          <a:lstStyle/>
          <a:p>
            <a:fld id="{3BB5005B-A299-4367-8560-836D33EFC223}" type="slidenum">
              <a:rPr lang="en-US" smtClean="0"/>
              <a:pPr/>
              <a:t>34</a:t>
            </a:fld>
            <a:endParaRPr lang="en-US"/>
          </a:p>
        </p:txBody>
      </p:sp>
      <p:sp>
        <p:nvSpPr>
          <p:cNvPr id="32773" name="Rectangle 2"/>
          <p:cNvSpPr>
            <a:spLocks noGrp="1" noChangeArrowheads="1"/>
          </p:cNvSpPr>
          <p:nvPr>
            <p:ph type="title"/>
          </p:nvPr>
        </p:nvSpPr>
        <p:spPr>
          <a:xfrm>
            <a:off x="750888" y="436563"/>
            <a:ext cx="7439025" cy="442912"/>
          </a:xfrm>
        </p:spPr>
        <p:txBody>
          <a:bodyPr/>
          <a:lstStyle/>
          <a:p>
            <a:pPr eaLnBrk="1" hangingPunct="1"/>
            <a:r>
              <a:rPr lang="en-US" sz="3200"/>
              <a:t>Comments on the </a:t>
            </a:r>
            <a:r>
              <a:rPr lang="en-US" sz="3200" i="1"/>
              <a:t>K-Means</a:t>
            </a:r>
            <a:r>
              <a:rPr lang="en-US" sz="3200"/>
              <a:t> Method</a:t>
            </a:r>
            <a:endParaRPr lang="en-US" sz="2400" b="1"/>
          </a:p>
        </p:txBody>
      </p:sp>
      <p:sp>
        <p:nvSpPr>
          <p:cNvPr id="32774" name="Rectangle 3"/>
          <p:cNvSpPr>
            <a:spLocks noGrp="1" noChangeArrowheads="1"/>
          </p:cNvSpPr>
          <p:nvPr>
            <p:ph type="body" idx="1"/>
          </p:nvPr>
        </p:nvSpPr>
        <p:spPr>
          <a:xfrm>
            <a:off x="304800" y="1447800"/>
            <a:ext cx="8534400" cy="4953000"/>
          </a:xfrm>
        </p:spPr>
        <p:txBody>
          <a:bodyPr/>
          <a:lstStyle/>
          <a:p>
            <a:pPr eaLnBrk="1" hangingPunct="1">
              <a:lnSpc>
                <a:spcPct val="120000"/>
              </a:lnSpc>
            </a:pPr>
            <a:r>
              <a:rPr lang="en-US" sz="2000" u="sng" dirty="0"/>
              <a:t>Strength:</a:t>
            </a:r>
            <a:r>
              <a:rPr lang="en-US" sz="2000" dirty="0"/>
              <a:t> </a:t>
            </a:r>
            <a:r>
              <a:rPr lang="en-US" sz="2000" i="1" dirty="0"/>
              <a:t>Relatively efficient</a:t>
            </a:r>
            <a:r>
              <a:rPr lang="en-US" sz="2000" dirty="0"/>
              <a:t>: </a:t>
            </a:r>
            <a:r>
              <a:rPr lang="en-US" sz="2000" i="1" dirty="0"/>
              <a:t>O</a:t>
            </a:r>
            <a:r>
              <a:rPr lang="en-US" sz="2000" dirty="0"/>
              <a:t>(</a:t>
            </a:r>
            <a:r>
              <a:rPr lang="en-US" sz="2000" i="1" dirty="0" err="1"/>
              <a:t>tkn</a:t>
            </a:r>
            <a:r>
              <a:rPr lang="en-US" sz="2000" dirty="0"/>
              <a:t>), where </a:t>
            </a:r>
            <a:r>
              <a:rPr lang="en-US" sz="2000" i="1" dirty="0"/>
              <a:t>n</a:t>
            </a:r>
            <a:r>
              <a:rPr lang="en-US" sz="2000" dirty="0"/>
              <a:t> is # objects, </a:t>
            </a:r>
            <a:r>
              <a:rPr lang="en-US" sz="2000" i="1" dirty="0"/>
              <a:t>k</a:t>
            </a:r>
            <a:r>
              <a:rPr lang="en-US" sz="2000" dirty="0"/>
              <a:t> is # clusters, and </a:t>
            </a:r>
            <a:r>
              <a:rPr lang="en-US" sz="2000" i="1" dirty="0"/>
              <a:t>t  </a:t>
            </a:r>
            <a:r>
              <a:rPr lang="en-US" sz="2000" dirty="0"/>
              <a:t>is # iterations. Normally, </a:t>
            </a:r>
            <a:r>
              <a:rPr lang="en-US" sz="2000" i="1" dirty="0"/>
              <a:t>k</a:t>
            </a:r>
            <a:r>
              <a:rPr lang="en-US" sz="2000" dirty="0"/>
              <a:t>, </a:t>
            </a:r>
            <a:r>
              <a:rPr lang="en-US" sz="2000" i="1" dirty="0"/>
              <a:t>t</a:t>
            </a:r>
            <a:r>
              <a:rPr lang="en-US" sz="2000" dirty="0"/>
              <a:t> &lt;&lt; </a:t>
            </a:r>
            <a:r>
              <a:rPr lang="en-US" sz="2000" i="1" dirty="0"/>
              <a:t>n</a:t>
            </a:r>
            <a:r>
              <a:rPr lang="en-US" sz="2000" dirty="0"/>
              <a:t>.</a:t>
            </a:r>
          </a:p>
          <a:p>
            <a:pPr lvl="2" eaLnBrk="1" hangingPunct="1">
              <a:lnSpc>
                <a:spcPct val="120000"/>
              </a:lnSpc>
            </a:pPr>
            <a:r>
              <a:rPr lang="en-US" altLang="ko-KR" sz="2000" dirty="0">
                <a:ea typeface="Gulim" pitchFamily="34" charset="-127"/>
              </a:rPr>
              <a:t>Comparing: PAM: O(k(n-k)</a:t>
            </a:r>
            <a:r>
              <a:rPr lang="en-US" altLang="ko-KR" sz="2000" baseline="30000" dirty="0">
                <a:ea typeface="Gulim" pitchFamily="34" charset="-127"/>
              </a:rPr>
              <a:t>2</a:t>
            </a:r>
            <a:r>
              <a:rPr lang="en-US" altLang="ko-KR" sz="2000" dirty="0">
                <a:ea typeface="Gulim" pitchFamily="34" charset="-127"/>
              </a:rPr>
              <a:t> ), CLARA: O(ks</a:t>
            </a:r>
            <a:r>
              <a:rPr lang="en-US" altLang="ko-KR" sz="2000" baseline="30000" dirty="0">
                <a:ea typeface="Gulim" pitchFamily="34" charset="-127"/>
              </a:rPr>
              <a:t>2</a:t>
            </a:r>
            <a:r>
              <a:rPr lang="en-US" altLang="ko-KR" sz="2000" dirty="0">
                <a:ea typeface="Gulim" pitchFamily="34" charset="-127"/>
              </a:rPr>
              <a:t> + k(n-k))</a:t>
            </a:r>
            <a:endParaRPr lang="en-US" sz="1800" dirty="0"/>
          </a:p>
          <a:p>
            <a:pPr eaLnBrk="1" hangingPunct="1">
              <a:lnSpc>
                <a:spcPct val="120000"/>
              </a:lnSpc>
            </a:pPr>
            <a:r>
              <a:rPr lang="en-US" sz="2000" u="sng" dirty="0"/>
              <a:t>Comment:</a:t>
            </a:r>
            <a:r>
              <a:rPr lang="en-US" sz="2000" dirty="0"/>
              <a:t> Often terminates at a </a:t>
            </a:r>
            <a:r>
              <a:rPr lang="en-US" sz="2000" i="1" dirty="0"/>
              <a:t>local optimum</a:t>
            </a:r>
            <a:r>
              <a:rPr lang="en-US" sz="2000" dirty="0"/>
              <a:t>. The </a:t>
            </a:r>
            <a:r>
              <a:rPr lang="en-US" sz="2000" i="1" dirty="0"/>
              <a:t>global optimum</a:t>
            </a:r>
            <a:r>
              <a:rPr lang="en-US" sz="2000" dirty="0"/>
              <a:t> may be found using techniques such as: </a:t>
            </a:r>
            <a:r>
              <a:rPr lang="en-US" sz="2000" i="1" dirty="0"/>
              <a:t>deterministic annealing</a:t>
            </a:r>
            <a:r>
              <a:rPr lang="en-US" sz="2000" dirty="0"/>
              <a:t> and </a:t>
            </a:r>
            <a:r>
              <a:rPr lang="en-US" sz="2000" i="1" dirty="0"/>
              <a:t>genetic algorithms</a:t>
            </a:r>
            <a:endParaRPr lang="en-US" sz="2000" dirty="0"/>
          </a:p>
          <a:p>
            <a:pPr eaLnBrk="1" hangingPunct="1">
              <a:lnSpc>
                <a:spcPct val="120000"/>
              </a:lnSpc>
            </a:pPr>
            <a:r>
              <a:rPr lang="en-US" sz="2000" u="sng" dirty="0"/>
              <a:t>Weakness</a:t>
            </a:r>
            <a:endParaRPr lang="en-US" sz="2000" dirty="0"/>
          </a:p>
          <a:p>
            <a:pPr lvl="1" eaLnBrk="1" hangingPunct="1">
              <a:lnSpc>
                <a:spcPct val="120000"/>
              </a:lnSpc>
            </a:pPr>
            <a:r>
              <a:rPr lang="en-US" sz="2000" dirty="0"/>
              <a:t>Applicable only when </a:t>
            </a:r>
            <a:r>
              <a:rPr lang="en-US" sz="2000" i="1" dirty="0"/>
              <a:t>mean</a:t>
            </a:r>
            <a:r>
              <a:rPr lang="en-US" sz="2000" dirty="0"/>
              <a:t> is defined, then what about categorical data?</a:t>
            </a:r>
          </a:p>
          <a:p>
            <a:pPr lvl="1" eaLnBrk="1" hangingPunct="1">
              <a:lnSpc>
                <a:spcPct val="120000"/>
              </a:lnSpc>
            </a:pPr>
            <a:r>
              <a:rPr lang="en-US" sz="2000" dirty="0"/>
              <a:t>Need to specify </a:t>
            </a:r>
            <a:r>
              <a:rPr lang="en-US" sz="2000" i="1" dirty="0"/>
              <a:t>k, </a:t>
            </a:r>
            <a:r>
              <a:rPr lang="en-US" sz="2000" dirty="0"/>
              <a:t>the </a:t>
            </a:r>
            <a:r>
              <a:rPr lang="en-US" sz="2000" i="1" dirty="0"/>
              <a:t>number</a:t>
            </a:r>
            <a:r>
              <a:rPr lang="en-US" sz="2000" dirty="0"/>
              <a:t> of clusters, in advance</a:t>
            </a:r>
          </a:p>
          <a:p>
            <a:pPr lvl="1" eaLnBrk="1" hangingPunct="1">
              <a:lnSpc>
                <a:spcPct val="120000"/>
              </a:lnSpc>
            </a:pPr>
            <a:r>
              <a:rPr lang="en-US" sz="2000" dirty="0"/>
              <a:t>Unable to handle noisy data and </a:t>
            </a:r>
            <a:r>
              <a:rPr lang="en-US" sz="2000" i="1" dirty="0"/>
              <a:t>outliers</a:t>
            </a:r>
            <a:endParaRPr lang="en-US" sz="2000" dirty="0"/>
          </a:p>
          <a:p>
            <a:pPr lvl="1" eaLnBrk="1" hangingPunct="1">
              <a:lnSpc>
                <a:spcPct val="120000"/>
              </a:lnSpc>
            </a:pPr>
            <a:r>
              <a:rPr lang="en-US" sz="2000" dirty="0"/>
              <a:t>Not suitable to discover clusters with </a:t>
            </a:r>
            <a:r>
              <a:rPr lang="en-US" sz="2000" i="1" dirty="0"/>
              <a:t>non-convex shapes</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fld id="{93EE0B42-3CDE-4855-B098-ACA17ED26AB7}" type="slidenum">
              <a:rPr lang="en-US" smtClean="0"/>
              <a:pPr/>
              <a:t>35</a:t>
            </a:fld>
            <a:endParaRPr lang="en-US"/>
          </a:p>
        </p:txBody>
      </p:sp>
      <p:sp>
        <p:nvSpPr>
          <p:cNvPr id="33797" name="Rectangle 2"/>
          <p:cNvSpPr>
            <a:spLocks noGrp="1" noChangeArrowheads="1"/>
          </p:cNvSpPr>
          <p:nvPr>
            <p:ph type="title"/>
          </p:nvPr>
        </p:nvSpPr>
        <p:spPr>
          <a:xfrm>
            <a:off x="750888" y="436563"/>
            <a:ext cx="7510462" cy="498475"/>
          </a:xfrm>
        </p:spPr>
        <p:txBody>
          <a:bodyPr/>
          <a:lstStyle/>
          <a:p>
            <a:pPr eaLnBrk="1" hangingPunct="1"/>
            <a:r>
              <a:rPr lang="en-US" sz="2800" dirty="0"/>
              <a:t>Variations of the </a:t>
            </a:r>
            <a:r>
              <a:rPr lang="en-US" sz="2800" i="1" dirty="0"/>
              <a:t>K-Means</a:t>
            </a:r>
            <a:r>
              <a:rPr lang="en-US" sz="2800" dirty="0"/>
              <a:t> Method (</a:t>
            </a:r>
            <a:r>
              <a:rPr lang="en-US" sz="2800" dirty="0">
                <a:solidFill>
                  <a:srgbClr val="FF0000"/>
                </a:solidFill>
              </a:rPr>
              <a:t>K-Modes</a:t>
            </a:r>
            <a:r>
              <a:rPr lang="en-US" sz="2800" dirty="0"/>
              <a:t>)</a:t>
            </a:r>
            <a:endParaRPr lang="en-US" sz="2000" b="1" dirty="0"/>
          </a:p>
        </p:txBody>
      </p:sp>
      <p:sp>
        <p:nvSpPr>
          <p:cNvPr id="33798" name="Rectangle 3"/>
          <p:cNvSpPr>
            <a:spLocks noGrp="1" noChangeArrowheads="1"/>
          </p:cNvSpPr>
          <p:nvPr>
            <p:ph type="body" idx="1"/>
          </p:nvPr>
        </p:nvSpPr>
        <p:spPr>
          <a:xfrm>
            <a:off x="381000" y="1447800"/>
            <a:ext cx="8534400" cy="4876800"/>
          </a:xfrm>
        </p:spPr>
        <p:txBody>
          <a:bodyPr/>
          <a:lstStyle/>
          <a:p>
            <a:pPr eaLnBrk="1" hangingPunct="1">
              <a:lnSpc>
                <a:spcPct val="150000"/>
              </a:lnSpc>
            </a:pPr>
            <a:r>
              <a:rPr lang="en-US" sz="1800" dirty="0"/>
              <a:t>A few variants of the </a:t>
            </a:r>
            <a:r>
              <a:rPr lang="en-US" sz="1800" i="1" dirty="0"/>
              <a:t>k-means</a:t>
            </a:r>
            <a:r>
              <a:rPr lang="en-US" sz="1800" dirty="0"/>
              <a:t> which differ in</a:t>
            </a:r>
          </a:p>
          <a:p>
            <a:pPr lvl="1" eaLnBrk="1" hangingPunct="1">
              <a:lnSpc>
                <a:spcPct val="150000"/>
              </a:lnSpc>
            </a:pPr>
            <a:r>
              <a:rPr lang="en-US" sz="1800" dirty="0"/>
              <a:t>Selection of the initial </a:t>
            </a:r>
            <a:r>
              <a:rPr lang="en-US" sz="1800" i="1" dirty="0"/>
              <a:t>k</a:t>
            </a:r>
            <a:r>
              <a:rPr lang="en-US" sz="1800" dirty="0"/>
              <a:t> means</a:t>
            </a:r>
          </a:p>
          <a:p>
            <a:pPr lvl="1" eaLnBrk="1" hangingPunct="1">
              <a:lnSpc>
                <a:spcPct val="150000"/>
              </a:lnSpc>
            </a:pPr>
            <a:r>
              <a:rPr lang="en-US" sz="1800" dirty="0"/>
              <a:t>Dissimilarity calculations</a:t>
            </a:r>
          </a:p>
          <a:p>
            <a:pPr lvl="1" eaLnBrk="1" hangingPunct="1">
              <a:lnSpc>
                <a:spcPct val="150000"/>
              </a:lnSpc>
            </a:pPr>
            <a:r>
              <a:rPr lang="en-US" sz="1800" dirty="0"/>
              <a:t>Strategies to calculate cluster means</a:t>
            </a:r>
          </a:p>
          <a:p>
            <a:pPr eaLnBrk="1" hangingPunct="1">
              <a:lnSpc>
                <a:spcPct val="150000"/>
              </a:lnSpc>
            </a:pPr>
            <a:r>
              <a:rPr lang="en-US" sz="1800" u="sng" dirty="0"/>
              <a:t>Handling categorical data</a:t>
            </a:r>
            <a:r>
              <a:rPr lang="en-US" sz="1800" dirty="0"/>
              <a:t>: </a:t>
            </a:r>
            <a:r>
              <a:rPr lang="en-US" sz="1800" i="1" dirty="0">
                <a:solidFill>
                  <a:srgbClr val="FF0000"/>
                </a:solidFill>
              </a:rPr>
              <a:t>k-modes</a:t>
            </a:r>
            <a:r>
              <a:rPr lang="en-US" sz="1800" dirty="0"/>
              <a:t> (Huang’98)</a:t>
            </a:r>
          </a:p>
          <a:p>
            <a:pPr lvl="1" eaLnBrk="1" hangingPunct="1">
              <a:lnSpc>
                <a:spcPct val="150000"/>
              </a:lnSpc>
            </a:pPr>
            <a:r>
              <a:rPr lang="en-US" sz="1800" dirty="0"/>
              <a:t>Replacing means of clusters with </a:t>
            </a:r>
            <a:r>
              <a:rPr lang="en-US" sz="1800" u="sng" dirty="0"/>
              <a:t>modes</a:t>
            </a:r>
            <a:endParaRPr lang="en-US" sz="1800" dirty="0"/>
          </a:p>
          <a:p>
            <a:pPr lvl="1" eaLnBrk="1" hangingPunct="1">
              <a:lnSpc>
                <a:spcPct val="150000"/>
              </a:lnSpc>
            </a:pPr>
            <a:r>
              <a:rPr lang="en-US" sz="1800" dirty="0"/>
              <a:t>Using new dissimilarity measures to deal with categorical objects</a:t>
            </a:r>
          </a:p>
          <a:p>
            <a:pPr lvl="1" eaLnBrk="1" hangingPunct="1">
              <a:lnSpc>
                <a:spcPct val="150000"/>
              </a:lnSpc>
            </a:pPr>
            <a:r>
              <a:rPr lang="en-US" sz="1800" dirty="0"/>
              <a:t>Using a </a:t>
            </a:r>
            <a:r>
              <a:rPr lang="en-US" sz="1800" u="sng" dirty="0"/>
              <a:t>frequency</a:t>
            </a:r>
            <a:r>
              <a:rPr lang="en-US" sz="1800" dirty="0"/>
              <a:t>-based method to update modes of clusters</a:t>
            </a:r>
          </a:p>
          <a:p>
            <a:pPr lvl="1" eaLnBrk="1" hangingPunct="1">
              <a:lnSpc>
                <a:spcPct val="150000"/>
              </a:lnSpc>
            </a:pPr>
            <a:r>
              <a:rPr lang="en-US" sz="1800" dirty="0"/>
              <a:t>A mixture of categorical and numerical data: </a:t>
            </a:r>
            <a:r>
              <a:rPr lang="en-US" sz="1800" i="1" dirty="0">
                <a:solidFill>
                  <a:srgbClr val="FF0000"/>
                </a:solidFill>
              </a:rPr>
              <a:t>k-prototype</a:t>
            </a:r>
            <a:r>
              <a:rPr lang="en-US" sz="1800" dirty="0"/>
              <a:t> method</a:t>
            </a:r>
          </a:p>
        </p:txBody>
      </p:sp>
      <p:sp>
        <p:nvSpPr>
          <p:cNvPr id="7" name="Content Placeholder 2"/>
          <p:cNvSpPr txBox="1">
            <a:spLocks/>
          </p:cNvSpPr>
          <p:nvPr/>
        </p:nvSpPr>
        <p:spPr bwMode="auto">
          <a:xfrm>
            <a:off x="1066800" y="6248400"/>
            <a:ext cx="6400800" cy="381000"/>
          </a:xfrm>
          <a:prstGeom prst="rect">
            <a:avLst/>
          </a:prstGeom>
          <a:noFill/>
          <a:ln w="9525">
            <a:noFill/>
            <a:miter lim="800000"/>
            <a:headEnd/>
            <a:tailEnd/>
          </a:ln>
        </p:spPr>
        <p:txBody>
          <a:bodyPr/>
          <a:lstStyle/>
          <a:p>
            <a:pPr marL="342900" indent="-342900" algn="r" eaLnBrk="0" hangingPunct="0">
              <a:spcBef>
                <a:spcPct val="20000"/>
              </a:spcBef>
              <a:buClr>
                <a:schemeClr val="folHlink"/>
              </a:buClr>
              <a:buSzPct val="60000"/>
              <a:defRPr/>
            </a:pPr>
            <a:r>
              <a:rPr lang="en-US" sz="1200" b="1" kern="0" dirty="0">
                <a:solidFill>
                  <a:srgbClr val="C00000"/>
                </a:solidFill>
                <a:latin typeface="+mn-lt"/>
              </a:rPr>
              <a:t>K-Modes: To be presented by one of the good students with Complete example.</a:t>
            </a: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a:noFill/>
        </p:spPr>
        <p:txBody>
          <a:bodyPr/>
          <a:lstStyle/>
          <a:p>
            <a:fld id="{A958CB5C-FB8D-47DD-B73A-D00D8D54161F}" type="slidenum">
              <a:rPr lang="ar-SA" smtClean="0">
                <a:latin typeface="Arial" charset="0"/>
                <a:cs typeface="Arial" charset="0"/>
              </a:rPr>
              <a:pPr/>
              <a:t>36</a:t>
            </a:fld>
            <a:endParaRPr lang="en-GB">
              <a:latin typeface="Arial" charset="0"/>
              <a:cs typeface="Arial" charset="0"/>
            </a:endParaRPr>
          </a:p>
        </p:txBody>
      </p:sp>
      <p:sp>
        <p:nvSpPr>
          <p:cNvPr id="30723" name="Rectangle 2"/>
          <p:cNvSpPr>
            <a:spLocks noGrp="1" noChangeArrowheads="1"/>
          </p:cNvSpPr>
          <p:nvPr>
            <p:ph type="title"/>
          </p:nvPr>
        </p:nvSpPr>
        <p:spPr/>
        <p:txBody>
          <a:bodyPr/>
          <a:lstStyle/>
          <a:p>
            <a:pPr algn="l" eaLnBrk="1" hangingPunct="1"/>
            <a:r>
              <a:rPr lang="en-US" sz="2800" b="1" dirty="0">
                <a:solidFill>
                  <a:srgbClr val="0033CC"/>
                </a:solidFill>
              </a:rPr>
              <a:t>Example for K-Modes:</a:t>
            </a:r>
          </a:p>
        </p:txBody>
      </p:sp>
      <p:sp>
        <p:nvSpPr>
          <p:cNvPr id="30724" name="Rectangle 3"/>
          <p:cNvSpPr>
            <a:spLocks noGrp="1" noChangeArrowheads="1"/>
          </p:cNvSpPr>
          <p:nvPr>
            <p:ph type="body" sz="half" idx="1"/>
          </p:nvPr>
        </p:nvSpPr>
        <p:spPr>
          <a:xfrm>
            <a:off x="381000" y="1371600"/>
            <a:ext cx="4114800" cy="1752600"/>
          </a:xfrm>
        </p:spPr>
        <p:txBody>
          <a:bodyPr/>
          <a:lstStyle/>
          <a:p>
            <a:pPr marL="533400" indent="-533400" eaLnBrk="1" hangingPunct="1">
              <a:buNone/>
            </a:pPr>
            <a:r>
              <a:rPr lang="en-US" sz="1800" dirty="0"/>
              <a:t>Given the following data set (D),</a:t>
            </a:r>
          </a:p>
          <a:p>
            <a:pPr marL="0" indent="0" eaLnBrk="1" hangingPunct="1">
              <a:buNone/>
            </a:pPr>
            <a:endParaRPr lang="en-US" sz="1600" dirty="0"/>
          </a:p>
          <a:p>
            <a:pPr marL="0" indent="0" eaLnBrk="1" hangingPunct="1">
              <a:buNone/>
            </a:pPr>
            <a:r>
              <a:rPr lang="en-US" sz="1600" dirty="0"/>
              <a:t>Cluster the instances into </a:t>
            </a:r>
            <a:r>
              <a:rPr lang="en-US" sz="1600" b="1" dirty="0"/>
              <a:t>2</a:t>
            </a:r>
            <a:r>
              <a:rPr lang="en-US" sz="1600" dirty="0"/>
              <a:t> clusters using K-Modes clustering method and the Euclidian distance. (Use Second Way)</a:t>
            </a:r>
          </a:p>
          <a:p>
            <a:pPr marL="914400" lvl="1" indent="-457200" eaLnBrk="1" hangingPunct="1">
              <a:buFontTx/>
              <a:buAutoNum type="arabicPeriod"/>
            </a:pPr>
            <a:endParaRPr lang="en-US" sz="1600" dirty="0"/>
          </a:p>
          <a:p>
            <a:pPr marL="533400" indent="-533400" eaLnBrk="1" hangingPunct="1"/>
            <a:endParaRPr lang="en-US" sz="1800" dirty="0"/>
          </a:p>
        </p:txBody>
      </p:sp>
      <p:graphicFrame>
        <p:nvGraphicFramePr>
          <p:cNvPr id="905220" name="Group 4"/>
          <p:cNvGraphicFramePr>
            <a:graphicFrameLocks noGrp="1"/>
          </p:cNvGraphicFramePr>
          <p:nvPr>
            <p:ph sz="half" idx="2"/>
            <p:extLst>
              <p:ext uri="{D42A27DB-BD31-4B8C-83A1-F6EECF244321}">
                <p14:modId xmlns:p14="http://schemas.microsoft.com/office/powerpoint/2010/main" val="2175637055"/>
              </p:ext>
            </p:extLst>
          </p:nvPr>
        </p:nvGraphicFramePr>
        <p:xfrm>
          <a:off x="5334000" y="1371600"/>
          <a:ext cx="2647950" cy="2682240"/>
        </p:xfrm>
        <a:graphic>
          <a:graphicData uri="http://schemas.openxmlformats.org/drawingml/2006/table">
            <a:tbl>
              <a:tblPr/>
              <a:tblGrid>
                <a:gridCol w="628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tblGrid>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Bad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Bad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Bad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X7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Bad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0782" name="Rectangle 76"/>
          <p:cNvSpPr>
            <a:spLocks noChangeArrowheads="1"/>
          </p:cNvSpPr>
          <p:nvPr/>
        </p:nvSpPr>
        <p:spPr bwMode="auto">
          <a:xfrm>
            <a:off x="457200" y="3200400"/>
            <a:ext cx="2628900" cy="369888"/>
          </a:xfrm>
          <a:prstGeom prst="rect">
            <a:avLst/>
          </a:prstGeom>
          <a:noFill/>
          <a:ln w="9525">
            <a:noFill/>
            <a:miter lim="800000"/>
            <a:headEnd/>
            <a:tailEnd/>
          </a:ln>
        </p:spPr>
        <p:txBody>
          <a:bodyPr wrap="none">
            <a:spAutoFit/>
          </a:bodyPr>
          <a:lstStyle/>
          <a:p>
            <a:r>
              <a:rPr lang="en-US" sz="1800" b="1" dirty="0">
                <a:solidFill>
                  <a:srgbClr val="0033CC"/>
                </a:solidFill>
              </a:rPr>
              <a:t>To be Solved at Class</a:t>
            </a:r>
          </a:p>
        </p:txBody>
      </p:sp>
      <p:sp>
        <p:nvSpPr>
          <p:cNvPr id="30783" name="Line 77"/>
          <p:cNvSpPr>
            <a:spLocks noChangeShapeType="1"/>
          </p:cNvSpPr>
          <p:nvPr/>
        </p:nvSpPr>
        <p:spPr bwMode="auto">
          <a:xfrm>
            <a:off x="3962400" y="1600200"/>
            <a:ext cx="1066800" cy="0"/>
          </a:xfrm>
          <a:prstGeom prst="line">
            <a:avLst/>
          </a:prstGeom>
          <a:noFill/>
          <a:ln w="9525">
            <a:solidFill>
              <a:schemeClr val="tx1"/>
            </a:solidFill>
            <a:round/>
            <a:headEnd/>
            <a:tailEnd type="triangle" w="med" len="med"/>
          </a:ln>
        </p:spPr>
        <p:txBody>
          <a:bodyPr/>
          <a:lstStyle/>
          <a:p>
            <a:endParaRPr lang="en-US"/>
          </a:p>
        </p:txBody>
      </p:sp>
      <p:sp>
        <p:nvSpPr>
          <p:cNvPr id="8" name="TextBox 7"/>
          <p:cNvSpPr txBox="1"/>
          <p:nvPr/>
        </p:nvSpPr>
        <p:spPr>
          <a:xfrm>
            <a:off x="685800" y="6248400"/>
            <a:ext cx="7620000" cy="338554"/>
          </a:xfrm>
          <a:prstGeom prst="rect">
            <a:avLst/>
          </a:prstGeom>
          <a:noFill/>
        </p:spPr>
        <p:txBody>
          <a:bodyPr wrap="square" rtlCol="0">
            <a:spAutoFit/>
          </a:bodyPr>
          <a:lstStyle/>
          <a:p>
            <a:r>
              <a:rPr lang="en-US" sz="1600" b="1" u="sng" dirty="0">
                <a:solidFill>
                  <a:srgbClr val="170981"/>
                </a:solidFill>
              </a:rPr>
              <a:t>Note</a:t>
            </a:r>
            <a:r>
              <a:rPr lang="en-US" sz="1600" dirty="0"/>
              <a:t>: In this Example re-calculate the centroid after we assign each instance.</a:t>
            </a:r>
          </a:p>
        </p:txBody>
      </p:sp>
    </p:spTree>
    <p:extLst>
      <p:ext uri="{BB962C8B-B14F-4D97-AF65-F5344CB8AC3E}">
        <p14:creationId xmlns:p14="http://schemas.microsoft.com/office/powerpoint/2010/main" val="184358356"/>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a:noFill/>
        </p:spPr>
        <p:txBody>
          <a:bodyPr/>
          <a:lstStyle/>
          <a:p>
            <a:fld id="{A958CB5C-FB8D-47DD-B73A-D00D8D54161F}" type="slidenum">
              <a:rPr lang="ar-SA" smtClean="0">
                <a:latin typeface="Arial" charset="0"/>
                <a:cs typeface="Arial" charset="0"/>
              </a:rPr>
              <a:pPr/>
              <a:t>37</a:t>
            </a:fld>
            <a:endParaRPr lang="en-GB">
              <a:latin typeface="Arial" charset="0"/>
              <a:cs typeface="Arial" charset="0"/>
            </a:endParaRPr>
          </a:p>
        </p:txBody>
      </p:sp>
      <p:sp>
        <p:nvSpPr>
          <p:cNvPr id="30723" name="Rectangle 2"/>
          <p:cNvSpPr>
            <a:spLocks noGrp="1" noChangeArrowheads="1"/>
          </p:cNvSpPr>
          <p:nvPr>
            <p:ph type="title"/>
          </p:nvPr>
        </p:nvSpPr>
        <p:spPr/>
        <p:txBody>
          <a:bodyPr/>
          <a:lstStyle/>
          <a:p>
            <a:pPr algn="l" eaLnBrk="1" hangingPunct="1"/>
            <a:r>
              <a:rPr lang="en-US" sz="2800" b="1" dirty="0">
                <a:solidFill>
                  <a:srgbClr val="0033CC"/>
                </a:solidFill>
              </a:rPr>
              <a:t>Exercise / Home Work (</a:t>
            </a:r>
            <a:r>
              <a:rPr lang="en-US" sz="2800" b="1" dirty="0">
                <a:solidFill>
                  <a:srgbClr val="FF0000"/>
                </a:solidFill>
              </a:rPr>
              <a:t>K-Modes</a:t>
            </a:r>
            <a:r>
              <a:rPr lang="en-US" sz="2800" b="1" dirty="0">
                <a:solidFill>
                  <a:srgbClr val="0033CC"/>
                </a:solidFill>
              </a:rPr>
              <a:t>):</a:t>
            </a:r>
          </a:p>
        </p:txBody>
      </p:sp>
      <p:sp>
        <p:nvSpPr>
          <p:cNvPr id="30724" name="Rectangle 3"/>
          <p:cNvSpPr>
            <a:spLocks noGrp="1" noChangeArrowheads="1"/>
          </p:cNvSpPr>
          <p:nvPr>
            <p:ph type="body" sz="half" idx="1"/>
          </p:nvPr>
        </p:nvSpPr>
        <p:spPr>
          <a:xfrm>
            <a:off x="381000" y="1371600"/>
            <a:ext cx="8458200" cy="685800"/>
          </a:xfrm>
        </p:spPr>
        <p:txBody>
          <a:bodyPr/>
          <a:lstStyle/>
          <a:p>
            <a:pPr marL="533400" indent="-533400" eaLnBrk="1" hangingPunct="1">
              <a:buNone/>
            </a:pPr>
            <a:r>
              <a:rPr lang="en-US" sz="1800" dirty="0"/>
              <a:t>Given the following data set (D), </a:t>
            </a:r>
            <a:r>
              <a:rPr lang="en-US" sz="1600" dirty="0"/>
              <a:t>Cluster the instances into </a:t>
            </a:r>
            <a:r>
              <a:rPr lang="en-US" sz="1600" b="1" dirty="0"/>
              <a:t>2</a:t>
            </a:r>
            <a:r>
              <a:rPr lang="en-US" sz="1600" dirty="0"/>
              <a:t> clusters using </a:t>
            </a:r>
            <a:r>
              <a:rPr lang="en-US" sz="1800" b="1" dirty="0">
                <a:solidFill>
                  <a:srgbClr val="FF0000"/>
                </a:solidFill>
              </a:rPr>
              <a:t>K-Modes  </a:t>
            </a:r>
            <a:r>
              <a:rPr lang="en-US" sz="1600" dirty="0"/>
              <a:t>clustering method.</a:t>
            </a:r>
          </a:p>
          <a:p>
            <a:pPr marL="914400" lvl="1" indent="-457200" eaLnBrk="1" hangingPunct="1">
              <a:buFontTx/>
              <a:buAutoNum type="arabicPeriod"/>
            </a:pPr>
            <a:endParaRPr lang="en-US" sz="1600" dirty="0"/>
          </a:p>
          <a:p>
            <a:pPr marL="533400" indent="-533400" eaLnBrk="1" hangingPunct="1"/>
            <a:endParaRPr lang="en-US" sz="1800" dirty="0"/>
          </a:p>
        </p:txBody>
      </p:sp>
      <p:pic>
        <p:nvPicPr>
          <p:cNvPr id="10" name="Picture 2"/>
          <p:cNvPicPr>
            <a:picLocks noChangeAspect="1" noChangeArrowheads="1"/>
          </p:cNvPicPr>
          <p:nvPr/>
        </p:nvPicPr>
        <p:blipFill>
          <a:blip r:embed="rId2" cstate="print"/>
          <a:srcRect/>
          <a:stretch>
            <a:fillRect/>
          </a:stretch>
        </p:blipFill>
        <p:spPr bwMode="auto">
          <a:xfrm>
            <a:off x="838200" y="2057400"/>
            <a:ext cx="7239000" cy="4238625"/>
          </a:xfrm>
          <a:prstGeom prst="rect">
            <a:avLst/>
          </a:prstGeom>
          <a:noFill/>
          <a:ln w="9525">
            <a:noFill/>
            <a:miter lim="800000"/>
            <a:headEnd/>
            <a:tailEnd/>
          </a:ln>
        </p:spPr>
      </p:pic>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noFill/>
        </p:spPr>
        <p:txBody>
          <a:bodyPr/>
          <a:lstStyle/>
          <a:p>
            <a:fld id="{3EBFCE91-F2BD-4C6D-8386-54EF392A0CAF}" type="slidenum">
              <a:rPr lang="en-US" smtClean="0"/>
              <a:pPr/>
              <a:t>38</a:t>
            </a:fld>
            <a:endParaRPr lang="en-US"/>
          </a:p>
        </p:txBody>
      </p:sp>
      <p:sp>
        <p:nvSpPr>
          <p:cNvPr id="34821" name="Rectangle 1026"/>
          <p:cNvSpPr>
            <a:spLocks noGrp="1" noChangeArrowheads="1"/>
          </p:cNvSpPr>
          <p:nvPr>
            <p:ph type="title"/>
          </p:nvPr>
        </p:nvSpPr>
        <p:spPr>
          <a:xfrm>
            <a:off x="228600" y="304800"/>
            <a:ext cx="8566150" cy="609600"/>
          </a:xfrm>
        </p:spPr>
        <p:txBody>
          <a:bodyPr/>
          <a:lstStyle/>
          <a:p>
            <a:pPr eaLnBrk="1" hangingPunct="1"/>
            <a:r>
              <a:rPr lang="en-US" altLang="ko-KR" sz="3200">
                <a:ea typeface="Gulim" pitchFamily="34" charset="-127"/>
              </a:rPr>
              <a:t>What Is the Problem of the K-Means Method?</a:t>
            </a:r>
            <a:endParaRPr lang="en-US" sz="3200">
              <a:ea typeface="Gulim" pitchFamily="34" charset="-127"/>
            </a:endParaRPr>
          </a:p>
        </p:txBody>
      </p:sp>
      <p:sp>
        <p:nvSpPr>
          <p:cNvPr id="34822" name="Rectangle 1027"/>
          <p:cNvSpPr>
            <a:spLocks noGrp="1" noChangeArrowheads="1"/>
          </p:cNvSpPr>
          <p:nvPr>
            <p:ph type="body" idx="1"/>
          </p:nvPr>
        </p:nvSpPr>
        <p:spPr>
          <a:xfrm>
            <a:off x="304800" y="1397000"/>
            <a:ext cx="8534400" cy="5257800"/>
          </a:xfrm>
        </p:spPr>
        <p:txBody>
          <a:bodyPr/>
          <a:lstStyle/>
          <a:p>
            <a:pPr eaLnBrk="1" hangingPunct="1">
              <a:lnSpc>
                <a:spcPct val="150000"/>
              </a:lnSpc>
            </a:pPr>
            <a:r>
              <a:rPr lang="en-US" altLang="ko-KR" sz="2400" dirty="0">
                <a:ea typeface="Gulim" pitchFamily="34" charset="-127"/>
              </a:rPr>
              <a:t>The k-means algorithm is sensitive to outliers !</a:t>
            </a:r>
          </a:p>
          <a:p>
            <a:pPr lvl="1" eaLnBrk="1" hangingPunct="1">
              <a:lnSpc>
                <a:spcPct val="150000"/>
              </a:lnSpc>
            </a:pPr>
            <a:r>
              <a:rPr lang="en-US" altLang="ko-KR" sz="2000" dirty="0">
                <a:ea typeface="Gulim" pitchFamily="34" charset="-127"/>
              </a:rPr>
              <a:t>Since an object with an extremely large value may substantially distort the distribution of the data.</a:t>
            </a:r>
          </a:p>
          <a:p>
            <a:pPr eaLnBrk="1" hangingPunct="1">
              <a:lnSpc>
                <a:spcPct val="150000"/>
              </a:lnSpc>
            </a:pPr>
            <a:r>
              <a:rPr lang="en-US" altLang="ko-KR" sz="2000" b="1" dirty="0">
                <a:solidFill>
                  <a:srgbClr val="FF0000"/>
                </a:solidFill>
                <a:ea typeface="Gulim" pitchFamily="34" charset="-127"/>
              </a:rPr>
              <a:t>K-</a:t>
            </a:r>
            <a:r>
              <a:rPr lang="en-US" altLang="ko-KR" sz="2000" b="1" dirty="0" err="1">
                <a:solidFill>
                  <a:srgbClr val="FF0000"/>
                </a:solidFill>
                <a:ea typeface="Gulim" pitchFamily="34" charset="-127"/>
              </a:rPr>
              <a:t>Medoids</a:t>
            </a:r>
            <a:r>
              <a:rPr lang="en-US" altLang="ko-KR" sz="2000" dirty="0">
                <a:ea typeface="Gulim" pitchFamily="34" charset="-127"/>
              </a:rPr>
              <a:t>:  Instead of taking the </a:t>
            </a:r>
            <a:r>
              <a:rPr lang="en-US" altLang="ko-KR" sz="2000" b="1" dirty="0">
                <a:ea typeface="Gulim" pitchFamily="34" charset="-127"/>
              </a:rPr>
              <a:t>mean</a:t>
            </a:r>
            <a:r>
              <a:rPr lang="en-US" altLang="ko-KR" sz="2000" dirty="0">
                <a:ea typeface="Gulim" pitchFamily="34" charset="-127"/>
              </a:rPr>
              <a:t> value of the object in a cluster as a reference point, </a:t>
            </a:r>
            <a:r>
              <a:rPr lang="en-US" altLang="ko-KR" sz="2000" b="1" dirty="0" err="1">
                <a:ea typeface="Gulim" pitchFamily="34" charset="-127"/>
              </a:rPr>
              <a:t>medoids</a:t>
            </a:r>
            <a:r>
              <a:rPr lang="en-US" altLang="ko-KR" sz="2000" dirty="0">
                <a:ea typeface="Gulim" pitchFamily="34" charset="-127"/>
              </a:rPr>
              <a:t> can be used, which is the </a:t>
            </a:r>
            <a:r>
              <a:rPr lang="en-US" altLang="ko-KR" sz="2000" b="1" dirty="0">
                <a:ea typeface="Gulim" pitchFamily="34" charset="-127"/>
              </a:rPr>
              <a:t>most centrally located</a:t>
            </a:r>
            <a:r>
              <a:rPr lang="en-US" altLang="ko-KR" sz="2000" dirty="0">
                <a:ea typeface="Gulim" pitchFamily="34" charset="-127"/>
              </a:rPr>
              <a:t> object in a cluster. </a:t>
            </a:r>
          </a:p>
        </p:txBody>
      </p:sp>
      <p:grpSp>
        <p:nvGrpSpPr>
          <p:cNvPr id="2" name="Group 1028"/>
          <p:cNvGrpSpPr>
            <a:grpSpLocks/>
          </p:cNvGrpSpPr>
          <p:nvPr/>
        </p:nvGrpSpPr>
        <p:grpSpPr bwMode="auto">
          <a:xfrm>
            <a:off x="2057400" y="4724400"/>
            <a:ext cx="5257800" cy="1765300"/>
            <a:chOff x="1344" y="3072"/>
            <a:chExt cx="3312" cy="1112"/>
          </a:xfrm>
        </p:grpSpPr>
        <p:grpSp>
          <p:nvGrpSpPr>
            <p:cNvPr id="34824" name="Group 1029"/>
            <p:cNvGrpSpPr>
              <a:grpSpLocks/>
            </p:cNvGrpSpPr>
            <p:nvPr/>
          </p:nvGrpSpPr>
          <p:grpSpPr bwMode="auto">
            <a:xfrm>
              <a:off x="1344" y="3072"/>
              <a:ext cx="1248" cy="1112"/>
              <a:chOff x="1728" y="864"/>
              <a:chExt cx="1396" cy="1208"/>
            </a:xfrm>
          </p:grpSpPr>
          <p:sp>
            <p:nvSpPr>
              <p:cNvPr id="34911"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p>
                <a:endParaRPr lang="en-US"/>
              </a:p>
            </p:txBody>
          </p:sp>
          <p:sp>
            <p:nvSpPr>
              <p:cNvPr id="34912" name="Rectangle 1031"/>
              <p:cNvSpPr>
                <a:spLocks noChangeArrowheads="1"/>
              </p:cNvSpPr>
              <p:nvPr/>
            </p:nvSpPr>
            <p:spPr bwMode="auto">
              <a:xfrm>
                <a:off x="1861" y="950"/>
                <a:ext cx="1198" cy="975"/>
              </a:xfrm>
              <a:prstGeom prst="rect">
                <a:avLst/>
              </a:prstGeom>
              <a:solidFill>
                <a:srgbClr val="FFFFFF"/>
              </a:solidFill>
              <a:ln w="9525">
                <a:noFill/>
                <a:miter lim="800000"/>
                <a:headEnd/>
                <a:tailEnd/>
              </a:ln>
            </p:spPr>
            <p:txBody>
              <a:bodyPr/>
              <a:lstStyle/>
              <a:p>
                <a:endParaRPr lang="en-US"/>
              </a:p>
            </p:txBody>
          </p:sp>
          <p:sp>
            <p:nvSpPr>
              <p:cNvPr id="34913" name="Line 1032"/>
              <p:cNvSpPr>
                <a:spLocks noChangeShapeType="1"/>
              </p:cNvSpPr>
              <p:nvPr/>
            </p:nvSpPr>
            <p:spPr bwMode="auto">
              <a:xfrm>
                <a:off x="1861" y="1828"/>
                <a:ext cx="1198" cy="1"/>
              </a:xfrm>
              <a:prstGeom prst="line">
                <a:avLst/>
              </a:prstGeom>
              <a:noFill/>
              <a:ln w="0">
                <a:solidFill>
                  <a:srgbClr val="000000"/>
                </a:solidFill>
                <a:round/>
                <a:headEnd/>
                <a:tailEnd/>
              </a:ln>
            </p:spPr>
            <p:txBody>
              <a:bodyPr/>
              <a:lstStyle/>
              <a:p>
                <a:endParaRPr lang="en-US"/>
              </a:p>
            </p:txBody>
          </p:sp>
          <p:sp>
            <p:nvSpPr>
              <p:cNvPr id="34914" name="Line 1033"/>
              <p:cNvSpPr>
                <a:spLocks noChangeShapeType="1"/>
              </p:cNvSpPr>
              <p:nvPr/>
            </p:nvSpPr>
            <p:spPr bwMode="auto">
              <a:xfrm>
                <a:off x="1861" y="1730"/>
                <a:ext cx="1198" cy="1"/>
              </a:xfrm>
              <a:prstGeom prst="line">
                <a:avLst/>
              </a:prstGeom>
              <a:noFill/>
              <a:ln w="0">
                <a:solidFill>
                  <a:srgbClr val="000000"/>
                </a:solidFill>
                <a:round/>
                <a:headEnd/>
                <a:tailEnd/>
              </a:ln>
            </p:spPr>
            <p:txBody>
              <a:bodyPr/>
              <a:lstStyle/>
              <a:p>
                <a:endParaRPr lang="en-US"/>
              </a:p>
            </p:txBody>
          </p:sp>
          <p:sp>
            <p:nvSpPr>
              <p:cNvPr id="34915" name="Line 1034"/>
              <p:cNvSpPr>
                <a:spLocks noChangeShapeType="1"/>
              </p:cNvSpPr>
              <p:nvPr/>
            </p:nvSpPr>
            <p:spPr bwMode="auto">
              <a:xfrm>
                <a:off x="1861" y="1633"/>
                <a:ext cx="1198" cy="1"/>
              </a:xfrm>
              <a:prstGeom prst="line">
                <a:avLst/>
              </a:prstGeom>
              <a:noFill/>
              <a:ln w="0">
                <a:solidFill>
                  <a:srgbClr val="000000"/>
                </a:solidFill>
                <a:round/>
                <a:headEnd/>
                <a:tailEnd/>
              </a:ln>
            </p:spPr>
            <p:txBody>
              <a:bodyPr/>
              <a:lstStyle/>
              <a:p>
                <a:endParaRPr lang="en-US"/>
              </a:p>
            </p:txBody>
          </p:sp>
          <p:sp>
            <p:nvSpPr>
              <p:cNvPr id="34916" name="Line 1035"/>
              <p:cNvSpPr>
                <a:spLocks noChangeShapeType="1"/>
              </p:cNvSpPr>
              <p:nvPr/>
            </p:nvSpPr>
            <p:spPr bwMode="auto">
              <a:xfrm>
                <a:off x="1861" y="1535"/>
                <a:ext cx="1198" cy="1"/>
              </a:xfrm>
              <a:prstGeom prst="line">
                <a:avLst/>
              </a:prstGeom>
              <a:noFill/>
              <a:ln w="0">
                <a:solidFill>
                  <a:srgbClr val="000000"/>
                </a:solidFill>
                <a:round/>
                <a:headEnd/>
                <a:tailEnd/>
              </a:ln>
            </p:spPr>
            <p:txBody>
              <a:bodyPr/>
              <a:lstStyle/>
              <a:p>
                <a:endParaRPr lang="en-US"/>
              </a:p>
            </p:txBody>
          </p:sp>
          <p:sp>
            <p:nvSpPr>
              <p:cNvPr id="34917" name="Line 1036"/>
              <p:cNvSpPr>
                <a:spLocks noChangeShapeType="1"/>
              </p:cNvSpPr>
              <p:nvPr/>
            </p:nvSpPr>
            <p:spPr bwMode="auto">
              <a:xfrm>
                <a:off x="1861" y="1437"/>
                <a:ext cx="1198" cy="1"/>
              </a:xfrm>
              <a:prstGeom prst="line">
                <a:avLst/>
              </a:prstGeom>
              <a:noFill/>
              <a:ln w="0">
                <a:solidFill>
                  <a:srgbClr val="000000"/>
                </a:solidFill>
                <a:round/>
                <a:headEnd/>
                <a:tailEnd/>
              </a:ln>
            </p:spPr>
            <p:txBody>
              <a:bodyPr/>
              <a:lstStyle/>
              <a:p>
                <a:endParaRPr lang="en-US"/>
              </a:p>
            </p:txBody>
          </p:sp>
          <p:sp>
            <p:nvSpPr>
              <p:cNvPr id="34918" name="Line 1037"/>
              <p:cNvSpPr>
                <a:spLocks noChangeShapeType="1"/>
              </p:cNvSpPr>
              <p:nvPr/>
            </p:nvSpPr>
            <p:spPr bwMode="auto">
              <a:xfrm>
                <a:off x="1861" y="1340"/>
                <a:ext cx="1198" cy="1"/>
              </a:xfrm>
              <a:prstGeom prst="line">
                <a:avLst/>
              </a:prstGeom>
              <a:noFill/>
              <a:ln w="0">
                <a:solidFill>
                  <a:srgbClr val="000000"/>
                </a:solidFill>
                <a:round/>
                <a:headEnd/>
                <a:tailEnd/>
              </a:ln>
            </p:spPr>
            <p:txBody>
              <a:bodyPr/>
              <a:lstStyle/>
              <a:p>
                <a:endParaRPr lang="en-US"/>
              </a:p>
            </p:txBody>
          </p:sp>
          <p:sp>
            <p:nvSpPr>
              <p:cNvPr id="34919" name="Line 1038"/>
              <p:cNvSpPr>
                <a:spLocks noChangeShapeType="1"/>
              </p:cNvSpPr>
              <p:nvPr/>
            </p:nvSpPr>
            <p:spPr bwMode="auto">
              <a:xfrm>
                <a:off x="1861" y="1242"/>
                <a:ext cx="1198" cy="1"/>
              </a:xfrm>
              <a:prstGeom prst="line">
                <a:avLst/>
              </a:prstGeom>
              <a:noFill/>
              <a:ln w="0">
                <a:solidFill>
                  <a:srgbClr val="000000"/>
                </a:solidFill>
                <a:round/>
                <a:headEnd/>
                <a:tailEnd/>
              </a:ln>
            </p:spPr>
            <p:txBody>
              <a:bodyPr/>
              <a:lstStyle/>
              <a:p>
                <a:endParaRPr lang="en-US"/>
              </a:p>
            </p:txBody>
          </p:sp>
          <p:sp>
            <p:nvSpPr>
              <p:cNvPr id="34920" name="Line 1039"/>
              <p:cNvSpPr>
                <a:spLocks noChangeShapeType="1"/>
              </p:cNvSpPr>
              <p:nvPr/>
            </p:nvSpPr>
            <p:spPr bwMode="auto">
              <a:xfrm>
                <a:off x="1861" y="1145"/>
                <a:ext cx="1198" cy="1"/>
              </a:xfrm>
              <a:prstGeom prst="line">
                <a:avLst/>
              </a:prstGeom>
              <a:noFill/>
              <a:ln w="0">
                <a:solidFill>
                  <a:srgbClr val="000000"/>
                </a:solidFill>
                <a:round/>
                <a:headEnd/>
                <a:tailEnd/>
              </a:ln>
            </p:spPr>
            <p:txBody>
              <a:bodyPr/>
              <a:lstStyle/>
              <a:p>
                <a:endParaRPr lang="en-US"/>
              </a:p>
            </p:txBody>
          </p:sp>
          <p:sp>
            <p:nvSpPr>
              <p:cNvPr id="34921" name="Line 1040"/>
              <p:cNvSpPr>
                <a:spLocks noChangeShapeType="1"/>
              </p:cNvSpPr>
              <p:nvPr/>
            </p:nvSpPr>
            <p:spPr bwMode="auto">
              <a:xfrm>
                <a:off x="1861" y="1047"/>
                <a:ext cx="1198" cy="1"/>
              </a:xfrm>
              <a:prstGeom prst="line">
                <a:avLst/>
              </a:prstGeom>
              <a:noFill/>
              <a:ln w="0">
                <a:solidFill>
                  <a:srgbClr val="000000"/>
                </a:solidFill>
                <a:round/>
                <a:headEnd/>
                <a:tailEnd/>
              </a:ln>
            </p:spPr>
            <p:txBody>
              <a:bodyPr/>
              <a:lstStyle/>
              <a:p>
                <a:endParaRPr lang="en-US"/>
              </a:p>
            </p:txBody>
          </p:sp>
          <p:sp>
            <p:nvSpPr>
              <p:cNvPr id="34922" name="Line 1041"/>
              <p:cNvSpPr>
                <a:spLocks noChangeShapeType="1"/>
              </p:cNvSpPr>
              <p:nvPr/>
            </p:nvSpPr>
            <p:spPr bwMode="auto">
              <a:xfrm>
                <a:off x="1861" y="950"/>
                <a:ext cx="1198" cy="1"/>
              </a:xfrm>
              <a:prstGeom prst="line">
                <a:avLst/>
              </a:prstGeom>
              <a:noFill/>
              <a:ln w="0">
                <a:solidFill>
                  <a:srgbClr val="000000"/>
                </a:solidFill>
                <a:round/>
                <a:headEnd/>
                <a:tailEnd/>
              </a:ln>
            </p:spPr>
            <p:txBody>
              <a:bodyPr/>
              <a:lstStyle/>
              <a:p>
                <a:endParaRPr lang="en-US"/>
              </a:p>
            </p:txBody>
          </p:sp>
          <p:sp>
            <p:nvSpPr>
              <p:cNvPr id="34923" name="Line 1042"/>
              <p:cNvSpPr>
                <a:spLocks noChangeShapeType="1"/>
              </p:cNvSpPr>
              <p:nvPr/>
            </p:nvSpPr>
            <p:spPr bwMode="auto">
              <a:xfrm>
                <a:off x="1981" y="950"/>
                <a:ext cx="1" cy="975"/>
              </a:xfrm>
              <a:prstGeom prst="line">
                <a:avLst/>
              </a:prstGeom>
              <a:noFill/>
              <a:ln w="0">
                <a:solidFill>
                  <a:srgbClr val="000000"/>
                </a:solidFill>
                <a:round/>
                <a:headEnd/>
                <a:tailEnd/>
              </a:ln>
            </p:spPr>
            <p:txBody>
              <a:bodyPr/>
              <a:lstStyle/>
              <a:p>
                <a:endParaRPr lang="en-US"/>
              </a:p>
            </p:txBody>
          </p:sp>
          <p:sp>
            <p:nvSpPr>
              <p:cNvPr id="34924" name="Line 1043"/>
              <p:cNvSpPr>
                <a:spLocks noChangeShapeType="1"/>
              </p:cNvSpPr>
              <p:nvPr/>
            </p:nvSpPr>
            <p:spPr bwMode="auto">
              <a:xfrm>
                <a:off x="2102" y="950"/>
                <a:ext cx="1" cy="975"/>
              </a:xfrm>
              <a:prstGeom prst="line">
                <a:avLst/>
              </a:prstGeom>
              <a:noFill/>
              <a:ln w="0">
                <a:solidFill>
                  <a:srgbClr val="000000"/>
                </a:solidFill>
                <a:round/>
                <a:headEnd/>
                <a:tailEnd/>
              </a:ln>
            </p:spPr>
            <p:txBody>
              <a:bodyPr/>
              <a:lstStyle/>
              <a:p>
                <a:endParaRPr lang="en-US"/>
              </a:p>
            </p:txBody>
          </p:sp>
          <p:sp>
            <p:nvSpPr>
              <p:cNvPr id="34925" name="Line 1044"/>
              <p:cNvSpPr>
                <a:spLocks noChangeShapeType="1"/>
              </p:cNvSpPr>
              <p:nvPr/>
            </p:nvSpPr>
            <p:spPr bwMode="auto">
              <a:xfrm>
                <a:off x="2219" y="950"/>
                <a:ext cx="1" cy="975"/>
              </a:xfrm>
              <a:prstGeom prst="line">
                <a:avLst/>
              </a:prstGeom>
              <a:noFill/>
              <a:ln w="0">
                <a:solidFill>
                  <a:srgbClr val="000000"/>
                </a:solidFill>
                <a:round/>
                <a:headEnd/>
                <a:tailEnd/>
              </a:ln>
            </p:spPr>
            <p:txBody>
              <a:bodyPr/>
              <a:lstStyle/>
              <a:p>
                <a:endParaRPr lang="en-US"/>
              </a:p>
            </p:txBody>
          </p:sp>
          <p:sp>
            <p:nvSpPr>
              <p:cNvPr id="34926" name="Line 1045"/>
              <p:cNvSpPr>
                <a:spLocks noChangeShapeType="1"/>
              </p:cNvSpPr>
              <p:nvPr/>
            </p:nvSpPr>
            <p:spPr bwMode="auto">
              <a:xfrm>
                <a:off x="2339" y="950"/>
                <a:ext cx="1" cy="975"/>
              </a:xfrm>
              <a:prstGeom prst="line">
                <a:avLst/>
              </a:prstGeom>
              <a:noFill/>
              <a:ln w="0">
                <a:solidFill>
                  <a:srgbClr val="000000"/>
                </a:solidFill>
                <a:round/>
                <a:headEnd/>
                <a:tailEnd/>
              </a:ln>
            </p:spPr>
            <p:txBody>
              <a:bodyPr/>
              <a:lstStyle/>
              <a:p>
                <a:endParaRPr lang="en-US"/>
              </a:p>
            </p:txBody>
          </p:sp>
          <p:sp>
            <p:nvSpPr>
              <p:cNvPr id="34927" name="Line 1046"/>
              <p:cNvSpPr>
                <a:spLocks noChangeShapeType="1"/>
              </p:cNvSpPr>
              <p:nvPr/>
            </p:nvSpPr>
            <p:spPr bwMode="auto">
              <a:xfrm>
                <a:off x="2460" y="950"/>
                <a:ext cx="1" cy="975"/>
              </a:xfrm>
              <a:prstGeom prst="line">
                <a:avLst/>
              </a:prstGeom>
              <a:noFill/>
              <a:ln w="0">
                <a:solidFill>
                  <a:srgbClr val="000000"/>
                </a:solidFill>
                <a:round/>
                <a:headEnd/>
                <a:tailEnd/>
              </a:ln>
            </p:spPr>
            <p:txBody>
              <a:bodyPr/>
              <a:lstStyle/>
              <a:p>
                <a:endParaRPr lang="en-US"/>
              </a:p>
            </p:txBody>
          </p:sp>
          <p:sp>
            <p:nvSpPr>
              <p:cNvPr id="34928" name="Line 1047"/>
              <p:cNvSpPr>
                <a:spLocks noChangeShapeType="1"/>
              </p:cNvSpPr>
              <p:nvPr/>
            </p:nvSpPr>
            <p:spPr bwMode="auto">
              <a:xfrm>
                <a:off x="2581" y="950"/>
                <a:ext cx="1" cy="975"/>
              </a:xfrm>
              <a:prstGeom prst="line">
                <a:avLst/>
              </a:prstGeom>
              <a:noFill/>
              <a:ln w="0">
                <a:solidFill>
                  <a:srgbClr val="000000"/>
                </a:solidFill>
                <a:round/>
                <a:headEnd/>
                <a:tailEnd/>
              </a:ln>
            </p:spPr>
            <p:txBody>
              <a:bodyPr/>
              <a:lstStyle/>
              <a:p>
                <a:endParaRPr lang="en-US"/>
              </a:p>
            </p:txBody>
          </p:sp>
          <p:sp>
            <p:nvSpPr>
              <p:cNvPr id="34929" name="Line 1048"/>
              <p:cNvSpPr>
                <a:spLocks noChangeShapeType="1"/>
              </p:cNvSpPr>
              <p:nvPr/>
            </p:nvSpPr>
            <p:spPr bwMode="auto">
              <a:xfrm>
                <a:off x="2701" y="950"/>
                <a:ext cx="1" cy="975"/>
              </a:xfrm>
              <a:prstGeom prst="line">
                <a:avLst/>
              </a:prstGeom>
              <a:noFill/>
              <a:ln w="0">
                <a:solidFill>
                  <a:srgbClr val="000000"/>
                </a:solidFill>
                <a:round/>
                <a:headEnd/>
                <a:tailEnd/>
              </a:ln>
            </p:spPr>
            <p:txBody>
              <a:bodyPr/>
              <a:lstStyle/>
              <a:p>
                <a:endParaRPr lang="en-US"/>
              </a:p>
            </p:txBody>
          </p:sp>
          <p:sp>
            <p:nvSpPr>
              <p:cNvPr id="34930" name="Line 1049"/>
              <p:cNvSpPr>
                <a:spLocks noChangeShapeType="1"/>
              </p:cNvSpPr>
              <p:nvPr/>
            </p:nvSpPr>
            <p:spPr bwMode="auto">
              <a:xfrm>
                <a:off x="2818" y="950"/>
                <a:ext cx="1" cy="975"/>
              </a:xfrm>
              <a:prstGeom prst="line">
                <a:avLst/>
              </a:prstGeom>
              <a:noFill/>
              <a:ln w="0">
                <a:solidFill>
                  <a:srgbClr val="000000"/>
                </a:solidFill>
                <a:round/>
                <a:headEnd/>
                <a:tailEnd/>
              </a:ln>
            </p:spPr>
            <p:txBody>
              <a:bodyPr/>
              <a:lstStyle/>
              <a:p>
                <a:endParaRPr lang="en-US"/>
              </a:p>
            </p:txBody>
          </p:sp>
          <p:sp>
            <p:nvSpPr>
              <p:cNvPr id="34931" name="Line 1050"/>
              <p:cNvSpPr>
                <a:spLocks noChangeShapeType="1"/>
              </p:cNvSpPr>
              <p:nvPr/>
            </p:nvSpPr>
            <p:spPr bwMode="auto">
              <a:xfrm>
                <a:off x="2939" y="950"/>
                <a:ext cx="1" cy="975"/>
              </a:xfrm>
              <a:prstGeom prst="line">
                <a:avLst/>
              </a:prstGeom>
              <a:noFill/>
              <a:ln w="0">
                <a:solidFill>
                  <a:srgbClr val="000000"/>
                </a:solidFill>
                <a:round/>
                <a:headEnd/>
                <a:tailEnd/>
              </a:ln>
            </p:spPr>
            <p:txBody>
              <a:bodyPr/>
              <a:lstStyle/>
              <a:p>
                <a:endParaRPr lang="en-US"/>
              </a:p>
            </p:txBody>
          </p:sp>
          <p:sp>
            <p:nvSpPr>
              <p:cNvPr id="34932" name="Line 1051"/>
              <p:cNvSpPr>
                <a:spLocks noChangeShapeType="1"/>
              </p:cNvSpPr>
              <p:nvPr/>
            </p:nvSpPr>
            <p:spPr bwMode="auto">
              <a:xfrm>
                <a:off x="3059" y="950"/>
                <a:ext cx="1" cy="975"/>
              </a:xfrm>
              <a:prstGeom prst="line">
                <a:avLst/>
              </a:prstGeom>
              <a:noFill/>
              <a:ln w="0">
                <a:solidFill>
                  <a:srgbClr val="000000"/>
                </a:solidFill>
                <a:round/>
                <a:headEnd/>
                <a:tailEnd/>
              </a:ln>
            </p:spPr>
            <p:txBody>
              <a:bodyPr/>
              <a:lstStyle/>
              <a:p>
                <a:endParaRPr lang="en-US"/>
              </a:p>
            </p:txBody>
          </p:sp>
          <p:sp>
            <p:nvSpPr>
              <p:cNvPr id="34933" name="Rectangle 1052"/>
              <p:cNvSpPr>
                <a:spLocks noChangeArrowheads="1"/>
              </p:cNvSpPr>
              <p:nvPr/>
            </p:nvSpPr>
            <p:spPr bwMode="auto">
              <a:xfrm>
                <a:off x="1861" y="950"/>
                <a:ext cx="1198" cy="975"/>
              </a:xfrm>
              <a:prstGeom prst="rect">
                <a:avLst/>
              </a:prstGeom>
              <a:noFill/>
              <a:ln w="6350">
                <a:solidFill>
                  <a:srgbClr val="000000"/>
                </a:solidFill>
                <a:miter lim="800000"/>
                <a:headEnd/>
                <a:tailEnd/>
              </a:ln>
            </p:spPr>
            <p:txBody>
              <a:bodyPr/>
              <a:lstStyle/>
              <a:p>
                <a:endParaRPr lang="en-US"/>
              </a:p>
            </p:txBody>
          </p:sp>
          <p:sp>
            <p:nvSpPr>
              <p:cNvPr id="34934" name="Line 1053"/>
              <p:cNvSpPr>
                <a:spLocks noChangeShapeType="1"/>
              </p:cNvSpPr>
              <p:nvPr/>
            </p:nvSpPr>
            <p:spPr bwMode="auto">
              <a:xfrm>
                <a:off x="1861" y="950"/>
                <a:ext cx="1" cy="975"/>
              </a:xfrm>
              <a:prstGeom prst="line">
                <a:avLst/>
              </a:prstGeom>
              <a:noFill/>
              <a:ln w="0">
                <a:solidFill>
                  <a:srgbClr val="000000"/>
                </a:solidFill>
                <a:round/>
                <a:headEnd/>
                <a:tailEnd/>
              </a:ln>
            </p:spPr>
            <p:txBody>
              <a:bodyPr/>
              <a:lstStyle/>
              <a:p>
                <a:endParaRPr lang="en-US"/>
              </a:p>
            </p:txBody>
          </p:sp>
          <p:sp>
            <p:nvSpPr>
              <p:cNvPr id="34935" name="Line 1054"/>
              <p:cNvSpPr>
                <a:spLocks noChangeShapeType="1"/>
              </p:cNvSpPr>
              <p:nvPr/>
            </p:nvSpPr>
            <p:spPr bwMode="auto">
              <a:xfrm>
                <a:off x="1849" y="1925"/>
                <a:ext cx="12" cy="1"/>
              </a:xfrm>
              <a:prstGeom prst="line">
                <a:avLst/>
              </a:prstGeom>
              <a:noFill/>
              <a:ln w="0">
                <a:solidFill>
                  <a:srgbClr val="000000"/>
                </a:solidFill>
                <a:round/>
                <a:headEnd/>
                <a:tailEnd/>
              </a:ln>
            </p:spPr>
            <p:txBody>
              <a:bodyPr/>
              <a:lstStyle/>
              <a:p>
                <a:endParaRPr lang="en-US"/>
              </a:p>
            </p:txBody>
          </p:sp>
          <p:sp>
            <p:nvSpPr>
              <p:cNvPr id="34936" name="Line 1055"/>
              <p:cNvSpPr>
                <a:spLocks noChangeShapeType="1"/>
              </p:cNvSpPr>
              <p:nvPr/>
            </p:nvSpPr>
            <p:spPr bwMode="auto">
              <a:xfrm>
                <a:off x="1849" y="1828"/>
                <a:ext cx="12" cy="1"/>
              </a:xfrm>
              <a:prstGeom prst="line">
                <a:avLst/>
              </a:prstGeom>
              <a:noFill/>
              <a:ln w="0">
                <a:solidFill>
                  <a:srgbClr val="000000"/>
                </a:solidFill>
                <a:round/>
                <a:headEnd/>
                <a:tailEnd/>
              </a:ln>
            </p:spPr>
            <p:txBody>
              <a:bodyPr/>
              <a:lstStyle/>
              <a:p>
                <a:endParaRPr lang="en-US"/>
              </a:p>
            </p:txBody>
          </p:sp>
          <p:sp>
            <p:nvSpPr>
              <p:cNvPr id="34937" name="Line 1056"/>
              <p:cNvSpPr>
                <a:spLocks noChangeShapeType="1"/>
              </p:cNvSpPr>
              <p:nvPr/>
            </p:nvSpPr>
            <p:spPr bwMode="auto">
              <a:xfrm>
                <a:off x="1849" y="1730"/>
                <a:ext cx="12" cy="1"/>
              </a:xfrm>
              <a:prstGeom prst="line">
                <a:avLst/>
              </a:prstGeom>
              <a:noFill/>
              <a:ln w="0">
                <a:solidFill>
                  <a:srgbClr val="000000"/>
                </a:solidFill>
                <a:round/>
                <a:headEnd/>
                <a:tailEnd/>
              </a:ln>
            </p:spPr>
            <p:txBody>
              <a:bodyPr/>
              <a:lstStyle/>
              <a:p>
                <a:endParaRPr lang="en-US"/>
              </a:p>
            </p:txBody>
          </p:sp>
          <p:sp>
            <p:nvSpPr>
              <p:cNvPr id="34938" name="Line 1057"/>
              <p:cNvSpPr>
                <a:spLocks noChangeShapeType="1"/>
              </p:cNvSpPr>
              <p:nvPr/>
            </p:nvSpPr>
            <p:spPr bwMode="auto">
              <a:xfrm>
                <a:off x="1849" y="1633"/>
                <a:ext cx="12" cy="1"/>
              </a:xfrm>
              <a:prstGeom prst="line">
                <a:avLst/>
              </a:prstGeom>
              <a:noFill/>
              <a:ln w="0">
                <a:solidFill>
                  <a:srgbClr val="000000"/>
                </a:solidFill>
                <a:round/>
                <a:headEnd/>
                <a:tailEnd/>
              </a:ln>
            </p:spPr>
            <p:txBody>
              <a:bodyPr/>
              <a:lstStyle/>
              <a:p>
                <a:endParaRPr lang="en-US"/>
              </a:p>
            </p:txBody>
          </p:sp>
          <p:sp>
            <p:nvSpPr>
              <p:cNvPr id="34939" name="Line 1058"/>
              <p:cNvSpPr>
                <a:spLocks noChangeShapeType="1"/>
              </p:cNvSpPr>
              <p:nvPr/>
            </p:nvSpPr>
            <p:spPr bwMode="auto">
              <a:xfrm>
                <a:off x="1849" y="1535"/>
                <a:ext cx="12" cy="1"/>
              </a:xfrm>
              <a:prstGeom prst="line">
                <a:avLst/>
              </a:prstGeom>
              <a:noFill/>
              <a:ln w="0">
                <a:solidFill>
                  <a:srgbClr val="000000"/>
                </a:solidFill>
                <a:round/>
                <a:headEnd/>
                <a:tailEnd/>
              </a:ln>
            </p:spPr>
            <p:txBody>
              <a:bodyPr/>
              <a:lstStyle/>
              <a:p>
                <a:endParaRPr lang="en-US"/>
              </a:p>
            </p:txBody>
          </p:sp>
          <p:sp>
            <p:nvSpPr>
              <p:cNvPr id="34940" name="Line 1059"/>
              <p:cNvSpPr>
                <a:spLocks noChangeShapeType="1"/>
              </p:cNvSpPr>
              <p:nvPr/>
            </p:nvSpPr>
            <p:spPr bwMode="auto">
              <a:xfrm>
                <a:off x="1849" y="1437"/>
                <a:ext cx="12" cy="1"/>
              </a:xfrm>
              <a:prstGeom prst="line">
                <a:avLst/>
              </a:prstGeom>
              <a:noFill/>
              <a:ln w="0">
                <a:solidFill>
                  <a:srgbClr val="000000"/>
                </a:solidFill>
                <a:round/>
                <a:headEnd/>
                <a:tailEnd/>
              </a:ln>
            </p:spPr>
            <p:txBody>
              <a:bodyPr/>
              <a:lstStyle/>
              <a:p>
                <a:endParaRPr lang="en-US"/>
              </a:p>
            </p:txBody>
          </p:sp>
          <p:sp>
            <p:nvSpPr>
              <p:cNvPr id="34941" name="Line 1060"/>
              <p:cNvSpPr>
                <a:spLocks noChangeShapeType="1"/>
              </p:cNvSpPr>
              <p:nvPr/>
            </p:nvSpPr>
            <p:spPr bwMode="auto">
              <a:xfrm>
                <a:off x="1849" y="1340"/>
                <a:ext cx="12" cy="1"/>
              </a:xfrm>
              <a:prstGeom prst="line">
                <a:avLst/>
              </a:prstGeom>
              <a:noFill/>
              <a:ln w="0">
                <a:solidFill>
                  <a:srgbClr val="000000"/>
                </a:solidFill>
                <a:round/>
                <a:headEnd/>
                <a:tailEnd/>
              </a:ln>
            </p:spPr>
            <p:txBody>
              <a:bodyPr/>
              <a:lstStyle/>
              <a:p>
                <a:endParaRPr lang="en-US"/>
              </a:p>
            </p:txBody>
          </p:sp>
          <p:sp>
            <p:nvSpPr>
              <p:cNvPr id="34942" name="Line 1061"/>
              <p:cNvSpPr>
                <a:spLocks noChangeShapeType="1"/>
              </p:cNvSpPr>
              <p:nvPr/>
            </p:nvSpPr>
            <p:spPr bwMode="auto">
              <a:xfrm>
                <a:off x="1849" y="1242"/>
                <a:ext cx="12" cy="1"/>
              </a:xfrm>
              <a:prstGeom prst="line">
                <a:avLst/>
              </a:prstGeom>
              <a:noFill/>
              <a:ln w="0">
                <a:solidFill>
                  <a:srgbClr val="000000"/>
                </a:solidFill>
                <a:round/>
                <a:headEnd/>
                <a:tailEnd/>
              </a:ln>
            </p:spPr>
            <p:txBody>
              <a:bodyPr/>
              <a:lstStyle/>
              <a:p>
                <a:endParaRPr lang="en-US"/>
              </a:p>
            </p:txBody>
          </p:sp>
          <p:sp>
            <p:nvSpPr>
              <p:cNvPr id="34943" name="Line 1062"/>
              <p:cNvSpPr>
                <a:spLocks noChangeShapeType="1"/>
              </p:cNvSpPr>
              <p:nvPr/>
            </p:nvSpPr>
            <p:spPr bwMode="auto">
              <a:xfrm>
                <a:off x="1849" y="1145"/>
                <a:ext cx="12" cy="1"/>
              </a:xfrm>
              <a:prstGeom prst="line">
                <a:avLst/>
              </a:prstGeom>
              <a:noFill/>
              <a:ln w="0">
                <a:solidFill>
                  <a:srgbClr val="000000"/>
                </a:solidFill>
                <a:round/>
                <a:headEnd/>
                <a:tailEnd/>
              </a:ln>
            </p:spPr>
            <p:txBody>
              <a:bodyPr/>
              <a:lstStyle/>
              <a:p>
                <a:endParaRPr lang="en-US"/>
              </a:p>
            </p:txBody>
          </p:sp>
          <p:sp>
            <p:nvSpPr>
              <p:cNvPr id="34944" name="Line 1063"/>
              <p:cNvSpPr>
                <a:spLocks noChangeShapeType="1"/>
              </p:cNvSpPr>
              <p:nvPr/>
            </p:nvSpPr>
            <p:spPr bwMode="auto">
              <a:xfrm>
                <a:off x="1849" y="1047"/>
                <a:ext cx="12" cy="1"/>
              </a:xfrm>
              <a:prstGeom prst="line">
                <a:avLst/>
              </a:prstGeom>
              <a:noFill/>
              <a:ln w="0">
                <a:solidFill>
                  <a:srgbClr val="000000"/>
                </a:solidFill>
                <a:round/>
                <a:headEnd/>
                <a:tailEnd/>
              </a:ln>
            </p:spPr>
            <p:txBody>
              <a:bodyPr/>
              <a:lstStyle/>
              <a:p>
                <a:endParaRPr lang="en-US"/>
              </a:p>
            </p:txBody>
          </p:sp>
          <p:sp>
            <p:nvSpPr>
              <p:cNvPr id="34945" name="Line 1064"/>
              <p:cNvSpPr>
                <a:spLocks noChangeShapeType="1"/>
              </p:cNvSpPr>
              <p:nvPr/>
            </p:nvSpPr>
            <p:spPr bwMode="auto">
              <a:xfrm>
                <a:off x="1849" y="950"/>
                <a:ext cx="12" cy="1"/>
              </a:xfrm>
              <a:prstGeom prst="line">
                <a:avLst/>
              </a:prstGeom>
              <a:noFill/>
              <a:ln w="0">
                <a:solidFill>
                  <a:srgbClr val="000000"/>
                </a:solidFill>
                <a:round/>
                <a:headEnd/>
                <a:tailEnd/>
              </a:ln>
            </p:spPr>
            <p:txBody>
              <a:bodyPr/>
              <a:lstStyle/>
              <a:p>
                <a:endParaRPr lang="en-US"/>
              </a:p>
            </p:txBody>
          </p:sp>
          <p:sp>
            <p:nvSpPr>
              <p:cNvPr id="34946" name="Line 1065"/>
              <p:cNvSpPr>
                <a:spLocks noChangeShapeType="1"/>
              </p:cNvSpPr>
              <p:nvPr/>
            </p:nvSpPr>
            <p:spPr bwMode="auto">
              <a:xfrm>
                <a:off x="1861" y="1925"/>
                <a:ext cx="1198" cy="1"/>
              </a:xfrm>
              <a:prstGeom prst="line">
                <a:avLst/>
              </a:prstGeom>
              <a:noFill/>
              <a:ln w="0">
                <a:solidFill>
                  <a:srgbClr val="000000"/>
                </a:solidFill>
                <a:round/>
                <a:headEnd/>
                <a:tailEnd/>
              </a:ln>
            </p:spPr>
            <p:txBody>
              <a:bodyPr/>
              <a:lstStyle/>
              <a:p>
                <a:endParaRPr lang="en-US"/>
              </a:p>
            </p:txBody>
          </p:sp>
          <p:sp>
            <p:nvSpPr>
              <p:cNvPr id="34947" name="Line 1066"/>
              <p:cNvSpPr>
                <a:spLocks noChangeShapeType="1"/>
              </p:cNvSpPr>
              <p:nvPr/>
            </p:nvSpPr>
            <p:spPr bwMode="auto">
              <a:xfrm flipV="1">
                <a:off x="1861" y="1925"/>
                <a:ext cx="1" cy="12"/>
              </a:xfrm>
              <a:prstGeom prst="line">
                <a:avLst/>
              </a:prstGeom>
              <a:noFill/>
              <a:ln w="0">
                <a:solidFill>
                  <a:srgbClr val="000000"/>
                </a:solidFill>
                <a:round/>
                <a:headEnd/>
                <a:tailEnd/>
              </a:ln>
            </p:spPr>
            <p:txBody>
              <a:bodyPr/>
              <a:lstStyle/>
              <a:p>
                <a:endParaRPr lang="en-US"/>
              </a:p>
            </p:txBody>
          </p:sp>
          <p:sp>
            <p:nvSpPr>
              <p:cNvPr id="34948" name="Line 1067"/>
              <p:cNvSpPr>
                <a:spLocks noChangeShapeType="1"/>
              </p:cNvSpPr>
              <p:nvPr/>
            </p:nvSpPr>
            <p:spPr bwMode="auto">
              <a:xfrm flipV="1">
                <a:off x="1981" y="1925"/>
                <a:ext cx="1" cy="12"/>
              </a:xfrm>
              <a:prstGeom prst="line">
                <a:avLst/>
              </a:prstGeom>
              <a:noFill/>
              <a:ln w="0">
                <a:solidFill>
                  <a:srgbClr val="000000"/>
                </a:solidFill>
                <a:round/>
                <a:headEnd/>
                <a:tailEnd/>
              </a:ln>
            </p:spPr>
            <p:txBody>
              <a:bodyPr/>
              <a:lstStyle/>
              <a:p>
                <a:endParaRPr lang="en-US"/>
              </a:p>
            </p:txBody>
          </p:sp>
          <p:sp>
            <p:nvSpPr>
              <p:cNvPr id="34949" name="Line 1068"/>
              <p:cNvSpPr>
                <a:spLocks noChangeShapeType="1"/>
              </p:cNvSpPr>
              <p:nvPr/>
            </p:nvSpPr>
            <p:spPr bwMode="auto">
              <a:xfrm flipV="1">
                <a:off x="2102" y="1925"/>
                <a:ext cx="1" cy="12"/>
              </a:xfrm>
              <a:prstGeom prst="line">
                <a:avLst/>
              </a:prstGeom>
              <a:noFill/>
              <a:ln w="0">
                <a:solidFill>
                  <a:srgbClr val="000000"/>
                </a:solidFill>
                <a:round/>
                <a:headEnd/>
                <a:tailEnd/>
              </a:ln>
            </p:spPr>
            <p:txBody>
              <a:bodyPr/>
              <a:lstStyle/>
              <a:p>
                <a:endParaRPr lang="en-US"/>
              </a:p>
            </p:txBody>
          </p:sp>
          <p:sp>
            <p:nvSpPr>
              <p:cNvPr id="34950" name="Line 1069"/>
              <p:cNvSpPr>
                <a:spLocks noChangeShapeType="1"/>
              </p:cNvSpPr>
              <p:nvPr/>
            </p:nvSpPr>
            <p:spPr bwMode="auto">
              <a:xfrm flipV="1">
                <a:off x="2219" y="1925"/>
                <a:ext cx="1" cy="12"/>
              </a:xfrm>
              <a:prstGeom prst="line">
                <a:avLst/>
              </a:prstGeom>
              <a:noFill/>
              <a:ln w="0">
                <a:solidFill>
                  <a:srgbClr val="000000"/>
                </a:solidFill>
                <a:round/>
                <a:headEnd/>
                <a:tailEnd/>
              </a:ln>
            </p:spPr>
            <p:txBody>
              <a:bodyPr/>
              <a:lstStyle/>
              <a:p>
                <a:endParaRPr lang="en-US"/>
              </a:p>
            </p:txBody>
          </p:sp>
          <p:sp>
            <p:nvSpPr>
              <p:cNvPr id="34951" name="Line 1070"/>
              <p:cNvSpPr>
                <a:spLocks noChangeShapeType="1"/>
              </p:cNvSpPr>
              <p:nvPr/>
            </p:nvSpPr>
            <p:spPr bwMode="auto">
              <a:xfrm flipV="1">
                <a:off x="2339" y="1925"/>
                <a:ext cx="1" cy="12"/>
              </a:xfrm>
              <a:prstGeom prst="line">
                <a:avLst/>
              </a:prstGeom>
              <a:noFill/>
              <a:ln w="0">
                <a:solidFill>
                  <a:srgbClr val="000000"/>
                </a:solidFill>
                <a:round/>
                <a:headEnd/>
                <a:tailEnd/>
              </a:ln>
            </p:spPr>
            <p:txBody>
              <a:bodyPr/>
              <a:lstStyle/>
              <a:p>
                <a:endParaRPr lang="en-US"/>
              </a:p>
            </p:txBody>
          </p:sp>
          <p:sp>
            <p:nvSpPr>
              <p:cNvPr id="34952" name="Line 1071"/>
              <p:cNvSpPr>
                <a:spLocks noChangeShapeType="1"/>
              </p:cNvSpPr>
              <p:nvPr/>
            </p:nvSpPr>
            <p:spPr bwMode="auto">
              <a:xfrm flipV="1">
                <a:off x="2460" y="1925"/>
                <a:ext cx="1" cy="12"/>
              </a:xfrm>
              <a:prstGeom prst="line">
                <a:avLst/>
              </a:prstGeom>
              <a:noFill/>
              <a:ln w="0">
                <a:solidFill>
                  <a:srgbClr val="000000"/>
                </a:solidFill>
                <a:round/>
                <a:headEnd/>
                <a:tailEnd/>
              </a:ln>
            </p:spPr>
            <p:txBody>
              <a:bodyPr/>
              <a:lstStyle/>
              <a:p>
                <a:endParaRPr lang="en-US"/>
              </a:p>
            </p:txBody>
          </p:sp>
          <p:sp>
            <p:nvSpPr>
              <p:cNvPr id="34953" name="Line 1072"/>
              <p:cNvSpPr>
                <a:spLocks noChangeShapeType="1"/>
              </p:cNvSpPr>
              <p:nvPr/>
            </p:nvSpPr>
            <p:spPr bwMode="auto">
              <a:xfrm flipV="1">
                <a:off x="2581" y="1925"/>
                <a:ext cx="1" cy="12"/>
              </a:xfrm>
              <a:prstGeom prst="line">
                <a:avLst/>
              </a:prstGeom>
              <a:noFill/>
              <a:ln w="0">
                <a:solidFill>
                  <a:srgbClr val="000000"/>
                </a:solidFill>
                <a:round/>
                <a:headEnd/>
                <a:tailEnd/>
              </a:ln>
            </p:spPr>
            <p:txBody>
              <a:bodyPr/>
              <a:lstStyle/>
              <a:p>
                <a:endParaRPr lang="en-US"/>
              </a:p>
            </p:txBody>
          </p:sp>
          <p:sp>
            <p:nvSpPr>
              <p:cNvPr id="34954" name="Line 1073"/>
              <p:cNvSpPr>
                <a:spLocks noChangeShapeType="1"/>
              </p:cNvSpPr>
              <p:nvPr/>
            </p:nvSpPr>
            <p:spPr bwMode="auto">
              <a:xfrm flipV="1">
                <a:off x="2701" y="1925"/>
                <a:ext cx="1" cy="12"/>
              </a:xfrm>
              <a:prstGeom prst="line">
                <a:avLst/>
              </a:prstGeom>
              <a:noFill/>
              <a:ln w="0">
                <a:solidFill>
                  <a:srgbClr val="000000"/>
                </a:solidFill>
                <a:round/>
                <a:headEnd/>
                <a:tailEnd/>
              </a:ln>
            </p:spPr>
            <p:txBody>
              <a:bodyPr/>
              <a:lstStyle/>
              <a:p>
                <a:endParaRPr lang="en-US"/>
              </a:p>
            </p:txBody>
          </p:sp>
          <p:sp>
            <p:nvSpPr>
              <p:cNvPr id="34955" name="Line 1074"/>
              <p:cNvSpPr>
                <a:spLocks noChangeShapeType="1"/>
              </p:cNvSpPr>
              <p:nvPr/>
            </p:nvSpPr>
            <p:spPr bwMode="auto">
              <a:xfrm flipV="1">
                <a:off x="2818" y="1925"/>
                <a:ext cx="1" cy="12"/>
              </a:xfrm>
              <a:prstGeom prst="line">
                <a:avLst/>
              </a:prstGeom>
              <a:noFill/>
              <a:ln w="0">
                <a:solidFill>
                  <a:srgbClr val="000000"/>
                </a:solidFill>
                <a:round/>
                <a:headEnd/>
                <a:tailEnd/>
              </a:ln>
            </p:spPr>
            <p:txBody>
              <a:bodyPr/>
              <a:lstStyle/>
              <a:p>
                <a:endParaRPr lang="en-US"/>
              </a:p>
            </p:txBody>
          </p:sp>
          <p:sp>
            <p:nvSpPr>
              <p:cNvPr id="34956" name="Line 1075"/>
              <p:cNvSpPr>
                <a:spLocks noChangeShapeType="1"/>
              </p:cNvSpPr>
              <p:nvPr/>
            </p:nvSpPr>
            <p:spPr bwMode="auto">
              <a:xfrm flipV="1">
                <a:off x="2939" y="1925"/>
                <a:ext cx="1" cy="12"/>
              </a:xfrm>
              <a:prstGeom prst="line">
                <a:avLst/>
              </a:prstGeom>
              <a:noFill/>
              <a:ln w="0">
                <a:solidFill>
                  <a:srgbClr val="000000"/>
                </a:solidFill>
                <a:round/>
                <a:headEnd/>
                <a:tailEnd/>
              </a:ln>
            </p:spPr>
            <p:txBody>
              <a:bodyPr/>
              <a:lstStyle/>
              <a:p>
                <a:endParaRPr lang="en-US"/>
              </a:p>
            </p:txBody>
          </p:sp>
          <p:sp>
            <p:nvSpPr>
              <p:cNvPr id="34957" name="Line 1076"/>
              <p:cNvSpPr>
                <a:spLocks noChangeShapeType="1"/>
              </p:cNvSpPr>
              <p:nvPr/>
            </p:nvSpPr>
            <p:spPr bwMode="auto">
              <a:xfrm flipV="1">
                <a:off x="3059" y="1925"/>
                <a:ext cx="1" cy="12"/>
              </a:xfrm>
              <a:prstGeom prst="line">
                <a:avLst/>
              </a:prstGeom>
              <a:noFill/>
              <a:ln w="0">
                <a:solidFill>
                  <a:srgbClr val="000000"/>
                </a:solidFill>
                <a:round/>
                <a:headEnd/>
                <a:tailEnd/>
              </a:ln>
            </p:spPr>
            <p:txBody>
              <a:bodyPr/>
              <a:lstStyle/>
              <a:p>
                <a:endParaRPr lang="en-US"/>
              </a:p>
            </p:txBody>
          </p:sp>
          <p:sp>
            <p:nvSpPr>
              <p:cNvPr id="34958"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959"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960"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4961"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962"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963"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4964"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965"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4966"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4967"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968" name="Rectangle 1087"/>
              <p:cNvSpPr>
                <a:spLocks noChangeArrowheads="1"/>
              </p:cNvSpPr>
              <p:nvPr/>
            </p:nvSpPr>
            <p:spPr bwMode="auto">
              <a:xfrm>
                <a:off x="1805" y="1897"/>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0</a:t>
                </a:r>
                <a:endParaRPr lang="ko-KR" altLang="en-US">
                  <a:ea typeface="Gulim" pitchFamily="34" charset="-127"/>
                </a:endParaRPr>
              </a:p>
            </p:txBody>
          </p:sp>
          <p:sp>
            <p:nvSpPr>
              <p:cNvPr id="34969" name="Rectangle 1088"/>
              <p:cNvSpPr>
                <a:spLocks noChangeArrowheads="1"/>
              </p:cNvSpPr>
              <p:nvPr/>
            </p:nvSpPr>
            <p:spPr bwMode="auto">
              <a:xfrm>
                <a:off x="1805" y="179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a:t>
                </a:r>
                <a:endParaRPr lang="ko-KR" altLang="en-US">
                  <a:ea typeface="Gulim" pitchFamily="34" charset="-127"/>
                </a:endParaRPr>
              </a:p>
            </p:txBody>
          </p:sp>
          <p:sp>
            <p:nvSpPr>
              <p:cNvPr id="34970" name="Rectangle 1089"/>
              <p:cNvSpPr>
                <a:spLocks noChangeArrowheads="1"/>
              </p:cNvSpPr>
              <p:nvPr/>
            </p:nvSpPr>
            <p:spPr bwMode="auto">
              <a:xfrm>
                <a:off x="1805" y="170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2</a:t>
                </a:r>
                <a:endParaRPr lang="ko-KR" altLang="en-US">
                  <a:ea typeface="Gulim" pitchFamily="34" charset="-127"/>
                </a:endParaRPr>
              </a:p>
            </p:txBody>
          </p:sp>
          <p:sp>
            <p:nvSpPr>
              <p:cNvPr id="34971" name="Rectangle 1090"/>
              <p:cNvSpPr>
                <a:spLocks noChangeArrowheads="1"/>
              </p:cNvSpPr>
              <p:nvPr/>
            </p:nvSpPr>
            <p:spPr bwMode="auto">
              <a:xfrm>
                <a:off x="1805" y="1604"/>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3</a:t>
                </a:r>
                <a:endParaRPr lang="ko-KR" altLang="en-US">
                  <a:ea typeface="Gulim" pitchFamily="34" charset="-127"/>
                </a:endParaRPr>
              </a:p>
            </p:txBody>
          </p:sp>
          <p:sp>
            <p:nvSpPr>
              <p:cNvPr id="34972" name="Rectangle 1091"/>
              <p:cNvSpPr>
                <a:spLocks noChangeArrowheads="1"/>
              </p:cNvSpPr>
              <p:nvPr/>
            </p:nvSpPr>
            <p:spPr bwMode="auto">
              <a:xfrm>
                <a:off x="1805" y="1507"/>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4</a:t>
                </a:r>
                <a:endParaRPr lang="ko-KR" altLang="en-US">
                  <a:ea typeface="Gulim" pitchFamily="34" charset="-127"/>
                </a:endParaRPr>
              </a:p>
            </p:txBody>
          </p:sp>
          <p:sp>
            <p:nvSpPr>
              <p:cNvPr id="34973" name="Rectangle 1092"/>
              <p:cNvSpPr>
                <a:spLocks noChangeArrowheads="1"/>
              </p:cNvSpPr>
              <p:nvPr/>
            </p:nvSpPr>
            <p:spPr bwMode="auto">
              <a:xfrm>
                <a:off x="1805" y="140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5</a:t>
                </a:r>
                <a:endParaRPr lang="ko-KR" altLang="en-US">
                  <a:ea typeface="Gulim" pitchFamily="34" charset="-127"/>
                </a:endParaRPr>
              </a:p>
            </p:txBody>
          </p:sp>
          <p:sp>
            <p:nvSpPr>
              <p:cNvPr id="34974" name="Rectangle 1093"/>
              <p:cNvSpPr>
                <a:spLocks noChangeArrowheads="1"/>
              </p:cNvSpPr>
              <p:nvPr/>
            </p:nvSpPr>
            <p:spPr bwMode="auto">
              <a:xfrm>
                <a:off x="1805" y="1310"/>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6</a:t>
                </a:r>
                <a:endParaRPr lang="ko-KR" altLang="en-US">
                  <a:ea typeface="Gulim" pitchFamily="34" charset="-127"/>
                </a:endParaRPr>
              </a:p>
            </p:txBody>
          </p:sp>
          <p:sp>
            <p:nvSpPr>
              <p:cNvPr id="34975" name="Rectangle 1094"/>
              <p:cNvSpPr>
                <a:spLocks noChangeArrowheads="1"/>
              </p:cNvSpPr>
              <p:nvPr/>
            </p:nvSpPr>
            <p:spPr bwMode="auto">
              <a:xfrm>
                <a:off x="1805" y="1214"/>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7</a:t>
                </a:r>
                <a:endParaRPr lang="ko-KR" altLang="en-US">
                  <a:ea typeface="Gulim" pitchFamily="34" charset="-127"/>
                </a:endParaRPr>
              </a:p>
            </p:txBody>
          </p:sp>
          <p:sp>
            <p:nvSpPr>
              <p:cNvPr id="34976" name="Rectangle 1095"/>
              <p:cNvSpPr>
                <a:spLocks noChangeArrowheads="1"/>
              </p:cNvSpPr>
              <p:nvPr/>
            </p:nvSpPr>
            <p:spPr bwMode="auto">
              <a:xfrm>
                <a:off x="1805" y="1116"/>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8</a:t>
                </a:r>
                <a:endParaRPr lang="ko-KR" altLang="en-US">
                  <a:ea typeface="Gulim" pitchFamily="34" charset="-127"/>
                </a:endParaRPr>
              </a:p>
            </p:txBody>
          </p:sp>
          <p:sp>
            <p:nvSpPr>
              <p:cNvPr id="34977" name="Rectangle 1096"/>
              <p:cNvSpPr>
                <a:spLocks noChangeArrowheads="1"/>
              </p:cNvSpPr>
              <p:nvPr/>
            </p:nvSpPr>
            <p:spPr bwMode="auto">
              <a:xfrm>
                <a:off x="1805" y="101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9</a:t>
                </a:r>
                <a:endParaRPr lang="ko-KR" altLang="en-US">
                  <a:ea typeface="Gulim" pitchFamily="34" charset="-127"/>
                </a:endParaRPr>
              </a:p>
            </p:txBody>
          </p:sp>
          <p:sp>
            <p:nvSpPr>
              <p:cNvPr id="34978" name="Rectangle 1097"/>
              <p:cNvSpPr>
                <a:spLocks noChangeArrowheads="1"/>
              </p:cNvSpPr>
              <p:nvPr/>
            </p:nvSpPr>
            <p:spPr bwMode="auto">
              <a:xfrm>
                <a:off x="1779" y="920"/>
                <a:ext cx="6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10</a:t>
                </a:r>
                <a:endParaRPr lang="ko-KR" altLang="en-US">
                  <a:ea typeface="Gulim" pitchFamily="34" charset="-127"/>
                </a:endParaRPr>
              </a:p>
            </p:txBody>
          </p:sp>
          <p:sp>
            <p:nvSpPr>
              <p:cNvPr id="34979" name="Rectangle 1098"/>
              <p:cNvSpPr>
                <a:spLocks noChangeArrowheads="1"/>
              </p:cNvSpPr>
              <p:nvPr/>
            </p:nvSpPr>
            <p:spPr bwMode="auto">
              <a:xfrm>
                <a:off x="1849"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0</a:t>
                </a:r>
                <a:endParaRPr lang="ko-KR" altLang="en-US">
                  <a:ea typeface="Gulim" pitchFamily="34" charset="-127"/>
                </a:endParaRPr>
              </a:p>
            </p:txBody>
          </p:sp>
          <p:sp>
            <p:nvSpPr>
              <p:cNvPr id="34980" name="Rectangle 1099"/>
              <p:cNvSpPr>
                <a:spLocks noChangeArrowheads="1"/>
              </p:cNvSpPr>
              <p:nvPr/>
            </p:nvSpPr>
            <p:spPr bwMode="auto">
              <a:xfrm>
                <a:off x="1968"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a:t>
                </a:r>
                <a:endParaRPr lang="ko-KR" altLang="en-US">
                  <a:ea typeface="Gulim" pitchFamily="34" charset="-127"/>
                </a:endParaRPr>
              </a:p>
            </p:txBody>
          </p:sp>
          <p:sp>
            <p:nvSpPr>
              <p:cNvPr id="34981" name="Rectangle 1100"/>
              <p:cNvSpPr>
                <a:spLocks noChangeArrowheads="1"/>
              </p:cNvSpPr>
              <p:nvPr/>
            </p:nvSpPr>
            <p:spPr bwMode="auto">
              <a:xfrm>
                <a:off x="2090"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2</a:t>
                </a:r>
                <a:endParaRPr lang="ko-KR" altLang="en-US">
                  <a:ea typeface="Gulim" pitchFamily="34" charset="-127"/>
                </a:endParaRPr>
              </a:p>
            </p:txBody>
          </p:sp>
          <p:sp>
            <p:nvSpPr>
              <p:cNvPr id="34982" name="Rectangle 1101"/>
              <p:cNvSpPr>
                <a:spLocks noChangeArrowheads="1"/>
              </p:cNvSpPr>
              <p:nvPr/>
            </p:nvSpPr>
            <p:spPr bwMode="auto">
              <a:xfrm>
                <a:off x="2207"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3</a:t>
                </a:r>
                <a:endParaRPr lang="ko-KR" altLang="en-US">
                  <a:ea typeface="Gulim" pitchFamily="34" charset="-127"/>
                </a:endParaRPr>
              </a:p>
            </p:txBody>
          </p:sp>
          <p:sp>
            <p:nvSpPr>
              <p:cNvPr id="34983" name="Rectangle 1102"/>
              <p:cNvSpPr>
                <a:spLocks noChangeArrowheads="1"/>
              </p:cNvSpPr>
              <p:nvPr/>
            </p:nvSpPr>
            <p:spPr bwMode="auto">
              <a:xfrm>
                <a:off x="2326"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4</a:t>
                </a:r>
                <a:endParaRPr lang="ko-KR" altLang="en-US">
                  <a:ea typeface="Gulim" pitchFamily="34" charset="-127"/>
                </a:endParaRPr>
              </a:p>
            </p:txBody>
          </p:sp>
          <p:sp>
            <p:nvSpPr>
              <p:cNvPr id="34984" name="Rectangle 1103"/>
              <p:cNvSpPr>
                <a:spLocks noChangeArrowheads="1"/>
              </p:cNvSpPr>
              <p:nvPr/>
            </p:nvSpPr>
            <p:spPr bwMode="auto">
              <a:xfrm>
                <a:off x="2448"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5</a:t>
                </a:r>
                <a:endParaRPr lang="ko-KR" altLang="en-US">
                  <a:ea typeface="Gulim" pitchFamily="34" charset="-127"/>
                </a:endParaRPr>
              </a:p>
            </p:txBody>
          </p:sp>
          <p:sp>
            <p:nvSpPr>
              <p:cNvPr id="34985" name="Rectangle 1104"/>
              <p:cNvSpPr>
                <a:spLocks noChangeArrowheads="1"/>
              </p:cNvSpPr>
              <p:nvPr/>
            </p:nvSpPr>
            <p:spPr bwMode="auto">
              <a:xfrm>
                <a:off x="2569"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6</a:t>
                </a:r>
                <a:endParaRPr lang="ko-KR" altLang="en-US">
                  <a:ea typeface="Gulim" pitchFamily="34" charset="-127"/>
                </a:endParaRPr>
              </a:p>
            </p:txBody>
          </p:sp>
          <p:sp>
            <p:nvSpPr>
              <p:cNvPr id="34986" name="Rectangle 1105"/>
              <p:cNvSpPr>
                <a:spLocks noChangeArrowheads="1"/>
              </p:cNvSpPr>
              <p:nvPr/>
            </p:nvSpPr>
            <p:spPr bwMode="auto">
              <a:xfrm>
                <a:off x="2689"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7</a:t>
                </a:r>
                <a:endParaRPr lang="ko-KR" altLang="en-US">
                  <a:ea typeface="Gulim" pitchFamily="34" charset="-127"/>
                </a:endParaRPr>
              </a:p>
            </p:txBody>
          </p:sp>
          <p:sp>
            <p:nvSpPr>
              <p:cNvPr id="34987" name="Rectangle 1106"/>
              <p:cNvSpPr>
                <a:spLocks noChangeArrowheads="1"/>
              </p:cNvSpPr>
              <p:nvPr/>
            </p:nvSpPr>
            <p:spPr bwMode="auto">
              <a:xfrm>
                <a:off x="2806"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8</a:t>
                </a:r>
                <a:endParaRPr lang="ko-KR" altLang="en-US">
                  <a:ea typeface="Gulim" pitchFamily="34" charset="-127"/>
                </a:endParaRPr>
              </a:p>
            </p:txBody>
          </p:sp>
          <p:sp>
            <p:nvSpPr>
              <p:cNvPr id="34988" name="Rectangle 1107"/>
              <p:cNvSpPr>
                <a:spLocks noChangeArrowheads="1"/>
              </p:cNvSpPr>
              <p:nvPr/>
            </p:nvSpPr>
            <p:spPr bwMode="auto">
              <a:xfrm>
                <a:off x="2927"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9</a:t>
                </a:r>
                <a:endParaRPr lang="ko-KR" altLang="en-US">
                  <a:ea typeface="Gulim" pitchFamily="34" charset="-127"/>
                </a:endParaRPr>
              </a:p>
            </p:txBody>
          </p:sp>
          <p:sp>
            <p:nvSpPr>
              <p:cNvPr id="34989" name="Rectangle 1108"/>
              <p:cNvSpPr>
                <a:spLocks noChangeArrowheads="1"/>
              </p:cNvSpPr>
              <p:nvPr/>
            </p:nvSpPr>
            <p:spPr bwMode="auto">
              <a:xfrm>
                <a:off x="3035" y="1962"/>
                <a:ext cx="6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10</a:t>
                </a:r>
                <a:endParaRPr lang="ko-KR" altLang="en-US">
                  <a:ea typeface="Gulim" pitchFamily="34" charset="-127"/>
                </a:endParaRPr>
              </a:p>
            </p:txBody>
          </p:sp>
          <p:sp>
            <p:nvSpPr>
              <p:cNvPr id="34990" name="Rectangle 1109"/>
              <p:cNvSpPr>
                <a:spLocks noChangeArrowheads="1"/>
              </p:cNvSpPr>
              <p:nvPr/>
            </p:nvSpPr>
            <p:spPr bwMode="auto">
              <a:xfrm>
                <a:off x="1728" y="864"/>
                <a:ext cx="1396" cy="1208"/>
              </a:xfrm>
              <a:prstGeom prst="rect">
                <a:avLst/>
              </a:prstGeom>
              <a:noFill/>
              <a:ln w="0">
                <a:solidFill>
                  <a:srgbClr val="000000"/>
                </a:solidFill>
                <a:miter lim="800000"/>
                <a:headEnd/>
                <a:tailEnd/>
              </a:ln>
            </p:spPr>
            <p:txBody>
              <a:bodyPr/>
              <a:lstStyle/>
              <a:p>
                <a:endParaRPr lang="en-US"/>
              </a:p>
            </p:txBody>
          </p:sp>
        </p:grpSp>
        <p:grpSp>
          <p:nvGrpSpPr>
            <p:cNvPr id="34825" name="Group 1110"/>
            <p:cNvGrpSpPr>
              <a:grpSpLocks/>
            </p:cNvGrpSpPr>
            <p:nvPr/>
          </p:nvGrpSpPr>
          <p:grpSpPr bwMode="auto">
            <a:xfrm>
              <a:off x="3408" y="3072"/>
              <a:ext cx="1248" cy="1112"/>
              <a:chOff x="3616" y="2464"/>
              <a:chExt cx="1396" cy="1208"/>
            </a:xfrm>
          </p:grpSpPr>
          <p:sp>
            <p:nvSpPr>
              <p:cNvPr id="34827"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p>
                <a:endParaRPr lang="en-US"/>
              </a:p>
            </p:txBody>
          </p:sp>
          <p:sp>
            <p:nvSpPr>
              <p:cNvPr id="34828" name="Rectangle 1112"/>
              <p:cNvSpPr>
                <a:spLocks noChangeArrowheads="1"/>
              </p:cNvSpPr>
              <p:nvPr/>
            </p:nvSpPr>
            <p:spPr bwMode="auto">
              <a:xfrm>
                <a:off x="3749" y="2550"/>
                <a:ext cx="1198" cy="975"/>
              </a:xfrm>
              <a:prstGeom prst="rect">
                <a:avLst/>
              </a:prstGeom>
              <a:solidFill>
                <a:srgbClr val="FFFFFF"/>
              </a:solidFill>
              <a:ln w="9525">
                <a:noFill/>
                <a:miter lim="800000"/>
                <a:headEnd/>
                <a:tailEnd/>
              </a:ln>
            </p:spPr>
            <p:txBody>
              <a:bodyPr/>
              <a:lstStyle/>
              <a:p>
                <a:endParaRPr lang="en-US"/>
              </a:p>
            </p:txBody>
          </p:sp>
          <p:sp>
            <p:nvSpPr>
              <p:cNvPr id="34829" name="Line 1113"/>
              <p:cNvSpPr>
                <a:spLocks noChangeShapeType="1"/>
              </p:cNvSpPr>
              <p:nvPr/>
            </p:nvSpPr>
            <p:spPr bwMode="auto">
              <a:xfrm>
                <a:off x="3749" y="3428"/>
                <a:ext cx="1198" cy="1"/>
              </a:xfrm>
              <a:prstGeom prst="line">
                <a:avLst/>
              </a:prstGeom>
              <a:noFill/>
              <a:ln w="0">
                <a:solidFill>
                  <a:srgbClr val="000000"/>
                </a:solidFill>
                <a:round/>
                <a:headEnd/>
                <a:tailEnd/>
              </a:ln>
            </p:spPr>
            <p:txBody>
              <a:bodyPr/>
              <a:lstStyle/>
              <a:p>
                <a:endParaRPr lang="en-US"/>
              </a:p>
            </p:txBody>
          </p:sp>
          <p:sp>
            <p:nvSpPr>
              <p:cNvPr id="34830" name="Line 1114"/>
              <p:cNvSpPr>
                <a:spLocks noChangeShapeType="1"/>
              </p:cNvSpPr>
              <p:nvPr/>
            </p:nvSpPr>
            <p:spPr bwMode="auto">
              <a:xfrm>
                <a:off x="3749" y="3330"/>
                <a:ext cx="1198" cy="1"/>
              </a:xfrm>
              <a:prstGeom prst="line">
                <a:avLst/>
              </a:prstGeom>
              <a:noFill/>
              <a:ln w="0">
                <a:solidFill>
                  <a:srgbClr val="000000"/>
                </a:solidFill>
                <a:round/>
                <a:headEnd/>
                <a:tailEnd/>
              </a:ln>
            </p:spPr>
            <p:txBody>
              <a:bodyPr/>
              <a:lstStyle/>
              <a:p>
                <a:endParaRPr lang="en-US"/>
              </a:p>
            </p:txBody>
          </p:sp>
          <p:sp>
            <p:nvSpPr>
              <p:cNvPr id="34831" name="Line 1115"/>
              <p:cNvSpPr>
                <a:spLocks noChangeShapeType="1"/>
              </p:cNvSpPr>
              <p:nvPr/>
            </p:nvSpPr>
            <p:spPr bwMode="auto">
              <a:xfrm>
                <a:off x="3749" y="3233"/>
                <a:ext cx="1198" cy="1"/>
              </a:xfrm>
              <a:prstGeom prst="line">
                <a:avLst/>
              </a:prstGeom>
              <a:noFill/>
              <a:ln w="0">
                <a:solidFill>
                  <a:srgbClr val="000000"/>
                </a:solidFill>
                <a:round/>
                <a:headEnd/>
                <a:tailEnd/>
              </a:ln>
            </p:spPr>
            <p:txBody>
              <a:bodyPr/>
              <a:lstStyle/>
              <a:p>
                <a:endParaRPr lang="en-US"/>
              </a:p>
            </p:txBody>
          </p:sp>
          <p:sp>
            <p:nvSpPr>
              <p:cNvPr id="34832" name="Line 1116"/>
              <p:cNvSpPr>
                <a:spLocks noChangeShapeType="1"/>
              </p:cNvSpPr>
              <p:nvPr/>
            </p:nvSpPr>
            <p:spPr bwMode="auto">
              <a:xfrm>
                <a:off x="3749" y="3135"/>
                <a:ext cx="1198" cy="1"/>
              </a:xfrm>
              <a:prstGeom prst="line">
                <a:avLst/>
              </a:prstGeom>
              <a:noFill/>
              <a:ln w="0">
                <a:solidFill>
                  <a:srgbClr val="000000"/>
                </a:solidFill>
                <a:round/>
                <a:headEnd/>
                <a:tailEnd/>
              </a:ln>
            </p:spPr>
            <p:txBody>
              <a:bodyPr/>
              <a:lstStyle/>
              <a:p>
                <a:endParaRPr lang="en-US"/>
              </a:p>
            </p:txBody>
          </p:sp>
          <p:sp>
            <p:nvSpPr>
              <p:cNvPr id="34833" name="Line 1117"/>
              <p:cNvSpPr>
                <a:spLocks noChangeShapeType="1"/>
              </p:cNvSpPr>
              <p:nvPr/>
            </p:nvSpPr>
            <p:spPr bwMode="auto">
              <a:xfrm>
                <a:off x="3749" y="3037"/>
                <a:ext cx="1198" cy="1"/>
              </a:xfrm>
              <a:prstGeom prst="line">
                <a:avLst/>
              </a:prstGeom>
              <a:noFill/>
              <a:ln w="0">
                <a:solidFill>
                  <a:srgbClr val="000000"/>
                </a:solidFill>
                <a:round/>
                <a:headEnd/>
                <a:tailEnd/>
              </a:ln>
            </p:spPr>
            <p:txBody>
              <a:bodyPr/>
              <a:lstStyle/>
              <a:p>
                <a:endParaRPr lang="en-US"/>
              </a:p>
            </p:txBody>
          </p:sp>
          <p:sp>
            <p:nvSpPr>
              <p:cNvPr id="34834" name="Line 1118"/>
              <p:cNvSpPr>
                <a:spLocks noChangeShapeType="1"/>
              </p:cNvSpPr>
              <p:nvPr/>
            </p:nvSpPr>
            <p:spPr bwMode="auto">
              <a:xfrm>
                <a:off x="3749" y="2940"/>
                <a:ext cx="1198" cy="1"/>
              </a:xfrm>
              <a:prstGeom prst="line">
                <a:avLst/>
              </a:prstGeom>
              <a:noFill/>
              <a:ln w="0">
                <a:solidFill>
                  <a:srgbClr val="000000"/>
                </a:solidFill>
                <a:round/>
                <a:headEnd/>
                <a:tailEnd/>
              </a:ln>
            </p:spPr>
            <p:txBody>
              <a:bodyPr/>
              <a:lstStyle/>
              <a:p>
                <a:endParaRPr lang="en-US"/>
              </a:p>
            </p:txBody>
          </p:sp>
          <p:sp>
            <p:nvSpPr>
              <p:cNvPr id="34835" name="Line 1119"/>
              <p:cNvSpPr>
                <a:spLocks noChangeShapeType="1"/>
              </p:cNvSpPr>
              <p:nvPr/>
            </p:nvSpPr>
            <p:spPr bwMode="auto">
              <a:xfrm>
                <a:off x="3749" y="2842"/>
                <a:ext cx="1198" cy="1"/>
              </a:xfrm>
              <a:prstGeom prst="line">
                <a:avLst/>
              </a:prstGeom>
              <a:noFill/>
              <a:ln w="0">
                <a:solidFill>
                  <a:srgbClr val="000000"/>
                </a:solidFill>
                <a:round/>
                <a:headEnd/>
                <a:tailEnd/>
              </a:ln>
            </p:spPr>
            <p:txBody>
              <a:bodyPr/>
              <a:lstStyle/>
              <a:p>
                <a:endParaRPr lang="en-US"/>
              </a:p>
            </p:txBody>
          </p:sp>
          <p:sp>
            <p:nvSpPr>
              <p:cNvPr id="34836" name="Line 1120"/>
              <p:cNvSpPr>
                <a:spLocks noChangeShapeType="1"/>
              </p:cNvSpPr>
              <p:nvPr/>
            </p:nvSpPr>
            <p:spPr bwMode="auto">
              <a:xfrm>
                <a:off x="3749" y="2745"/>
                <a:ext cx="1198" cy="1"/>
              </a:xfrm>
              <a:prstGeom prst="line">
                <a:avLst/>
              </a:prstGeom>
              <a:noFill/>
              <a:ln w="0">
                <a:solidFill>
                  <a:srgbClr val="000000"/>
                </a:solidFill>
                <a:round/>
                <a:headEnd/>
                <a:tailEnd/>
              </a:ln>
            </p:spPr>
            <p:txBody>
              <a:bodyPr/>
              <a:lstStyle/>
              <a:p>
                <a:endParaRPr lang="en-US"/>
              </a:p>
            </p:txBody>
          </p:sp>
          <p:sp>
            <p:nvSpPr>
              <p:cNvPr id="34837" name="Line 1121"/>
              <p:cNvSpPr>
                <a:spLocks noChangeShapeType="1"/>
              </p:cNvSpPr>
              <p:nvPr/>
            </p:nvSpPr>
            <p:spPr bwMode="auto">
              <a:xfrm>
                <a:off x="3749" y="2647"/>
                <a:ext cx="1198" cy="1"/>
              </a:xfrm>
              <a:prstGeom prst="line">
                <a:avLst/>
              </a:prstGeom>
              <a:noFill/>
              <a:ln w="0">
                <a:solidFill>
                  <a:srgbClr val="000000"/>
                </a:solidFill>
                <a:round/>
                <a:headEnd/>
                <a:tailEnd/>
              </a:ln>
            </p:spPr>
            <p:txBody>
              <a:bodyPr/>
              <a:lstStyle/>
              <a:p>
                <a:endParaRPr lang="en-US"/>
              </a:p>
            </p:txBody>
          </p:sp>
          <p:sp>
            <p:nvSpPr>
              <p:cNvPr id="34838" name="Line 1122"/>
              <p:cNvSpPr>
                <a:spLocks noChangeShapeType="1"/>
              </p:cNvSpPr>
              <p:nvPr/>
            </p:nvSpPr>
            <p:spPr bwMode="auto">
              <a:xfrm>
                <a:off x="3749" y="2550"/>
                <a:ext cx="1198" cy="1"/>
              </a:xfrm>
              <a:prstGeom prst="line">
                <a:avLst/>
              </a:prstGeom>
              <a:noFill/>
              <a:ln w="0">
                <a:solidFill>
                  <a:srgbClr val="000000"/>
                </a:solidFill>
                <a:round/>
                <a:headEnd/>
                <a:tailEnd/>
              </a:ln>
            </p:spPr>
            <p:txBody>
              <a:bodyPr/>
              <a:lstStyle/>
              <a:p>
                <a:endParaRPr lang="en-US"/>
              </a:p>
            </p:txBody>
          </p:sp>
          <p:sp>
            <p:nvSpPr>
              <p:cNvPr id="34839" name="Line 1123"/>
              <p:cNvSpPr>
                <a:spLocks noChangeShapeType="1"/>
              </p:cNvSpPr>
              <p:nvPr/>
            </p:nvSpPr>
            <p:spPr bwMode="auto">
              <a:xfrm>
                <a:off x="3869" y="2550"/>
                <a:ext cx="1" cy="975"/>
              </a:xfrm>
              <a:prstGeom prst="line">
                <a:avLst/>
              </a:prstGeom>
              <a:noFill/>
              <a:ln w="0">
                <a:solidFill>
                  <a:srgbClr val="000000"/>
                </a:solidFill>
                <a:round/>
                <a:headEnd/>
                <a:tailEnd/>
              </a:ln>
            </p:spPr>
            <p:txBody>
              <a:bodyPr/>
              <a:lstStyle/>
              <a:p>
                <a:endParaRPr lang="en-US"/>
              </a:p>
            </p:txBody>
          </p:sp>
          <p:sp>
            <p:nvSpPr>
              <p:cNvPr id="34840" name="Line 1124"/>
              <p:cNvSpPr>
                <a:spLocks noChangeShapeType="1"/>
              </p:cNvSpPr>
              <p:nvPr/>
            </p:nvSpPr>
            <p:spPr bwMode="auto">
              <a:xfrm>
                <a:off x="3990" y="2550"/>
                <a:ext cx="1" cy="975"/>
              </a:xfrm>
              <a:prstGeom prst="line">
                <a:avLst/>
              </a:prstGeom>
              <a:noFill/>
              <a:ln w="0">
                <a:solidFill>
                  <a:srgbClr val="000000"/>
                </a:solidFill>
                <a:round/>
                <a:headEnd/>
                <a:tailEnd/>
              </a:ln>
            </p:spPr>
            <p:txBody>
              <a:bodyPr/>
              <a:lstStyle/>
              <a:p>
                <a:endParaRPr lang="en-US"/>
              </a:p>
            </p:txBody>
          </p:sp>
          <p:sp>
            <p:nvSpPr>
              <p:cNvPr id="34841" name="Line 1125"/>
              <p:cNvSpPr>
                <a:spLocks noChangeShapeType="1"/>
              </p:cNvSpPr>
              <p:nvPr/>
            </p:nvSpPr>
            <p:spPr bwMode="auto">
              <a:xfrm>
                <a:off x="4107" y="2550"/>
                <a:ext cx="1" cy="975"/>
              </a:xfrm>
              <a:prstGeom prst="line">
                <a:avLst/>
              </a:prstGeom>
              <a:noFill/>
              <a:ln w="0">
                <a:solidFill>
                  <a:srgbClr val="000000"/>
                </a:solidFill>
                <a:round/>
                <a:headEnd/>
                <a:tailEnd/>
              </a:ln>
            </p:spPr>
            <p:txBody>
              <a:bodyPr/>
              <a:lstStyle/>
              <a:p>
                <a:endParaRPr lang="en-US"/>
              </a:p>
            </p:txBody>
          </p:sp>
          <p:sp>
            <p:nvSpPr>
              <p:cNvPr id="34842" name="Line 1126"/>
              <p:cNvSpPr>
                <a:spLocks noChangeShapeType="1"/>
              </p:cNvSpPr>
              <p:nvPr/>
            </p:nvSpPr>
            <p:spPr bwMode="auto">
              <a:xfrm>
                <a:off x="4227" y="2550"/>
                <a:ext cx="1" cy="975"/>
              </a:xfrm>
              <a:prstGeom prst="line">
                <a:avLst/>
              </a:prstGeom>
              <a:noFill/>
              <a:ln w="0">
                <a:solidFill>
                  <a:srgbClr val="000000"/>
                </a:solidFill>
                <a:round/>
                <a:headEnd/>
                <a:tailEnd/>
              </a:ln>
            </p:spPr>
            <p:txBody>
              <a:bodyPr/>
              <a:lstStyle/>
              <a:p>
                <a:endParaRPr lang="en-US"/>
              </a:p>
            </p:txBody>
          </p:sp>
          <p:sp>
            <p:nvSpPr>
              <p:cNvPr id="34843" name="Line 1127"/>
              <p:cNvSpPr>
                <a:spLocks noChangeShapeType="1"/>
              </p:cNvSpPr>
              <p:nvPr/>
            </p:nvSpPr>
            <p:spPr bwMode="auto">
              <a:xfrm>
                <a:off x="4348" y="2550"/>
                <a:ext cx="1" cy="975"/>
              </a:xfrm>
              <a:prstGeom prst="line">
                <a:avLst/>
              </a:prstGeom>
              <a:noFill/>
              <a:ln w="0">
                <a:solidFill>
                  <a:srgbClr val="000000"/>
                </a:solidFill>
                <a:round/>
                <a:headEnd/>
                <a:tailEnd/>
              </a:ln>
            </p:spPr>
            <p:txBody>
              <a:bodyPr/>
              <a:lstStyle/>
              <a:p>
                <a:endParaRPr lang="en-US"/>
              </a:p>
            </p:txBody>
          </p:sp>
          <p:sp>
            <p:nvSpPr>
              <p:cNvPr id="34844" name="Line 1128"/>
              <p:cNvSpPr>
                <a:spLocks noChangeShapeType="1"/>
              </p:cNvSpPr>
              <p:nvPr/>
            </p:nvSpPr>
            <p:spPr bwMode="auto">
              <a:xfrm>
                <a:off x="4469" y="2550"/>
                <a:ext cx="1" cy="975"/>
              </a:xfrm>
              <a:prstGeom prst="line">
                <a:avLst/>
              </a:prstGeom>
              <a:noFill/>
              <a:ln w="0">
                <a:solidFill>
                  <a:srgbClr val="000000"/>
                </a:solidFill>
                <a:round/>
                <a:headEnd/>
                <a:tailEnd/>
              </a:ln>
            </p:spPr>
            <p:txBody>
              <a:bodyPr/>
              <a:lstStyle/>
              <a:p>
                <a:endParaRPr lang="en-US"/>
              </a:p>
            </p:txBody>
          </p:sp>
          <p:sp>
            <p:nvSpPr>
              <p:cNvPr id="34845" name="Line 1129"/>
              <p:cNvSpPr>
                <a:spLocks noChangeShapeType="1"/>
              </p:cNvSpPr>
              <p:nvPr/>
            </p:nvSpPr>
            <p:spPr bwMode="auto">
              <a:xfrm>
                <a:off x="4589" y="2550"/>
                <a:ext cx="1" cy="975"/>
              </a:xfrm>
              <a:prstGeom prst="line">
                <a:avLst/>
              </a:prstGeom>
              <a:noFill/>
              <a:ln w="0">
                <a:solidFill>
                  <a:srgbClr val="000000"/>
                </a:solidFill>
                <a:round/>
                <a:headEnd/>
                <a:tailEnd/>
              </a:ln>
            </p:spPr>
            <p:txBody>
              <a:bodyPr/>
              <a:lstStyle/>
              <a:p>
                <a:endParaRPr lang="en-US"/>
              </a:p>
            </p:txBody>
          </p:sp>
          <p:sp>
            <p:nvSpPr>
              <p:cNvPr id="34846" name="Line 1130"/>
              <p:cNvSpPr>
                <a:spLocks noChangeShapeType="1"/>
              </p:cNvSpPr>
              <p:nvPr/>
            </p:nvSpPr>
            <p:spPr bwMode="auto">
              <a:xfrm>
                <a:off x="4706" y="2550"/>
                <a:ext cx="1" cy="975"/>
              </a:xfrm>
              <a:prstGeom prst="line">
                <a:avLst/>
              </a:prstGeom>
              <a:noFill/>
              <a:ln w="0">
                <a:solidFill>
                  <a:srgbClr val="000000"/>
                </a:solidFill>
                <a:round/>
                <a:headEnd/>
                <a:tailEnd/>
              </a:ln>
            </p:spPr>
            <p:txBody>
              <a:bodyPr/>
              <a:lstStyle/>
              <a:p>
                <a:endParaRPr lang="en-US"/>
              </a:p>
            </p:txBody>
          </p:sp>
          <p:sp>
            <p:nvSpPr>
              <p:cNvPr id="34847" name="Line 1131"/>
              <p:cNvSpPr>
                <a:spLocks noChangeShapeType="1"/>
              </p:cNvSpPr>
              <p:nvPr/>
            </p:nvSpPr>
            <p:spPr bwMode="auto">
              <a:xfrm>
                <a:off x="4827" y="2550"/>
                <a:ext cx="1" cy="975"/>
              </a:xfrm>
              <a:prstGeom prst="line">
                <a:avLst/>
              </a:prstGeom>
              <a:noFill/>
              <a:ln w="0">
                <a:solidFill>
                  <a:srgbClr val="000000"/>
                </a:solidFill>
                <a:round/>
                <a:headEnd/>
                <a:tailEnd/>
              </a:ln>
            </p:spPr>
            <p:txBody>
              <a:bodyPr/>
              <a:lstStyle/>
              <a:p>
                <a:endParaRPr lang="en-US"/>
              </a:p>
            </p:txBody>
          </p:sp>
          <p:sp>
            <p:nvSpPr>
              <p:cNvPr id="34848" name="Line 1132"/>
              <p:cNvSpPr>
                <a:spLocks noChangeShapeType="1"/>
              </p:cNvSpPr>
              <p:nvPr/>
            </p:nvSpPr>
            <p:spPr bwMode="auto">
              <a:xfrm>
                <a:off x="4947" y="2550"/>
                <a:ext cx="1" cy="975"/>
              </a:xfrm>
              <a:prstGeom prst="line">
                <a:avLst/>
              </a:prstGeom>
              <a:noFill/>
              <a:ln w="0">
                <a:solidFill>
                  <a:srgbClr val="000000"/>
                </a:solidFill>
                <a:round/>
                <a:headEnd/>
                <a:tailEnd/>
              </a:ln>
            </p:spPr>
            <p:txBody>
              <a:bodyPr/>
              <a:lstStyle/>
              <a:p>
                <a:endParaRPr lang="en-US"/>
              </a:p>
            </p:txBody>
          </p:sp>
          <p:sp>
            <p:nvSpPr>
              <p:cNvPr id="34849" name="Rectangle 1133"/>
              <p:cNvSpPr>
                <a:spLocks noChangeArrowheads="1"/>
              </p:cNvSpPr>
              <p:nvPr/>
            </p:nvSpPr>
            <p:spPr bwMode="auto">
              <a:xfrm>
                <a:off x="3749" y="2550"/>
                <a:ext cx="1198" cy="975"/>
              </a:xfrm>
              <a:prstGeom prst="rect">
                <a:avLst/>
              </a:prstGeom>
              <a:noFill/>
              <a:ln w="6350">
                <a:solidFill>
                  <a:srgbClr val="000000"/>
                </a:solidFill>
                <a:miter lim="800000"/>
                <a:headEnd/>
                <a:tailEnd/>
              </a:ln>
            </p:spPr>
            <p:txBody>
              <a:bodyPr/>
              <a:lstStyle/>
              <a:p>
                <a:endParaRPr lang="en-US"/>
              </a:p>
            </p:txBody>
          </p:sp>
          <p:sp>
            <p:nvSpPr>
              <p:cNvPr id="34850" name="Line 1134"/>
              <p:cNvSpPr>
                <a:spLocks noChangeShapeType="1"/>
              </p:cNvSpPr>
              <p:nvPr/>
            </p:nvSpPr>
            <p:spPr bwMode="auto">
              <a:xfrm>
                <a:off x="3749" y="2550"/>
                <a:ext cx="1" cy="975"/>
              </a:xfrm>
              <a:prstGeom prst="line">
                <a:avLst/>
              </a:prstGeom>
              <a:noFill/>
              <a:ln w="0">
                <a:solidFill>
                  <a:srgbClr val="000000"/>
                </a:solidFill>
                <a:round/>
                <a:headEnd/>
                <a:tailEnd/>
              </a:ln>
            </p:spPr>
            <p:txBody>
              <a:bodyPr/>
              <a:lstStyle/>
              <a:p>
                <a:endParaRPr lang="en-US"/>
              </a:p>
            </p:txBody>
          </p:sp>
          <p:sp>
            <p:nvSpPr>
              <p:cNvPr id="34851" name="Line 1135"/>
              <p:cNvSpPr>
                <a:spLocks noChangeShapeType="1"/>
              </p:cNvSpPr>
              <p:nvPr/>
            </p:nvSpPr>
            <p:spPr bwMode="auto">
              <a:xfrm>
                <a:off x="3737" y="3525"/>
                <a:ext cx="12" cy="1"/>
              </a:xfrm>
              <a:prstGeom prst="line">
                <a:avLst/>
              </a:prstGeom>
              <a:noFill/>
              <a:ln w="0">
                <a:solidFill>
                  <a:srgbClr val="000000"/>
                </a:solidFill>
                <a:round/>
                <a:headEnd/>
                <a:tailEnd/>
              </a:ln>
            </p:spPr>
            <p:txBody>
              <a:bodyPr/>
              <a:lstStyle/>
              <a:p>
                <a:endParaRPr lang="en-US"/>
              </a:p>
            </p:txBody>
          </p:sp>
          <p:sp>
            <p:nvSpPr>
              <p:cNvPr id="34852" name="Line 1136"/>
              <p:cNvSpPr>
                <a:spLocks noChangeShapeType="1"/>
              </p:cNvSpPr>
              <p:nvPr/>
            </p:nvSpPr>
            <p:spPr bwMode="auto">
              <a:xfrm>
                <a:off x="3737" y="3428"/>
                <a:ext cx="12" cy="1"/>
              </a:xfrm>
              <a:prstGeom prst="line">
                <a:avLst/>
              </a:prstGeom>
              <a:noFill/>
              <a:ln w="0">
                <a:solidFill>
                  <a:srgbClr val="000000"/>
                </a:solidFill>
                <a:round/>
                <a:headEnd/>
                <a:tailEnd/>
              </a:ln>
            </p:spPr>
            <p:txBody>
              <a:bodyPr/>
              <a:lstStyle/>
              <a:p>
                <a:endParaRPr lang="en-US"/>
              </a:p>
            </p:txBody>
          </p:sp>
          <p:sp>
            <p:nvSpPr>
              <p:cNvPr id="34853" name="Line 1137"/>
              <p:cNvSpPr>
                <a:spLocks noChangeShapeType="1"/>
              </p:cNvSpPr>
              <p:nvPr/>
            </p:nvSpPr>
            <p:spPr bwMode="auto">
              <a:xfrm>
                <a:off x="3737" y="3330"/>
                <a:ext cx="12" cy="1"/>
              </a:xfrm>
              <a:prstGeom prst="line">
                <a:avLst/>
              </a:prstGeom>
              <a:noFill/>
              <a:ln w="0">
                <a:solidFill>
                  <a:srgbClr val="000000"/>
                </a:solidFill>
                <a:round/>
                <a:headEnd/>
                <a:tailEnd/>
              </a:ln>
            </p:spPr>
            <p:txBody>
              <a:bodyPr/>
              <a:lstStyle/>
              <a:p>
                <a:endParaRPr lang="en-US"/>
              </a:p>
            </p:txBody>
          </p:sp>
          <p:sp>
            <p:nvSpPr>
              <p:cNvPr id="34854" name="Line 1138"/>
              <p:cNvSpPr>
                <a:spLocks noChangeShapeType="1"/>
              </p:cNvSpPr>
              <p:nvPr/>
            </p:nvSpPr>
            <p:spPr bwMode="auto">
              <a:xfrm>
                <a:off x="3737" y="3233"/>
                <a:ext cx="12" cy="1"/>
              </a:xfrm>
              <a:prstGeom prst="line">
                <a:avLst/>
              </a:prstGeom>
              <a:noFill/>
              <a:ln w="0">
                <a:solidFill>
                  <a:srgbClr val="000000"/>
                </a:solidFill>
                <a:round/>
                <a:headEnd/>
                <a:tailEnd/>
              </a:ln>
            </p:spPr>
            <p:txBody>
              <a:bodyPr/>
              <a:lstStyle/>
              <a:p>
                <a:endParaRPr lang="en-US"/>
              </a:p>
            </p:txBody>
          </p:sp>
          <p:sp>
            <p:nvSpPr>
              <p:cNvPr id="34855" name="Line 1139"/>
              <p:cNvSpPr>
                <a:spLocks noChangeShapeType="1"/>
              </p:cNvSpPr>
              <p:nvPr/>
            </p:nvSpPr>
            <p:spPr bwMode="auto">
              <a:xfrm>
                <a:off x="3737" y="3135"/>
                <a:ext cx="12" cy="1"/>
              </a:xfrm>
              <a:prstGeom prst="line">
                <a:avLst/>
              </a:prstGeom>
              <a:noFill/>
              <a:ln w="0">
                <a:solidFill>
                  <a:srgbClr val="000000"/>
                </a:solidFill>
                <a:round/>
                <a:headEnd/>
                <a:tailEnd/>
              </a:ln>
            </p:spPr>
            <p:txBody>
              <a:bodyPr/>
              <a:lstStyle/>
              <a:p>
                <a:endParaRPr lang="en-US"/>
              </a:p>
            </p:txBody>
          </p:sp>
          <p:sp>
            <p:nvSpPr>
              <p:cNvPr id="34856" name="Line 1140"/>
              <p:cNvSpPr>
                <a:spLocks noChangeShapeType="1"/>
              </p:cNvSpPr>
              <p:nvPr/>
            </p:nvSpPr>
            <p:spPr bwMode="auto">
              <a:xfrm>
                <a:off x="3737" y="3037"/>
                <a:ext cx="12" cy="1"/>
              </a:xfrm>
              <a:prstGeom prst="line">
                <a:avLst/>
              </a:prstGeom>
              <a:noFill/>
              <a:ln w="0">
                <a:solidFill>
                  <a:srgbClr val="000000"/>
                </a:solidFill>
                <a:round/>
                <a:headEnd/>
                <a:tailEnd/>
              </a:ln>
            </p:spPr>
            <p:txBody>
              <a:bodyPr/>
              <a:lstStyle/>
              <a:p>
                <a:endParaRPr lang="en-US"/>
              </a:p>
            </p:txBody>
          </p:sp>
          <p:sp>
            <p:nvSpPr>
              <p:cNvPr id="34857" name="Line 1141"/>
              <p:cNvSpPr>
                <a:spLocks noChangeShapeType="1"/>
              </p:cNvSpPr>
              <p:nvPr/>
            </p:nvSpPr>
            <p:spPr bwMode="auto">
              <a:xfrm>
                <a:off x="3737" y="2940"/>
                <a:ext cx="12" cy="1"/>
              </a:xfrm>
              <a:prstGeom prst="line">
                <a:avLst/>
              </a:prstGeom>
              <a:noFill/>
              <a:ln w="0">
                <a:solidFill>
                  <a:srgbClr val="000000"/>
                </a:solidFill>
                <a:round/>
                <a:headEnd/>
                <a:tailEnd/>
              </a:ln>
            </p:spPr>
            <p:txBody>
              <a:bodyPr/>
              <a:lstStyle/>
              <a:p>
                <a:endParaRPr lang="en-US"/>
              </a:p>
            </p:txBody>
          </p:sp>
          <p:sp>
            <p:nvSpPr>
              <p:cNvPr id="34858" name="Line 1142"/>
              <p:cNvSpPr>
                <a:spLocks noChangeShapeType="1"/>
              </p:cNvSpPr>
              <p:nvPr/>
            </p:nvSpPr>
            <p:spPr bwMode="auto">
              <a:xfrm>
                <a:off x="3737" y="2842"/>
                <a:ext cx="12" cy="1"/>
              </a:xfrm>
              <a:prstGeom prst="line">
                <a:avLst/>
              </a:prstGeom>
              <a:noFill/>
              <a:ln w="0">
                <a:solidFill>
                  <a:srgbClr val="000000"/>
                </a:solidFill>
                <a:round/>
                <a:headEnd/>
                <a:tailEnd/>
              </a:ln>
            </p:spPr>
            <p:txBody>
              <a:bodyPr/>
              <a:lstStyle/>
              <a:p>
                <a:endParaRPr lang="en-US"/>
              </a:p>
            </p:txBody>
          </p:sp>
          <p:sp>
            <p:nvSpPr>
              <p:cNvPr id="34859" name="Line 1143"/>
              <p:cNvSpPr>
                <a:spLocks noChangeShapeType="1"/>
              </p:cNvSpPr>
              <p:nvPr/>
            </p:nvSpPr>
            <p:spPr bwMode="auto">
              <a:xfrm>
                <a:off x="3737" y="2745"/>
                <a:ext cx="12" cy="1"/>
              </a:xfrm>
              <a:prstGeom prst="line">
                <a:avLst/>
              </a:prstGeom>
              <a:noFill/>
              <a:ln w="0">
                <a:solidFill>
                  <a:srgbClr val="000000"/>
                </a:solidFill>
                <a:round/>
                <a:headEnd/>
                <a:tailEnd/>
              </a:ln>
            </p:spPr>
            <p:txBody>
              <a:bodyPr/>
              <a:lstStyle/>
              <a:p>
                <a:endParaRPr lang="en-US"/>
              </a:p>
            </p:txBody>
          </p:sp>
          <p:sp>
            <p:nvSpPr>
              <p:cNvPr id="34860" name="Line 1144"/>
              <p:cNvSpPr>
                <a:spLocks noChangeShapeType="1"/>
              </p:cNvSpPr>
              <p:nvPr/>
            </p:nvSpPr>
            <p:spPr bwMode="auto">
              <a:xfrm>
                <a:off x="3737" y="2647"/>
                <a:ext cx="12" cy="1"/>
              </a:xfrm>
              <a:prstGeom prst="line">
                <a:avLst/>
              </a:prstGeom>
              <a:noFill/>
              <a:ln w="0">
                <a:solidFill>
                  <a:srgbClr val="000000"/>
                </a:solidFill>
                <a:round/>
                <a:headEnd/>
                <a:tailEnd/>
              </a:ln>
            </p:spPr>
            <p:txBody>
              <a:bodyPr/>
              <a:lstStyle/>
              <a:p>
                <a:endParaRPr lang="en-US"/>
              </a:p>
            </p:txBody>
          </p:sp>
          <p:sp>
            <p:nvSpPr>
              <p:cNvPr id="34861" name="Line 1145"/>
              <p:cNvSpPr>
                <a:spLocks noChangeShapeType="1"/>
              </p:cNvSpPr>
              <p:nvPr/>
            </p:nvSpPr>
            <p:spPr bwMode="auto">
              <a:xfrm>
                <a:off x="3737" y="2550"/>
                <a:ext cx="12" cy="1"/>
              </a:xfrm>
              <a:prstGeom prst="line">
                <a:avLst/>
              </a:prstGeom>
              <a:noFill/>
              <a:ln w="0">
                <a:solidFill>
                  <a:srgbClr val="000000"/>
                </a:solidFill>
                <a:round/>
                <a:headEnd/>
                <a:tailEnd/>
              </a:ln>
            </p:spPr>
            <p:txBody>
              <a:bodyPr/>
              <a:lstStyle/>
              <a:p>
                <a:endParaRPr lang="en-US"/>
              </a:p>
            </p:txBody>
          </p:sp>
          <p:sp>
            <p:nvSpPr>
              <p:cNvPr id="34862" name="Line 1146"/>
              <p:cNvSpPr>
                <a:spLocks noChangeShapeType="1"/>
              </p:cNvSpPr>
              <p:nvPr/>
            </p:nvSpPr>
            <p:spPr bwMode="auto">
              <a:xfrm>
                <a:off x="3749" y="3525"/>
                <a:ext cx="1198" cy="1"/>
              </a:xfrm>
              <a:prstGeom prst="line">
                <a:avLst/>
              </a:prstGeom>
              <a:noFill/>
              <a:ln w="0">
                <a:solidFill>
                  <a:srgbClr val="000000"/>
                </a:solidFill>
                <a:round/>
                <a:headEnd/>
                <a:tailEnd/>
              </a:ln>
            </p:spPr>
            <p:txBody>
              <a:bodyPr/>
              <a:lstStyle/>
              <a:p>
                <a:endParaRPr lang="en-US"/>
              </a:p>
            </p:txBody>
          </p:sp>
          <p:sp>
            <p:nvSpPr>
              <p:cNvPr id="34863" name="Line 1147"/>
              <p:cNvSpPr>
                <a:spLocks noChangeShapeType="1"/>
              </p:cNvSpPr>
              <p:nvPr/>
            </p:nvSpPr>
            <p:spPr bwMode="auto">
              <a:xfrm flipV="1">
                <a:off x="3749" y="3525"/>
                <a:ext cx="1" cy="12"/>
              </a:xfrm>
              <a:prstGeom prst="line">
                <a:avLst/>
              </a:prstGeom>
              <a:noFill/>
              <a:ln w="0">
                <a:solidFill>
                  <a:srgbClr val="000000"/>
                </a:solidFill>
                <a:round/>
                <a:headEnd/>
                <a:tailEnd/>
              </a:ln>
            </p:spPr>
            <p:txBody>
              <a:bodyPr/>
              <a:lstStyle/>
              <a:p>
                <a:endParaRPr lang="en-US"/>
              </a:p>
            </p:txBody>
          </p:sp>
          <p:sp>
            <p:nvSpPr>
              <p:cNvPr id="34864" name="Line 1148"/>
              <p:cNvSpPr>
                <a:spLocks noChangeShapeType="1"/>
              </p:cNvSpPr>
              <p:nvPr/>
            </p:nvSpPr>
            <p:spPr bwMode="auto">
              <a:xfrm flipV="1">
                <a:off x="3869" y="3525"/>
                <a:ext cx="1" cy="12"/>
              </a:xfrm>
              <a:prstGeom prst="line">
                <a:avLst/>
              </a:prstGeom>
              <a:noFill/>
              <a:ln w="0">
                <a:solidFill>
                  <a:srgbClr val="000000"/>
                </a:solidFill>
                <a:round/>
                <a:headEnd/>
                <a:tailEnd/>
              </a:ln>
            </p:spPr>
            <p:txBody>
              <a:bodyPr/>
              <a:lstStyle/>
              <a:p>
                <a:endParaRPr lang="en-US"/>
              </a:p>
            </p:txBody>
          </p:sp>
          <p:sp>
            <p:nvSpPr>
              <p:cNvPr id="34865" name="Line 1149"/>
              <p:cNvSpPr>
                <a:spLocks noChangeShapeType="1"/>
              </p:cNvSpPr>
              <p:nvPr/>
            </p:nvSpPr>
            <p:spPr bwMode="auto">
              <a:xfrm flipV="1">
                <a:off x="3990" y="3525"/>
                <a:ext cx="1" cy="12"/>
              </a:xfrm>
              <a:prstGeom prst="line">
                <a:avLst/>
              </a:prstGeom>
              <a:noFill/>
              <a:ln w="0">
                <a:solidFill>
                  <a:srgbClr val="000000"/>
                </a:solidFill>
                <a:round/>
                <a:headEnd/>
                <a:tailEnd/>
              </a:ln>
            </p:spPr>
            <p:txBody>
              <a:bodyPr/>
              <a:lstStyle/>
              <a:p>
                <a:endParaRPr lang="en-US"/>
              </a:p>
            </p:txBody>
          </p:sp>
          <p:sp>
            <p:nvSpPr>
              <p:cNvPr id="34866" name="Line 1150"/>
              <p:cNvSpPr>
                <a:spLocks noChangeShapeType="1"/>
              </p:cNvSpPr>
              <p:nvPr/>
            </p:nvSpPr>
            <p:spPr bwMode="auto">
              <a:xfrm flipV="1">
                <a:off x="4107" y="3525"/>
                <a:ext cx="1" cy="12"/>
              </a:xfrm>
              <a:prstGeom prst="line">
                <a:avLst/>
              </a:prstGeom>
              <a:noFill/>
              <a:ln w="0">
                <a:solidFill>
                  <a:srgbClr val="000000"/>
                </a:solidFill>
                <a:round/>
                <a:headEnd/>
                <a:tailEnd/>
              </a:ln>
            </p:spPr>
            <p:txBody>
              <a:bodyPr/>
              <a:lstStyle/>
              <a:p>
                <a:endParaRPr lang="en-US"/>
              </a:p>
            </p:txBody>
          </p:sp>
          <p:sp>
            <p:nvSpPr>
              <p:cNvPr id="34867" name="Line 1151"/>
              <p:cNvSpPr>
                <a:spLocks noChangeShapeType="1"/>
              </p:cNvSpPr>
              <p:nvPr/>
            </p:nvSpPr>
            <p:spPr bwMode="auto">
              <a:xfrm flipV="1">
                <a:off x="4227" y="3525"/>
                <a:ext cx="1" cy="12"/>
              </a:xfrm>
              <a:prstGeom prst="line">
                <a:avLst/>
              </a:prstGeom>
              <a:noFill/>
              <a:ln w="0">
                <a:solidFill>
                  <a:srgbClr val="000000"/>
                </a:solidFill>
                <a:round/>
                <a:headEnd/>
                <a:tailEnd/>
              </a:ln>
            </p:spPr>
            <p:txBody>
              <a:bodyPr/>
              <a:lstStyle/>
              <a:p>
                <a:endParaRPr lang="en-US"/>
              </a:p>
            </p:txBody>
          </p:sp>
          <p:sp>
            <p:nvSpPr>
              <p:cNvPr id="34868" name="Line 1152"/>
              <p:cNvSpPr>
                <a:spLocks noChangeShapeType="1"/>
              </p:cNvSpPr>
              <p:nvPr/>
            </p:nvSpPr>
            <p:spPr bwMode="auto">
              <a:xfrm flipV="1">
                <a:off x="4348" y="3525"/>
                <a:ext cx="1" cy="12"/>
              </a:xfrm>
              <a:prstGeom prst="line">
                <a:avLst/>
              </a:prstGeom>
              <a:noFill/>
              <a:ln w="0">
                <a:solidFill>
                  <a:srgbClr val="000000"/>
                </a:solidFill>
                <a:round/>
                <a:headEnd/>
                <a:tailEnd/>
              </a:ln>
            </p:spPr>
            <p:txBody>
              <a:bodyPr/>
              <a:lstStyle/>
              <a:p>
                <a:endParaRPr lang="en-US"/>
              </a:p>
            </p:txBody>
          </p:sp>
          <p:sp>
            <p:nvSpPr>
              <p:cNvPr id="34869" name="Line 1153"/>
              <p:cNvSpPr>
                <a:spLocks noChangeShapeType="1"/>
              </p:cNvSpPr>
              <p:nvPr/>
            </p:nvSpPr>
            <p:spPr bwMode="auto">
              <a:xfrm flipV="1">
                <a:off x="4469" y="3525"/>
                <a:ext cx="1" cy="12"/>
              </a:xfrm>
              <a:prstGeom prst="line">
                <a:avLst/>
              </a:prstGeom>
              <a:noFill/>
              <a:ln w="0">
                <a:solidFill>
                  <a:srgbClr val="000000"/>
                </a:solidFill>
                <a:round/>
                <a:headEnd/>
                <a:tailEnd/>
              </a:ln>
            </p:spPr>
            <p:txBody>
              <a:bodyPr/>
              <a:lstStyle/>
              <a:p>
                <a:endParaRPr lang="en-US"/>
              </a:p>
            </p:txBody>
          </p:sp>
          <p:sp>
            <p:nvSpPr>
              <p:cNvPr id="34870" name="Line 1154"/>
              <p:cNvSpPr>
                <a:spLocks noChangeShapeType="1"/>
              </p:cNvSpPr>
              <p:nvPr/>
            </p:nvSpPr>
            <p:spPr bwMode="auto">
              <a:xfrm flipV="1">
                <a:off x="4589" y="3525"/>
                <a:ext cx="1" cy="12"/>
              </a:xfrm>
              <a:prstGeom prst="line">
                <a:avLst/>
              </a:prstGeom>
              <a:noFill/>
              <a:ln w="0">
                <a:solidFill>
                  <a:srgbClr val="000000"/>
                </a:solidFill>
                <a:round/>
                <a:headEnd/>
                <a:tailEnd/>
              </a:ln>
            </p:spPr>
            <p:txBody>
              <a:bodyPr/>
              <a:lstStyle/>
              <a:p>
                <a:endParaRPr lang="en-US"/>
              </a:p>
            </p:txBody>
          </p:sp>
          <p:sp>
            <p:nvSpPr>
              <p:cNvPr id="34871" name="Line 1155"/>
              <p:cNvSpPr>
                <a:spLocks noChangeShapeType="1"/>
              </p:cNvSpPr>
              <p:nvPr/>
            </p:nvSpPr>
            <p:spPr bwMode="auto">
              <a:xfrm flipV="1">
                <a:off x="4706" y="3525"/>
                <a:ext cx="1" cy="12"/>
              </a:xfrm>
              <a:prstGeom prst="line">
                <a:avLst/>
              </a:prstGeom>
              <a:noFill/>
              <a:ln w="0">
                <a:solidFill>
                  <a:srgbClr val="000000"/>
                </a:solidFill>
                <a:round/>
                <a:headEnd/>
                <a:tailEnd/>
              </a:ln>
            </p:spPr>
            <p:txBody>
              <a:bodyPr/>
              <a:lstStyle/>
              <a:p>
                <a:endParaRPr lang="en-US"/>
              </a:p>
            </p:txBody>
          </p:sp>
          <p:sp>
            <p:nvSpPr>
              <p:cNvPr id="34872" name="Line 1156"/>
              <p:cNvSpPr>
                <a:spLocks noChangeShapeType="1"/>
              </p:cNvSpPr>
              <p:nvPr/>
            </p:nvSpPr>
            <p:spPr bwMode="auto">
              <a:xfrm flipV="1">
                <a:off x="4827" y="3525"/>
                <a:ext cx="1" cy="12"/>
              </a:xfrm>
              <a:prstGeom prst="line">
                <a:avLst/>
              </a:prstGeom>
              <a:noFill/>
              <a:ln w="0">
                <a:solidFill>
                  <a:srgbClr val="000000"/>
                </a:solidFill>
                <a:round/>
                <a:headEnd/>
                <a:tailEnd/>
              </a:ln>
            </p:spPr>
            <p:txBody>
              <a:bodyPr/>
              <a:lstStyle/>
              <a:p>
                <a:endParaRPr lang="en-US"/>
              </a:p>
            </p:txBody>
          </p:sp>
          <p:sp>
            <p:nvSpPr>
              <p:cNvPr id="34873" name="Line 1157"/>
              <p:cNvSpPr>
                <a:spLocks noChangeShapeType="1"/>
              </p:cNvSpPr>
              <p:nvPr/>
            </p:nvSpPr>
            <p:spPr bwMode="auto">
              <a:xfrm flipV="1">
                <a:off x="4947" y="3525"/>
                <a:ext cx="1" cy="12"/>
              </a:xfrm>
              <a:prstGeom prst="line">
                <a:avLst/>
              </a:prstGeom>
              <a:noFill/>
              <a:ln w="0">
                <a:solidFill>
                  <a:srgbClr val="000000"/>
                </a:solidFill>
                <a:round/>
                <a:headEnd/>
                <a:tailEnd/>
              </a:ln>
            </p:spPr>
            <p:txBody>
              <a:bodyPr/>
              <a:lstStyle/>
              <a:p>
                <a:endParaRPr lang="en-US"/>
              </a:p>
            </p:txBody>
          </p:sp>
          <p:sp>
            <p:nvSpPr>
              <p:cNvPr id="34874"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875"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876"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4877"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878"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879"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4880"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881"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4882"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prstDash val="solid"/>
                <a:round/>
                <a:headEnd/>
                <a:tailEnd/>
              </a:ln>
            </p:spPr>
            <p:txBody>
              <a:bodyPr/>
              <a:lstStyle/>
              <a:p>
                <a:endParaRPr lang="en-US"/>
              </a:p>
            </p:txBody>
          </p:sp>
          <p:sp>
            <p:nvSpPr>
              <p:cNvPr id="34883"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en-US"/>
              </a:p>
            </p:txBody>
          </p:sp>
          <p:sp>
            <p:nvSpPr>
              <p:cNvPr id="34884" name="Rectangle 1168"/>
              <p:cNvSpPr>
                <a:spLocks noChangeArrowheads="1"/>
              </p:cNvSpPr>
              <p:nvPr/>
            </p:nvSpPr>
            <p:spPr bwMode="auto">
              <a:xfrm>
                <a:off x="3693" y="3497"/>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0</a:t>
                </a:r>
                <a:endParaRPr lang="ko-KR" altLang="en-US">
                  <a:ea typeface="Gulim" pitchFamily="34" charset="-127"/>
                </a:endParaRPr>
              </a:p>
            </p:txBody>
          </p:sp>
          <p:sp>
            <p:nvSpPr>
              <p:cNvPr id="34885" name="Rectangle 1169"/>
              <p:cNvSpPr>
                <a:spLocks noChangeArrowheads="1"/>
              </p:cNvSpPr>
              <p:nvPr/>
            </p:nvSpPr>
            <p:spPr bwMode="auto">
              <a:xfrm>
                <a:off x="3693" y="339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a:t>
                </a:r>
                <a:endParaRPr lang="ko-KR" altLang="en-US">
                  <a:ea typeface="Gulim" pitchFamily="34" charset="-127"/>
                </a:endParaRPr>
              </a:p>
            </p:txBody>
          </p:sp>
          <p:sp>
            <p:nvSpPr>
              <p:cNvPr id="34886" name="Rectangle 1170"/>
              <p:cNvSpPr>
                <a:spLocks noChangeArrowheads="1"/>
              </p:cNvSpPr>
              <p:nvPr/>
            </p:nvSpPr>
            <p:spPr bwMode="auto">
              <a:xfrm>
                <a:off x="3693" y="330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2</a:t>
                </a:r>
                <a:endParaRPr lang="ko-KR" altLang="en-US">
                  <a:ea typeface="Gulim" pitchFamily="34" charset="-127"/>
                </a:endParaRPr>
              </a:p>
            </p:txBody>
          </p:sp>
          <p:sp>
            <p:nvSpPr>
              <p:cNvPr id="34887" name="Rectangle 1171"/>
              <p:cNvSpPr>
                <a:spLocks noChangeArrowheads="1"/>
              </p:cNvSpPr>
              <p:nvPr/>
            </p:nvSpPr>
            <p:spPr bwMode="auto">
              <a:xfrm>
                <a:off x="3693" y="3204"/>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3</a:t>
                </a:r>
                <a:endParaRPr lang="ko-KR" altLang="en-US">
                  <a:ea typeface="Gulim" pitchFamily="34" charset="-127"/>
                </a:endParaRPr>
              </a:p>
            </p:txBody>
          </p:sp>
          <p:sp>
            <p:nvSpPr>
              <p:cNvPr id="34888" name="Rectangle 1172"/>
              <p:cNvSpPr>
                <a:spLocks noChangeArrowheads="1"/>
              </p:cNvSpPr>
              <p:nvPr/>
            </p:nvSpPr>
            <p:spPr bwMode="auto">
              <a:xfrm>
                <a:off x="3693" y="3107"/>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4</a:t>
                </a:r>
                <a:endParaRPr lang="ko-KR" altLang="en-US">
                  <a:ea typeface="Gulim" pitchFamily="34" charset="-127"/>
                </a:endParaRPr>
              </a:p>
            </p:txBody>
          </p:sp>
          <p:sp>
            <p:nvSpPr>
              <p:cNvPr id="34889" name="Rectangle 1173"/>
              <p:cNvSpPr>
                <a:spLocks noChangeArrowheads="1"/>
              </p:cNvSpPr>
              <p:nvPr/>
            </p:nvSpPr>
            <p:spPr bwMode="auto">
              <a:xfrm>
                <a:off x="3693" y="300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5</a:t>
                </a:r>
                <a:endParaRPr lang="ko-KR" altLang="en-US">
                  <a:ea typeface="Gulim" pitchFamily="34" charset="-127"/>
                </a:endParaRPr>
              </a:p>
            </p:txBody>
          </p:sp>
          <p:sp>
            <p:nvSpPr>
              <p:cNvPr id="34890" name="Rectangle 1174"/>
              <p:cNvSpPr>
                <a:spLocks noChangeArrowheads="1"/>
              </p:cNvSpPr>
              <p:nvPr/>
            </p:nvSpPr>
            <p:spPr bwMode="auto">
              <a:xfrm>
                <a:off x="3693" y="2910"/>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6</a:t>
                </a:r>
                <a:endParaRPr lang="ko-KR" altLang="en-US">
                  <a:ea typeface="Gulim" pitchFamily="34" charset="-127"/>
                </a:endParaRPr>
              </a:p>
            </p:txBody>
          </p:sp>
          <p:sp>
            <p:nvSpPr>
              <p:cNvPr id="34891" name="Rectangle 1175"/>
              <p:cNvSpPr>
                <a:spLocks noChangeArrowheads="1"/>
              </p:cNvSpPr>
              <p:nvPr/>
            </p:nvSpPr>
            <p:spPr bwMode="auto">
              <a:xfrm>
                <a:off x="3693" y="2814"/>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7</a:t>
                </a:r>
                <a:endParaRPr lang="ko-KR" altLang="en-US">
                  <a:ea typeface="Gulim" pitchFamily="34" charset="-127"/>
                </a:endParaRPr>
              </a:p>
            </p:txBody>
          </p:sp>
          <p:sp>
            <p:nvSpPr>
              <p:cNvPr id="34892" name="Rectangle 1176"/>
              <p:cNvSpPr>
                <a:spLocks noChangeArrowheads="1"/>
              </p:cNvSpPr>
              <p:nvPr/>
            </p:nvSpPr>
            <p:spPr bwMode="auto">
              <a:xfrm>
                <a:off x="3693" y="2716"/>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8</a:t>
                </a:r>
                <a:endParaRPr lang="ko-KR" altLang="en-US">
                  <a:ea typeface="Gulim" pitchFamily="34" charset="-127"/>
                </a:endParaRPr>
              </a:p>
            </p:txBody>
          </p:sp>
          <p:sp>
            <p:nvSpPr>
              <p:cNvPr id="34893" name="Rectangle 1177"/>
              <p:cNvSpPr>
                <a:spLocks noChangeArrowheads="1"/>
              </p:cNvSpPr>
              <p:nvPr/>
            </p:nvSpPr>
            <p:spPr bwMode="auto">
              <a:xfrm>
                <a:off x="3693" y="261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9</a:t>
                </a:r>
                <a:endParaRPr lang="ko-KR" altLang="en-US">
                  <a:ea typeface="Gulim" pitchFamily="34" charset="-127"/>
                </a:endParaRPr>
              </a:p>
            </p:txBody>
          </p:sp>
          <p:sp>
            <p:nvSpPr>
              <p:cNvPr id="34894" name="Rectangle 1178"/>
              <p:cNvSpPr>
                <a:spLocks noChangeArrowheads="1"/>
              </p:cNvSpPr>
              <p:nvPr/>
            </p:nvSpPr>
            <p:spPr bwMode="auto">
              <a:xfrm>
                <a:off x="3667" y="2520"/>
                <a:ext cx="6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10</a:t>
                </a:r>
                <a:endParaRPr lang="ko-KR" altLang="en-US">
                  <a:ea typeface="Gulim" pitchFamily="34" charset="-127"/>
                </a:endParaRPr>
              </a:p>
            </p:txBody>
          </p:sp>
          <p:sp>
            <p:nvSpPr>
              <p:cNvPr id="34895" name="Rectangle 1179"/>
              <p:cNvSpPr>
                <a:spLocks noChangeArrowheads="1"/>
              </p:cNvSpPr>
              <p:nvPr/>
            </p:nvSpPr>
            <p:spPr bwMode="auto">
              <a:xfrm>
                <a:off x="3737"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0</a:t>
                </a:r>
                <a:endParaRPr lang="ko-KR" altLang="en-US">
                  <a:ea typeface="Gulim" pitchFamily="34" charset="-127"/>
                </a:endParaRPr>
              </a:p>
            </p:txBody>
          </p:sp>
          <p:sp>
            <p:nvSpPr>
              <p:cNvPr id="34896" name="Rectangle 1180"/>
              <p:cNvSpPr>
                <a:spLocks noChangeArrowheads="1"/>
              </p:cNvSpPr>
              <p:nvPr/>
            </p:nvSpPr>
            <p:spPr bwMode="auto">
              <a:xfrm>
                <a:off x="3856"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a:t>
                </a:r>
                <a:endParaRPr lang="ko-KR" altLang="en-US">
                  <a:ea typeface="Gulim" pitchFamily="34" charset="-127"/>
                </a:endParaRPr>
              </a:p>
            </p:txBody>
          </p:sp>
          <p:sp>
            <p:nvSpPr>
              <p:cNvPr id="34897" name="Rectangle 1181"/>
              <p:cNvSpPr>
                <a:spLocks noChangeArrowheads="1"/>
              </p:cNvSpPr>
              <p:nvPr/>
            </p:nvSpPr>
            <p:spPr bwMode="auto">
              <a:xfrm>
                <a:off x="3978"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2</a:t>
                </a:r>
                <a:endParaRPr lang="ko-KR" altLang="en-US">
                  <a:ea typeface="Gulim" pitchFamily="34" charset="-127"/>
                </a:endParaRPr>
              </a:p>
            </p:txBody>
          </p:sp>
          <p:sp>
            <p:nvSpPr>
              <p:cNvPr id="34898" name="Rectangle 1182"/>
              <p:cNvSpPr>
                <a:spLocks noChangeArrowheads="1"/>
              </p:cNvSpPr>
              <p:nvPr/>
            </p:nvSpPr>
            <p:spPr bwMode="auto">
              <a:xfrm>
                <a:off x="4095"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3</a:t>
                </a:r>
                <a:endParaRPr lang="ko-KR" altLang="en-US">
                  <a:ea typeface="Gulim" pitchFamily="34" charset="-127"/>
                </a:endParaRPr>
              </a:p>
            </p:txBody>
          </p:sp>
          <p:sp>
            <p:nvSpPr>
              <p:cNvPr id="34899" name="Rectangle 1183"/>
              <p:cNvSpPr>
                <a:spLocks noChangeArrowheads="1"/>
              </p:cNvSpPr>
              <p:nvPr/>
            </p:nvSpPr>
            <p:spPr bwMode="auto">
              <a:xfrm>
                <a:off x="4214"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4</a:t>
                </a:r>
                <a:endParaRPr lang="ko-KR" altLang="en-US">
                  <a:ea typeface="Gulim" pitchFamily="34" charset="-127"/>
                </a:endParaRPr>
              </a:p>
            </p:txBody>
          </p:sp>
          <p:sp>
            <p:nvSpPr>
              <p:cNvPr id="34900" name="Rectangle 1184"/>
              <p:cNvSpPr>
                <a:spLocks noChangeArrowheads="1"/>
              </p:cNvSpPr>
              <p:nvPr/>
            </p:nvSpPr>
            <p:spPr bwMode="auto">
              <a:xfrm>
                <a:off x="4336"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5</a:t>
                </a:r>
                <a:endParaRPr lang="ko-KR" altLang="en-US">
                  <a:ea typeface="Gulim" pitchFamily="34" charset="-127"/>
                </a:endParaRPr>
              </a:p>
            </p:txBody>
          </p:sp>
          <p:sp>
            <p:nvSpPr>
              <p:cNvPr id="34901" name="Rectangle 1185"/>
              <p:cNvSpPr>
                <a:spLocks noChangeArrowheads="1"/>
              </p:cNvSpPr>
              <p:nvPr/>
            </p:nvSpPr>
            <p:spPr bwMode="auto">
              <a:xfrm>
                <a:off x="4457"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6</a:t>
                </a:r>
                <a:endParaRPr lang="ko-KR" altLang="en-US">
                  <a:ea typeface="Gulim" pitchFamily="34" charset="-127"/>
                </a:endParaRPr>
              </a:p>
            </p:txBody>
          </p:sp>
          <p:sp>
            <p:nvSpPr>
              <p:cNvPr id="34902" name="Rectangle 1186"/>
              <p:cNvSpPr>
                <a:spLocks noChangeArrowheads="1"/>
              </p:cNvSpPr>
              <p:nvPr/>
            </p:nvSpPr>
            <p:spPr bwMode="auto">
              <a:xfrm>
                <a:off x="4577"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7</a:t>
                </a:r>
                <a:endParaRPr lang="ko-KR" altLang="en-US">
                  <a:ea typeface="Gulim" pitchFamily="34" charset="-127"/>
                </a:endParaRPr>
              </a:p>
            </p:txBody>
          </p:sp>
          <p:sp>
            <p:nvSpPr>
              <p:cNvPr id="34903" name="Rectangle 1187"/>
              <p:cNvSpPr>
                <a:spLocks noChangeArrowheads="1"/>
              </p:cNvSpPr>
              <p:nvPr/>
            </p:nvSpPr>
            <p:spPr bwMode="auto">
              <a:xfrm>
                <a:off x="4694"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8</a:t>
                </a:r>
                <a:endParaRPr lang="ko-KR" altLang="en-US">
                  <a:ea typeface="Gulim" pitchFamily="34" charset="-127"/>
                </a:endParaRPr>
              </a:p>
            </p:txBody>
          </p:sp>
          <p:sp>
            <p:nvSpPr>
              <p:cNvPr id="34904" name="Rectangle 1188"/>
              <p:cNvSpPr>
                <a:spLocks noChangeArrowheads="1"/>
              </p:cNvSpPr>
              <p:nvPr/>
            </p:nvSpPr>
            <p:spPr bwMode="auto">
              <a:xfrm>
                <a:off x="4815"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9</a:t>
                </a:r>
                <a:endParaRPr lang="ko-KR" altLang="en-US">
                  <a:ea typeface="Gulim" pitchFamily="34" charset="-127"/>
                </a:endParaRPr>
              </a:p>
            </p:txBody>
          </p:sp>
          <p:sp>
            <p:nvSpPr>
              <p:cNvPr id="34905" name="Rectangle 1189"/>
              <p:cNvSpPr>
                <a:spLocks noChangeArrowheads="1"/>
              </p:cNvSpPr>
              <p:nvPr/>
            </p:nvSpPr>
            <p:spPr bwMode="auto">
              <a:xfrm>
                <a:off x="4923" y="3562"/>
                <a:ext cx="6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charset="0"/>
                    <a:ea typeface="Gulim" pitchFamily="34" charset="-127"/>
                  </a:rPr>
                  <a:t>10</a:t>
                </a:r>
                <a:endParaRPr lang="ko-KR" altLang="en-US">
                  <a:ea typeface="Gulim" pitchFamily="34" charset="-127"/>
                </a:endParaRPr>
              </a:p>
            </p:txBody>
          </p:sp>
          <p:sp>
            <p:nvSpPr>
              <p:cNvPr id="34906" name="Rectangle 1190"/>
              <p:cNvSpPr>
                <a:spLocks noChangeArrowheads="1"/>
              </p:cNvSpPr>
              <p:nvPr/>
            </p:nvSpPr>
            <p:spPr bwMode="auto">
              <a:xfrm>
                <a:off x="3616" y="2464"/>
                <a:ext cx="1396" cy="1208"/>
              </a:xfrm>
              <a:prstGeom prst="rect">
                <a:avLst/>
              </a:prstGeom>
              <a:noFill/>
              <a:ln w="0">
                <a:solidFill>
                  <a:srgbClr val="000000"/>
                </a:solidFill>
                <a:miter lim="800000"/>
                <a:headEnd/>
                <a:tailEnd/>
              </a:ln>
            </p:spPr>
            <p:txBody>
              <a:bodyPr/>
              <a:lstStyle/>
              <a:p>
                <a:endParaRPr lang="en-US"/>
              </a:p>
            </p:txBody>
          </p:sp>
          <p:sp>
            <p:nvSpPr>
              <p:cNvPr id="34907" name="Freeform 1191"/>
              <p:cNvSpPr>
                <a:spLocks/>
              </p:cNvSpPr>
              <p:nvPr/>
            </p:nvSpPr>
            <p:spPr bwMode="auto">
              <a:xfrm>
                <a:off x="3955" y="2658"/>
                <a:ext cx="488" cy="597"/>
              </a:xfrm>
              <a:custGeom>
                <a:avLst/>
                <a:gdLst>
                  <a:gd name="T0" fmla="*/ 89 w 728"/>
                  <a:gd name="T1" fmla="*/ 3 h 896"/>
                  <a:gd name="T2" fmla="*/ 50 w 728"/>
                  <a:gd name="T3" fmla="*/ 43 h 896"/>
                  <a:gd name="T4" fmla="*/ 36 w 728"/>
                  <a:gd name="T5" fmla="*/ 62 h 896"/>
                  <a:gd name="T6" fmla="*/ 29 w 728"/>
                  <a:gd name="T7" fmla="*/ 72 h 896"/>
                  <a:gd name="T8" fmla="*/ 9 w 728"/>
                  <a:gd name="T9" fmla="*/ 135 h 896"/>
                  <a:gd name="T10" fmla="*/ 29 w 728"/>
                  <a:gd name="T11" fmla="*/ 312 h 896"/>
                  <a:gd name="T12" fmla="*/ 50 w 728"/>
                  <a:gd name="T13" fmla="*/ 338 h 896"/>
                  <a:gd name="T14" fmla="*/ 149 w 728"/>
                  <a:gd name="T15" fmla="*/ 398 h 896"/>
                  <a:gd name="T16" fmla="*/ 223 w 728"/>
                  <a:gd name="T17" fmla="*/ 378 h 896"/>
                  <a:gd name="T18" fmla="*/ 286 w 728"/>
                  <a:gd name="T19" fmla="*/ 316 h 896"/>
                  <a:gd name="T20" fmla="*/ 309 w 728"/>
                  <a:gd name="T21" fmla="*/ 269 h 896"/>
                  <a:gd name="T22" fmla="*/ 316 w 728"/>
                  <a:gd name="T23" fmla="*/ 250 h 896"/>
                  <a:gd name="T24" fmla="*/ 319 w 728"/>
                  <a:gd name="T25" fmla="*/ 240 h 896"/>
                  <a:gd name="T26" fmla="*/ 306 w 728"/>
                  <a:gd name="T27" fmla="*/ 131 h 896"/>
                  <a:gd name="T28" fmla="*/ 255 w 728"/>
                  <a:gd name="T29" fmla="*/ 59 h 896"/>
                  <a:gd name="T30" fmla="*/ 229 w 728"/>
                  <a:gd name="T31" fmla="*/ 39 h 896"/>
                  <a:gd name="T32" fmla="*/ 209 w 728"/>
                  <a:gd name="T33" fmla="*/ 26 h 896"/>
                  <a:gd name="T34" fmla="*/ 133 w 728"/>
                  <a:gd name="T35" fmla="*/ 0 h 896"/>
                  <a:gd name="T36" fmla="*/ 93 w 728"/>
                  <a:gd name="T37" fmla="*/ 3 h 896"/>
                  <a:gd name="T38" fmla="*/ 82 w 728"/>
                  <a:gd name="T39" fmla="*/ 6 h 896"/>
                  <a:gd name="T40" fmla="*/ 89 w 728"/>
                  <a:gd name="T41" fmla="*/ 3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p:spPr>
            <p:txBody>
              <a:bodyPr wrap="none" anchor="ctr">
                <a:spAutoFit/>
              </a:bodyPr>
              <a:lstStyle/>
              <a:p>
                <a:endParaRPr lang="en-US"/>
              </a:p>
            </p:txBody>
          </p:sp>
          <p:sp>
            <p:nvSpPr>
              <p:cNvPr id="34908" name="Freeform 1192"/>
              <p:cNvSpPr>
                <a:spLocks/>
              </p:cNvSpPr>
              <p:nvPr/>
            </p:nvSpPr>
            <p:spPr bwMode="auto">
              <a:xfrm>
                <a:off x="4258" y="2900"/>
                <a:ext cx="538" cy="593"/>
              </a:xfrm>
              <a:custGeom>
                <a:avLst/>
                <a:gdLst>
                  <a:gd name="T0" fmla="*/ 229 w 802"/>
                  <a:gd name="T1" fmla="*/ 19 h 889"/>
                  <a:gd name="T2" fmla="*/ 169 w 802"/>
                  <a:gd name="T3" fmla="*/ 79 h 889"/>
                  <a:gd name="T4" fmla="*/ 106 w 802"/>
                  <a:gd name="T5" fmla="*/ 131 h 889"/>
                  <a:gd name="T6" fmla="*/ 99 w 802"/>
                  <a:gd name="T7" fmla="*/ 141 h 889"/>
                  <a:gd name="T8" fmla="*/ 89 w 802"/>
                  <a:gd name="T9" fmla="*/ 148 h 889"/>
                  <a:gd name="T10" fmla="*/ 86 w 802"/>
                  <a:gd name="T11" fmla="*/ 158 h 889"/>
                  <a:gd name="T12" fmla="*/ 76 w 802"/>
                  <a:gd name="T13" fmla="*/ 171 h 889"/>
                  <a:gd name="T14" fmla="*/ 60 w 802"/>
                  <a:gd name="T15" fmla="*/ 221 h 889"/>
                  <a:gd name="T16" fmla="*/ 50 w 802"/>
                  <a:gd name="T17" fmla="*/ 231 h 889"/>
                  <a:gd name="T18" fmla="*/ 36 w 802"/>
                  <a:gd name="T19" fmla="*/ 250 h 889"/>
                  <a:gd name="T20" fmla="*/ 19 w 802"/>
                  <a:gd name="T21" fmla="*/ 280 h 889"/>
                  <a:gd name="T22" fmla="*/ 6 w 802"/>
                  <a:gd name="T23" fmla="*/ 313 h 889"/>
                  <a:gd name="T24" fmla="*/ 16 w 802"/>
                  <a:gd name="T25" fmla="*/ 376 h 889"/>
                  <a:gd name="T26" fmla="*/ 36 w 802"/>
                  <a:gd name="T27" fmla="*/ 389 h 889"/>
                  <a:gd name="T28" fmla="*/ 56 w 802"/>
                  <a:gd name="T29" fmla="*/ 395 h 889"/>
                  <a:gd name="T30" fmla="*/ 159 w 802"/>
                  <a:gd name="T31" fmla="*/ 389 h 889"/>
                  <a:gd name="T32" fmla="*/ 233 w 802"/>
                  <a:gd name="T33" fmla="*/ 366 h 889"/>
                  <a:gd name="T34" fmla="*/ 256 w 802"/>
                  <a:gd name="T35" fmla="*/ 352 h 889"/>
                  <a:gd name="T36" fmla="*/ 303 w 802"/>
                  <a:gd name="T37" fmla="*/ 289 h 889"/>
                  <a:gd name="T38" fmla="*/ 313 w 802"/>
                  <a:gd name="T39" fmla="*/ 267 h 889"/>
                  <a:gd name="T40" fmla="*/ 336 w 802"/>
                  <a:gd name="T41" fmla="*/ 237 h 889"/>
                  <a:gd name="T42" fmla="*/ 353 w 802"/>
                  <a:gd name="T43" fmla="*/ 201 h 889"/>
                  <a:gd name="T44" fmla="*/ 359 w 802"/>
                  <a:gd name="T45" fmla="*/ 171 h 889"/>
                  <a:gd name="T46" fmla="*/ 292 w 802"/>
                  <a:gd name="T47" fmla="*/ 0 h 889"/>
                  <a:gd name="T48" fmla="*/ 239 w 802"/>
                  <a:gd name="T49" fmla="*/ 10 h 889"/>
                  <a:gd name="T50" fmla="*/ 229 w 802"/>
                  <a:gd name="T51" fmla="*/ 19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p:spPr>
            <p:txBody>
              <a:bodyPr wrap="none" anchor="ctr">
                <a:spAutoFit/>
              </a:bodyPr>
              <a:lstStyle/>
              <a:p>
                <a:endParaRPr lang="en-US"/>
              </a:p>
            </p:txBody>
          </p:sp>
          <p:sp>
            <p:nvSpPr>
              <p:cNvPr id="34909"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en-US"/>
              </a:p>
            </p:txBody>
          </p:sp>
          <p:sp>
            <p:nvSpPr>
              <p:cNvPr id="34910"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en-US"/>
              </a:p>
            </p:txBody>
          </p:sp>
        </p:grpSp>
        <p:sp>
          <p:nvSpPr>
            <p:cNvPr id="34826"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p:spPr>
          <p:txBody>
            <a:bodyPr wrap="none"/>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80E1BE24-C195-4F8B-97C5-0796C132140C}" type="slidenum">
              <a:rPr lang="en-US" smtClean="0"/>
              <a:pPr/>
              <a:t>39</a:t>
            </a:fld>
            <a:endParaRPr lang="en-US"/>
          </a:p>
        </p:txBody>
      </p:sp>
      <p:sp>
        <p:nvSpPr>
          <p:cNvPr id="11267" name="Rectangle 2"/>
          <p:cNvSpPr>
            <a:spLocks noGrp="1" noChangeArrowheads="1"/>
          </p:cNvSpPr>
          <p:nvPr>
            <p:ph type="title"/>
          </p:nvPr>
        </p:nvSpPr>
        <p:spPr>
          <a:xfrm>
            <a:off x="990600" y="228600"/>
            <a:ext cx="7297738" cy="782638"/>
          </a:xfrm>
          <a:noFill/>
        </p:spPr>
        <p:txBody>
          <a:bodyPr lIns="92075" tIns="46038" rIns="92075" bIns="46038" anchor="ctr"/>
          <a:lstStyle/>
          <a:p>
            <a:pPr eaLnBrk="1" hangingPunct="1"/>
            <a:r>
              <a:rPr lang="en-US" sz="3200"/>
              <a:t>Clustering: Rich Applications and Multidisciplinary Efforts</a:t>
            </a:r>
            <a:r>
              <a:rPr lang="en-US" sz="2800"/>
              <a:t> </a:t>
            </a:r>
          </a:p>
        </p:txBody>
      </p:sp>
      <p:sp>
        <p:nvSpPr>
          <p:cNvPr id="11268" name="Rectangle 3"/>
          <p:cNvSpPr>
            <a:spLocks noGrp="1" noChangeArrowheads="1"/>
          </p:cNvSpPr>
          <p:nvPr>
            <p:ph type="body" idx="1"/>
          </p:nvPr>
        </p:nvSpPr>
        <p:spPr>
          <a:xfrm>
            <a:off x="381000" y="1371600"/>
            <a:ext cx="8534400" cy="5105400"/>
          </a:xfrm>
          <a:noFill/>
        </p:spPr>
        <p:txBody>
          <a:bodyPr lIns="92075" tIns="46038" rIns="92075" bIns="46038"/>
          <a:lstStyle/>
          <a:p>
            <a:pPr eaLnBrk="1" hangingPunct="1">
              <a:lnSpc>
                <a:spcPct val="110000"/>
              </a:lnSpc>
            </a:pPr>
            <a:r>
              <a:rPr lang="en-US" sz="2000"/>
              <a:t>Pattern Recognition</a:t>
            </a:r>
          </a:p>
          <a:p>
            <a:pPr eaLnBrk="1" hangingPunct="1">
              <a:lnSpc>
                <a:spcPct val="110000"/>
              </a:lnSpc>
            </a:pPr>
            <a:r>
              <a:rPr lang="en-US" sz="2000"/>
              <a:t>Spatial Data Analysis </a:t>
            </a:r>
          </a:p>
          <a:p>
            <a:pPr lvl="1" eaLnBrk="1" hangingPunct="1">
              <a:lnSpc>
                <a:spcPct val="110000"/>
              </a:lnSpc>
            </a:pPr>
            <a:r>
              <a:rPr lang="en-US" sz="2000"/>
              <a:t>Create thematic maps in GIS by clustering feature spaces</a:t>
            </a:r>
          </a:p>
          <a:p>
            <a:pPr lvl="1" eaLnBrk="1" hangingPunct="1">
              <a:lnSpc>
                <a:spcPct val="110000"/>
              </a:lnSpc>
            </a:pPr>
            <a:r>
              <a:rPr lang="en-US" sz="2000"/>
              <a:t>Detect spatial clusters or for other spatial mining tasks</a:t>
            </a:r>
          </a:p>
          <a:p>
            <a:pPr eaLnBrk="1" hangingPunct="1">
              <a:lnSpc>
                <a:spcPct val="110000"/>
              </a:lnSpc>
            </a:pPr>
            <a:r>
              <a:rPr lang="en-US" sz="2000"/>
              <a:t>Image Processing</a:t>
            </a:r>
          </a:p>
          <a:p>
            <a:pPr eaLnBrk="1" hangingPunct="1">
              <a:lnSpc>
                <a:spcPct val="110000"/>
              </a:lnSpc>
            </a:pPr>
            <a:r>
              <a:rPr lang="en-US" sz="2000"/>
              <a:t>Economic Science (especially market research)</a:t>
            </a:r>
          </a:p>
          <a:p>
            <a:pPr eaLnBrk="1" hangingPunct="1">
              <a:lnSpc>
                <a:spcPct val="110000"/>
              </a:lnSpc>
            </a:pPr>
            <a:r>
              <a:rPr lang="en-US" sz="2000"/>
              <a:t>WWW</a:t>
            </a:r>
          </a:p>
          <a:p>
            <a:pPr lvl="1" eaLnBrk="1" hangingPunct="1">
              <a:lnSpc>
                <a:spcPct val="110000"/>
              </a:lnSpc>
            </a:pPr>
            <a:r>
              <a:rPr lang="en-US" sz="2000"/>
              <a:t>Document classification</a:t>
            </a:r>
          </a:p>
          <a:p>
            <a:pPr lvl="1" eaLnBrk="1" hangingPunct="1">
              <a:lnSpc>
                <a:spcPct val="110000"/>
              </a:lnSpc>
            </a:pPr>
            <a:r>
              <a:rPr lang="en-US" sz="2000"/>
              <a:t>Cluster Weblog data to discover groups of similar access patterns</a:t>
            </a:r>
          </a:p>
        </p:txBody>
      </p:sp>
    </p:spTree>
    <p:extLst>
      <p:ext uri="{BB962C8B-B14F-4D97-AF65-F5344CB8AC3E}">
        <p14:creationId xmlns:p14="http://schemas.microsoft.com/office/powerpoint/2010/main" val="3226147550"/>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Motivating Example</a:t>
            </a:r>
          </a:p>
        </p:txBody>
      </p:sp>
      <p:sp>
        <p:nvSpPr>
          <p:cNvPr id="3" name="Content Placeholder 2"/>
          <p:cNvSpPr>
            <a:spLocks noGrp="1"/>
          </p:cNvSpPr>
          <p:nvPr>
            <p:ph idx="1"/>
          </p:nvPr>
        </p:nvSpPr>
        <p:spPr/>
        <p:txBody>
          <a:bodyPr/>
          <a:lstStyle/>
          <a:p>
            <a:endParaRPr lang="en-US" sz="1600" dirty="0"/>
          </a:p>
          <a:p>
            <a:r>
              <a:rPr lang="en-US" sz="1600" b="1" dirty="0"/>
              <a:t>Imagine that you are </a:t>
            </a:r>
            <a:r>
              <a:rPr lang="en-US" sz="1600" dirty="0"/>
              <a:t>the Director of Customer Relationships at </a:t>
            </a:r>
            <a:r>
              <a:rPr lang="en-US" sz="1600" i="1" dirty="0" err="1"/>
              <a:t>AllElectronics</a:t>
            </a:r>
            <a:r>
              <a:rPr lang="en-US" sz="1600" dirty="0"/>
              <a:t>, and you have five managers working for you. You would like to organize all the company’s customers into five groups so that each group can be assigned to a different manager. Strategically, you would like that the customers in each group are as similar as possible. </a:t>
            </a:r>
          </a:p>
          <a:p>
            <a:r>
              <a:rPr lang="en-US" sz="1600" dirty="0"/>
              <a:t>Moreover, two given customers having very different business patterns should not be placed in the same group. Your intention behind this business strategy is to develop customer relationship campaigns that specifically target each group, based on common features shared by the customers per group. </a:t>
            </a:r>
          </a:p>
          <a:p>
            <a:endParaRPr lang="en-US" sz="1600" dirty="0"/>
          </a:p>
          <a:p>
            <a:r>
              <a:rPr lang="en-US" sz="1600" b="1" dirty="0">
                <a:solidFill>
                  <a:srgbClr val="C00000"/>
                </a:solidFill>
              </a:rPr>
              <a:t>What kind of data mining techniques can help you to accomplish this task?</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4</a:t>
            </a:fld>
            <a:endParaRPr lang="en-US"/>
          </a:p>
        </p:txBody>
      </p:sp>
    </p:spTree>
    <p:extLst>
      <p:ext uri="{BB962C8B-B14F-4D97-AF65-F5344CB8AC3E}">
        <p14:creationId xmlns:p14="http://schemas.microsoft.com/office/powerpoint/2010/main" val="2908813621"/>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can use Clustering (1)</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40</a:t>
            </a:fld>
            <a:endParaRPr lang="en-US"/>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37860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570937"/>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can use Clustering (2)</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41</a:t>
            </a:fld>
            <a:endParaRPr lang="en-US"/>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7200"/>
            <a:ext cx="84620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382000" cy="225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951815"/>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642F2250-F948-4722-9408-9E634B531099}" type="slidenum">
              <a:rPr lang="en-US" smtClean="0"/>
              <a:pPr/>
              <a:t>42</a:t>
            </a:fld>
            <a:endParaRPr lang="en-US"/>
          </a:p>
        </p:txBody>
      </p:sp>
      <p:sp>
        <p:nvSpPr>
          <p:cNvPr id="12291" name="Rectangle 2"/>
          <p:cNvSpPr>
            <a:spLocks noGrp="1" noChangeArrowheads="1"/>
          </p:cNvSpPr>
          <p:nvPr>
            <p:ph type="title"/>
          </p:nvPr>
        </p:nvSpPr>
        <p:spPr>
          <a:xfrm>
            <a:off x="750888" y="436563"/>
            <a:ext cx="7783512" cy="498475"/>
          </a:xfrm>
          <a:noFill/>
        </p:spPr>
        <p:txBody>
          <a:bodyPr lIns="92075" tIns="46038" rIns="92075" bIns="46038" anchor="ctr"/>
          <a:lstStyle/>
          <a:p>
            <a:pPr eaLnBrk="1" hangingPunct="1"/>
            <a:r>
              <a:rPr lang="en-US" sz="2800" b="1" dirty="0"/>
              <a:t>Other Examples of Clustering Applications</a:t>
            </a:r>
          </a:p>
        </p:txBody>
      </p:sp>
      <p:sp>
        <p:nvSpPr>
          <p:cNvPr id="12292" name="Rectangle 3"/>
          <p:cNvSpPr>
            <a:spLocks noGrp="1" noChangeArrowheads="1"/>
          </p:cNvSpPr>
          <p:nvPr>
            <p:ph type="body" idx="1"/>
          </p:nvPr>
        </p:nvSpPr>
        <p:spPr>
          <a:xfrm>
            <a:off x="381000" y="1371600"/>
            <a:ext cx="8382000" cy="4419600"/>
          </a:xfrm>
          <a:noFill/>
        </p:spPr>
        <p:txBody>
          <a:bodyPr lIns="92075" tIns="46038" rIns="92075" bIns="46038"/>
          <a:lstStyle/>
          <a:p>
            <a:pPr eaLnBrk="1" hangingPunct="1">
              <a:lnSpc>
                <a:spcPct val="140000"/>
              </a:lnSpc>
            </a:pPr>
            <a:r>
              <a:rPr lang="en-US" sz="1800" b="1" u="sng" dirty="0">
                <a:solidFill>
                  <a:srgbClr val="C00000"/>
                </a:solidFill>
              </a:rPr>
              <a:t>Marketing</a:t>
            </a:r>
            <a:r>
              <a:rPr lang="en-US" sz="1800" u="sng" dirty="0"/>
              <a:t>:</a:t>
            </a:r>
            <a:r>
              <a:rPr lang="en-US" sz="1800" dirty="0"/>
              <a:t> Help marketers discover distinct groups in their customer bases, and then use this knowledge to develop targeted marketing programs</a:t>
            </a:r>
          </a:p>
          <a:p>
            <a:pPr eaLnBrk="1" hangingPunct="1">
              <a:lnSpc>
                <a:spcPct val="140000"/>
              </a:lnSpc>
            </a:pPr>
            <a:r>
              <a:rPr lang="en-US" sz="1800" b="1" u="sng" dirty="0">
                <a:solidFill>
                  <a:srgbClr val="C00000"/>
                </a:solidFill>
              </a:rPr>
              <a:t>Land use</a:t>
            </a:r>
            <a:r>
              <a:rPr lang="en-US" sz="1800" u="sng" dirty="0"/>
              <a:t>:</a:t>
            </a:r>
            <a:r>
              <a:rPr lang="en-US" sz="1800" dirty="0"/>
              <a:t> Identification of areas of similar land use in an earth observation database</a:t>
            </a:r>
          </a:p>
          <a:p>
            <a:pPr eaLnBrk="1" hangingPunct="1">
              <a:lnSpc>
                <a:spcPct val="140000"/>
              </a:lnSpc>
            </a:pPr>
            <a:r>
              <a:rPr lang="en-US" sz="1800" b="1" u="sng" dirty="0">
                <a:solidFill>
                  <a:srgbClr val="C00000"/>
                </a:solidFill>
              </a:rPr>
              <a:t>Insurance</a:t>
            </a:r>
            <a:r>
              <a:rPr lang="en-US" sz="1800" u="sng" dirty="0"/>
              <a:t>:</a:t>
            </a:r>
            <a:r>
              <a:rPr lang="en-US" sz="1800" dirty="0"/>
              <a:t> Identifying groups of motor insurance policy holders with a high average claim cost</a:t>
            </a:r>
          </a:p>
          <a:p>
            <a:pPr eaLnBrk="1" hangingPunct="1">
              <a:lnSpc>
                <a:spcPct val="140000"/>
              </a:lnSpc>
            </a:pPr>
            <a:r>
              <a:rPr lang="en-US" sz="1800" b="1" u="sng" dirty="0">
                <a:solidFill>
                  <a:srgbClr val="C00000"/>
                </a:solidFill>
              </a:rPr>
              <a:t>City-planning</a:t>
            </a:r>
            <a:r>
              <a:rPr lang="en-US" sz="1800" u="sng" dirty="0"/>
              <a:t>:</a:t>
            </a:r>
            <a:r>
              <a:rPr lang="en-US" sz="1800" dirty="0"/>
              <a:t> Identifying groups of houses according to their house type, value, and geographical location</a:t>
            </a:r>
          </a:p>
          <a:p>
            <a:pPr eaLnBrk="1" hangingPunct="1">
              <a:lnSpc>
                <a:spcPct val="140000"/>
              </a:lnSpc>
            </a:pPr>
            <a:r>
              <a:rPr lang="en-US" sz="1800" b="1" u="sng" dirty="0">
                <a:solidFill>
                  <a:srgbClr val="C00000"/>
                </a:solidFill>
              </a:rPr>
              <a:t>Earth-quake studies</a:t>
            </a:r>
            <a:r>
              <a:rPr lang="en-US" sz="1800" u="sng" dirty="0"/>
              <a:t>:</a:t>
            </a:r>
            <a:r>
              <a:rPr lang="en-US" sz="1800" dirty="0"/>
              <a:t> Observed earth quake epicenters should be clustered along continent faults</a:t>
            </a:r>
          </a:p>
        </p:txBody>
      </p:sp>
    </p:spTree>
    <p:extLst>
      <p:ext uri="{BB962C8B-B14F-4D97-AF65-F5344CB8AC3E}">
        <p14:creationId xmlns:p14="http://schemas.microsoft.com/office/powerpoint/2010/main" val="1210673720"/>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fld id="{527C6B8C-A156-4250-B43B-A86DBC06E1E8}" type="slidenum">
              <a:rPr lang="en-US" smtClean="0"/>
              <a:pPr/>
              <a:t>43</a:t>
            </a:fld>
            <a:endParaRPr lang="en-US"/>
          </a:p>
        </p:txBody>
      </p:sp>
      <p:sp>
        <p:nvSpPr>
          <p:cNvPr id="35845" name="Rectangle 2"/>
          <p:cNvSpPr>
            <a:spLocks noGrp="1" noChangeArrowheads="1"/>
          </p:cNvSpPr>
          <p:nvPr>
            <p:ph type="title"/>
          </p:nvPr>
        </p:nvSpPr>
        <p:spPr>
          <a:xfrm>
            <a:off x="609600" y="2895600"/>
            <a:ext cx="7793038" cy="609600"/>
          </a:xfrm>
        </p:spPr>
        <p:txBody>
          <a:bodyPr/>
          <a:lstStyle/>
          <a:p>
            <a:pPr eaLnBrk="1" hangingPunct="1"/>
            <a:r>
              <a:rPr lang="en-US" sz="5400" dirty="0"/>
              <a:t>Outlier Analysis</a:t>
            </a:r>
          </a:p>
        </p:txBody>
      </p:sp>
      <p:pic>
        <p:nvPicPr>
          <p:cNvPr id="4" name="Picture 2"/>
          <p:cNvPicPr>
            <a:picLocks noChangeAspect="1" noChangeArrowheads="1"/>
          </p:cNvPicPr>
          <p:nvPr/>
        </p:nvPicPr>
        <p:blipFill>
          <a:blip r:embed="rId2" cstate="print"/>
          <a:srcRect/>
          <a:stretch>
            <a:fillRect/>
          </a:stretch>
        </p:blipFill>
        <p:spPr bwMode="auto">
          <a:xfrm>
            <a:off x="2819400" y="3962400"/>
            <a:ext cx="3429000" cy="1995487"/>
          </a:xfrm>
          <a:prstGeom prst="rect">
            <a:avLst/>
          </a:prstGeom>
          <a:noFill/>
          <a:ln w="9525">
            <a:noFill/>
            <a:miter lim="800000"/>
            <a:headEnd/>
            <a:tailEnd/>
          </a:ln>
        </p:spPr>
      </p:pic>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3ED663C5-1A04-490C-B942-52F09CAC669D}" type="slidenum">
              <a:rPr lang="en-US" smtClean="0"/>
              <a:pPr/>
              <a:t>44</a:t>
            </a:fld>
            <a:endParaRPr lang="en-US"/>
          </a:p>
        </p:txBody>
      </p:sp>
      <p:sp>
        <p:nvSpPr>
          <p:cNvPr id="31747" name="Rectangle 2"/>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sz="2800" dirty="0"/>
              <a:t>Outlier Analysis: Introduction</a:t>
            </a:r>
          </a:p>
        </p:txBody>
      </p:sp>
      <p:sp>
        <p:nvSpPr>
          <p:cNvPr id="31748" name="Rectangle 3"/>
          <p:cNvSpPr>
            <a:spLocks noGrp="1" noChangeArrowheads="1"/>
          </p:cNvSpPr>
          <p:nvPr>
            <p:ph type="body" idx="1"/>
          </p:nvPr>
        </p:nvSpPr>
        <p:spPr>
          <a:xfrm>
            <a:off x="304800" y="1079500"/>
            <a:ext cx="8534400" cy="5257800"/>
          </a:xfrm>
          <a:noFill/>
        </p:spPr>
        <p:txBody>
          <a:bodyPr lIns="92075" tIns="46038" rIns="92075" bIns="46038"/>
          <a:lstStyle/>
          <a:p>
            <a:pPr eaLnBrk="1" hangingPunct="1">
              <a:lnSpc>
                <a:spcPct val="110000"/>
              </a:lnSpc>
            </a:pPr>
            <a:r>
              <a:rPr lang="en-US" sz="1800" dirty="0"/>
              <a:t>Outlier: </a:t>
            </a:r>
          </a:p>
          <a:p>
            <a:pPr eaLnBrk="1" hangingPunct="1">
              <a:lnSpc>
                <a:spcPct val="110000"/>
              </a:lnSpc>
              <a:buNone/>
            </a:pPr>
            <a:r>
              <a:rPr lang="en-US" sz="1800" dirty="0"/>
              <a:t>  (A) A data object that does not comply with the general behavior of the data (OR)</a:t>
            </a:r>
          </a:p>
          <a:p>
            <a:pPr marL="342900" lvl="1" indent="-342900" eaLnBrk="1" hangingPunct="1">
              <a:lnSpc>
                <a:spcPct val="110000"/>
              </a:lnSpc>
              <a:buClr>
                <a:schemeClr val="folHlink"/>
              </a:buClr>
              <a:buSzPct val="60000"/>
              <a:buNone/>
            </a:pPr>
            <a:r>
              <a:rPr lang="en-US" sz="1800" dirty="0">
                <a:ea typeface="+mn-ea"/>
                <a:cs typeface="+mn-cs"/>
              </a:rPr>
              <a:t>  (B) The set of objects are considerably dissimilar from the remainder of the data</a:t>
            </a:r>
          </a:p>
          <a:p>
            <a:pPr eaLnBrk="1" hangingPunct="1">
              <a:lnSpc>
                <a:spcPct val="110000"/>
              </a:lnSpc>
            </a:pPr>
            <a:r>
              <a:rPr lang="en-US" sz="1800" dirty="0"/>
              <a:t>Outlier: is it Noise or exception? </a:t>
            </a:r>
            <a:r>
              <a:rPr lang="en-US" sz="1800" dirty="0">
                <a:cs typeface="Tahoma" pitchFamily="34" charset="0"/>
              </a:rPr>
              <a:t>― </a:t>
            </a:r>
          </a:p>
          <a:p>
            <a:pPr eaLnBrk="1" hangingPunct="1">
              <a:lnSpc>
                <a:spcPct val="110000"/>
              </a:lnSpc>
              <a:buNone/>
            </a:pPr>
            <a:r>
              <a:rPr lang="en-US" sz="1800" dirty="0">
                <a:solidFill>
                  <a:srgbClr val="FF0000"/>
                </a:solidFill>
                <a:cs typeface="Tahoma" pitchFamily="34" charset="0"/>
              </a:rPr>
              <a:t>               One person’s garbage could be another person’s treasure</a:t>
            </a:r>
          </a:p>
          <a:p>
            <a:pPr eaLnBrk="1" hangingPunct="1">
              <a:lnSpc>
                <a:spcPct val="110000"/>
              </a:lnSpc>
            </a:pPr>
            <a:r>
              <a:rPr lang="en-US" sz="1800" dirty="0"/>
              <a:t>Methods: </a:t>
            </a:r>
          </a:p>
          <a:p>
            <a:pPr eaLnBrk="1" hangingPunct="1">
              <a:lnSpc>
                <a:spcPct val="110000"/>
              </a:lnSpc>
              <a:buNone/>
            </a:pPr>
            <a:r>
              <a:rPr lang="en-US" sz="1800" dirty="0"/>
              <a:t>    by product of clustering or</a:t>
            </a:r>
          </a:p>
          <a:p>
            <a:pPr eaLnBrk="1" hangingPunct="1">
              <a:lnSpc>
                <a:spcPct val="110000"/>
              </a:lnSpc>
              <a:buNone/>
            </a:pPr>
            <a:r>
              <a:rPr lang="en-US" sz="1800" dirty="0"/>
              <a:t>    regression analysis, …</a:t>
            </a:r>
          </a:p>
          <a:p>
            <a:pPr eaLnBrk="1" hangingPunct="1"/>
            <a:r>
              <a:rPr lang="en-US" sz="1800" dirty="0"/>
              <a:t>Problem: Define and find outliers in large data sets</a:t>
            </a:r>
          </a:p>
          <a:p>
            <a:pPr eaLnBrk="1" hangingPunct="1"/>
            <a:r>
              <a:rPr lang="en-US" sz="1800" dirty="0"/>
              <a:t>Applications:</a:t>
            </a:r>
          </a:p>
          <a:p>
            <a:pPr lvl="1" eaLnBrk="1" hangingPunct="1"/>
            <a:r>
              <a:rPr lang="en-US" sz="1800" dirty="0">
                <a:ea typeface="+mn-ea"/>
                <a:cs typeface="+mn-cs"/>
              </a:rPr>
              <a:t>Credit card fraud detection</a:t>
            </a:r>
          </a:p>
          <a:p>
            <a:pPr lvl="1" eaLnBrk="1" hangingPunct="1"/>
            <a:r>
              <a:rPr lang="en-US" sz="1800" dirty="0">
                <a:ea typeface="+mn-ea"/>
                <a:cs typeface="+mn-cs"/>
              </a:rPr>
              <a:t>Telecom fraud detection</a:t>
            </a:r>
          </a:p>
          <a:p>
            <a:pPr lvl="1" eaLnBrk="1" hangingPunct="1"/>
            <a:r>
              <a:rPr lang="en-US" sz="1800" dirty="0">
                <a:ea typeface="+mn-ea"/>
                <a:cs typeface="+mn-cs"/>
              </a:rPr>
              <a:t>Customer segmentation</a:t>
            </a:r>
          </a:p>
          <a:p>
            <a:pPr lvl="1" eaLnBrk="1" hangingPunct="1"/>
            <a:r>
              <a:rPr lang="en-US" sz="1800" dirty="0">
                <a:ea typeface="+mn-ea"/>
                <a:cs typeface="+mn-cs"/>
              </a:rPr>
              <a:t>Medical analysis</a:t>
            </a:r>
          </a:p>
        </p:txBody>
      </p:sp>
      <p:pic>
        <p:nvPicPr>
          <p:cNvPr id="5" name="Picture 2"/>
          <p:cNvPicPr>
            <a:picLocks noChangeAspect="1" noChangeArrowheads="1"/>
          </p:cNvPicPr>
          <p:nvPr/>
        </p:nvPicPr>
        <p:blipFill>
          <a:blip r:embed="rId3" cstate="print"/>
          <a:srcRect/>
          <a:stretch>
            <a:fillRect/>
          </a:stretch>
        </p:blipFill>
        <p:spPr bwMode="auto">
          <a:xfrm>
            <a:off x="4572000" y="3810000"/>
            <a:ext cx="4410075" cy="3048000"/>
          </a:xfrm>
          <a:prstGeom prst="rect">
            <a:avLst/>
          </a:prstGeom>
          <a:noFill/>
          <a:ln w="9525">
            <a:noFill/>
            <a:miter lim="800000"/>
            <a:headEnd/>
            <a:tailEnd/>
          </a:ln>
        </p:spPr>
      </p:pic>
      <p:sp>
        <p:nvSpPr>
          <p:cNvPr id="6" name="Right Arrow 5"/>
          <p:cNvSpPr/>
          <p:nvPr/>
        </p:nvSpPr>
        <p:spPr bwMode="auto">
          <a:xfrm rot="7408133">
            <a:off x="7043012" y="3681906"/>
            <a:ext cx="1130088" cy="685800"/>
          </a:xfrm>
          <a:prstGeom prst="rightArrow">
            <a:avLst>
              <a:gd name="adj1" fmla="val 34552"/>
              <a:gd name="adj2" fmla="val 44499"/>
            </a:avLst>
          </a:prstGeom>
          <a:solidFill>
            <a:srgbClr val="C7E6A4"/>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C00000"/>
              </a:solidFill>
              <a:effectLst/>
              <a:latin typeface="Tahoma" pitchFamily="34" charset="0"/>
            </a:endParaRP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p:spPr>
        <p:txBody>
          <a:bodyPr/>
          <a:lstStyle/>
          <a:p>
            <a:fld id="{6842AF7E-F889-4A4F-BE74-B249ADF60E82}" type="slidenum">
              <a:rPr lang="en-US" smtClean="0"/>
              <a:pPr/>
              <a:t>45</a:t>
            </a:fld>
            <a:endParaRPr lang="en-US"/>
          </a:p>
        </p:txBody>
      </p:sp>
      <p:pic>
        <p:nvPicPr>
          <p:cNvPr id="36869" name="Picture 4"/>
          <p:cNvPicPr>
            <a:picLocks noChangeArrowheads="1"/>
          </p:cNvPicPr>
          <p:nvPr/>
        </p:nvPicPr>
        <p:blipFill>
          <a:blip r:embed="rId2" cstate="print"/>
          <a:srcRect/>
          <a:stretch>
            <a:fillRect/>
          </a:stretch>
        </p:blipFill>
        <p:spPr bwMode="auto">
          <a:xfrm>
            <a:off x="5181600" y="1905000"/>
            <a:ext cx="3657600" cy="3429000"/>
          </a:xfrm>
          <a:prstGeom prst="rect">
            <a:avLst/>
          </a:prstGeom>
          <a:noFill/>
          <a:ln w="9525">
            <a:noFill/>
            <a:miter lim="800000"/>
            <a:headEnd/>
            <a:tailEnd/>
          </a:ln>
        </p:spPr>
      </p:pic>
      <p:sp>
        <p:nvSpPr>
          <p:cNvPr id="36870" name="Rectangle 2"/>
          <p:cNvSpPr>
            <a:spLocks noGrp="1" noChangeArrowheads="1"/>
          </p:cNvSpPr>
          <p:nvPr>
            <p:ph type="title"/>
          </p:nvPr>
        </p:nvSpPr>
        <p:spPr>
          <a:xfrm>
            <a:off x="152400" y="457200"/>
            <a:ext cx="8305800" cy="685800"/>
          </a:xfrm>
        </p:spPr>
        <p:txBody>
          <a:bodyPr/>
          <a:lstStyle/>
          <a:p>
            <a:pPr eaLnBrk="1" hangingPunct="1"/>
            <a:r>
              <a:rPr lang="en-US" sz="2800" dirty="0"/>
              <a:t>Outlier Discovery: (1) Statistical Approaches</a:t>
            </a:r>
          </a:p>
        </p:txBody>
      </p:sp>
      <p:sp>
        <p:nvSpPr>
          <p:cNvPr id="36871" name="Rectangle 3"/>
          <p:cNvSpPr>
            <a:spLocks noGrp="1" noChangeArrowheads="1"/>
          </p:cNvSpPr>
          <p:nvPr>
            <p:ph type="body" idx="1"/>
          </p:nvPr>
        </p:nvSpPr>
        <p:spPr>
          <a:xfrm>
            <a:off x="304800" y="1524000"/>
            <a:ext cx="4800600" cy="4419600"/>
          </a:xfrm>
        </p:spPr>
        <p:txBody>
          <a:bodyPr/>
          <a:lstStyle/>
          <a:p>
            <a:pPr eaLnBrk="1" hangingPunct="1">
              <a:buFont typeface="Monotype Sorts" pitchFamily="2" charset="2"/>
              <a:buChar char="f"/>
            </a:pPr>
            <a:r>
              <a:rPr lang="en-US" sz="1800" dirty="0">
                <a:solidFill>
                  <a:srgbClr val="170981"/>
                </a:solidFill>
              </a:rPr>
              <a:t>Assume a model underlying distribution that generates data set (e.g. normal distribution) </a:t>
            </a:r>
          </a:p>
          <a:p>
            <a:pPr eaLnBrk="1" hangingPunct="1"/>
            <a:r>
              <a:rPr lang="en-US" sz="1800" dirty="0"/>
              <a:t>Use </a:t>
            </a:r>
            <a:r>
              <a:rPr lang="en-US" sz="1800" dirty="0" err="1"/>
              <a:t>discordancy</a:t>
            </a:r>
            <a:r>
              <a:rPr lang="en-US" sz="1800" dirty="0"/>
              <a:t> tests depending on </a:t>
            </a:r>
          </a:p>
          <a:p>
            <a:pPr lvl="1" eaLnBrk="1" hangingPunct="1"/>
            <a:r>
              <a:rPr lang="en-US" sz="1800" dirty="0"/>
              <a:t>data distribution</a:t>
            </a:r>
          </a:p>
          <a:p>
            <a:pPr lvl="1" eaLnBrk="1" hangingPunct="1"/>
            <a:r>
              <a:rPr lang="en-US" sz="1800" dirty="0"/>
              <a:t>distribution parameter (e.g., mean, variance)</a:t>
            </a:r>
          </a:p>
          <a:p>
            <a:pPr lvl="1" eaLnBrk="1" hangingPunct="1"/>
            <a:r>
              <a:rPr lang="en-US" sz="1800" dirty="0"/>
              <a:t>number of expected outliers</a:t>
            </a:r>
          </a:p>
          <a:p>
            <a:pPr eaLnBrk="1" hangingPunct="1"/>
            <a:r>
              <a:rPr lang="en-US" sz="1800" dirty="0"/>
              <a:t>Drawbacks</a:t>
            </a:r>
          </a:p>
          <a:p>
            <a:pPr lvl="1" eaLnBrk="1" hangingPunct="1"/>
            <a:r>
              <a:rPr lang="en-US" sz="1800" dirty="0"/>
              <a:t>most tests are for single attribute</a:t>
            </a:r>
          </a:p>
          <a:p>
            <a:pPr lvl="1" eaLnBrk="1" hangingPunct="1"/>
            <a:r>
              <a:rPr lang="en-US" sz="1800" dirty="0"/>
              <a:t>In many cases, data distribution may not be known</a:t>
            </a:r>
          </a:p>
        </p:txBody>
      </p:sp>
      <p:sp>
        <p:nvSpPr>
          <p:cNvPr id="8" name="Content Placeholder 2"/>
          <p:cNvSpPr txBox="1">
            <a:spLocks/>
          </p:cNvSpPr>
          <p:nvPr/>
        </p:nvSpPr>
        <p:spPr bwMode="auto">
          <a:xfrm>
            <a:off x="1219200" y="6172200"/>
            <a:ext cx="6400800" cy="381000"/>
          </a:xfrm>
          <a:prstGeom prst="rect">
            <a:avLst/>
          </a:prstGeom>
          <a:noFill/>
          <a:ln w="9525">
            <a:noFill/>
            <a:miter lim="800000"/>
            <a:headEnd/>
            <a:tailEnd/>
          </a:ln>
        </p:spPr>
        <p:txBody>
          <a:bodyPr/>
          <a:lstStyle/>
          <a:p>
            <a:pPr marL="342900" indent="-342900" algn="r" eaLnBrk="0" hangingPunct="0">
              <a:spcBef>
                <a:spcPct val="20000"/>
              </a:spcBef>
              <a:buClr>
                <a:schemeClr val="folHlink"/>
              </a:buClr>
              <a:buSzPct val="60000"/>
              <a:defRPr/>
            </a:pPr>
            <a:r>
              <a:rPr lang="en-US" sz="1200" b="1" kern="0" dirty="0">
                <a:solidFill>
                  <a:srgbClr val="C00000"/>
                </a:solidFill>
                <a:latin typeface="+mn-lt"/>
              </a:rPr>
              <a:t>Note: To be presented by one of the good students with Complete example.</a:t>
            </a:r>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fld id="{5191D851-BD96-4128-9FAE-608F21B98E2B}" type="slidenum">
              <a:rPr lang="en-US" smtClean="0"/>
              <a:pPr/>
              <a:t>46</a:t>
            </a:fld>
            <a:endParaRPr lang="en-US"/>
          </a:p>
        </p:txBody>
      </p:sp>
      <p:sp>
        <p:nvSpPr>
          <p:cNvPr id="37893" name="Rectangle 2"/>
          <p:cNvSpPr>
            <a:spLocks noGrp="1" noChangeArrowheads="1"/>
          </p:cNvSpPr>
          <p:nvPr>
            <p:ph type="title"/>
          </p:nvPr>
        </p:nvSpPr>
        <p:spPr>
          <a:xfrm>
            <a:off x="457200" y="304800"/>
            <a:ext cx="8077200" cy="609600"/>
          </a:xfrm>
        </p:spPr>
        <p:txBody>
          <a:bodyPr/>
          <a:lstStyle/>
          <a:p>
            <a:pPr eaLnBrk="1" hangingPunct="1"/>
            <a:r>
              <a:rPr lang="en-US" sz="2800" dirty="0"/>
              <a:t>Outlier Discovery: (2) Distance-Based Approach</a:t>
            </a:r>
          </a:p>
        </p:txBody>
      </p:sp>
      <p:sp>
        <p:nvSpPr>
          <p:cNvPr id="37894" name="Rectangle 3"/>
          <p:cNvSpPr>
            <a:spLocks noGrp="1" noChangeArrowheads="1"/>
          </p:cNvSpPr>
          <p:nvPr>
            <p:ph type="body" idx="1"/>
          </p:nvPr>
        </p:nvSpPr>
        <p:spPr>
          <a:xfrm>
            <a:off x="381000" y="1524000"/>
            <a:ext cx="8382000" cy="4953000"/>
          </a:xfrm>
        </p:spPr>
        <p:txBody>
          <a:bodyPr/>
          <a:lstStyle/>
          <a:p>
            <a:pPr eaLnBrk="1" hangingPunct="1"/>
            <a:r>
              <a:rPr lang="en-US" sz="2400" dirty="0"/>
              <a:t>Introduced to counter the main limitations imposed by statistical methods</a:t>
            </a:r>
          </a:p>
          <a:p>
            <a:pPr lvl="1" eaLnBrk="1" hangingPunct="1"/>
            <a:r>
              <a:rPr lang="en-US" sz="2400" dirty="0"/>
              <a:t>We need multi-dimensional analysis without knowing data distribution</a:t>
            </a:r>
          </a:p>
          <a:p>
            <a:pPr eaLnBrk="1" hangingPunct="1"/>
            <a:r>
              <a:rPr lang="en-US" sz="2400" dirty="0"/>
              <a:t>Distance-based outlier: A DB(p, D)-outlier is an object O in a dataset T such that at least a fraction p of the objects in T lies at a distance greater than D from O</a:t>
            </a:r>
          </a:p>
          <a:p>
            <a:pPr eaLnBrk="1" hangingPunct="1"/>
            <a:r>
              <a:rPr lang="en-US" sz="2400" dirty="0"/>
              <a:t>Algorithms for mining distance-based outliers  </a:t>
            </a:r>
          </a:p>
          <a:p>
            <a:pPr lvl="1" eaLnBrk="1" hangingPunct="1"/>
            <a:r>
              <a:rPr lang="en-US" sz="2400" dirty="0"/>
              <a:t>Index-based algorithm</a:t>
            </a:r>
          </a:p>
          <a:p>
            <a:pPr lvl="1" eaLnBrk="1" hangingPunct="1"/>
            <a:r>
              <a:rPr lang="en-US" sz="2400" dirty="0"/>
              <a:t>Nested-loop algorithm </a:t>
            </a:r>
          </a:p>
          <a:p>
            <a:pPr lvl="1" eaLnBrk="1" hangingPunct="1"/>
            <a:r>
              <a:rPr lang="en-US" sz="2400" dirty="0"/>
              <a:t>Cell-based algorithm</a:t>
            </a:r>
          </a:p>
        </p:txBody>
      </p:sp>
      <p:sp>
        <p:nvSpPr>
          <p:cNvPr id="5" name="Content Placeholder 2"/>
          <p:cNvSpPr txBox="1">
            <a:spLocks/>
          </p:cNvSpPr>
          <p:nvPr/>
        </p:nvSpPr>
        <p:spPr bwMode="auto">
          <a:xfrm>
            <a:off x="1219200" y="6172200"/>
            <a:ext cx="6400800" cy="381000"/>
          </a:xfrm>
          <a:prstGeom prst="rect">
            <a:avLst/>
          </a:prstGeom>
          <a:noFill/>
          <a:ln w="9525">
            <a:noFill/>
            <a:miter lim="800000"/>
            <a:headEnd/>
            <a:tailEnd/>
          </a:ln>
        </p:spPr>
        <p:txBody>
          <a:bodyPr/>
          <a:lstStyle/>
          <a:p>
            <a:pPr marL="342900" indent="-342900" algn="r" eaLnBrk="0" hangingPunct="0">
              <a:spcBef>
                <a:spcPct val="20000"/>
              </a:spcBef>
              <a:buClr>
                <a:schemeClr val="folHlink"/>
              </a:buClr>
              <a:buSzPct val="60000"/>
              <a:defRPr/>
            </a:pPr>
            <a:r>
              <a:rPr lang="en-US" sz="1200" b="1" kern="0" dirty="0">
                <a:solidFill>
                  <a:srgbClr val="C00000"/>
                </a:solidFill>
                <a:latin typeface="+mn-lt"/>
              </a:rPr>
              <a:t>Note: To be presented by one of the good students with Complete example.</a:t>
            </a:r>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fld id="{0C1F479E-B55C-478C-BC19-C03898A6EFD6}" type="slidenum">
              <a:rPr lang="en-US" smtClean="0"/>
              <a:pPr/>
              <a:t>47</a:t>
            </a:fld>
            <a:endParaRPr lang="en-US"/>
          </a:p>
        </p:txBody>
      </p:sp>
      <p:sp>
        <p:nvSpPr>
          <p:cNvPr id="38917" name="Rectangle 2"/>
          <p:cNvSpPr>
            <a:spLocks noGrp="1" noChangeArrowheads="1"/>
          </p:cNvSpPr>
          <p:nvPr>
            <p:ph type="title"/>
          </p:nvPr>
        </p:nvSpPr>
        <p:spPr>
          <a:xfrm>
            <a:off x="381000" y="457200"/>
            <a:ext cx="8458200" cy="533400"/>
          </a:xfrm>
        </p:spPr>
        <p:txBody>
          <a:bodyPr/>
          <a:lstStyle/>
          <a:p>
            <a:pPr eaLnBrk="1" hangingPunct="1"/>
            <a:r>
              <a:rPr lang="en-US" sz="2800" dirty="0"/>
              <a:t>Outlier Discovery: (3) Deviation-Based Approach</a:t>
            </a:r>
          </a:p>
        </p:txBody>
      </p:sp>
      <p:sp>
        <p:nvSpPr>
          <p:cNvPr id="38918" name="Rectangle 3"/>
          <p:cNvSpPr>
            <a:spLocks noGrp="1" noChangeArrowheads="1"/>
          </p:cNvSpPr>
          <p:nvPr>
            <p:ph type="body" idx="1"/>
          </p:nvPr>
        </p:nvSpPr>
        <p:spPr>
          <a:xfrm>
            <a:off x="304800" y="1447800"/>
            <a:ext cx="8305800" cy="4038600"/>
          </a:xfrm>
        </p:spPr>
        <p:txBody>
          <a:bodyPr/>
          <a:lstStyle/>
          <a:p>
            <a:pPr eaLnBrk="1" hangingPunct="1">
              <a:lnSpc>
                <a:spcPct val="105000"/>
              </a:lnSpc>
              <a:spcBef>
                <a:spcPct val="25000"/>
              </a:spcBef>
            </a:pPr>
            <a:r>
              <a:rPr lang="en-US" sz="2000" dirty="0"/>
              <a:t>Identifies outliers by examining the main characteristics of objects in a group.</a:t>
            </a:r>
          </a:p>
          <a:p>
            <a:pPr eaLnBrk="1" hangingPunct="1">
              <a:lnSpc>
                <a:spcPct val="105000"/>
              </a:lnSpc>
              <a:spcBef>
                <a:spcPct val="25000"/>
              </a:spcBef>
            </a:pPr>
            <a:r>
              <a:rPr lang="en-US" sz="2000" dirty="0"/>
              <a:t>Objects that “deviate” from this description are considered outliers</a:t>
            </a:r>
          </a:p>
          <a:p>
            <a:pPr eaLnBrk="1" hangingPunct="1">
              <a:lnSpc>
                <a:spcPct val="105000"/>
              </a:lnSpc>
              <a:spcBef>
                <a:spcPct val="25000"/>
              </a:spcBef>
            </a:pPr>
            <a:r>
              <a:rPr lang="en-US" sz="2000" dirty="0">
                <a:solidFill>
                  <a:srgbClr val="FF0000"/>
                </a:solidFill>
              </a:rPr>
              <a:t>A) Sequential exception technique </a:t>
            </a:r>
          </a:p>
          <a:p>
            <a:pPr lvl="1" eaLnBrk="1" hangingPunct="1">
              <a:lnSpc>
                <a:spcPct val="105000"/>
              </a:lnSpc>
              <a:spcBef>
                <a:spcPct val="25000"/>
              </a:spcBef>
            </a:pPr>
            <a:r>
              <a:rPr lang="en-US" sz="2000" dirty="0"/>
              <a:t>simulates the way in which humans can distinguish unusual objects from among a series of supposedly like objects.</a:t>
            </a:r>
          </a:p>
          <a:p>
            <a:pPr eaLnBrk="1" hangingPunct="1">
              <a:lnSpc>
                <a:spcPct val="105000"/>
              </a:lnSpc>
              <a:spcBef>
                <a:spcPct val="25000"/>
              </a:spcBef>
            </a:pPr>
            <a:r>
              <a:rPr lang="en-US" sz="2000" dirty="0">
                <a:solidFill>
                  <a:srgbClr val="FF0000"/>
                </a:solidFill>
              </a:rPr>
              <a:t>B) OLAP data cube technique</a:t>
            </a:r>
          </a:p>
          <a:p>
            <a:pPr lvl="1" eaLnBrk="1" hangingPunct="1">
              <a:lnSpc>
                <a:spcPct val="105000"/>
              </a:lnSpc>
              <a:spcBef>
                <a:spcPct val="25000"/>
              </a:spcBef>
            </a:pPr>
            <a:r>
              <a:rPr lang="en-US" sz="2000" dirty="0"/>
              <a:t>uses data cubes to identify regions of anomalies in large multidimensional data.</a:t>
            </a:r>
          </a:p>
        </p:txBody>
      </p:sp>
      <p:sp>
        <p:nvSpPr>
          <p:cNvPr id="5" name="Content Placeholder 2"/>
          <p:cNvSpPr txBox="1">
            <a:spLocks/>
          </p:cNvSpPr>
          <p:nvPr/>
        </p:nvSpPr>
        <p:spPr bwMode="auto">
          <a:xfrm>
            <a:off x="1219200" y="6324600"/>
            <a:ext cx="6400800" cy="381000"/>
          </a:xfrm>
          <a:prstGeom prst="rect">
            <a:avLst/>
          </a:prstGeom>
          <a:noFill/>
          <a:ln w="9525">
            <a:noFill/>
            <a:miter lim="800000"/>
            <a:headEnd/>
            <a:tailEnd/>
          </a:ln>
        </p:spPr>
        <p:txBody>
          <a:bodyPr/>
          <a:lstStyle/>
          <a:p>
            <a:pPr marL="342900" indent="-342900" algn="r" eaLnBrk="0" hangingPunct="0">
              <a:spcBef>
                <a:spcPct val="20000"/>
              </a:spcBef>
              <a:buClr>
                <a:schemeClr val="folHlink"/>
              </a:buClr>
              <a:buSzPct val="60000"/>
              <a:defRPr/>
            </a:pPr>
            <a:r>
              <a:rPr lang="en-US" sz="1200" b="1" kern="0" dirty="0">
                <a:solidFill>
                  <a:srgbClr val="C00000"/>
                </a:solidFill>
                <a:latin typeface="+mn-lt"/>
              </a:rPr>
              <a:t>Note: To be presented by one of the good students with Complete example.</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C16D19F6-7B27-4F82-B065-C077CC45796E}" type="slidenum">
              <a:rPr lang="en-US" smtClean="0"/>
              <a:pPr/>
              <a:t>48</a:t>
            </a:fld>
            <a:endParaRPr lang="en-US"/>
          </a:p>
        </p:txBody>
      </p:sp>
      <p:sp>
        <p:nvSpPr>
          <p:cNvPr id="39939" name="Rectangle 2"/>
          <p:cNvSpPr>
            <a:spLocks noGrp="1" noChangeArrowheads="1"/>
          </p:cNvSpPr>
          <p:nvPr>
            <p:ph type="title"/>
          </p:nvPr>
        </p:nvSpPr>
        <p:spPr>
          <a:xfrm>
            <a:off x="2667000" y="457200"/>
            <a:ext cx="3657600" cy="609600"/>
          </a:xfrm>
        </p:spPr>
        <p:txBody>
          <a:bodyPr/>
          <a:lstStyle/>
          <a:p>
            <a:pPr eaLnBrk="1" hangingPunct="1"/>
            <a:r>
              <a:rPr lang="en-US"/>
              <a:t>Summary</a:t>
            </a:r>
          </a:p>
        </p:txBody>
      </p:sp>
      <p:sp>
        <p:nvSpPr>
          <p:cNvPr id="39940" name="Rectangle 3"/>
          <p:cNvSpPr>
            <a:spLocks noGrp="1" noChangeArrowheads="1"/>
          </p:cNvSpPr>
          <p:nvPr>
            <p:ph type="body" idx="1"/>
          </p:nvPr>
        </p:nvSpPr>
        <p:spPr>
          <a:xfrm>
            <a:off x="381000" y="1447800"/>
            <a:ext cx="8382000" cy="4953000"/>
          </a:xfrm>
        </p:spPr>
        <p:txBody>
          <a:bodyPr/>
          <a:lstStyle/>
          <a:p>
            <a:pPr eaLnBrk="1" hangingPunct="1">
              <a:lnSpc>
                <a:spcPct val="110000"/>
              </a:lnSpc>
            </a:pPr>
            <a:r>
              <a:rPr lang="en-US" sz="2400">
                <a:solidFill>
                  <a:schemeClr val="hlink"/>
                </a:solidFill>
              </a:rPr>
              <a:t>Cluster analysis</a:t>
            </a:r>
            <a:r>
              <a:rPr lang="en-US" sz="2400"/>
              <a:t> groups objects based on their </a:t>
            </a:r>
            <a:r>
              <a:rPr lang="en-US" sz="2400">
                <a:solidFill>
                  <a:schemeClr val="hlink"/>
                </a:solidFill>
              </a:rPr>
              <a:t>similarity</a:t>
            </a:r>
            <a:r>
              <a:rPr lang="en-US" sz="2400"/>
              <a:t>  and has wide applications</a:t>
            </a:r>
          </a:p>
          <a:p>
            <a:pPr eaLnBrk="1" hangingPunct="1">
              <a:lnSpc>
                <a:spcPct val="110000"/>
              </a:lnSpc>
            </a:pPr>
            <a:r>
              <a:rPr lang="en-US" sz="2400"/>
              <a:t>Measure of similarity can be computed for </a:t>
            </a:r>
            <a:r>
              <a:rPr lang="en-US" sz="2400">
                <a:solidFill>
                  <a:schemeClr val="hlink"/>
                </a:solidFill>
              </a:rPr>
              <a:t>various types of data</a:t>
            </a:r>
          </a:p>
          <a:p>
            <a:pPr eaLnBrk="1" hangingPunct="1">
              <a:lnSpc>
                <a:spcPct val="110000"/>
              </a:lnSpc>
            </a:pPr>
            <a:r>
              <a:rPr lang="en-US" sz="2400"/>
              <a:t>Clustering algorithms can be </a:t>
            </a:r>
            <a:r>
              <a:rPr lang="en-US" sz="2400">
                <a:solidFill>
                  <a:schemeClr val="hlink"/>
                </a:solidFill>
              </a:rPr>
              <a:t>categorized</a:t>
            </a:r>
            <a:r>
              <a:rPr lang="en-US" sz="2400"/>
              <a:t> into partitioning methods, hierarchical methods, density-based methods, grid-based methods, and model-based methods</a:t>
            </a:r>
          </a:p>
          <a:p>
            <a:pPr eaLnBrk="1" hangingPunct="1">
              <a:lnSpc>
                <a:spcPct val="110000"/>
              </a:lnSpc>
            </a:pPr>
            <a:r>
              <a:rPr lang="en-US" sz="2400">
                <a:solidFill>
                  <a:schemeClr val="hlink"/>
                </a:solidFill>
              </a:rPr>
              <a:t>Outlier detection</a:t>
            </a:r>
            <a:r>
              <a:rPr lang="en-US" sz="2400"/>
              <a:t> and analysis are very useful for fraud detection, etc. and can be performed by statistical, distance-based or deviation-based approaches</a:t>
            </a:r>
          </a:p>
          <a:p>
            <a:pPr eaLnBrk="1" hangingPunct="1">
              <a:lnSpc>
                <a:spcPct val="110000"/>
              </a:lnSpc>
            </a:pPr>
            <a:r>
              <a:rPr lang="en-US" sz="2400"/>
              <a:t>There are still lots of research issues on cluster analysis</a:t>
            </a: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1524000"/>
            <a:ext cx="8402638" cy="2590800"/>
          </a:xfrm>
        </p:spPr>
        <p:txBody>
          <a:bodyPr/>
          <a:lstStyle/>
          <a:p>
            <a:r>
              <a:rPr lang="en-US" b="1" dirty="0"/>
              <a:t>In Class Practical Session for Data Clustering Using </a:t>
            </a:r>
            <a:br>
              <a:rPr lang="en-US" b="1" dirty="0"/>
            </a:br>
            <a:br>
              <a:rPr lang="en-US" b="1" dirty="0"/>
            </a:br>
            <a:r>
              <a:rPr lang="en-US" b="1" dirty="0"/>
              <a:t>K-Means Algorithm</a:t>
            </a:r>
          </a:p>
        </p:txBody>
      </p:sp>
      <p:sp>
        <p:nvSpPr>
          <p:cNvPr id="59395" name="Slide Number Placeholder 4"/>
          <p:cNvSpPr>
            <a:spLocks noGrp="1"/>
          </p:cNvSpPr>
          <p:nvPr>
            <p:ph type="sldNum" sz="quarter" idx="12"/>
          </p:nvPr>
        </p:nvSpPr>
        <p:spPr>
          <a:noFill/>
        </p:spPr>
        <p:txBody>
          <a:bodyPr/>
          <a:lstStyle/>
          <a:p>
            <a:fld id="{22272E35-2C85-4058-9F86-A5AB4184FAF7}" type="slidenum">
              <a:rPr lang="en-US" smtClean="0"/>
              <a:pPr/>
              <a:t>49</a:t>
            </a:fld>
            <a:endParaRPr lang="en-US"/>
          </a:p>
        </p:txBody>
      </p:sp>
      <p:pic>
        <p:nvPicPr>
          <p:cNvPr id="59396" name="Picture 4"/>
          <p:cNvPicPr>
            <a:picLocks noChangeAspect="1" noChangeArrowheads="1"/>
          </p:cNvPicPr>
          <p:nvPr/>
        </p:nvPicPr>
        <p:blipFill>
          <a:blip r:embed="rId2" cstate="print"/>
          <a:srcRect/>
          <a:stretch>
            <a:fillRect/>
          </a:stretch>
        </p:blipFill>
        <p:spPr bwMode="auto">
          <a:xfrm>
            <a:off x="3124200" y="4343400"/>
            <a:ext cx="2941638" cy="2009775"/>
          </a:xfrm>
          <a:prstGeom prst="rect">
            <a:avLst/>
          </a:prstGeom>
          <a:noFill/>
          <a:ln w="9525">
            <a:noFill/>
            <a:miter lim="800000"/>
            <a:headEnd/>
            <a:tailEnd/>
          </a:ln>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Think</a:t>
            </a:r>
          </a:p>
        </p:txBody>
      </p:sp>
      <p:sp>
        <p:nvSpPr>
          <p:cNvPr id="3" name="Content Placeholder 2"/>
          <p:cNvSpPr>
            <a:spLocks noGrp="1"/>
          </p:cNvSpPr>
          <p:nvPr>
            <p:ph idx="1"/>
          </p:nvPr>
        </p:nvSpPr>
        <p:spPr>
          <a:xfrm>
            <a:off x="381000" y="1371600"/>
            <a:ext cx="8610600" cy="4724400"/>
          </a:xfrm>
        </p:spPr>
        <p:txBody>
          <a:bodyPr/>
          <a:lstStyle/>
          <a:p>
            <a:endParaRPr lang="en-US" dirty="0"/>
          </a:p>
          <a:p>
            <a:pPr>
              <a:buNone/>
            </a:pPr>
            <a:r>
              <a:rPr lang="en-US" dirty="0"/>
              <a:t>How we can form two teams from the students in this section to participate in a programming competition?</a:t>
            </a:r>
          </a:p>
          <a:p>
            <a:endParaRPr lang="en-US" dirty="0"/>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5</a:t>
            </a:fld>
            <a:endParaRPr lang="en-US"/>
          </a:p>
        </p:txBody>
      </p:sp>
      <p:sp>
        <p:nvSpPr>
          <p:cNvPr id="4" name="Rectangle 3"/>
          <p:cNvSpPr/>
          <p:nvPr/>
        </p:nvSpPr>
        <p:spPr>
          <a:xfrm>
            <a:off x="2209800" y="4419600"/>
            <a:ext cx="4572000" cy="1200329"/>
          </a:xfrm>
          <a:prstGeom prst="rect">
            <a:avLst/>
          </a:prstGeom>
        </p:spPr>
        <p:txBody>
          <a:bodyPr>
            <a:spAutoFit/>
          </a:bodyPr>
          <a:lstStyle/>
          <a:p>
            <a:r>
              <a:rPr lang="en-US" b="1" dirty="0">
                <a:solidFill>
                  <a:srgbClr val="C00000"/>
                </a:solidFill>
              </a:rPr>
              <a:t>What kind of data mining techniques can help you to accomplish this task?</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05EA8B4-C9E0-4ED8-A79A-2493A3EBCCED}" type="slidenum">
              <a:rPr lang="en-US" smtClean="0"/>
              <a:pPr>
                <a:defRPr/>
              </a:pPr>
              <a:t>50</a:t>
            </a:fld>
            <a:endParaRPr lang="en-US"/>
          </a:p>
        </p:txBody>
      </p:sp>
      <p:sp>
        <p:nvSpPr>
          <p:cNvPr id="6" name="Title 1"/>
          <p:cNvSpPr txBox="1">
            <a:spLocks/>
          </p:cNvSpPr>
          <p:nvPr/>
        </p:nvSpPr>
        <p:spPr>
          <a:xfrm>
            <a:off x="609600" y="381000"/>
            <a:ext cx="7793038" cy="609600"/>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ahoma" pitchFamily="34" charset="0"/>
              </a:defRPr>
            </a:lvl2pPr>
            <a:lvl3pPr algn="ctr" rtl="0" eaLnBrk="0" fontAlgn="base" hangingPunct="0">
              <a:spcBef>
                <a:spcPct val="0"/>
              </a:spcBef>
              <a:spcAft>
                <a:spcPct val="0"/>
              </a:spcAft>
              <a:defRPr sz="3600">
                <a:solidFill>
                  <a:schemeClr val="tx2"/>
                </a:solidFill>
                <a:latin typeface="Tahoma" pitchFamily="34" charset="0"/>
              </a:defRPr>
            </a:lvl3pPr>
            <a:lvl4pPr algn="ctr" rtl="0" eaLnBrk="0" fontAlgn="base" hangingPunct="0">
              <a:spcBef>
                <a:spcPct val="0"/>
              </a:spcBef>
              <a:spcAft>
                <a:spcPct val="0"/>
              </a:spcAft>
              <a:defRPr sz="3600">
                <a:solidFill>
                  <a:schemeClr val="tx2"/>
                </a:solidFill>
                <a:latin typeface="Tahoma" pitchFamily="34" charset="0"/>
              </a:defRPr>
            </a:lvl4pPr>
            <a:lvl5pPr algn="ctr" rtl="0" eaLnBrk="0" fontAlgn="base" hangingPunct="0">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a:lstStyle>
          <a:p>
            <a:r>
              <a:rPr lang="en-US" b="1" kern="0"/>
              <a:t>Clustering Using WEKA</a:t>
            </a:r>
            <a:endParaRPr lang="en-US" b="1" kern="0" dirty="0"/>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599"/>
            <a:ext cx="3124200" cy="445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552292"/>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05EA8B4-C9E0-4ED8-A79A-2493A3EBCCED}" type="slidenum">
              <a:rPr lang="en-US" smtClean="0"/>
              <a:pPr>
                <a:defRPr/>
              </a:pPr>
              <a:t>51</a:t>
            </a:fld>
            <a:endParaRPr lang="en-US"/>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1" y="1676400"/>
            <a:ext cx="8813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609600" y="381000"/>
            <a:ext cx="7793038" cy="609600"/>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ahoma" pitchFamily="34" charset="0"/>
              </a:defRPr>
            </a:lvl2pPr>
            <a:lvl3pPr algn="ctr" rtl="0" eaLnBrk="0" fontAlgn="base" hangingPunct="0">
              <a:spcBef>
                <a:spcPct val="0"/>
              </a:spcBef>
              <a:spcAft>
                <a:spcPct val="0"/>
              </a:spcAft>
              <a:defRPr sz="3600">
                <a:solidFill>
                  <a:schemeClr val="tx2"/>
                </a:solidFill>
                <a:latin typeface="Tahoma" pitchFamily="34" charset="0"/>
              </a:defRPr>
            </a:lvl3pPr>
            <a:lvl4pPr algn="ctr" rtl="0" eaLnBrk="0" fontAlgn="base" hangingPunct="0">
              <a:spcBef>
                <a:spcPct val="0"/>
              </a:spcBef>
              <a:spcAft>
                <a:spcPct val="0"/>
              </a:spcAft>
              <a:defRPr sz="3600">
                <a:solidFill>
                  <a:schemeClr val="tx2"/>
                </a:solidFill>
                <a:latin typeface="Tahoma" pitchFamily="34" charset="0"/>
              </a:defRPr>
            </a:lvl4pPr>
            <a:lvl5pPr algn="ctr" rtl="0" eaLnBrk="0" fontAlgn="base" hangingPunct="0">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a:lstStyle>
          <a:p>
            <a:r>
              <a:rPr lang="en-US" b="1" kern="0"/>
              <a:t>Clustering Using WEKA</a:t>
            </a:r>
            <a:endParaRPr lang="en-US" b="1" kern="0" dirty="0"/>
          </a:p>
        </p:txBody>
      </p:sp>
    </p:spTree>
    <p:extLst>
      <p:ext uri="{BB962C8B-B14F-4D97-AF65-F5344CB8AC3E}">
        <p14:creationId xmlns:p14="http://schemas.microsoft.com/office/powerpoint/2010/main" val="449969883"/>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 Using WEKA</a:t>
            </a:r>
          </a:p>
        </p:txBody>
      </p:sp>
      <p:sp>
        <p:nvSpPr>
          <p:cNvPr id="3" name="Content Placeholder 2"/>
          <p:cNvSpPr>
            <a:spLocks noGrp="1"/>
          </p:cNvSpPr>
          <p:nvPr>
            <p:ph idx="1"/>
          </p:nvPr>
        </p:nvSpPr>
        <p:spPr/>
        <p:txBody>
          <a:bodyPr/>
          <a:lstStyle/>
          <a:p>
            <a:r>
              <a:rPr lang="en-US" dirty="0"/>
              <a:t>Example:</a:t>
            </a:r>
          </a:p>
          <a:p>
            <a:pPr marL="0" indent="0">
              <a:buNone/>
            </a:pPr>
            <a:r>
              <a:rPr lang="en-US" sz="2000" dirty="0">
                <a:hlinkClick r:id="rId2"/>
              </a:rPr>
              <a:t>http://facweb.cs.depaul.edu/mobasher/classes/ect584/weka/k-means.html</a:t>
            </a:r>
            <a:endParaRPr lang="en-US" sz="2000" dirty="0"/>
          </a:p>
          <a:p>
            <a:endParaRPr lang="en-US" dirty="0"/>
          </a:p>
          <a:p>
            <a:r>
              <a:rPr lang="en-US" dirty="0"/>
              <a:t>Watch this video:</a:t>
            </a:r>
          </a:p>
          <a:p>
            <a:r>
              <a:rPr lang="en-US" sz="2400" dirty="0">
                <a:hlinkClick r:id="rId3"/>
              </a:rPr>
              <a:t>https://www.youtube.com/watch?v=HCA0Z9kL7Hg</a:t>
            </a:r>
          </a:p>
          <a:p>
            <a:endParaRPr lang="en-US" sz="2400" dirty="0">
              <a:hlinkClick r:id="rId3"/>
            </a:endParaRPr>
          </a:p>
          <a:p>
            <a:r>
              <a:rPr lang="en-US" dirty="0"/>
              <a:t>Or this simple One:</a:t>
            </a:r>
            <a:endParaRPr lang="en-US" dirty="0">
              <a:hlinkClick r:id="rId3"/>
            </a:endParaRPr>
          </a:p>
          <a:p>
            <a:r>
              <a:rPr lang="en-US" sz="2400" dirty="0">
                <a:hlinkClick r:id="rId3"/>
              </a:rPr>
              <a:t>https://www.youtube.com/watch?v=h4uDBubp29s</a:t>
            </a:r>
            <a:endParaRPr lang="en-US" sz="2400" dirty="0"/>
          </a:p>
          <a:p>
            <a:endParaRPr lang="en-US" dirty="0"/>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52</a:t>
            </a:fld>
            <a:endParaRPr lang="en-US"/>
          </a:p>
        </p:txBody>
      </p:sp>
    </p:spTree>
    <p:extLst>
      <p:ext uri="{BB962C8B-B14F-4D97-AF65-F5344CB8AC3E}">
        <p14:creationId xmlns:p14="http://schemas.microsoft.com/office/powerpoint/2010/main" val="193207079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16135CE3-9A02-46CE-AB73-6A7C82302B9A}" type="slidenum">
              <a:rPr lang="en-US" smtClean="0"/>
              <a:pPr/>
              <a:t>6</a:t>
            </a:fld>
            <a:endParaRPr lang="en-US"/>
          </a:p>
        </p:txBody>
      </p:sp>
      <p:sp>
        <p:nvSpPr>
          <p:cNvPr id="10243" name="Rectangle 2"/>
          <p:cNvSpPr>
            <a:spLocks noGrp="1" noChangeArrowheads="1"/>
          </p:cNvSpPr>
          <p:nvPr>
            <p:ph type="title"/>
          </p:nvPr>
        </p:nvSpPr>
        <p:spPr>
          <a:xfrm>
            <a:off x="990600" y="304800"/>
            <a:ext cx="7297738" cy="782638"/>
          </a:xfrm>
          <a:noFill/>
        </p:spPr>
        <p:txBody>
          <a:bodyPr lIns="92075" tIns="46038" rIns="92075" bIns="46038" anchor="ctr"/>
          <a:lstStyle/>
          <a:p>
            <a:pPr eaLnBrk="1" hangingPunct="1"/>
            <a:r>
              <a:rPr lang="en-US" b="1" dirty="0"/>
              <a:t>What is Cluster Analysis?</a:t>
            </a:r>
          </a:p>
        </p:txBody>
      </p:sp>
      <p:sp>
        <p:nvSpPr>
          <p:cNvPr id="10244" name="Rectangle 3"/>
          <p:cNvSpPr>
            <a:spLocks noGrp="1" noChangeArrowheads="1"/>
          </p:cNvSpPr>
          <p:nvPr>
            <p:ph type="body" idx="1"/>
          </p:nvPr>
        </p:nvSpPr>
        <p:spPr>
          <a:xfrm>
            <a:off x="381000" y="1371600"/>
            <a:ext cx="8534400" cy="5181600"/>
          </a:xfrm>
          <a:noFill/>
        </p:spPr>
        <p:txBody>
          <a:bodyPr lIns="92075" tIns="46038" rIns="92075" bIns="46038"/>
          <a:lstStyle/>
          <a:p>
            <a:r>
              <a:rPr lang="en-US" sz="2000" dirty="0"/>
              <a:t>The process of grouping a set of physical or abstract objects into classes of </a:t>
            </a:r>
            <a:r>
              <a:rPr lang="en-US" sz="2000" i="1" dirty="0"/>
              <a:t>similar objects  </a:t>
            </a:r>
            <a:r>
              <a:rPr lang="en-US" sz="2000" dirty="0"/>
              <a:t>is called clustering.</a:t>
            </a:r>
          </a:p>
          <a:p>
            <a:pPr eaLnBrk="1" hangingPunct="1">
              <a:lnSpc>
                <a:spcPct val="110000"/>
              </a:lnSpc>
            </a:pPr>
            <a:r>
              <a:rPr lang="en-US" sz="2000" dirty="0"/>
              <a:t>Cluster: a collection of data objects</a:t>
            </a:r>
          </a:p>
          <a:p>
            <a:pPr lvl="1" eaLnBrk="1" hangingPunct="1">
              <a:lnSpc>
                <a:spcPct val="110000"/>
              </a:lnSpc>
            </a:pPr>
            <a:r>
              <a:rPr lang="en-US" sz="2000" dirty="0"/>
              <a:t>Similar to one another within the same cluster</a:t>
            </a:r>
          </a:p>
          <a:p>
            <a:pPr lvl="1" eaLnBrk="1" hangingPunct="1">
              <a:lnSpc>
                <a:spcPct val="110000"/>
              </a:lnSpc>
            </a:pPr>
            <a:r>
              <a:rPr lang="en-US" sz="2000" dirty="0"/>
              <a:t>Dissimilar to the objects in other clusters</a:t>
            </a:r>
          </a:p>
          <a:p>
            <a:pPr eaLnBrk="1" hangingPunct="1">
              <a:lnSpc>
                <a:spcPct val="110000"/>
              </a:lnSpc>
            </a:pPr>
            <a:r>
              <a:rPr lang="en-US" sz="2000" dirty="0"/>
              <a:t>Cluster analysis</a:t>
            </a:r>
          </a:p>
          <a:p>
            <a:pPr lvl="1" eaLnBrk="1" hangingPunct="1">
              <a:lnSpc>
                <a:spcPct val="110000"/>
              </a:lnSpc>
            </a:pPr>
            <a:r>
              <a:rPr lang="en-US" sz="2000" dirty="0"/>
              <a:t>Finding similarities between data according to the characteristics found in the data and grouping similar data objects into clusters</a:t>
            </a:r>
          </a:p>
          <a:p>
            <a:pPr eaLnBrk="1" hangingPunct="1">
              <a:lnSpc>
                <a:spcPct val="110000"/>
              </a:lnSpc>
            </a:pPr>
            <a:r>
              <a:rPr lang="en-US" sz="2000" dirty="0">
                <a:solidFill>
                  <a:schemeClr val="hlink"/>
                </a:solidFill>
              </a:rPr>
              <a:t>Unsupervised learning</a:t>
            </a:r>
            <a:r>
              <a:rPr lang="en-US" sz="2000" dirty="0"/>
              <a:t>: no predefined classes</a:t>
            </a:r>
          </a:p>
          <a:p>
            <a:pPr eaLnBrk="1" hangingPunct="1">
              <a:lnSpc>
                <a:spcPct val="110000"/>
              </a:lnSpc>
            </a:pPr>
            <a:r>
              <a:rPr lang="en-US" sz="2000" dirty="0"/>
              <a:t>Typical applications</a:t>
            </a:r>
          </a:p>
          <a:p>
            <a:pPr lvl="1" eaLnBrk="1" hangingPunct="1">
              <a:lnSpc>
                <a:spcPct val="110000"/>
              </a:lnSpc>
            </a:pPr>
            <a:r>
              <a:rPr lang="en-US" sz="2000" dirty="0"/>
              <a:t>As a </a:t>
            </a:r>
            <a:r>
              <a:rPr lang="en-US" sz="2000" dirty="0">
                <a:solidFill>
                  <a:schemeClr val="hlink"/>
                </a:solidFill>
              </a:rPr>
              <a:t>stand-alone tool</a:t>
            </a:r>
            <a:r>
              <a:rPr lang="en-US" sz="2000" dirty="0"/>
              <a:t> to get insight into data distribution </a:t>
            </a:r>
          </a:p>
          <a:p>
            <a:pPr lvl="1" eaLnBrk="1" hangingPunct="1">
              <a:lnSpc>
                <a:spcPct val="110000"/>
              </a:lnSpc>
            </a:pPr>
            <a:r>
              <a:rPr lang="en-US" sz="2000" dirty="0"/>
              <a:t>As a </a:t>
            </a:r>
            <a:r>
              <a:rPr lang="en-US" sz="2000" dirty="0">
                <a:solidFill>
                  <a:schemeClr val="hlink"/>
                </a:solidFill>
              </a:rPr>
              <a:t>preprocessing step</a:t>
            </a:r>
            <a:r>
              <a:rPr lang="en-US" sz="2000" dirty="0"/>
              <a:t> for other algorithms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cstate="print"/>
          <a:srcRect/>
          <a:stretch>
            <a:fillRect/>
          </a:stretch>
        </p:blipFill>
        <p:spPr bwMode="auto">
          <a:xfrm>
            <a:off x="1981200" y="3733800"/>
            <a:ext cx="4495800" cy="2694478"/>
          </a:xfrm>
          <a:prstGeom prst="rect">
            <a:avLst/>
          </a:prstGeom>
          <a:noFill/>
          <a:ln w="9525">
            <a:noFill/>
            <a:miter lim="800000"/>
            <a:headEnd/>
            <a:tailEnd/>
          </a:ln>
        </p:spPr>
      </p:pic>
      <p:sp>
        <p:nvSpPr>
          <p:cNvPr id="18436" name="Slide Number Placeholder 5"/>
          <p:cNvSpPr>
            <a:spLocks noGrp="1"/>
          </p:cNvSpPr>
          <p:nvPr>
            <p:ph type="sldNum" sz="quarter" idx="12"/>
          </p:nvPr>
        </p:nvSpPr>
        <p:spPr>
          <a:xfrm>
            <a:off x="6934200" y="6172200"/>
            <a:ext cx="1905000" cy="457200"/>
          </a:xfrm>
          <a:noFill/>
        </p:spPr>
        <p:txBody>
          <a:bodyPr/>
          <a:lstStyle/>
          <a:p>
            <a:fld id="{9F7CB51F-4C77-45EB-AB14-2E625CBA2F6A}" type="slidenum">
              <a:rPr lang="en-US"/>
              <a:pPr/>
              <a:t>7</a:t>
            </a:fld>
            <a:endParaRPr lang="en-US" dirty="0"/>
          </a:p>
        </p:txBody>
      </p:sp>
      <p:sp>
        <p:nvSpPr>
          <p:cNvPr id="18437" name="Rectangle 1026"/>
          <p:cNvSpPr>
            <a:spLocks noGrp="1" noChangeArrowheads="1"/>
          </p:cNvSpPr>
          <p:nvPr>
            <p:ph type="title"/>
          </p:nvPr>
        </p:nvSpPr>
        <p:spPr>
          <a:xfrm>
            <a:off x="762000" y="304800"/>
            <a:ext cx="7543800" cy="635000"/>
          </a:xfrm>
          <a:noFill/>
        </p:spPr>
        <p:txBody>
          <a:bodyPr lIns="92075" tIns="46038" rIns="92075" bIns="46038" anchor="ctr"/>
          <a:lstStyle/>
          <a:p>
            <a:pPr eaLnBrk="1" hangingPunct="1"/>
            <a:r>
              <a:rPr lang="en-US" sz="2800" b="1" dirty="0"/>
              <a:t>Cluster Analysis</a:t>
            </a:r>
          </a:p>
        </p:txBody>
      </p:sp>
      <p:sp>
        <p:nvSpPr>
          <p:cNvPr id="7" name="Rectangle 3"/>
          <p:cNvSpPr txBox="1">
            <a:spLocks noChangeArrowheads="1"/>
          </p:cNvSpPr>
          <p:nvPr/>
        </p:nvSpPr>
        <p:spPr bwMode="auto">
          <a:xfrm>
            <a:off x="228600" y="1371600"/>
            <a:ext cx="8534400" cy="152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Group data to form new categories (i.e., clusters), </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lang="en-US" sz="1800" kern="0" dirty="0">
                <a:latin typeface="+mn-lt"/>
              </a:rPr>
              <a:t>Example: </a:t>
            </a:r>
            <a:r>
              <a:rPr kumimoji="0" lang="en-US" sz="1800" b="0" i="0" u="none" strike="noStrike" kern="0" cap="none" spc="0" normalizeH="0" baseline="0" noProof="0" dirty="0">
                <a:ln>
                  <a:noFill/>
                </a:ln>
                <a:solidFill>
                  <a:schemeClr val="tx1"/>
                </a:solidFill>
                <a:effectLst/>
                <a:uLnTx/>
                <a:uFillTx/>
                <a:latin typeface="+mn-lt"/>
                <a:ea typeface="+mn-ea"/>
                <a:cs typeface="+mn-cs"/>
              </a:rPr>
              <a:t>cluster houses to find distribution patterns</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Principle: Maximizing </a:t>
            </a:r>
            <a:r>
              <a:rPr kumimoji="0" lang="en-US" sz="1800" b="0" i="0" u="none" strike="noStrike" kern="0" cap="none" spc="0" normalizeH="0" baseline="0" noProof="0" dirty="0">
                <a:ln>
                  <a:noFill/>
                </a:ln>
                <a:solidFill>
                  <a:srgbClr val="C00000"/>
                </a:solidFill>
                <a:effectLst/>
                <a:uLnTx/>
                <a:uFillTx/>
                <a:latin typeface="+mn-lt"/>
                <a:ea typeface="+mn-ea"/>
                <a:cs typeface="+mn-cs"/>
              </a:rPr>
              <a:t>intra-class similarity </a:t>
            </a:r>
            <a:r>
              <a:rPr kumimoji="0" lang="en-US" sz="1800" b="0" i="0" u="none" strike="noStrike" kern="0" cap="none" spc="0" normalizeH="0" baseline="0" noProof="0" dirty="0">
                <a:ln>
                  <a:noFill/>
                </a:ln>
                <a:solidFill>
                  <a:schemeClr val="tx1"/>
                </a:solidFill>
                <a:effectLst/>
                <a:uLnTx/>
                <a:uFillTx/>
                <a:latin typeface="+mn-lt"/>
                <a:ea typeface="+mn-ea"/>
                <a:cs typeface="+mn-cs"/>
              </a:rPr>
              <a:t>&amp; minimizing </a:t>
            </a:r>
            <a:r>
              <a:rPr kumimoji="0" lang="en-US" sz="1800" b="0" i="0" u="none" strike="noStrike" kern="0" cap="none" spc="0" normalizeH="0" baseline="0" noProof="0" dirty="0">
                <a:ln>
                  <a:noFill/>
                </a:ln>
                <a:solidFill>
                  <a:srgbClr val="C00000"/>
                </a:solidFill>
                <a:effectLst/>
                <a:uLnTx/>
                <a:uFillTx/>
                <a:latin typeface="+mn-lt"/>
                <a:ea typeface="+mn-ea"/>
                <a:cs typeface="+mn-cs"/>
              </a:rPr>
              <a:t>inter-class similarity</a:t>
            </a:r>
          </a:p>
          <a:p>
            <a:pPr marL="342900" marR="0" lvl="0" indent="-342900" algn="l" defTabSz="9144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Many methods and applications</a:t>
            </a:r>
          </a:p>
        </p:txBody>
      </p:sp>
      <p:sp>
        <p:nvSpPr>
          <p:cNvPr id="8" name="Right Arrow 7"/>
          <p:cNvSpPr/>
          <p:nvPr/>
        </p:nvSpPr>
        <p:spPr bwMode="auto">
          <a:xfrm>
            <a:off x="304800" y="4648200"/>
            <a:ext cx="1524000" cy="685800"/>
          </a:xfrm>
          <a:prstGeom prst="rightArrow">
            <a:avLst/>
          </a:prstGeom>
          <a:solidFill>
            <a:srgbClr val="C7E6A4"/>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Tahoma" pitchFamily="34" charset="0"/>
              </a:rPr>
              <a:t>Cluster</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80" name="Rectangle 4"/>
          <p:cNvSpPr>
            <a:spLocks noGrp="1" noChangeArrowheads="1"/>
          </p:cNvSpPr>
          <p:nvPr>
            <p:ph type="title"/>
          </p:nvPr>
        </p:nvSpPr>
        <p:spPr/>
        <p:txBody>
          <a:bodyPr/>
          <a:lstStyle/>
          <a:p>
            <a:r>
              <a:rPr lang="en-US" dirty="0"/>
              <a:t>What is Cluster Analysis?</a:t>
            </a:r>
          </a:p>
        </p:txBody>
      </p:sp>
      <p:sp>
        <p:nvSpPr>
          <p:cNvPr id="1534981" name="Rectangle 5"/>
          <p:cNvSpPr>
            <a:spLocks noGrp="1" noChangeArrowheads="1"/>
          </p:cNvSpPr>
          <p:nvPr>
            <p:ph type="body" idx="1"/>
          </p:nvPr>
        </p:nvSpPr>
        <p:spPr>
          <a:xfrm>
            <a:off x="381000" y="1295400"/>
            <a:ext cx="8318500" cy="1295400"/>
          </a:xfrm>
        </p:spPr>
        <p:txBody>
          <a:bodyPr/>
          <a:lstStyle/>
          <a:p>
            <a:r>
              <a:rPr lang="en-US" sz="2400" dirty="0"/>
              <a:t>Finding groups of objects such that the objects in a group will be similar (or related) to one another and different from (or unrelated to) the objects in other groups</a:t>
            </a:r>
          </a:p>
        </p:txBody>
      </p:sp>
      <p:grpSp>
        <p:nvGrpSpPr>
          <p:cNvPr id="2" name="Group 6"/>
          <p:cNvGrpSpPr>
            <a:grpSpLocks/>
          </p:cNvGrpSpPr>
          <p:nvPr/>
        </p:nvGrpSpPr>
        <p:grpSpPr bwMode="auto">
          <a:xfrm>
            <a:off x="3276600" y="3570288"/>
            <a:ext cx="3048000" cy="2678112"/>
            <a:chOff x="2160" y="2544"/>
            <a:chExt cx="1920" cy="1687"/>
          </a:xfrm>
        </p:grpSpPr>
        <p:sp>
          <p:nvSpPr>
            <p:cNvPr id="1534983" name="Line 7"/>
            <p:cNvSpPr>
              <a:spLocks noChangeShapeType="1"/>
            </p:cNvSpPr>
            <p:nvPr/>
          </p:nvSpPr>
          <p:spPr bwMode="auto">
            <a:xfrm>
              <a:off x="2736" y="2544"/>
              <a:ext cx="0" cy="1152"/>
            </a:xfrm>
            <a:prstGeom prst="line">
              <a:avLst/>
            </a:prstGeom>
            <a:noFill/>
            <a:ln w="9525">
              <a:solidFill>
                <a:schemeClr val="tx1"/>
              </a:solidFill>
              <a:round/>
              <a:headEnd/>
              <a:tailEnd/>
            </a:ln>
            <a:effectLst/>
          </p:spPr>
          <p:txBody>
            <a:bodyPr wrap="none" anchor="ctr"/>
            <a:lstStyle/>
            <a:p>
              <a:endParaRPr lang="ar-JO"/>
            </a:p>
          </p:txBody>
        </p:sp>
        <p:sp>
          <p:nvSpPr>
            <p:cNvPr id="1534984" name="Line 8"/>
            <p:cNvSpPr>
              <a:spLocks noChangeShapeType="1"/>
            </p:cNvSpPr>
            <p:nvPr/>
          </p:nvSpPr>
          <p:spPr bwMode="auto">
            <a:xfrm>
              <a:off x="2736" y="3696"/>
              <a:ext cx="1344" cy="0"/>
            </a:xfrm>
            <a:prstGeom prst="line">
              <a:avLst/>
            </a:prstGeom>
            <a:noFill/>
            <a:ln w="9525">
              <a:solidFill>
                <a:schemeClr val="tx1"/>
              </a:solidFill>
              <a:round/>
              <a:headEnd/>
              <a:tailEnd/>
            </a:ln>
            <a:effectLst/>
          </p:spPr>
          <p:txBody>
            <a:bodyPr wrap="none" anchor="ctr"/>
            <a:lstStyle/>
            <a:p>
              <a:endParaRPr lang="ar-JO"/>
            </a:p>
          </p:txBody>
        </p:sp>
        <p:sp>
          <p:nvSpPr>
            <p:cNvPr id="1534985" name="Freeform 9"/>
            <p:cNvSpPr>
              <a:spLocks/>
            </p:cNvSpPr>
            <p:nvPr/>
          </p:nvSpPr>
          <p:spPr bwMode="auto">
            <a:xfrm>
              <a:off x="2226" y="3696"/>
              <a:ext cx="510" cy="535"/>
            </a:xfrm>
            <a:custGeom>
              <a:avLst/>
              <a:gdLst/>
              <a:ahLst/>
              <a:cxnLst>
                <a:cxn ang="0">
                  <a:pos x="510" y="0"/>
                </a:cxn>
                <a:cxn ang="0">
                  <a:pos x="0" y="535"/>
                </a:cxn>
              </a:cxnLst>
              <a:rect l="0" t="0" r="r" b="b"/>
              <a:pathLst>
                <a:path w="510" h="535">
                  <a:moveTo>
                    <a:pt x="510" y="0"/>
                  </a:moveTo>
                  <a:lnTo>
                    <a:pt x="0" y="535"/>
                  </a:lnTo>
                </a:path>
              </a:pathLst>
            </a:custGeom>
            <a:noFill/>
            <a:ln w="9525">
              <a:solidFill>
                <a:schemeClr val="tx1"/>
              </a:solidFill>
              <a:round/>
              <a:headEnd type="none" w="med" len="med"/>
              <a:tailEnd type="none" w="med" len="med"/>
            </a:ln>
            <a:effectLst/>
          </p:spPr>
          <p:txBody>
            <a:bodyPr wrap="none" anchor="ctr"/>
            <a:lstStyle/>
            <a:p>
              <a:endParaRPr lang="ar-JO"/>
            </a:p>
          </p:txBody>
        </p:sp>
        <p:sp>
          <p:nvSpPr>
            <p:cNvPr id="1534986"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87"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88"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89"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90"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91"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92"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93"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94"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ar-JO"/>
            </a:p>
          </p:txBody>
        </p:sp>
        <p:sp>
          <p:nvSpPr>
            <p:cNvPr id="1534995"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ar-JO"/>
            </a:p>
          </p:txBody>
        </p:sp>
        <p:sp>
          <p:nvSpPr>
            <p:cNvPr id="1534996"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ar-JO"/>
            </a:p>
          </p:txBody>
        </p:sp>
        <p:sp>
          <p:nvSpPr>
            <p:cNvPr id="1534997"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ar-JO"/>
            </a:p>
          </p:txBody>
        </p:sp>
        <p:sp>
          <p:nvSpPr>
            <p:cNvPr id="1534998"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ar-JO"/>
            </a:p>
          </p:txBody>
        </p:sp>
        <p:sp>
          <p:nvSpPr>
            <p:cNvPr id="1534999"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ar-JO"/>
            </a:p>
          </p:txBody>
        </p:sp>
        <p:sp>
          <p:nvSpPr>
            <p:cNvPr id="1535000"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ar-JO"/>
            </a:p>
          </p:txBody>
        </p:sp>
        <p:sp>
          <p:nvSpPr>
            <p:cNvPr id="1535001"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ar-JO"/>
            </a:p>
          </p:txBody>
        </p:sp>
        <p:sp>
          <p:nvSpPr>
            <p:cNvPr id="1535002"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ar-JO"/>
            </a:p>
          </p:txBody>
        </p:sp>
        <p:sp>
          <p:nvSpPr>
            <p:cNvPr id="1535003"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ar-JO"/>
            </a:p>
          </p:txBody>
        </p:sp>
        <p:sp>
          <p:nvSpPr>
            <p:cNvPr id="1535004"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ar-JO"/>
            </a:p>
          </p:txBody>
        </p:sp>
        <p:sp>
          <p:nvSpPr>
            <p:cNvPr id="1535005"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ar-JO"/>
            </a:p>
          </p:txBody>
        </p:sp>
        <p:sp>
          <p:nvSpPr>
            <p:cNvPr id="1535006"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ar-JO"/>
            </a:p>
          </p:txBody>
        </p:sp>
        <p:sp>
          <p:nvSpPr>
            <p:cNvPr id="1535007"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ar-JO"/>
            </a:p>
          </p:txBody>
        </p:sp>
        <p:sp>
          <p:nvSpPr>
            <p:cNvPr id="1535008"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ar-JO"/>
            </a:p>
          </p:txBody>
        </p:sp>
      </p:grpSp>
      <p:grpSp>
        <p:nvGrpSpPr>
          <p:cNvPr id="3" name="Group 33"/>
          <p:cNvGrpSpPr>
            <a:grpSpLocks/>
          </p:cNvGrpSpPr>
          <p:nvPr/>
        </p:nvGrpSpPr>
        <p:grpSpPr bwMode="auto">
          <a:xfrm>
            <a:off x="5257800" y="2667000"/>
            <a:ext cx="3048000" cy="2514600"/>
            <a:chOff x="3312" y="1584"/>
            <a:chExt cx="1920" cy="1584"/>
          </a:xfrm>
        </p:grpSpPr>
        <p:sp>
          <p:nvSpPr>
            <p:cNvPr id="1535010"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p:spPr>
          <p:txBody>
            <a:bodyPr/>
            <a:lstStyle/>
            <a:p>
              <a:endParaRPr lang="ar-JO"/>
            </a:p>
          </p:txBody>
        </p:sp>
        <p:sp>
          <p:nvSpPr>
            <p:cNvPr id="1535011"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p:spPr>
          <p:txBody>
            <a:bodyPr/>
            <a:lstStyle/>
            <a:p>
              <a:pPr algn="ctr" eaLnBrk="1" hangingPunct="1">
                <a:spcBef>
                  <a:spcPct val="50000"/>
                </a:spcBef>
              </a:pPr>
              <a:r>
                <a:rPr lang="en-US" sz="2000" b="0">
                  <a:latin typeface="Tahoma" pitchFamily="34" charset="0"/>
                </a:rPr>
                <a:t>Inter-cluster distances are maximized</a:t>
              </a:r>
            </a:p>
          </p:txBody>
        </p:sp>
      </p:grpSp>
      <p:grpSp>
        <p:nvGrpSpPr>
          <p:cNvPr id="4" name="Group 36"/>
          <p:cNvGrpSpPr>
            <a:grpSpLocks/>
          </p:cNvGrpSpPr>
          <p:nvPr/>
        </p:nvGrpSpPr>
        <p:grpSpPr bwMode="auto">
          <a:xfrm>
            <a:off x="2895600" y="3657600"/>
            <a:ext cx="3276600" cy="2286000"/>
            <a:chOff x="1824" y="2208"/>
            <a:chExt cx="2064" cy="1440"/>
          </a:xfrm>
        </p:grpSpPr>
        <p:sp>
          <p:nvSpPr>
            <p:cNvPr id="1535013" name="Oval 37"/>
            <p:cNvSpPr>
              <a:spLocks noChangeArrowheads="1"/>
            </p:cNvSpPr>
            <p:nvPr/>
          </p:nvSpPr>
          <p:spPr bwMode="auto">
            <a:xfrm>
              <a:off x="1824" y="2592"/>
              <a:ext cx="816" cy="720"/>
            </a:xfrm>
            <a:prstGeom prst="ellipse">
              <a:avLst/>
            </a:prstGeom>
            <a:noFill/>
            <a:ln w="25400" algn="ctr">
              <a:solidFill>
                <a:srgbClr val="FF0000"/>
              </a:solidFill>
              <a:round/>
              <a:headEnd/>
              <a:tailEnd/>
            </a:ln>
            <a:effectLst/>
          </p:spPr>
          <p:txBody>
            <a:bodyPr wrap="none" anchor="ctr"/>
            <a:lstStyle/>
            <a:p>
              <a:endParaRPr lang="ar-JO"/>
            </a:p>
          </p:txBody>
        </p:sp>
        <p:sp>
          <p:nvSpPr>
            <p:cNvPr id="1535014" name="Oval 38"/>
            <p:cNvSpPr>
              <a:spLocks noChangeArrowheads="1"/>
            </p:cNvSpPr>
            <p:nvPr/>
          </p:nvSpPr>
          <p:spPr bwMode="auto">
            <a:xfrm>
              <a:off x="2928" y="2208"/>
              <a:ext cx="720" cy="624"/>
            </a:xfrm>
            <a:prstGeom prst="ellipse">
              <a:avLst/>
            </a:prstGeom>
            <a:noFill/>
            <a:ln w="25400" algn="ctr">
              <a:solidFill>
                <a:srgbClr val="FF0000"/>
              </a:solidFill>
              <a:round/>
              <a:headEnd/>
              <a:tailEnd/>
            </a:ln>
            <a:effectLst/>
          </p:spPr>
          <p:txBody>
            <a:bodyPr wrap="none" anchor="ctr"/>
            <a:lstStyle/>
            <a:p>
              <a:endParaRPr lang="ar-JO"/>
            </a:p>
          </p:txBody>
        </p:sp>
        <p:sp>
          <p:nvSpPr>
            <p:cNvPr id="1535015" name="Oval 39"/>
            <p:cNvSpPr>
              <a:spLocks noChangeArrowheads="1"/>
            </p:cNvSpPr>
            <p:nvPr/>
          </p:nvSpPr>
          <p:spPr bwMode="auto">
            <a:xfrm>
              <a:off x="3216" y="3024"/>
              <a:ext cx="672" cy="624"/>
            </a:xfrm>
            <a:prstGeom prst="ellipse">
              <a:avLst/>
            </a:prstGeom>
            <a:noFill/>
            <a:ln w="25400" algn="ctr">
              <a:solidFill>
                <a:srgbClr val="FF0000"/>
              </a:solidFill>
              <a:round/>
              <a:headEnd/>
              <a:tailEnd/>
            </a:ln>
            <a:effectLst/>
          </p:spPr>
          <p:txBody>
            <a:bodyPr wrap="none" anchor="ctr"/>
            <a:lstStyle/>
            <a:p>
              <a:endParaRPr lang="ar-JO"/>
            </a:p>
          </p:txBody>
        </p:sp>
      </p:grpSp>
      <p:grpSp>
        <p:nvGrpSpPr>
          <p:cNvPr id="5" name="Group 40"/>
          <p:cNvGrpSpPr>
            <a:grpSpLocks/>
          </p:cNvGrpSpPr>
          <p:nvPr/>
        </p:nvGrpSpPr>
        <p:grpSpPr bwMode="auto">
          <a:xfrm>
            <a:off x="1295400" y="2971800"/>
            <a:ext cx="2286000" cy="1676400"/>
            <a:chOff x="816" y="1776"/>
            <a:chExt cx="1440" cy="1056"/>
          </a:xfrm>
        </p:grpSpPr>
        <p:sp>
          <p:nvSpPr>
            <p:cNvPr id="1535017"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p:spPr>
          <p:txBody>
            <a:bodyPr/>
            <a:lstStyle/>
            <a:p>
              <a:endParaRPr lang="ar-JO"/>
            </a:p>
          </p:txBody>
        </p:sp>
        <p:sp>
          <p:nvSpPr>
            <p:cNvPr id="1535018"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p:spPr>
          <p:txBody>
            <a:bodyPr/>
            <a:lstStyle/>
            <a:p>
              <a:pPr algn="ctr" eaLnBrk="1" hangingPunct="1">
                <a:spcBef>
                  <a:spcPct val="50000"/>
                </a:spcBef>
              </a:pPr>
              <a:r>
                <a:rPr lang="en-US" sz="2000" b="0">
                  <a:latin typeface="Tahoma" pitchFamily="34" charset="0"/>
                </a:rPr>
                <a:t>Intra-cluster distances are minimized</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B831BEE3-6CC1-452B-9FE6-5CAA5E3793C7}" type="slidenum">
              <a:rPr lang="en-US" smtClean="0"/>
              <a:pPr/>
              <a:t>9</a:t>
            </a:fld>
            <a:endParaRPr lang="en-US"/>
          </a:p>
        </p:txBody>
      </p:sp>
      <p:sp>
        <p:nvSpPr>
          <p:cNvPr id="13315" name="Rectangle 2"/>
          <p:cNvSpPr>
            <a:spLocks noGrp="1" noChangeArrowheads="1"/>
          </p:cNvSpPr>
          <p:nvPr>
            <p:ph type="title"/>
          </p:nvPr>
        </p:nvSpPr>
        <p:spPr>
          <a:xfrm>
            <a:off x="609600" y="381000"/>
            <a:ext cx="7296150" cy="533400"/>
          </a:xfrm>
          <a:noFill/>
        </p:spPr>
        <p:txBody>
          <a:bodyPr lIns="92075" tIns="46038" rIns="92075" bIns="46038" anchor="ctr"/>
          <a:lstStyle/>
          <a:p>
            <a:pPr eaLnBrk="1" hangingPunct="1"/>
            <a:r>
              <a:rPr lang="en-US" dirty="0"/>
              <a:t>Quality: What Is Good Clustering?</a:t>
            </a:r>
          </a:p>
        </p:txBody>
      </p:sp>
      <p:sp>
        <p:nvSpPr>
          <p:cNvPr id="13316" name="Rectangle 3"/>
          <p:cNvSpPr>
            <a:spLocks noGrp="1" noChangeArrowheads="1"/>
          </p:cNvSpPr>
          <p:nvPr>
            <p:ph type="body" idx="1"/>
          </p:nvPr>
        </p:nvSpPr>
        <p:spPr>
          <a:xfrm>
            <a:off x="381000" y="1447800"/>
            <a:ext cx="8382000" cy="3429000"/>
          </a:xfrm>
          <a:noFill/>
        </p:spPr>
        <p:txBody>
          <a:bodyPr lIns="92075" tIns="46038" rIns="92075" bIns="46038"/>
          <a:lstStyle/>
          <a:p>
            <a:pPr eaLnBrk="1" hangingPunct="1">
              <a:lnSpc>
                <a:spcPct val="130000"/>
              </a:lnSpc>
            </a:pPr>
            <a:r>
              <a:rPr lang="en-US" sz="1800" dirty="0"/>
              <a:t>A </a:t>
            </a:r>
            <a:r>
              <a:rPr lang="en-US" sz="1800" u="sng" dirty="0"/>
              <a:t>good clustering</a:t>
            </a:r>
            <a:r>
              <a:rPr lang="en-US" sz="1800" dirty="0"/>
              <a:t> method will produce high quality clusters with</a:t>
            </a:r>
          </a:p>
          <a:p>
            <a:pPr lvl="1" eaLnBrk="1" hangingPunct="1">
              <a:lnSpc>
                <a:spcPct val="130000"/>
              </a:lnSpc>
            </a:pPr>
            <a:r>
              <a:rPr lang="en-US" sz="1800" dirty="0"/>
              <a:t>high </a:t>
            </a:r>
            <a:r>
              <a:rPr lang="en-US" sz="1800" u="sng" dirty="0"/>
              <a:t>intra-class</a:t>
            </a:r>
            <a:r>
              <a:rPr lang="en-US" sz="1800" dirty="0"/>
              <a:t> similarity</a:t>
            </a:r>
          </a:p>
          <a:p>
            <a:pPr lvl="1" eaLnBrk="1" hangingPunct="1">
              <a:lnSpc>
                <a:spcPct val="130000"/>
              </a:lnSpc>
            </a:pPr>
            <a:r>
              <a:rPr lang="en-US" sz="1800" dirty="0"/>
              <a:t>low </a:t>
            </a:r>
            <a:r>
              <a:rPr lang="en-US" sz="1800" u="sng" dirty="0"/>
              <a:t>inter-class</a:t>
            </a:r>
            <a:r>
              <a:rPr lang="en-US" sz="1800" dirty="0"/>
              <a:t> similarity </a:t>
            </a:r>
          </a:p>
          <a:p>
            <a:pPr eaLnBrk="1" hangingPunct="1">
              <a:lnSpc>
                <a:spcPct val="130000"/>
              </a:lnSpc>
            </a:pPr>
            <a:r>
              <a:rPr lang="en-US" sz="1800" dirty="0"/>
              <a:t>The </a:t>
            </a:r>
            <a:r>
              <a:rPr lang="en-US" sz="1800" u="sng" dirty="0"/>
              <a:t>quality</a:t>
            </a:r>
            <a:r>
              <a:rPr lang="en-US" sz="1800" dirty="0"/>
              <a:t> of a clustering result depends on both the similarity measure used by the method and its implementation</a:t>
            </a:r>
          </a:p>
          <a:p>
            <a:pPr eaLnBrk="1" hangingPunct="1">
              <a:lnSpc>
                <a:spcPct val="130000"/>
              </a:lnSpc>
            </a:pPr>
            <a:r>
              <a:rPr lang="en-US" sz="1800" dirty="0"/>
              <a:t>The </a:t>
            </a:r>
            <a:r>
              <a:rPr lang="en-US" sz="1800" u="sng" dirty="0"/>
              <a:t>quality</a:t>
            </a:r>
            <a:r>
              <a:rPr lang="en-US" sz="1800" dirty="0"/>
              <a:t> of a clustering method is also measured by its ability to discover some or all of the </a:t>
            </a:r>
            <a:r>
              <a:rPr lang="en-US" sz="1800" u="sng" dirty="0"/>
              <a:t>hidden</a:t>
            </a:r>
            <a:r>
              <a:rPr lang="en-US" sz="1800" dirty="0"/>
              <a:t> patterns</a:t>
            </a:r>
          </a:p>
        </p:txBody>
      </p:sp>
      <p:pic>
        <p:nvPicPr>
          <p:cNvPr id="6" name="Picture 3"/>
          <p:cNvPicPr>
            <a:picLocks noChangeAspect="1" noChangeArrowheads="1"/>
          </p:cNvPicPr>
          <p:nvPr/>
        </p:nvPicPr>
        <p:blipFill>
          <a:blip r:embed="rId3" cstate="print"/>
          <a:srcRect/>
          <a:stretch>
            <a:fillRect/>
          </a:stretch>
        </p:blipFill>
        <p:spPr bwMode="auto">
          <a:xfrm>
            <a:off x="1447800" y="4572000"/>
            <a:ext cx="5181600" cy="1918954"/>
          </a:xfrm>
          <a:prstGeom prst="rect">
            <a:avLst/>
          </a:prstGeom>
          <a:noFill/>
          <a:ln w="9525">
            <a:noFill/>
            <a:miter lim="800000"/>
            <a:headEnd/>
            <a:tailEnd/>
          </a:ln>
        </p:spPr>
      </p:pic>
    </p:spTree>
    <p:extLst>
      <p:ext uri="{BB962C8B-B14F-4D97-AF65-F5344CB8AC3E}">
        <p14:creationId xmlns:p14="http://schemas.microsoft.com/office/powerpoint/2010/main" val="3269816560"/>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9453</TotalTime>
  <Words>3652</Words>
  <Application>Microsoft Office PowerPoint</Application>
  <PresentationFormat>On-screen Show (4:3)</PresentationFormat>
  <Paragraphs>637</Paragraphs>
  <Slides>52</Slides>
  <Notes>18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Blends</vt:lpstr>
      <vt:lpstr>Topic 6  Cluster Analysis</vt:lpstr>
      <vt:lpstr>Outline</vt:lpstr>
      <vt:lpstr>Clustering</vt:lpstr>
      <vt:lpstr>Motivating Example</vt:lpstr>
      <vt:lpstr>Think</vt:lpstr>
      <vt:lpstr>What is Cluster Analysis?</vt:lpstr>
      <vt:lpstr>Cluster Analysis</vt:lpstr>
      <vt:lpstr>What is Cluster Analysis?</vt:lpstr>
      <vt:lpstr>Quality: What Is Good Clustering?</vt:lpstr>
      <vt:lpstr>Measure the Quality of Clustering</vt:lpstr>
      <vt:lpstr>Similarity and Dissimilarity Between Objects</vt:lpstr>
      <vt:lpstr>Similarity and Dissimilarity Between Objects (Cont.)</vt:lpstr>
      <vt:lpstr>Examples of Euclidean Distances</vt:lpstr>
      <vt:lpstr>Notes about Clustering Algorithms</vt:lpstr>
      <vt:lpstr>Major Clustering Approaches</vt:lpstr>
      <vt:lpstr>Partitional Clustering</vt:lpstr>
      <vt:lpstr>Hierarchical Clustering</vt:lpstr>
      <vt:lpstr>Hierarchical Clustering</vt:lpstr>
      <vt:lpstr>Partitioning Algorithms: Basic Concept</vt:lpstr>
      <vt:lpstr>The K-Means Clustering Algorithm</vt:lpstr>
      <vt:lpstr>The K-Means Clustering Method (1) </vt:lpstr>
      <vt:lpstr>The K-Means Clustering Method (2) </vt:lpstr>
      <vt:lpstr>The K-Means: From Book</vt:lpstr>
      <vt:lpstr>The K-Means: From Book</vt:lpstr>
      <vt:lpstr>K-Means Algorithm: We have 4 variations</vt:lpstr>
      <vt:lpstr>Illustration of the K-Means Clustering Method </vt:lpstr>
      <vt:lpstr>K-Means Algorithm: Example 1</vt:lpstr>
      <vt:lpstr>K-Means Algorithm: Discussion of Example 1</vt:lpstr>
      <vt:lpstr>K-Means Clustering: Example 2 (1)</vt:lpstr>
      <vt:lpstr>K-Means Clustering: Continue Example 2 (2)</vt:lpstr>
      <vt:lpstr>Example 2:</vt:lpstr>
      <vt:lpstr>Example 5:</vt:lpstr>
      <vt:lpstr>Exercise / Home Work</vt:lpstr>
      <vt:lpstr>Comments on the K-Means Method</vt:lpstr>
      <vt:lpstr>Variations of the K-Means Method (K-Modes)</vt:lpstr>
      <vt:lpstr>Example for K-Modes:</vt:lpstr>
      <vt:lpstr>Exercise / Home Work (K-Modes):</vt:lpstr>
      <vt:lpstr>What Is the Problem of the K-Means Method?</vt:lpstr>
      <vt:lpstr>Clustering: Rich Applications and Multidisciplinary Efforts </vt:lpstr>
      <vt:lpstr>Where we can use Clustering (1)</vt:lpstr>
      <vt:lpstr>Where we can use Clustering (2)</vt:lpstr>
      <vt:lpstr>Other Examples of Clustering Applications</vt:lpstr>
      <vt:lpstr>Outlier Analysis</vt:lpstr>
      <vt:lpstr>Outlier Analysis: Introduction</vt:lpstr>
      <vt:lpstr>Outlier Discovery: (1) Statistical Approaches</vt:lpstr>
      <vt:lpstr>Outlier Discovery: (2) Distance-Based Approach</vt:lpstr>
      <vt:lpstr>Outlier Discovery: (3) Deviation-Based Approach</vt:lpstr>
      <vt:lpstr>Summary</vt:lpstr>
      <vt:lpstr>In Class Practical Session for Data Clustering Using   K-Means Algorithm</vt:lpstr>
      <vt:lpstr>PowerPoint Presentation</vt:lpstr>
      <vt:lpstr>PowerPoint Presentation</vt:lpstr>
      <vt:lpstr>Clustering Using WEKA</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467 - Clustering</dc:title>
  <dc:creator>Dr. Qasem Al-Radaideh</dc:creator>
  <cp:lastModifiedBy>2019902186</cp:lastModifiedBy>
  <cp:revision>400</cp:revision>
  <cp:lastPrinted>1999-09-10T20:38:56Z</cp:lastPrinted>
  <dcterms:created xsi:type="dcterms:W3CDTF">1998-06-19T04:38:52Z</dcterms:created>
  <dcterms:modified xsi:type="dcterms:W3CDTF">2022-06-08T22:38:20Z</dcterms:modified>
</cp:coreProperties>
</file>