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3"/>
  </p:notesMasterIdLst>
  <p:handoutMasterIdLst>
    <p:handoutMasterId r:id="rId64"/>
  </p:handoutMasterIdLst>
  <p:sldIdLst>
    <p:sldId id="994" r:id="rId2"/>
    <p:sldId id="768" r:id="rId3"/>
    <p:sldId id="925" r:id="rId4"/>
    <p:sldId id="858" r:id="rId5"/>
    <p:sldId id="924" r:id="rId6"/>
    <p:sldId id="859" r:id="rId7"/>
    <p:sldId id="860" r:id="rId8"/>
    <p:sldId id="861" r:id="rId9"/>
    <p:sldId id="818" r:id="rId10"/>
    <p:sldId id="817" r:id="rId11"/>
    <p:sldId id="984" r:id="rId12"/>
    <p:sldId id="985" r:id="rId13"/>
    <p:sldId id="986" r:id="rId14"/>
    <p:sldId id="987" r:id="rId15"/>
    <p:sldId id="988" r:id="rId16"/>
    <p:sldId id="989" r:id="rId17"/>
    <p:sldId id="990" r:id="rId18"/>
    <p:sldId id="991" r:id="rId19"/>
    <p:sldId id="992" r:id="rId20"/>
    <p:sldId id="993" r:id="rId21"/>
    <p:sldId id="983" r:id="rId22"/>
    <p:sldId id="926" r:id="rId23"/>
    <p:sldId id="927" r:id="rId24"/>
    <p:sldId id="928" r:id="rId25"/>
    <p:sldId id="929" r:id="rId26"/>
    <p:sldId id="930" r:id="rId27"/>
    <p:sldId id="931" r:id="rId28"/>
    <p:sldId id="932" r:id="rId29"/>
    <p:sldId id="933" r:id="rId30"/>
    <p:sldId id="934" r:id="rId31"/>
    <p:sldId id="935" r:id="rId32"/>
    <p:sldId id="936" r:id="rId33"/>
    <p:sldId id="937" r:id="rId34"/>
    <p:sldId id="938" r:id="rId35"/>
    <p:sldId id="939" r:id="rId36"/>
    <p:sldId id="940" r:id="rId37"/>
    <p:sldId id="941" r:id="rId38"/>
    <p:sldId id="942" r:id="rId39"/>
    <p:sldId id="943" r:id="rId40"/>
    <p:sldId id="944" r:id="rId41"/>
    <p:sldId id="945" r:id="rId42"/>
    <p:sldId id="946" r:id="rId43"/>
    <p:sldId id="947" r:id="rId44"/>
    <p:sldId id="948" r:id="rId45"/>
    <p:sldId id="949" r:id="rId46"/>
    <p:sldId id="980" r:id="rId47"/>
    <p:sldId id="973" r:id="rId48"/>
    <p:sldId id="974" r:id="rId49"/>
    <p:sldId id="975" r:id="rId50"/>
    <p:sldId id="976" r:id="rId51"/>
    <p:sldId id="977" r:id="rId52"/>
    <p:sldId id="978" r:id="rId53"/>
    <p:sldId id="979" r:id="rId54"/>
    <p:sldId id="966" r:id="rId55"/>
    <p:sldId id="967" r:id="rId56"/>
    <p:sldId id="968" r:id="rId57"/>
    <p:sldId id="969" r:id="rId58"/>
    <p:sldId id="970" r:id="rId59"/>
    <p:sldId id="971" r:id="rId60"/>
    <p:sldId id="981" r:id="rId61"/>
    <p:sldId id="982" r:id="rId62"/>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990000"/>
    <a:srgbClr val="C7E6A4"/>
    <a:srgbClr val="5FA180"/>
    <a:srgbClr val="000099"/>
    <a:srgbClr val="DDDDDD"/>
    <a:srgbClr val="3E6A54"/>
    <a:srgbClr val="003300"/>
    <a:srgbClr val="284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3" autoAdjust="0"/>
    <p:restoredTop sz="95477" autoAdjust="0"/>
  </p:normalViewPr>
  <p:slideViewPr>
    <p:cSldViewPr>
      <p:cViewPr>
        <p:scale>
          <a:sx n="98" d="100"/>
          <a:sy n="98" d="100"/>
        </p:scale>
        <p:origin x="1624"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8146" tIns="49073" rIns="98146" bIns="49073" numCol="1" anchor="t" anchorCtr="0" compatLnSpc="1">
            <a:prstTxWarp prst="textNoShape">
              <a:avLst/>
            </a:prstTxWarp>
          </a:bodyPr>
          <a:lstStyle>
            <a:lvl1pPr defTabSz="981622">
              <a:defRPr sz="13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8146" tIns="49073" rIns="98146" bIns="49073" numCol="1" anchor="t" anchorCtr="0" compatLnSpc="1">
            <a:prstTxWarp prst="textNoShape">
              <a:avLst/>
            </a:prstTxWarp>
          </a:bodyPr>
          <a:lstStyle>
            <a:lvl1pPr algn="r" defTabSz="981622">
              <a:defRPr sz="1300"/>
            </a:lvl1pPr>
          </a:lstStyle>
          <a:p>
            <a:pPr>
              <a:defRPr/>
            </a:pPr>
            <a:endParaRPr lang="en-US"/>
          </a:p>
        </p:txBody>
      </p:sp>
      <p:sp>
        <p:nvSpPr>
          <p:cNvPr id="464900" name="Rectangle 4"/>
          <p:cNvSpPr>
            <a:spLocks noGrp="1" noChangeArrowheads="1"/>
          </p:cNvSpPr>
          <p:nvPr>
            <p:ph type="ftr" sz="quarter" idx="2"/>
          </p:nvPr>
        </p:nvSpPr>
        <p:spPr bwMode="auto">
          <a:xfrm>
            <a:off x="0" y="9148684"/>
            <a:ext cx="3182179" cy="480389"/>
          </a:xfrm>
          <a:prstGeom prst="rect">
            <a:avLst/>
          </a:prstGeom>
          <a:noFill/>
          <a:ln w="28575">
            <a:noFill/>
            <a:miter lim="800000"/>
            <a:headEnd/>
            <a:tailEnd/>
          </a:ln>
          <a:effectLst/>
        </p:spPr>
        <p:txBody>
          <a:bodyPr vert="horz" wrap="none" lIns="98146" tIns="49073" rIns="98146" bIns="49073" numCol="1" anchor="b" anchorCtr="0" compatLnSpc="1">
            <a:prstTxWarp prst="textNoShape">
              <a:avLst/>
            </a:prstTxWarp>
          </a:bodyPr>
          <a:lstStyle>
            <a:lvl1pPr defTabSz="981622">
              <a:defRPr sz="1300"/>
            </a:lvl1pPr>
          </a:lstStyle>
          <a:p>
            <a:pPr>
              <a:defRPr/>
            </a:pPr>
            <a:endParaRPr lang="en-US"/>
          </a:p>
        </p:txBody>
      </p:sp>
      <p:sp>
        <p:nvSpPr>
          <p:cNvPr id="464901" name="Rectangle 5"/>
          <p:cNvSpPr>
            <a:spLocks noGrp="1" noChangeArrowheads="1"/>
          </p:cNvSpPr>
          <p:nvPr>
            <p:ph type="sldNum" sz="quarter" idx="3"/>
          </p:nvPr>
        </p:nvSpPr>
        <p:spPr bwMode="auto">
          <a:xfrm>
            <a:off x="4161183" y="9148684"/>
            <a:ext cx="3182179" cy="480389"/>
          </a:xfrm>
          <a:prstGeom prst="rect">
            <a:avLst/>
          </a:prstGeom>
          <a:noFill/>
          <a:ln w="28575">
            <a:noFill/>
            <a:miter lim="800000"/>
            <a:headEnd/>
            <a:tailEnd/>
          </a:ln>
          <a:effectLst/>
        </p:spPr>
        <p:txBody>
          <a:bodyPr vert="horz" wrap="none" lIns="98146" tIns="49073" rIns="98146" bIns="49073" numCol="1" anchor="b" anchorCtr="0" compatLnSpc="1">
            <a:prstTxWarp prst="textNoShape">
              <a:avLst/>
            </a:prstTxWarp>
          </a:bodyPr>
          <a:lstStyle>
            <a:lvl1pPr algn="r" defTabSz="981622">
              <a:defRPr sz="1300"/>
            </a:lvl1pPr>
          </a:lstStyle>
          <a:p>
            <a:pPr>
              <a:defRPr/>
            </a:pPr>
            <a:fld id="{5506451D-A610-49EC-B864-13EFF6A81AF4}" type="slidenum">
              <a:rPr lang="en-US"/>
              <a:pPr>
                <a:defRPr/>
              </a:pPr>
              <a:t>‹#›</a:t>
            </a:fld>
            <a:endParaRPr lang="en-US"/>
          </a:p>
        </p:txBody>
      </p:sp>
    </p:spTree>
    <p:extLst>
      <p:ext uri="{BB962C8B-B14F-4D97-AF65-F5344CB8AC3E}">
        <p14:creationId xmlns:p14="http://schemas.microsoft.com/office/powerpoint/2010/main" val="3770765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1"/>
            <a:ext cx="3170583" cy="480389"/>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lvl1pPr defTabSz="978289">
              <a:defRPr sz="1300"/>
            </a:lvl1pPr>
          </a:lstStyle>
          <a:p>
            <a:pPr>
              <a:defRPr/>
            </a:pPr>
            <a:endParaRPr lang="en-US"/>
          </a:p>
        </p:txBody>
      </p:sp>
      <p:sp>
        <p:nvSpPr>
          <p:cNvPr id="43011" name="Rectangle 3"/>
          <p:cNvSpPr>
            <a:spLocks noGrp="1" noChangeArrowheads="1"/>
          </p:cNvSpPr>
          <p:nvPr>
            <p:ph type="dt" idx="1"/>
          </p:nvPr>
        </p:nvSpPr>
        <p:spPr bwMode="auto">
          <a:xfrm>
            <a:off x="4144618" y="1"/>
            <a:ext cx="3170583" cy="480389"/>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lvl1pPr algn="r" defTabSz="978289">
              <a:defRPr sz="13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75694" y="4561227"/>
            <a:ext cx="5363817" cy="4320212"/>
          </a:xfrm>
          <a:prstGeom prst="rect">
            <a:avLst/>
          </a:prstGeom>
          <a:noFill/>
          <a:ln w="9525">
            <a:noFill/>
            <a:miter lim="800000"/>
            <a:headEnd/>
            <a:tailEnd/>
          </a:ln>
          <a:effectLst/>
        </p:spPr>
        <p:txBody>
          <a:bodyPr vert="horz" wrap="square" lIns="97812" tIns="48907" rIns="97812" bIns="489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1" y="9120815"/>
            <a:ext cx="3170583" cy="480388"/>
          </a:xfrm>
          <a:prstGeom prst="rect">
            <a:avLst/>
          </a:prstGeom>
          <a:noFill/>
          <a:ln w="9525">
            <a:noFill/>
            <a:miter lim="800000"/>
            <a:headEnd/>
            <a:tailEnd/>
          </a:ln>
          <a:effectLst/>
        </p:spPr>
        <p:txBody>
          <a:bodyPr vert="horz" wrap="square" lIns="97812" tIns="48907" rIns="97812" bIns="48907" numCol="1" anchor="b" anchorCtr="0" compatLnSpc="1">
            <a:prstTxWarp prst="textNoShape">
              <a:avLst/>
            </a:prstTxWarp>
          </a:bodyPr>
          <a:lstStyle>
            <a:lvl1pPr defTabSz="978289">
              <a:defRPr sz="1300"/>
            </a:lvl1pPr>
          </a:lstStyle>
          <a:p>
            <a:pPr>
              <a:defRPr/>
            </a:pPr>
            <a:endParaRPr lang="en-US"/>
          </a:p>
        </p:txBody>
      </p:sp>
      <p:sp>
        <p:nvSpPr>
          <p:cNvPr id="43015" name="Rectangle 7"/>
          <p:cNvSpPr>
            <a:spLocks noGrp="1" noChangeArrowheads="1"/>
          </p:cNvSpPr>
          <p:nvPr>
            <p:ph type="sldNum" sz="quarter" idx="5"/>
          </p:nvPr>
        </p:nvSpPr>
        <p:spPr bwMode="auto">
          <a:xfrm>
            <a:off x="4144618" y="9120815"/>
            <a:ext cx="3170583" cy="480388"/>
          </a:xfrm>
          <a:prstGeom prst="rect">
            <a:avLst/>
          </a:prstGeom>
          <a:noFill/>
          <a:ln w="9525">
            <a:noFill/>
            <a:miter lim="800000"/>
            <a:headEnd/>
            <a:tailEnd/>
          </a:ln>
          <a:effectLst/>
        </p:spPr>
        <p:txBody>
          <a:bodyPr vert="horz" wrap="square" lIns="97812" tIns="48907" rIns="97812" bIns="48907" numCol="1" anchor="b" anchorCtr="0" compatLnSpc="1">
            <a:prstTxWarp prst="textNoShape">
              <a:avLst/>
            </a:prstTxWarp>
          </a:bodyPr>
          <a:lstStyle>
            <a:lvl1pPr algn="r" defTabSz="978289">
              <a:defRPr sz="1300"/>
            </a:lvl1pPr>
          </a:lstStyle>
          <a:p>
            <a:pPr>
              <a:defRPr/>
            </a:pPr>
            <a:fld id="{F0C797EB-400F-4C27-921B-A6F4BF9437B6}" type="slidenum">
              <a:rPr lang="en-US"/>
              <a:pPr>
                <a:defRPr/>
              </a:pPr>
              <a:t>‹#›</a:t>
            </a:fld>
            <a:endParaRPr lang="en-US"/>
          </a:p>
        </p:txBody>
      </p:sp>
    </p:spTree>
    <p:extLst>
      <p:ext uri="{BB962C8B-B14F-4D97-AF65-F5344CB8AC3E}">
        <p14:creationId xmlns:p14="http://schemas.microsoft.com/office/powerpoint/2010/main" val="2268284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618" y="9120815"/>
            <a:ext cx="3170583" cy="480388"/>
          </a:xfrm>
          <a:prstGeom prst="rect">
            <a:avLst/>
          </a:prstGeom>
          <a:noFill/>
          <a:ln w="9525">
            <a:noFill/>
            <a:miter lim="800000"/>
            <a:headEnd/>
            <a:tailEnd/>
          </a:ln>
        </p:spPr>
        <p:txBody>
          <a:bodyPr lIns="97812" tIns="48907" rIns="97812" bIns="48907" anchor="b"/>
          <a:lstStyle/>
          <a:p>
            <a:pPr algn="r" defTabSz="978289" eaLnBrk="0" hangingPunct="0"/>
            <a:fld id="{FA063071-8FD2-4781-A73F-9A42D3468A3D}" type="slidenum">
              <a:rPr lang="en-US" sz="1300">
                <a:latin typeface="Times New Roman" pitchFamily="18" charset="0"/>
              </a:rPr>
              <a:pPr algn="r" defTabSz="978289" eaLnBrk="0" hangingPunct="0"/>
              <a:t>1</a:t>
            </a:fld>
            <a:endParaRPr lang="en-US" sz="1300" dirty="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66ECB74-224E-4A92-B141-AFFE58F2B91C}" type="slidenum">
              <a:rPr lang="en-US" smtClean="0"/>
              <a:pPr/>
              <a:t>25</a:t>
            </a:fld>
            <a:endParaRPr lang="en-US"/>
          </a:p>
        </p:txBody>
      </p:sp>
      <p:sp>
        <p:nvSpPr>
          <p:cNvPr id="43011" name="Rectangle 7"/>
          <p:cNvSpPr txBox="1">
            <a:spLocks noGrp="1" noChangeArrowheads="1"/>
          </p:cNvSpPr>
          <p:nvPr/>
        </p:nvSpPr>
        <p:spPr bwMode="auto">
          <a:xfrm>
            <a:off x="4144656" y="9121391"/>
            <a:ext cx="3170544" cy="479810"/>
          </a:xfrm>
          <a:prstGeom prst="rect">
            <a:avLst/>
          </a:prstGeom>
          <a:noFill/>
          <a:ln w="9525">
            <a:noFill/>
            <a:miter lim="800000"/>
            <a:headEnd/>
            <a:tailEnd/>
          </a:ln>
        </p:spPr>
        <p:txBody>
          <a:bodyPr lIns="97804" tIns="48904" rIns="97804" bIns="48904" anchor="b"/>
          <a:lstStyle/>
          <a:p>
            <a:pPr algn="r" defTabSz="976640" eaLnBrk="0" hangingPunct="0"/>
            <a:fld id="{CCF074E7-170D-4F50-BAD1-54DD264B5130}" type="slidenum">
              <a:rPr lang="zh-CN" altLang="en-US" sz="1300">
                <a:latin typeface="Times New Roman" pitchFamily="18" charset="0"/>
              </a:rPr>
              <a:pPr algn="r" defTabSz="976640" eaLnBrk="0" hangingPunct="0"/>
              <a:t>25</a:t>
            </a:fld>
            <a:endParaRPr lang="en-US" altLang="zh-CN" sz="1300">
              <a:latin typeface="Times New Roman" pitchFamily="18"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D3730-A061-40E2-9319-873BE648B08D}" type="slidenum">
              <a:rPr lang="en-US"/>
              <a:pPr/>
              <a:t>27</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xfrm>
            <a:off x="975361" y="5484018"/>
            <a:ext cx="5364480" cy="2481978"/>
          </a:xfrm>
        </p:spPr>
        <p:txBody>
          <a:bodyPr/>
          <a:lstStyle/>
          <a:p>
            <a:r>
              <a:rPr lang="en-US" dirty="0"/>
              <a:t>The justification for the interest in text mining is the same as for the interest in knowledge retrieval (search and categorization). </a:t>
            </a:r>
          </a:p>
          <a:p>
            <a:r>
              <a:rPr lang="en-US" dirty="0"/>
              <a:t>The shear amount of unstructured data (mostly textual) out there calls for more than just document retrieval. Tools and techniques exist to mine this data and realize value in the same way that data mining taps structured data for business intelligence and knowledge </a:t>
            </a:r>
            <a:r>
              <a:rPr lang="en-US" b="1" dirty="0"/>
              <a:t>discovery</a:t>
            </a:r>
            <a:r>
              <a:rPr lang="en-US" dirty="0"/>
              <a:t>.</a:t>
            </a:r>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55B450-F9A3-462D-AD16-AB169DC56B3B}" type="slidenum">
              <a:rPr lang="en-US"/>
              <a:pPr/>
              <a:t>28</a:t>
            </a:fld>
            <a:endParaRPr lang="en-US"/>
          </a:p>
        </p:txBody>
      </p:sp>
      <p:sp>
        <p:nvSpPr>
          <p:cNvPr id="1867778" name="Rectangle 2"/>
          <p:cNvSpPr>
            <a:spLocks noGrp="1" noRot="1" noChangeAspect="1" noChangeArrowheads="1" noTextEdit="1"/>
          </p:cNvSpPr>
          <p:nvPr>
            <p:ph type="sldImg"/>
          </p:nvPr>
        </p:nvSpPr>
        <p:spPr>
          <a:ln/>
        </p:spPr>
      </p:sp>
      <p:sp>
        <p:nvSpPr>
          <p:cNvPr id="186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0DC73E-A5BD-4967-9E44-C8BCFF1B5823}" type="slidenum">
              <a:rPr lang="en-US"/>
              <a:pPr/>
              <a:t>33</a:t>
            </a:fld>
            <a:endParaRPr lang="en-US"/>
          </a:p>
        </p:txBody>
      </p:sp>
      <p:sp>
        <p:nvSpPr>
          <p:cNvPr id="1597442" name="Rectangle 2"/>
          <p:cNvSpPr>
            <a:spLocks noGrp="1" noRot="1" noChangeAspect="1" noChangeArrowheads="1" noTextEdit="1"/>
          </p:cNvSpPr>
          <p:nvPr>
            <p:ph type="sldImg"/>
          </p:nvPr>
        </p:nvSpPr>
        <p:spPr>
          <a:ln/>
        </p:spPr>
      </p:sp>
      <p:sp>
        <p:nvSpPr>
          <p:cNvPr id="1597443" name="Rectangle 3"/>
          <p:cNvSpPr>
            <a:spLocks noGrp="1" noChangeArrowheads="1"/>
          </p:cNvSpPr>
          <p:nvPr>
            <p:ph type="body" idx="1"/>
          </p:nvPr>
        </p:nvSpPr>
        <p:spPr>
          <a:xfrm>
            <a:off x="732183" y="4561226"/>
            <a:ext cx="5850835" cy="4320213"/>
          </a:xfrm>
        </p:spPr>
        <p:txBody>
          <a:bodyPr/>
          <a:lstStyle/>
          <a:p>
            <a:r>
              <a:rPr lang="en-US"/>
              <a:t>The previous text mining presentations “made sense” out of free text by</a:t>
            </a:r>
          </a:p>
          <a:p>
            <a:r>
              <a:rPr lang="en-US"/>
              <a:t>viewing text as a bag-of-tokens (words, n-grams).  This is the same approach as IR.</a:t>
            </a:r>
          </a:p>
          <a:p>
            <a:endParaRPr lang="en-US"/>
          </a:p>
          <a:p>
            <a:r>
              <a:rPr lang="en-US"/>
              <a:t>Under that model we can already summarize, classify, cluster, and compute co-occurrence stats over free text.</a:t>
            </a:r>
          </a:p>
          <a:p>
            <a:r>
              <a:rPr lang="en-US"/>
              <a:t>These are quite useful for mining and managing large volumes of free text.</a:t>
            </a:r>
          </a:p>
          <a:p>
            <a:endParaRPr lang="en-US"/>
          </a:p>
          <a:p>
            <a:r>
              <a:rPr lang="en-US"/>
              <a:t>However, there is a potential to do much more.  The BOT approach loses a LOT of information</a:t>
            </a:r>
          </a:p>
          <a:p>
            <a:r>
              <a:rPr lang="en-US"/>
              <a:t>contained in text, such as word order, sentence structure, and context.  These are precisely the</a:t>
            </a:r>
          </a:p>
          <a:p>
            <a:r>
              <a:rPr lang="en-US"/>
              <a:t>features that humans use to interpret text.</a:t>
            </a:r>
          </a:p>
          <a:p>
            <a:endParaRPr lang="en-US"/>
          </a:p>
          <a:p>
            <a:r>
              <a:rPr lang="en-US"/>
              <a:t>Thus the natural question is can we do better?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66ECB74-224E-4A92-B141-AFFE58F2B91C}" type="slidenum">
              <a:rPr lang="en-US" smtClean="0"/>
              <a:pPr/>
              <a:t>34</a:t>
            </a:fld>
            <a:endParaRPr lang="en-US"/>
          </a:p>
        </p:txBody>
      </p:sp>
      <p:sp>
        <p:nvSpPr>
          <p:cNvPr id="43011" name="Rectangle 7"/>
          <p:cNvSpPr txBox="1">
            <a:spLocks noGrp="1" noChangeArrowheads="1"/>
          </p:cNvSpPr>
          <p:nvPr/>
        </p:nvSpPr>
        <p:spPr bwMode="auto">
          <a:xfrm>
            <a:off x="4144656" y="9121391"/>
            <a:ext cx="3170544" cy="479810"/>
          </a:xfrm>
          <a:prstGeom prst="rect">
            <a:avLst/>
          </a:prstGeom>
          <a:noFill/>
          <a:ln w="9525">
            <a:noFill/>
            <a:miter lim="800000"/>
            <a:headEnd/>
            <a:tailEnd/>
          </a:ln>
        </p:spPr>
        <p:txBody>
          <a:bodyPr lIns="97804" tIns="48904" rIns="97804" bIns="48904" anchor="b"/>
          <a:lstStyle/>
          <a:p>
            <a:pPr algn="r" defTabSz="976640" eaLnBrk="0" hangingPunct="0"/>
            <a:fld id="{CCF074E7-170D-4F50-BAD1-54DD264B5130}" type="slidenum">
              <a:rPr lang="zh-CN" altLang="en-US" sz="1300">
                <a:latin typeface="Times New Roman" pitchFamily="18" charset="0"/>
              </a:rPr>
              <a:pPr algn="r" defTabSz="976640" eaLnBrk="0" hangingPunct="0"/>
              <a:t>34</a:t>
            </a:fld>
            <a:endParaRPr lang="en-US" altLang="zh-CN" sz="1300">
              <a:latin typeface="Times New Roman" pitchFamily="18"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66ECB74-224E-4A92-B141-AFFE58F2B91C}" type="slidenum">
              <a:rPr lang="en-US" smtClean="0"/>
              <a:pPr/>
              <a:t>54</a:t>
            </a:fld>
            <a:endParaRPr lang="en-US"/>
          </a:p>
        </p:txBody>
      </p:sp>
      <p:sp>
        <p:nvSpPr>
          <p:cNvPr id="43011" name="Rectangle 7"/>
          <p:cNvSpPr txBox="1">
            <a:spLocks noGrp="1" noChangeArrowheads="1"/>
          </p:cNvSpPr>
          <p:nvPr/>
        </p:nvSpPr>
        <p:spPr bwMode="auto">
          <a:xfrm>
            <a:off x="4144656" y="9121391"/>
            <a:ext cx="3170544" cy="479810"/>
          </a:xfrm>
          <a:prstGeom prst="rect">
            <a:avLst/>
          </a:prstGeom>
          <a:noFill/>
          <a:ln w="9525">
            <a:noFill/>
            <a:miter lim="800000"/>
            <a:headEnd/>
            <a:tailEnd/>
          </a:ln>
        </p:spPr>
        <p:txBody>
          <a:bodyPr lIns="97804" tIns="48904" rIns="97804" bIns="48904" anchor="b"/>
          <a:lstStyle/>
          <a:p>
            <a:pPr algn="r" defTabSz="976640" eaLnBrk="0" hangingPunct="0"/>
            <a:fld id="{CCF074E7-170D-4F50-BAD1-54DD264B5130}" type="slidenum">
              <a:rPr lang="zh-CN" altLang="en-US" sz="1300">
                <a:latin typeface="Times New Roman" pitchFamily="18" charset="0"/>
              </a:rPr>
              <a:pPr algn="r" defTabSz="976640" eaLnBrk="0" hangingPunct="0"/>
              <a:t>54</a:t>
            </a:fld>
            <a:endParaRPr lang="en-US" altLang="zh-CN" sz="1300">
              <a:latin typeface="Times New Roman" pitchFamily="18"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6148" y="720114"/>
            <a:ext cx="4801414" cy="3599847"/>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552" y="4560718"/>
            <a:ext cx="5852049" cy="291380"/>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6148" y="720114"/>
            <a:ext cx="4801414" cy="3599847"/>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552" y="4560718"/>
            <a:ext cx="5852049" cy="291380"/>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66ECB74-224E-4A92-B141-AFFE58F2B91C}" type="slidenum">
              <a:rPr lang="en-US" smtClean="0"/>
              <a:pPr/>
              <a:t>60</a:t>
            </a:fld>
            <a:endParaRPr lang="en-US"/>
          </a:p>
        </p:txBody>
      </p:sp>
      <p:sp>
        <p:nvSpPr>
          <p:cNvPr id="43011" name="Rectangle 7"/>
          <p:cNvSpPr txBox="1">
            <a:spLocks noGrp="1" noChangeArrowheads="1"/>
          </p:cNvSpPr>
          <p:nvPr/>
        </p:nvSpPr>
        <p:spPr bwMode="auto">
          <a:xfrm>
            <a:off x="4144656" y="9121391"/>
            <a:ext cx="3170544" cy="479810"/>
          </a:xfrm>
          <a:prstGeom prst="rect">
            <a:avLst/>
          </a:prstGeom>
          <a:noFill/>
          <a:ln w="9525">
            <a:noFill/>
            <a:miter lim="800000"/>
            <a:headEnd/>
            <a:tailEnd/>
          </a:ln>
        </p:spPr>
        <p:txBody>
          <a:bodyPr lIns="97804" tIns="48904" rIns="97804" bIns="48904" anchor="b"/>
          <a:lstStyle/>
          <a:p>
            <a:pPr algn="r" defTabSz="976640" eaLnBrk="0" hangingPunct="0"/>
            <a:fld id="{CCF074E7-170D-4F50-BAD1-54DD264B5130}" type="slidenum">
              <a:rPr lang="zh-CN" altLang="en-US" sz="1300">
                <a:latin typeface="Times New Roman" pitchFamily="18" charset="0"/>
              </a:rPr>
              <a:pPr algn="r" defTabSz="976640" eaLnBrk="0" hangingPunct="0"/>
              <a:t>60</a:t>
            </a:fld>
            <a:endParaRPr lang="en-US" altLang="zh-CN" sz="1300">
              <a:latin typeface="Times New Roman" pitchFamily="18"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66ECB74-224E-4A92-B141-AFFE58F2B91C}" type="slidenum">
              <a:rPr lang="en-US" smtClean="0"/>
              <a:pPr/>
              <a:t>61</a:t>
            </a:fld>
            <a:endParaRPr lang="en-US"/>
          </a:p>
        </p:txBody>
      </p:sp>
      <p:sp>
        <p:nvSpPr>
          <p:cNvPr id="43011" name="Rectangle 7"/>
          <p:cNvSpPr txBox="1">
            <a:spLocks noGrp="1" noChangeArrowheads="1"/>
          </p:cNvSpPr>
          <p:nvPr/>
        </p:nvSpPr>
        <p:spPr bwMode="auto">
          <a:xfrm>
            <a:off x="4144656" y="9121391"/>
            <a:ext cx="3170544" cy="479810"/>
          </a:xfrm>
          <a:prstGeom prst="rect">
            <a:avLst/>
          </a:prstGeom>
          <a:noFill/>
          <a:ln w="9525">
            <a:noFill/>
            <a:miter lim="800000"/>
            <a:headEnd/>
            <a:tailEnd/>
          </a:ln>
        </p:spPr>
        <p:txBody>
          <a:bodyPr lIns="97804" tIns="48904" rIns="97804" bIns="48904" anchor="b"/>
          <a:lstStyle/>
          <a:p>
            <a:pPr algn="r" defTabSz="976640" eaLnBrk="0" hangingPunct="0"/>
            <a:fld id="{CCF074E7-170D-4F50-BAD1-54DD264B5130}" type="slidenum">
              <a:rPr lang="zh-CN" altLang="en-US" sz="1300">
                <a:latin typeface="Times New Roman" pitchFamily="18" charset="0"/>
              </a:rPr>
              <a:pPr algn="r" defTabSz="976640" eaLnBrk="0" hangingPunct="0"/>
              <a:t>61</a:t>
            </a:fld>
            <a:endParaRPr lang="en-US" altLang="zh-CN" sz="1300">
              <a:latin typeface="Times New Roman" pitchFamily="18"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6D43E6B-1C9B-4F63-9E3F-A124C404E158}" type="slidenum">
              <a:rPr lang="en-US" smtClean="0"/>
              <a:pPr/>
              <a:t>2</a:t>
            </a:fld>
            <a:endParaRPr lang="en-US"/>
          </a:p>
        </p:txBody>
      </p:sp>
      <p:sp>
        <p:nvSpPr>
          <p:cNvPr id="62467" name="Rectangle 7"/>
          <p:cNvSpPr txBox="1">
            <a:spLocks noGrp="1" noChangeArrowheads="1"/>
          </p:cNvSpPr>
          <p:nvPr/>
        </p:nvSpPr>
        <p:spPr bwMode="auto">
          <a:xfrm>
            <a:off x="4144618" y="9120815"/>
            <a:ext cx="3170583" cy="480388"/>
          </a:xfrm>
          <a:prstGeom prst="rect">
            <a:avLst/>
          </a:prstGeom>
          <a:noFill/>
          <a:ln w="9525">
            <a:noFill/>
            <a:miter lim="800000"/>
            <a:headEnd/>
            <a:tailEnd/>
          </a:ln>
        </p:spPr>
        <p:txBody>
          <a:bodyPr lIns="97812" tIns="48907" rIns="97812" bIns="48907" anchor="b"/>
          <a:lstStyle/>
          <a:p>
            <a:pPr algn="r" defTabSz="978289" eaLnBrk="0" hangingPunct="0"/>
            <a:fld id="{732E109C-9DB4-4B55-B19B-25F49B80695F}" type="slidenum">
              <a:rPr lang="zh-CN" altLang="en-US" sz="1300">
                <a:latin typeface="Times New Roman" pitchFamily="18" charset="0"/>
              </a:rPr>
              <a:pPr algn="r" defTabSz="978289" eaLnBrk="0" hangingPunct="0"/>
              <a:t>2</a:t>
            </a:fld>
            <a:endParaRPr lang="en-US" altLang="zh-CN" sz="1300" dirty="0">
              <a:latin typeface="Times New Roman" pitchFamily="18"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F9D8FBF-1B00-4BA0-81C8-681BCB02F137}" type="slidenum">
              <a:rPr lang="en-US" smtClean="0"/>
              <a:pPr/>
              <a:t>4</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44EA44-74FB-4D98-9825-DC6F3219F3F9}" type="slidenum">
              <a:rPr lang="en-US" smtClean="0"/>
              <a:pPr/>
              <a:t>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44EA44-74FB-4D98-9825-DC6F3219F3F9}" type="slidenum">
              <a:rPr lang="en-US" smtClean="0"/>
              <a:pPr/>
              <a:t>7</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44EA44-74FB-4D98-9825-DC6F3219F3F9}" type="slidenum">
              <a:rPr lang="en-US" smtClean="0"/>
              <a:pPr/>
              <a:t>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44EA44-74FB-4D98-9825-DC6F3219F3F9}" type="slidenum">
              <a:rPr lang="en-US" smtClean="0"/>
              <a:pPr/>
              <a:t>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D49259C-2660-4E1E-8613-EE8D6E2855EF}" type="slidenum">
              <a:rPr lang="en-US" smtClean="0"/>
              <a:pPr/>
              <a:t>10</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FB1B11-9426-480D-8162-CA4133B2EF6F}" type="slidenum">
              <a:rPr lang="en-US"/>
              <a:pPr/>
              <a:t>23</a:t>
            </a:fld>
            <a:endParaRPr lang="en-US"/>
          </a:p>
        </p:txBody>
      </p:sp>
      <p:sp>
        <p:nvSpPr>
          <p:cNvPr id="1595394" name="Rectangle 2"/>
          <p:cNvSpPr>
            <a:spLocks noGrp="1" noRot="1" noChangeAspect="1" noChangeArrowheads="1" noTextEdit="1"/>
          </p:cNvSpPr>
          <p:nvPr>
            <p:ph type="sldImg"/>
          </p:nvPr>
        </p:nvSpPr>
        <p:spPr>
          <a:ln/>
        </p:spPr>
      </p:sp>
      <p:sp>
        <p:nvSpPr>
          <p:cNvPr id="1595395" name="Rectangle 3"/>
          <p:cNvSpPr>
            <a:spLocks noGrp="1" noChangeArrowheads="1"/>
          </p:cNvSpPr>
          <p:nvPr>
            <p:ph type="body" idx="1"/>
          </p:nvPr>
        </p:nvSpPr>
        <p:spPr>
          <a:xfrm>
            <a:off x="732183" y="4561226"/>
            <a:ext cx="5850835" cy="4320213"/>
          </a:xfrm>
        </p:spPr>
        <p:txBody>
          <a:bodyPr/>
          <a:lstStyle/>
          <a:p>
            <a:r>
              <a:rPr lang="en-US" dirty="0"/>
              <a:t>Throughout this course we have been discussing Data Mining over a variety of data types.</a:t>
            </a:r>
          </a:p>
          <a:p>
            <a:r>
              <a:rPr lang="en-US" dirty="0"/>
              <a:t>Two former types we covered were Structured Data (relational) and multimedia data.</a:t>
            </a:r>
          </a:p>
          <a:p>
            <a:r>
              <a:rPr lang="en-US" dirty="0"/>
              <a:t>Today and in the last class we have been discussing Data Mining over free text,</a:t>
            </a:r>
          </a:p>
          <a:p>
            <a:r>
              <a:rPr lang="en-US" dirty="0"/>
              <a:t>and our next section will cover hypertext, such as web pages.</a:t>
            </a:r>
          </a:p>
          <a:p>
            <a:endParaRPr lang="en-US" dirty="0"/>
          </a:p>
          <a:p>
            <a:r>
              <a:rPr lang="en-US" dirty="0"/>
              <a:t>Text mining is well motivated, due to the fact that much of the world’s data can be</a:t>
            </a:r>
          </a:p>
          <a:p>
            <a:r>
              <a:rPr lang="en-US" dirty="0"/>
              <a:t>found in free text form (newspaper articles, emails, literature, etc.).  There is  a</a:t>
            </a:r>
          </a:p>
          <a:p>
            <a:r>
              <a:rPr lang="en-US" dirty="0"/>
              <a:t>lot of information available to mine.</a:t>
            </a:r>
          </a:p>
          <a:p>
            <a:endParaRPr lang="en-US" dirty="0"/>
          </a:p>
          <a:p>
            <a:r>
              <a:rPr lang="en-US" dirty="0"/>
              <a:t>While mining free text has the same goals as data mining in general</a:t>
            </a:r>
          </a:p>
          <a:p>
            <a:r>
              <a:rPr lang="en-US" dirty="0"/>
              <a:t>(extracting useful knowledge/stats/trends), text mining must overcome</a:t>
            </a:r>
          </a:p>
          <a:p>
            <a:r>
              <a:rPr lang="en-US" dirty="0"/>
              <a:t>a major difficulty – there is no explicit structure.</a:t>
            </a:r>
          </a:p>
          <a:p>
            <a:endParaRPr lang="en-US" dirty="0"/>
          </a:p>
          <a:p>
            <a:r>
              <a:rPr lang="en-US" dirty="0"/>
              <a:t>Machines can reason will relational data well since schemas are explicitly available.</a:t>
            </a:r>
          </a:p>
          <a:p>
            <a:r>
              <a:rPr lang="en-US" dirty="0"/>
              <a:t>Free text, however, encodes all semantic information within natural language.  Our</a:t>
            </a:r>
          </a:p>
          <a:p>
            <a:r>
              <a:rPr lang="en-US" dirty="0"/>
              <a:t>text mining algorithms, then, must make some sense out of this natural language</a:t>
            </a:r>
          </a:p>
          <a:p>
            <a:r>
              <a:rPr lang="en-US" dirty="0"/>
              <a:t>representation.  Humans are great at doing this, but this has proved to be a problem for machines.</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p:spPr>
        <p:txBody>
          <a:bodyPr wrap="none">
            <a:spAutoFit/>
          </a:bodyPr>
          <a:lstStyle/>
          <a:p>
            <a:pPr>
              <a:defRPr/>
            </a:pPr>
            <a:fld id="{3A155A06-E4A9-4F0F-9765-B2C0BF9CD8BF}"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6871A140-423A-4A7D-8DF5-2BC4365BBB89}" type="datetime4">
              <a:rPr lang="en-US"/>
              <a:pPr>
                <a:defRPr/>
              </a:pPr>
              <a:t>May 30, 2022</a:t>
            </a:fld>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9BBC110-AFDF-434E-8110-BF3B70137D38}"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C87D880-3C66-4DFA-955E-7718D11AB3AE}" type="datetime4">
              <a:rPr lang="en-US"/>
              <a:pPr>
                <a:defRPr/>
              </a:pPr>
              <a:t>May 30,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3B331D5A-0B29-470E-B227-71B47478AB17}"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6A2F930-2B58-40FE-8DEF-CFEFFC68D0B6}" type="datetime4">
              <a:rPr lang="en-US"/>
              <a:pPr>
                <a:defRPr/>
              </a:pPr>
              <a:t>May 30,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74D15F56-3A06-4B78-ADCE-8BDBB2CFF787}"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838200" y="381000"/>
            <a:ext cx="7793038" cy="609600"/>
          </a:xfrm>
        </p:spPr>
        <p:txBody>
          <a:bodyPr/>
          <a:lstStyle/>
          <a:p>
            <a:r>
              <a:rPr lang="en-US"/>
              <a:t>Click to edit Master title style</a:t>
            </a:r>
          </a:p>
        </p:txBody>
      </p:sp>
      <p:sp>
        <p:nvSpPr>
          <p:cNvPr id="3" name="Content Placeholder 2"/>
          <p:cNvSpPr>
            <a:spLocks noGrp="1"/>
          </p:cNvSpPr>
          <p:nvPr>
            <p:ph sz="quarter" idx="1"/>
          </p:nvPr>
        </p:nvSpPr>
        <p:spPr>
          <a:xfrm>
            <a:off x="3810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810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324600"/>
            <a:ext cx="1905000" cy="533400"/>
          </a:xfrm>
        </p:spPr>
        <p:txBody>
          <a:bodyPr/>
          <a:lstStyle>
            <a:lvl1pPr>
              <a:defRPr/>
            </a:lvl1pPr>
          </a:lstStyle>
          <a:p>
            <a:fld id="{412AF298-16C6-441E-A32A-A9A008D15E88}" type="datetime1">
              <a:rPr lang="en-US"/>
              <a:pPr/>
              <a:t>5/30/2022</a:t>
            </a:fld>
            <a:endParaRPr lang="en-US"/>
          </a:p>
        </p:txBody>
      </p:sp>
      <p:sp>
        <p:nvSpPr>
          <p:cNvPr id="8" name="Footer Placeholder 7"/>
          <p:cNvSpPr>
            <a:spLocks noGrp="1"/>
          </p:cNvSpPr>
          <p:nvPr>
            <p:ph type="ftr" sz="quarter" idx="11"/>
          </p:nvPr>
        </p:nvSpPr>
        <p:spPr>
          <a:xfrm>
            <a:off x="3200400" y="6324600"/>
            <a:ext cx="2895600" cy="533400"/>
          </a:xfrm>
        </p:spPr>
        <p:txBody>
          <a:bodyPr/>
          <a:lstStyle>
            <a:lvl1pPr>
              <a:defRPr/>
            </a:lvl1pPr>
          </a:lstStyle>
          <a:p>
            <a:r>
              <a:rPr lang="en-US"/>
              <a:t>Data Mining: Principles and Algorithms</a:t>
            </a:r>
          </a:p>
        </p:txBody>
      </p:sp>
      <p:sp>
        <p:nvSpPr>
          <p:cNvPr id="9" name="Slide Number Placeholder 8"/>
          <p:cNvSpPr>
            <a:spLocks noGrp="1"/>
          </p:cNvSpPr>
          <p:nvPr>
            <p:ph type="sldNum" sz="quarter" idx="12"/>
          </p:nvPr>
        </p:nvSpPr>
        <p:spPr>
          <a:xfrm>
            <a:off x="7239000" y="6400800"/>
            <a:ext cx="1905000" cy="457200"/>
          </a:xfrm>
        </p:spPr>
        <p:txBody>
          <a:bodyPr/>
          <a:lstStyle>
            <a:lvl1pPr>
              <a:defRPr/>
            </a:lvl1pPr>
          </a:lstStyle>
          <a:p>
            <a:fld id="{5C431DC6-86D9-40FD-9294-507F96C9FFF6}" type="slidenum">
              <a:rPr lang="en-US"/>
              <a:pPr/>
              <a:t>‹#›</a:t>
            </a:fld>
            <a:endParaRPr lang="en-US"/>
          </a:p>
        </p:txBody>
      </p:sp>
    </p:spTree>
    <p:extLst>
      <p:ext uri="{BB962C8B-B14F-4D97-AF65-F5344CB8AC3E}">
        <p14:creationId xmlns:p14="http://schemas.microsoft.com/office/powerpoint/2010/main" val="139972708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955A9DEA-7141-42C9-83E1-EA4EE5ADF177}" type="datetime4">
              <a:rPr lang="en-US"/>
              <a:pPr>
                <a:defRPr/>
              </a:pPr>
              <a:t>May 30,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82255615-A82D-4A0C-A215-D02EFF4F0E4C}"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81A33FB1-79D3-4309-A393-8A9221506DB7}" type="datetime4">
              <a:rPr lang="en-US"/>
              <a:pPr>
                <a:defRPr/>
              </a:pPr>
              <a:t>May 30, 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93ACB5DC-E2C1-4039-8C4D-E4145F81FD1B}"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61704612-DFD4-4E70-8734-48BAB860D5D1}" type="datetime4">
              <a:rPr lang="en-US"/>
              <a:pPr>
                <a:defRPr/>
              </a:pPr>
              <a:t>May 30,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049F3BF6-82EC-42F9-80E7-5FE2AD6F4359}"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5AEBBEA6-DD8F-4A49-90FB-CF34EA7D28B7}" type="datetime4">
              <a:rPr lang="en-US"/>
              <a:pPr>
                <a:defRPr/>
              </a:pPr>
              <a:t>May 30, 2022</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pPr>
              <a:defRPr/>
            </a:pPr>
            <a:fld id="{9C25CBA2-CC27-4B80-9B3A-47B9CB12CE2D}"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7E6AC263-CBC7-4BC5-9F69-240CEBB4FFB1}" type="datetime4">
              <a:rPr lang="en-US"/>
              <a:pPr>
                <a:defRPr/>
              </a:pPr>
              <a:t>May 30, 2022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DFCA3516-8041-493E-859B-F5FF9A7F6B0D}"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22CE55A-DD52-426C-B51F-9B91F02F5F7E}" type="datetime4">
              <a:rPr lang="en-US"/>
              <a:pPr>
                <a:defRPr/>
              </a:pPr>
              <a:t>May 30, 2022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pPr>
              <a:defRPr/>
            </a:pPr>
            <a:fld id="{59BCEFFA-21F6-4A7C-AEC2-9938164463C0}"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6153C60-E350-4A76-A979-F041B0C64F99}" type="datetime4">
              <a:rPr lang="en-US"/>
              <a:pPr>
                <a:defRPr/>
              </a:pPr>
              <a:t>May 30,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CB51CA39-7558-4B1B-9C00-809C19DC9C2B}"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2A97976C-1C87-4E4F-8FE3-DAE5C761D77E}" type="datetime4">
              <a:rPr lang="en-US"/>
              <a:pPr>
                <a:defRPr/>
              </a:pPr>
              <a:t>May 30, 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7FEEB4BE-47CB-4DE1-A986-1B06755C1F65}"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799F4D6F-AC57-4C78-83A0-F750A7D06DE3}" type="datetime4">
              <a:rPr lang="en-US"/>
              <a:pPr>
                <a:defRPr/>
              </a:pPr>
              <a:t>May 30, 2022</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83940019-3298-40A6-B4B2-75A08E8ECE35}"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5" name="Clip" r:id="rId15" imgW="6857143" imgH="48963" progId="">
                  <p:embed/>
                </p:oleObj>
              </mc:Choice>
              <mc:Fallback>
                <p:oleObj name="Clip" r:id="rId15" imgW="6857143" imgH="48963" progId="">
                  <p:embed/>
                  <p:pic>
                    <p:nvPicPr>
                      <p:cNvPr id="1026" name="Object 2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9" r:id="rId12"/>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wmf"/><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lawidaho.com/Scales-of-Justice-03.gi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p:cNvSpPr>
            <a:spLocks noGrp="1" noChangeArrowheads="1"/>
          </p:cNvSpPr>
          <p:nvPr>
            <p:ph type="title" idx="4294967295"/>
          </p:nvPr>
        </p:nvSpPr>
        <p:spPr>
          <a:xfrm>
            <a:off x="381000" y="152400"/>
            <a:ext cx="8077200" cy="1219200"/>
          </a:xfrm>
        </p:spPr>
        <p:txBody>
          <a:bodyPr/>
          <a:lstStyle/>
          <a:p>
            <a:pPr eaLnBrk="1" hangingPunct="1"/>
            <a:r>
              <a:rPr lang="en-US" sz="4400" dirty="0"/>
              <a:t>CIS 467 :Data Mining </a:t>
            </a:r>
            <a:br>
              <a:rPr lang="en-US" sz="4400" dirty="0"/>
            </a:br>
            <a:endParaRPr lang="en-US" sz="2400" dirty="0"/>
          </a:p>
        </p:txBody>
      </p:sp>
      <p:sp>
        <p:nvSpPr>
          <p:cNvPr id="4100" name="Rectangle 1027"/>
          <p:cNvSpPr>
            <a:spLocks noGrp="1" noChangeArrowheads="1"/>
          </p:cNvSpPr>
          <p:nvPr>
            <p:ph type="body" idx="4294967295"/>
          </p:nvPr>
        </p:nvSpPr>
        <p:spPr>
          <a:xfrm>
            <a:off x="467519" y="1600200"/>
            <a:ext cx="8305800" cy="3581400"/>
          </a:xfrm>
        </p:spPr>
        <p:txBody>
          <a:bodyPr/>
          <a:lstStyle/>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a:p>
            <a:pPr algn="ctr">
              <a:lnSpc>
                <a:spcPct val="110000"/>
              </a:lnSpc>
              <a:buFont typeface="Wingdings" pitchFamily="2" charset="2"/>
              <a:buNone/>
            </a:pPr>
            <a:r>
              <a:rPr lang="en-US" sz="2000" dirty="0"/>
              <a:t>Department of Information Systems</a:t>
            </a:r>
          </a:p>
          <a:p>
            <a:pPr algn="ctr">
              <a:lnSpc>
                <a:spcPct val="110000"/>
              </a:lnSpc>
              <a:buFont typeface="Wingdings" pitchFamily="2" charset="2"/>
              <a:buNone/>
            </a:pPr>
            <a:r>
              <a:rPr lang="en-US" sz="2000" dirty="0"/>
              <a:t>Faculty of Information Technology and Computer Sciences</a:t>
            </a:r>
          </a:p>
          <a:p>
            <a:pPr algn="ctr">
              <a:lnSpc>
                <a:spcPct val="110000"/>
              </a:lnSpc>
              <a:buFont typeface="Wingdings" pitchFamily="2" charset="2"/>
              <a:buNone/>
            </a:pPr>
            <a:r>
              <a:rPr lang="en-US" sz="2000" dirty="0"/>
              <a:t>Yarmouk University – Jordan</a:t>
            </a:r>
          </a:p>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a:p>
            <a:pPr algn="ctr">
              <a:lnSpc>
                <a:spcPct val="110000"/>
              </a:lnSpc>
              <a:buFont typeface="Wingdings" pitchFamily="2" charset="2"/>
              <a:buNone/>
            </a:pPr>
            <a:endParaRPr lang="en-US" sz="2000" dirty="0"/>
          </a:p>
        </p:txBody>
      </p:sp>
      <p:pic>
        <p:nvPicPr>
          <p:cNvPr id="5" name="Picture 6"/>
          <p:cNvPicPr>
            <a:picLocks noChangeAspect="1" noChangeArrowheads="1"/>
          </p:cNvPicPr>
          <p:nvPr/>
        </p:nvPicPr>
        <p:blipFill>
          <a:blip r:embed="rId3" cstate="print"/>
          <a:srcRect/>
          <a:stretch>
            <a:fillRect/>
          </a:stretch>
        </p:blipFill>
        <p:spPr bwMode="auto">
          <a:xfrm>
            <a:off x="3886200" y="4495800"/>
            <a:ext cx="1163638" cy="1408112"/>
          </a:xfrm>
          <a:prstGeom prst="rect">
            <a:avLst/>
          </a:prstGeom>
          <a:noFill/>
          <a:ln w="9525">
            <a:noFill/>
            <a:miter lim="800000"/>
            <a:headEnd/>
            <a:tailEnd/>
          </a:ln>
        </p:spPr>
      </p:pic>
      <p:sp>
        <p:nvSpPr>
          <p:cNvPr id="2" name="Rectangle 1"/>
          <p:cNvSpPr/>
          <p:nvPr/>
        </p:nvSpPr>
        <p:spPr>
          <a:xfrm>
            <a:off x="3505200" y="6116015"/>
            <a:ext cx="2521268" cy="337593"/>
          </a:xfrm>
          <a:prstGeom prst="rect">
            <a:avLst/>
          </a:prstGeom>
        </p:spPr>
        <p:txBody>
          <a:bodyPr wrap="none">
            <a:spAutoFit/>
          </a:bodyPr>
          <a:lstStyle/>
          <a:p>
            <a:pPr>
              <a:lnSpc>
                <a:spcPct val="110000"/>
              </a:lnSpc>
              <a:buFont typeface="Wingdings" pitchFamily="2" charset="2"/>
              <a:buNone/>
            </a:pPr>
            <a:r>
              <a:rPr lang="en-US" sz="1600" dirty="0"/>
              <a:t>© Dr. Qasem Al-Radaideh</a:t>
            </a:r>
          </a:p>
        </p:txBody>
      </p:sp>
    </p:spTree>
    <p:extLst>
      <p:ext uri="{BB962C8B-B14F-4D97-AF65-F5344CB8AC3E}">
        <p14:creationId xmlns:p14="http://schemas.microsoft.com/office/powerpoint/2010/main" val="3747017020"/>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CE06131-5C60-47CD-AC64-6810D073EB3E}" type="slidenum">
              <a:rPr lang="en-US" smtClean="0"/>
              <a:pPr/>
              <a:t>10</a:t>
            </a:fld>
            <a:endParaRPr lang="en-US"/>
          </a:p>
        </p:txBody>
      </p:sp>
      <p:sp>
        <p:nvSpPr>
          <p:cNvPr id="43011"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sz="2000" dirty="0"/>
              <a:t>An Nice Example of one of the major Applications of Data Mining :</a:t>
            </a:r>
            <a:br>
              <a:rPr lang="en-US" sz="2000" dirty="0"/>
            </a:br>
            <a:r>
              <a:rPr lang="en-US" sz="2000" dirty="0">
                <a:solidFill>
                  <a:srgbClr val="C00000"/>
                </a:solidFill>
              </a:rPr>
              <a:t> Fraud Detection &amp; Mining Unusual Patterns</a:t>
            </a:r>
          </a:p>
        </p:txBody>
      </p:sp>
      <p:sp>
        <p:nvSpPr>
          <p:cNvPr id="43012" name="Rectangle 3"/>
          <p:cNvSpPr>
            <a:spLocks noGrp="1" noChangeArrowheads="1"/>
          </p:cNvSpPr>
          <p:nvPr>
            <p:ph type="body" idx="1"/>
          </p:nvPr>
        </p:nvSpPr>
        <p:spPr>
          <a:xfrm>
            <a:off x="381000" y="1295400"/>
            <a:ext cx="8382000" cy="5257800"/>
          </a:xfrm>
          <a:noFill/>
        </p:spPr>
        <p:txBody>
          <a:bodyPr lIns="92075" tIns="46038" rIns="92075" bIns="46038"/>
          <a:lstStyle/>
          <a:p>
            <a:pPr eaLnBrk="1" hangingPunct="1">
              <a:lnSpc>
                <a:spcPct val="110000"/>
              </a:lnSpc>
            </a:pPr>
            <a:r>
              <a:rPr lang="en-US" sz="1800" dirty="0"/>
              <a:t>Applications: Health care, retail, credit card service, telecomm.</a:t>
            </a:r>
          </a:p>
          <a:p>
            <a:pPr lvl="1" eaLnBrk="1" hangingPunct="1">
              <a:lnSpc>
                <a:spcPct val="110000"/>
              </a:lnSpc>
            </a:pPr>
            <a:r>
              <a:rPr lang="en-US" sz="1600" u="sng" dirty="0"/>
              <a:t>Auto insurance</a:t>
            </a:r>
            <a:r>
              <a:rPr lang="en-US" sz="1600" dirty="0"/>
              <a:t>: ring of collisions </a:t>
            </a:r>
          </a:p>
          <a:p>
            <a:pPr lvl="1" eaLnBrk="1" hangingPunct="1">
              <a:lnSpc>
                <a:spcPct val="110000"/>
              </a:lnSpc>
            </a:pPr>
            <a:r>
              <a:rPr lang="en-US" sz="1600" u="sng" dirty="0"/>
              <a:t>Money laundering:</a:t>
            </a:r>
            <a:r>
              <a:rPr lang="en-US" sz="1600" dirty="0"/>
              <a:t> suspicious monetary transactions </a:t>
            </a:r>
          </a:p>
          <a:p>
            <a:pPr lvl="1" eaLnBrk="1" hangingPunct="1">
              <a:lnSpc>
                <a:spcPct val="110000"/>
              </a:lnSpc>
            </a:pPr>
            <a:r>
              <a:rPr lang="en-US" sz="1600" u="sng" dirty="0"/>
              <a:t>Medical insurance</a:t>
            </a:r>
            <a:endParaRPr lang="en-US" sz="1600" dirty="0"/>
          </a:p>
          <a:p>
            <a:pPr lvl="2" eaLnBrk="1" hangingPunct="1">
              <a:lnSpc>
                <a:spcPct val="110000"/>
              </a:lnSpc>
            </a:pPr>
            <a:r>
              <a:rPr lang="en-US" sz="1600" dirty="0">
                <a:solidFill>
                  <a:srgbClr val="C00000"/>
                </a:solidFill>
              </a:rPr>
              <a:t>Professional patients</a:t>
            </a:r>
            <a:r>
              <a:rPr lang="en-US" sz="1600" dirty="0"/>
              <a:t>, </a:t>
            </a:r>
            <a:r>
              <a:rPr lang="en-US" sz="1600" dirty="0">
                <a:solidFill>
                  <a:srgbClr val="C00000"/>
                </a:solidFill>
              </a:rPr>
              <a:t>ring of doctors</a:t>
            </a:r>
            <a:r>
              <a:rPr lang="en-US" sz="1600" dirty="0"/>
              <a:t>, and </a:t>
            </a:r>
            <a:r>
              <a:rPr lang="en-US" sz="1600" dirty="0">
                <a:solidFill>
                  <a:srgbClr val="C00000"/>
                </a:solidFill>
              </a:rPr>
              <a:t>ring of references</a:t>
            </a:r>
          </a:p>
          <a:p>
            <a:pPr lvl="2" eaLnBrk="1" hangingPunct="1">
              <a:lnSpc>
                <a:spcPct val="110000"/>
              </a:lnSpc>
            </a:pPr>
            <a:r>
              <a:rPr lang="en-US" sz="1600" dirty="0">
                <a:solidFill>
                  <a:srgbClr val="C00000"/>
                </a:solidFill>
              </a:rPr>
              <a:t>Unnecessary</a:t>
            </a:r>
            <a:r>
              <a:rPr lang="en-US" sz="1600" dirty="0"/>
              <a:t> or </a:t>
            </a:r>
            <a:r>
              <a:rPr lang="en-US" sz="1600" dirty="0">
                <a:solidFill>
                  <a:srgbClr val="C00000"/>
                </a:solidFill>
              </a:rPr>
              <a:t>correlated screening tests</a:t>
            </a:r>
            <a:endParaRPr lang="en-US" sz="1400" dirty="0">
              <a:solidFill>
                <a:srgbClr val="C00000"/>
              </a:solidFill>
            </a:endParaRPr>
          </a:p>
          <a:p>
            <a:pPr lvl="1" eaLnBrk="1" hangingPunct="1">
              <a:lnSpc>
                <a:spcPct val="110000"/>
              </a:lnSpc>
            </a:pPr>
            <a:r>
              <a:rPr lang="en-US" sz="1600" u="sng" dirty="0"/>
              <a:t>Telecommunications: phone-call fraud</a:t>
            </a:r>
            <a:endParaRPr lang="en-US" sz="1400" dirty="0"/>
          </a:p>
          <a:p>
            <a:pPr lvl="2" eaLnBrk="1" hangingPunct="1">
              <a:lnSpc>
                <a:spcPct val="110000"/>
              </a:lnSpc>
            </a:pPr>
            <a:r>
              <a:rPr lang="en-US" sz="1600" dirty="0"/>
              <a:t>Phone call model: destination of the call, duration, time of day or week.  Analyze patterns that deviate from an expected norm</a:t>
            </a:r>
          </a:p>
          <a:p>
            <a:pPr lvl="1" eaLnBrk="1" hangingPunct="1">
              <a:lnSpc>
                <a:spcPct val="110000"/>
              </a:lnSpc>
            </a:pPr>
            <a:r>
              <a:rPr lang="en-US" sz="1600" u="sng" dirty="0"/>
              <a:t>Retail industry</a:t>
            </a:r>
          </a:p>
          <a:p>
            <a:pPr lvl="2" eaLnBrk="1" hangingPunct="1">
              <a:lnSpc>
                <a:spcPct val="110000"/>
              </a:lnSpc>
            </a:pPr>
            <a:r>
              <a:rPr lang="en-US" sz="1600" dirty="0"/>
              <a:t>Analysts estimate that 38% of retail shrink is due to dishonest employees</a:t>
            </a:r>
          </a:p>
          <a:p>
            <a:pPr lvl="1" eaLnBrk="1" hangingPunct="1">
              <a:lnSpc>
                <a:spcPct val="110000"/>
              </a:lnSpc>
            </a:pPr>
            <a:r>
              <a:rPr lang="en-US" sz="1600" u="sng" dirty="0"/>
              <a:t>Anti-terrorism</a:t>
            </a:r>
          </a:p>
          <a:p>
            <a:pPr eaLnBrk="1" hangingPunct="1">
              <a:lnSpc>
                <a:spcPct val="110000"/>
              </a:lnSpc>
            </a:pPr>
            <a:r>
              <a:rPr lang="en-US" sz="1800" dirty="0"/>
              <a:t>Approaches: Clustering &amp; model construction for frauds, outlier analysis</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0"/>
            <a:ext cx="7716838" cy="4495800"/>
          </a:xfrm>
        </p:spPr>
        <p:txBody>
          <a:bodyPr/>
          <a:lstStyle/>
          <a:p>
            <a:r>
              <a:rPr lang="en-US" dirty="0">
                <a:solidFill>
                  <a:srgbClr val="C00000"/>
                </a:solidFill>
              </a:rPr>
              <a:t>Dear Student</a:t>
            </a:r>
            <a:r>
              <a:rPr lang="en-US" dirty="0"/>
              <a:t>:</a:t>
            </a:r>
            <a:br>
              <a:rPr lang="en-US" dirty="0"/>
            </a:br>
            <a:br>
              <a:rPr lang="en-US" dirty="0"/>
            </a:br>
            <a:r>
              <a:rPr lang="en-US" dirty="0"/>
              <a:t>If you like to read about more examples, Following are some Examples from Book</a:t>
            </a:r>
            <a:br>
              <a:rPr lang="en-US" dirty="0"/>
            </a:br>
            <a:br>
              <a:rPr lang="en-US" dirty="0"/>
            </a:br>
            <a:r>
              <a:rPr lang="en-US" dirty="0"/>
              <a:t>ENJOY</a:t>
            </a:r>
          </a:p>
        </p:txBody>
      </p:sp>
      <p:sp>
        <p:nvSpPr>
          <p:cNvPr id="5" name="Slide Number Placeholder 4"/>
          <p:cNvSpPr>
            <a:spLocks noGrp="1"/>
          </p:cNvSpPr>
          <p:nvPr>
            <p:ph type="sldNum" sz="quarter" idx="12"/>
          </p:nvPr>
        </p:nvSpPr>
        <p:spPr/>
        <p:txBody>
          <a:bodyPr/>
          <a:lstStyle/>
          <a:p>
            <a:pPr>
              <a:defRPr/>
            </a:pPr>
            <a:fld id="{DFCA3516-8041-493E-859B-F5FF9A7F6B0D}" type="slidenum">
              <a:rPr lang="en-US" smtClean="0"/>
              <a:pPr>
                <a:defRPr/>
              </a:pPr>
              <a:t>11</a:t>
            </a:fld>
            <a:endParaRPr lang="en-US"/>
          </a:p>
        </p:txBody>
      </p:sp>
    </p:spTree>
    <p:extLst>
      <p:ext uri="{BB962C8B-B14F-4D97-AF65-F5344CB8AC3E}">
        <p14:creationId xmlns:p14="http://schemas.microsoft.com/office/powerpoint/2010/main" val="48540886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12</a:t>
            </a:fld>
            <a:endParaRPr lang="en-US"/>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371600"/>
            <a:ext cx="87725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446977"/>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13</a:t>
            </a:fld>
            <a:endParaRPr lang="en-US"/>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447800"/>
            <a:ext cx="844634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813851"/>
            <a:ext cx="8229600" cy="55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086216"/>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14</a:t>
            </a:fld>
            <a:endParaRPr lang="en-US"/>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95425"/>
            <a:ext cx="8153400" cy="208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76452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15</a:t>
            </a:fld>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3257"/>
            <a:ext cx="8328983"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598761"/>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16</a:t>
            </a:fld>
            <a:endParaRPr lang="en-US"/>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4340"/>
            <a:ext cx="8264922" cy="1977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752905"/>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17</a:t>
            </a:fld>
            <a:endParaRPr lang="en-US"/>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485900"/>
            <a:ext cx="8396007"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19" y="2743200"/>
            <a:ext cx="8408387" cy="112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9" y="4267200"/>
            <a:ext cx="8123584" cy="160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210875"/>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18</a:t>
            </a:fld>
            <a:endParaRPr 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371600"/>
            <a:ext cx="799147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932484"/>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19</a:t>
            </a:fld>
            <a:endParaRPr 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76" y="1600200"/>
            <a:ext cx="82962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57040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p>
            <a:fld id="{E64D8B9A-E761-4328-B9CE-3FF0C61CFF79}" type="slidenum">
              <a:rPr lang="en-US" smtClean="0"/>
              <a:pPr/>
              <a:t>2</a:t>
            </a:fld>
            <a:endParaRPr lang="en-US"/>
          </a:p>
        </p:txBody>
      </p:sp>
      <p:sp>
        <p:nvSpPr>
          <p:cNvPr id="5123"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57D64430-FB58-48FB-9873-2465C319D80E}" type="slidenum">
              <a:rPr lang="zh-CN" altLang="en-US" sz="1200">
                <a:ea typeface="SimSun" pitchFamily="2" charset="-122"/>
              </a:rPr>
              <a:pPr algn="r"/>
              <a:t>2</a:t>
            </a:fld>
            <a:endParaRPr lang="en-US" altLang="zh-CN" sz="1200">
              <a:ea typeface="SimSun" pitchFamily="2" charset="-122"/>
            </a:endParaRPr>
          </a:p>
        </p:txBody>
      </p:sp>
      <p:sp>
        <p:nvSpPr>
          <p:cNvPr id="5124" name="Rectangle 2"/>
          <p:cNvSpPr>
            <a:spLocks noGrp="1" noChangeArrowheads="1"/>
          </p:cNvSpPr>
          <p:nvPr>
            <p:ph type="title" idx="4294967295"/>
          </p:nvPr>
        </p:nvSpPr>
        <p:spPr>
          <a:xfrm>
            <a:off x="876300" y="914400"/>
            <a:ext cx="7620000" cy="3581400"/>
          </a:xfrm>
        </p:spPr>
        <p:txBody>
          <a:bodyPr/>
          <a:lstStyle/>
          <a:p>
            <a:pPr eaLnBrk="1" hangingPunct="1"/>
            <a:br>
              <a:rPr lang="en-US" sz="4400" dirty="0">
                <a:solidFill>
                  <a:srgbClr val="000099"/>
                </a:solidFill>
              </a:rPr>
            </a:br>
            <a:br>
              <a:rPr lang="en-US" sz="4400" dirty="0">
                <a:solidFill>
                  <a:srgbClr val="000099"/>
                </a:solidFill>
              </a:rPr>
            </a:br>
            <a:r>
              <a:rPr lang="en-US" sz="4400" dirty="0">
                <a:solidFill>
                  <a:srgbClr val="000099"/>
                </a:solidFill>
              </a:rPr>
              <a:t> </a:t>
            </a:r>
            <a:br>
              <a:rPr lang="en-US" sz="4400" dirty="0">
                <a:solidFill>
                  <a:srgbClr val="000099"/>
                </a:solidFill>
              </a:rPr>
            </a:br>
            <a:br>
              <a:rPr lang="en-US" sz="4400" dirty="0">
                <a:solidFill>
                  <a:srgbClr val="000099"/>
                </a:solidFill>
              </a:rPr>
            </a:br>
            <a:br>
              <a:rPr lang="en-US" sz="4400" dirty="0">
                <a:solidFill>
                  <a:srgbClr val="000099"/>
                </a:solidFill>
              </a:rPr>
            </a:br>
            <a:r>
              <a:rPr lang="en-US" sz="4400" dirty="0">
                <a:solidFill>
                  <a:srgbClr val="000099"/>
                </a:solidFill>
              </a:rPr>
              <a:t>Topic 7</a:t>
            </a:r>
            <a:br>
              <a:rPr lang="en-US" sz="4400" dirty="0">
                <a:solidFill>
                  <a:srgbClr val="000099"/>
                </a:solidFill>
              </a:rPr>
            </a:br>
            <a:br>
              <a:rPr lang="en-US" sz="4400" dirty="0">
                <a:solidFill>
                  <a:srgbClr val="000099"/>
                </a:solidFill>
              </a:rPr>
            </a:br>
            <a:r>
              <a:rPr lang="en-US" sz="4400" dirty="0"/>
              <a:t>Data Mining Applications and Trends </a:t>
            </a:r>
            <a:endParaRPr lang="en-US" sz="2800" dirty="0">
              <a:solidFill>
                <a:srgbClr val="000099"/>
              </a:solidFill>
            </a:endParaRPr>
          </a:p>
        </p:txBody>
      </p:sp>
      <p:sp>
        <p:nvSpPr>
          <p:cNvPr id="6" name="Rectangle 5"/>
          <p:cNvSpPr/>
          <p:nvPr/>
        </p:nvSpPr>
        <p:spPr>
          <a:xfrm>
            <a:off x="1828800" y="4953000"/>
            <a:ext cx="5715000" cy="1077218"/>
          </a:xfrm>
          <a:prstGeom prst="rect">
            <a:avLst/>
          </a:prstGeom>
        </p:spPr>
        <p:txBody>
          <a:bodyPr wrap="square">
            <a:spAutoFit/>
          </a:bodyPr>
          <a:lstStyle/>
          <a:p>
            <a:pPr algn="ctr"/>
            <a:r>
              <a:rPr lang="en-US" sz="1600" b="1" dirty="0">
                <a:solidFill>
                  <a:srgbClr val="000099"/>
                </a:solidFill>
              </a:rPr>
              <a:t>Main Source: J. Han Book</a:t>
            </a:r>
          </a:p>
          <a:p>
            <a:pPr algn="ctr"/>
            <a:r>
              <a:rPr lang="en-US" sz="1600" dirty="0"/>
              <a:t>Data Mining: Concepts and Techniques (2</a:t>
            </a:r>
            <a:r>
              <a:rPr lang="en-US" sz="1600" baseline="30000" dirty="0"/>
              <a:t>nd</a:t>
            </a:r>
            <a:r>
              <a:rPr lang="en-US" sz="1600" dirty="0"/>
              <a:t> Ed and 3</a:t>
            </a:r>
            <a:r>
              <a:rPr lang="en-US" sz="1600" baseline="30000" dirty="0"/>
              <a:t>rd</a:t>
            </a:r>
            <a:r>
              <a:rPr lang="en-US" sz="1600" dirty="0"/>
              <a:t> Ed)</a:t>
            </a:r>
          </a:p>
          <a:p>
            <a:pPr algn="ctr"/>
            <a:endParaRPr lang="en-US" sz="1600" b="1" dirty="0">
              <a:solidFill>
                <a:srgbClr val="C00000"/>
              </a:solidFill>
            </a:endParaRPr>
          </a:p>
          <a:p>
            <a:pPr algn="ctr"/>
            <a:r>
              <a:rPr lang="en-US" sz="1600" b="1" dirty="0">
                <a:solidFill>
                  <a:srgbClr val="C00000"/>
                </a:solidFill>
              </a:rPr>
              <a:t>(Chapter 1 and Chapter 13)</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9BCEFFA-21F6-4A7C-AEC2-9938164463C0}" type="slidenum">
              <a:rPr lang="en-US" smtClean="0"/>
              <a:pPr>
                <a:defRPr/>
              </a:pPr>
              <a:t>20</a:t>
            </a:fld>
            <a:endParaRPr lang="en-US"/>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676400"/>
            <a:ext cx="799147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41" y="1355035"/>
            <a:ext cx="14859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347182"/>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24200"/>
            <a:ext cx="7716838" cy="762000"/>
          </a:xfrm>
        </p:spPr>
        <p:txBody>
          <a:bodyPr/>
          <a:lstStyle/>
          <a:p>
            <a:r>
              <a:rPr lang="en-US" b="1" dirty="0"/>
              <a:t>Mining Complex Data Types</a:t>
            </a:r>
            <a:endParaRPr lang="en-US" dirty="0"/>
          </a:p>
        </p:txBody>
      </p:sp>
      <p:sp>
        <p:nvSpPr>
          <p:cNvPr id="5" name="Slide Number Placeholder 4"/>
          <p:cNvSpPr>
            <a:spLocks noGrp="1"/>
          </p:cNvSpPr>
          <p:nvPr>
            <p:ph type="sldNum" sz="quarter" idx="12"/>
          </p:nvPr>
        </p:nvSpPr>
        <p:spPr/>
        <p:txBody>
          <a:bodyPr/>
          <a:lstStyle/>
          <a:p>
            <a:pPr>
              <a:defRPr/>
            </a:pPr>
            <a:fld id="{0CFF4C2D-FEEE-4879-9C74-D6483BEF5869}" type="slidenum">
              <a:rPr lang="en-US" smtClean="0"/>
              <a:pPr>
                <a:defRPr/>
              </a:pPr>
              <a:t>21</a:t>
            </a:fld>
            <a:endParaRPr lang="en-US"/>
          </a:p>
        </p:txBody>
      </p:sp>
    </p:spTree>
    <p:extLst>
      <p:ext uri="{BB962C8B-B14F-4D97-AF65-F5344CB8AC3E}">
        <p14:creationId xmlns:p14="http://schemas.microsoft.com/office/powerpoint/2010/main" val="581923005"/>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 Complex Data Types</a:t>
            </a:r>
            <a:endParaRPr lang="en-US" dirty="0"/>
          </a:p>
        </p:txBody>
      </p:sp>
      <p:sp>
        <p:nvSpPr>
          <p:cNvPr id="5" name="Slide Number Placeholder 4"/>
          <p:cNvSpPr>
            <a:spLocks noGrp="1"/>
          </p:cNvSpPr>
          <p:nvPr>
            <p:ph type="sldNum" sz="quarter" idx="12"/>
          </p:nvPr>
        </p:nvSpPr>
        <p:spPr/>
        <p:txBody>
          <a:bodyPr/>
          <a:lstStyle/>
          <a:p>
            <a:pPr>
              <a:defRPr/>
            </a:pPr>
            <a:fld id="{0CFF4C2D-FEEE-4879-9C74-D6483BEF5869}" type="slidenum">
              <a:rPr lang="en-US" smtClean="0"/>
              <a:pPr>
                <a:defRPr/>
              </a:pPr>
              <a:t>22</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381000" y="1523999"/>
            <a:ext cx="8153400" cy="4771069"/>
          </a:xfrm>
          <a:prstGeom prst="rect">
            <a:avLst/>
          </a:prstGeom>
          <a:noFill/>
          <a:ln w="9525">
            <a:noFill/>
            <a:miter lim="800000"/>
            <a:headEnd/>
            <a:tailEnd/>
          </a:ln>
        </p:spPr>
      </p:pic>
    </p:spTree>
    <p:extLst>
      <p:ext uri="{BB962C8B-B14F-4D97-AF65-F5344CB8AC3E}">
        <p14:creationId xmlns:p14="http://schemas.microsoft.com/office/powerpoint/2010/main" val="245707130"/>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8"/>
          <p:cNvSpPr>
            <a:spLocks noGrp="1"/>
          </p:cNvSpPr>
          <p:nvPr>
            <p:ph type="sldNum" sz="quarter" idx="12"/>
          </p:nvPr>
        </p:nvSpPr>
        <p:spPr/>
        <p:txBody>
          <a:bodyPr/>
          <a:lstStyle/>
          <a:p>
            <a:fld id="{C697B082-B977-4042-9D7E-5B30A29B18CC}" type="slidenum">
              <a:rPr lang="en-US"/>
              <a:pPr/>
              <a:t>23</a:t>
            </a:fld>
            <a:endParaRPr lang="en-US"/>
          </a:p>
        </p:txBody>
      </p:sp>
      <p:sp>
        <p:nvSpPr>
          <p:cNvPr id="1594370" name="Text Box 2"/>
          <p:cNvSpPr txBox="1">
            <a:spLocks noChangeArrowheads="1"/>
          </p:cNvSpPr>
          <p:nvPr/>
        </p:nvSpPr>
        <p:spPr bwMode="auto">
          <a:xfrm>
            <a:off x="0" y="1355725"/>
            <a:ext cx="9144000" cy="396875"/>
          </a:xfrm>
          <a:prstGeom prst="rect">
            <a:avLst/>
          </a:prstGeom>
          <a:noFill/>
          <a:ln w="9525">
            <a:noFill/>
            <a:miter lim="800000"/>
            <a:headEnd/>
            <a:tailEnd/>
          </a:ln>
          <a:effectLst/>
        </p:spPr>
        <p:txBody>
          <a:bodyPr>
            <a:spAutoFit/>
          </a:bodyPr>
          <a:lstStyle/>
          <a:p>
            <a:pPr algn="ctr"/>
            <a:r>
              <a:rPr lang="en-US" sz="2000" b="1">
                <a:latin typeface="Arial" charset="0"/>
              </a:rPr>
              <a:t>Data Mining / Knowledge Discovery</a:t>
            </a:r>
          </a:p>
        </p:txBody>
      </p:sp>
      <p:sp>
        <p:nvSpPr>
          <p:cNvPr id="1594371" name="Text Box 3"/>
          <p:cNvSpPr txBox="1">
            <a:spLocks noChangeArrowheads="1"/>
          </p:cNvSpPr>
          <p:nvPr/>
        </p:nvSpPr>
        <p:spPr bwMode="auto">
          <a:xfrm>
            <a:off x="0" y="3886200"/>
            <a:ext cx="9144000" cy="366713"/>
          </a:xfrm>
          <a:prstGeom prst="rect">
            <a:avLst/>
          </a:prstGeom>
          <a:noFill/>
          <a:ln w="9525">
            <a:noFill/>
            <a:miter lim="800000"/>
            <a:headEnd/>
            <a:tailEnd/>
          </a:ln>
          <a:effectLst/>
        </p:spPr>
        <p:txBody>
          <a:bodyPr>
            <a:spAutoFit/>
          </a:bodyPr>
          <a:lstStyle/>
          <a:p>
            <a:r>
              <a:rPr lang="en-US" sz="1800" b="1">
                <a:latin typeface="Arial" charset="0"/>
              </a:rPr>
              <a:t>   Structured Data              Multimedia                    </a:t>
            </a:r>
            <a:r>
              <a:rPr lang="en-US" sz="1800" b="1">
                <a:solidFill>
                  <a:srgbClr val="CC0000"/>
                </a:solidFill>
                <a:latin typeface="Arial" charset="0"/>
              </a:rPr>
              <a:t>Free Text</a:t>
            </a:r>
            <a:r>
              <a:rPr lang="en-US" sz="1800" b="1">
                <a:latin typeface="Arial" charset="0"/>
              </a:rPr>
              <a:t>                   Hypertext</a:t>
            </a:r>
          </a:p>
        </p:txBody>
      </p:sp>
      <p:pic>
        <p:nvPicPr>
          <p:cNvPr id="1594372" name="Picture 4" descr="sook04yd[1]"/>
          <p:cNvPicPr>
            <a:picLocks noGrp="1" noChangeAspect="1" noChangeArrowheads="1"/>
          </p:cNvPicPr>
          <p:nvPr>
            <p:ph sz="quarter" idx="4"/>
          </p:nvPr>
        </p:nvPicPr>
        <p:blipFill>
          <a:blip r:embed="rId3" cstate="print"/>
          <a:srcRect/>
          <a:stretch>
            <a:fillRect/>
          </a:stretch>
        </p:blipFill>
        <p:spPr>
          <a:xfrm>
            <a:off x="3384550" y="1752600"/>
            <a:ext cx="2482850" cy="1031875"/>
          </a:xfrm>
          <a:noFill/>
          <a:ln/>
        </p:spPr>
      </p:pic>
      <p:grpSp>
        <p:nvGrpSpPr>
          <p:cNvPr id="2" name="Group 5"/>
          <p:cNvGrpSpPr>
            <a:grpSpLocks/>
          </p:cNvGrpSpPr>
          <p:nvPr/>
        </p:nvGrpSpPr>
        <p:grpSpPr bwMode="auto">
          <a:xfrm>
            <a:off x="44450" y="4267200"/>
            <a:ext cx="9055100" cy="1905000"/>
            <a:chOff x="48" y="2928"/>
            <a:chExt cx="5704" cy="1200"/>
          </a:xfrm>
        </p:grpSpPr>
        <p:grpSp>
          <p:nvGrpSpPr>
            <p:cNvPr id="3" name="Group 6"/>
            <p:cNvGrpSpPr>
              <a:grpSpLocks/>
            </p:cNvGrpSpPr>
            <p:nvPr/>
          </p:nvGrpSpPr>
          <p:grpSpPr bwMode="auto">
            <a:xfrm>
              <a:off x="48" y="2928"/>
              <a:ext cx="1344" cy="1200"/>
              <a:chOff x="48" y="2544"/>
              <a:chExt cx="1344" cy="1200"/>
            </a:xfrm>
          </p:grpSpPr>
          <p:sp>
            <p:nvSpPr>
              <p:cNvPr id="1594375" name="Text Box 7"/>
              <p:cNvSpPr txBox="1">
                <a:spLocks noChangeArrowheads="1"/>
              </p:cNvSpPr>
              <p:nvPr/>
            </p:nvSpPr>
            <p:spPr bwMode="auto">
              <a:xfrm>
                <a:off x="123" y="2592"/>
                <a:ext cx="1219" cy="1008"/>
              </a:xfrm>
              <a:prstGeom prst="rect">
                <a:avLst/>
              </a:prstGeom>
              <a:noFill/>
              <a:ln w="9525">
                <a:noFill/>
                <a:miter lim="800000"/>
                <a:headEnd/>
                <a:tailEnd/>
              </a:ln>
              <a:effectLst/>
            </p:spPr>
            <p:txBody>
              <a:bodyPr wrap="none">
                <a:spAutoFit/>
              </a:bodyPr>
              <a:lstStyle/>
              <a:p>
                <a:pPr marL="342900" indent="-342900" algn="l"/>
                <a:r>
                  <a:rPr lang="en-US" sz="1400" dirty="0" err="1">
                    <a:solidFill>
                      <a:schemeClr val="hlink"/>
                    </a:solidFill>
                    <a:latin typeface="Arial" charset="0"/>
                  </a:rPr>
                  <a:t>HomeLoan</a:t>
                </a:r>
                <a:r>
                  <a:rPr lang="en-US" sz="1400" dirty="0">
                    <a:solidFill>
                      <a:schemeClr val="hlink"/>
                    </a:solidFill>
                    <a:latin typeface="Arial" charset="0"/>
                  </a:rPr>
                  <a:t> (</a:t>
                </a:r>
              </a:p>
              <a:p>
                <a:pPr marL="342900" indent="-342900" algn="l"/>
                <a:r>
                  <a:rPr lang="en-US" sz="1400" dirty="0">
                    <a:solidFill>
                      <a:schemeClr val="hlink"/>
                    </a:solidFill>
                    <a:latin typeface="Arial" charset="0"/>
                  </a:rPr>
                  <a:t> </a:t>
                </a:r>
                <a:r>
                  <a:rPr lang="en-US" sz="1400" dirty="0" err="1">
                    <a:solidFill>
                      <a:schemeClr val="hlink"/>
                    </a:solidFill>
                    <a:latin typeface="Arial" charset="0"/>
                  </a:rPr>
                  <a:t>Loanee</a:t>
                </a:r>
                <a:r>
                  <a:rPr lang="en-US" sz="1400" dirty="0">
                    <a:solidFill>
                      <a:schemeClr val="hlink"/>
                    </a:solidFill>
                    <a:latin typeface="Arial" charset="0"/>
                  </a:rPr>
                  <a:t>:</a:t>
                </a:r>
                <a:r>
                  <a:rPr lang="en-US" sz="1400" i="1" dirty="0">
                    <a:latin typeface="Arial" charset="0"/>
                  </a:rPr>
                  <a:t>  Frank Rizzo</a:t>
                </a:r>
                <a:endParaRPr lang="en-US" sz="700" i="1" dirty="0">
                  <a:latin typeface="Arial" charset="0"/>
                </a:endParaRPr>
              </a:p>
              <a:p>
                <a:pPr marL="342900" indent="-342900" algn="l"/>
                <a:r>
                  <a:rPr lang="en-US" sz="1400" dirty="0">
                    <a:latin typeface="Arial" charset="0"/>
                  </a:rPr>
                  <a:t> </a:t>
                </a:r>
                <a:r>
                  <a:rPr lang="en-US" sz="1400" dirty="0">
                    <a:solidFill>
                      <a:schemeClr val="hlink"/>
                    </a:solidFill>
                    <a:latin typeface="Arial" charset="0"/>
                  </a:rPr>
                  <a:t>Lender:</a:t>
                </a:r>
                <a:r>
                  <a:rPr lang="en-US" sz="1400" i="1" dirty="0">
                    <a:latin typeface="Arial" charset="0"/>
                  </a:rPr>
                  <a:t>   </a:t>
                </a:r>
                <a:r>
                  <a:rPr lang="en-US" sz="1400" i="1" dirty="0" err="1">
                    <a:latin typeface="Arial" charset="0"/>
                  </a:rPr>
                  <a:t>MWF</a:t>
                </a:r>
                <a:endParaRPr lang="en-US" sz="1400" i="1" dirty="0">
                  <a:latin typeface="Arial" charset="0"/>
                </a:endParaRPr>
              </a:p>
              <a:p>
                <a:pPr marL="342900" indent="-342900" algn="l"/>
                <a:r>
                  <a:rPr lang="en-US" sz="1400" dirty="0">
                    <a:latin typeface="Arial" charset="0"/>
                  </a:rPr>
                  <a:t> </a:t>
                </a:r>
                <a:r>
                  <a:rPr lang="en-US" sz="1400" dirty="0">
                    <a:solidFill>
                      <a:schemeClr val="hlink"/>
                    </a:solidFill>
                    <a:latin typeface="Arial" charset="0"/>
                  </a:rPr>
                  <a:t>Agency:</a:t>
                </a:r>
                <a:r>
                  <a:rPr lang="en-US" sz="1400" i="1" dirty="0">
                    <a:latin typeface="Arial" charset="0"/>
                  </a:rPr>
                  <a:t>  Lake View</a:t>
                </a:r>
              </a:p>
              <a:p>
                <a:pPr marL="342900" indent="-342900" algn="l"/>
                <a:r>
                  <a:rPr lang="en-US" sz="1400" dirty="0">
                    <a:latin typeface="Arial" charset="0"/>
                  </a:rPr>
                  <a:t> </a:t>
                </a:r>
                <a:r>
                  <a:rPr lang="en-US" sz="1400" dirty="0">
                    <a:solidFill>
                      <a:schemeClr val="hlink"/>
                    </a:solidFill>
                    <a:latin typeface="Arial" charset="0"/>
                  </a:rPr>
                  <a:t>Amount:</a:t>
                </a:r>
                <a:r>
                  <a:rPr lang="en-US" sz="1400" i="1" dirty="0">
                    <a:latin typeface="Arial" charset="0"/>
                  </a:rPr>
                  <a:t> $200,000</a:t>
                </a:r>
              </a:p>
              <a:p>
                <a:pPr marL="342900" indent="-342900" algn="l"/>
                <a:r>
                  <a:rPr lang="en-US" sz="1400" dirty="0">
                    <a:latin typeface="Arial" charset="0"/>
                  </a:rPr>
                  <a:t> </a:t>
                </a:r>
                <a:r>
                  <a:rPr lang="en-US" sz="1400" dirty="0">
                    <a:solidFill>
                      <a:schemeClr val="hlink"/>
                    </a:solidFill>
                    <a:latin typeface="Arial" charset="0"/>
                  </a:rPr>
                  <a:t>Term:</a:t>
                </a:r>
                <a:r>
                  <a:rPr lang="en-US" sz="1400" i="1" dirty="0">
                    <a:latin typeface="Arial" charset="0"/>
                  </a:rPr>
                  <a:t>     15 years</a:t>
                </a:r>
              </a:p>
              <a:p>
                <a:pPr marL="342900" indent="-342900" algn="l"/>
                <a:r>
                  <a:rPr lang="en-US" sz="1400" dirty="0">
                    <a:solidFill>
                      <a:schemeClr val="hlink"/>
                    </a:solidFill>
                    <a:latin typeface="Arial" charset="0"/>
                  </a:rPr>
                  <a:t>)</a:t>
                </a:r>
              </a:p>
            </p:txBody>
          </p:sp>
          <p:sp>
            <p:nvSpPr>
              <p:cNvPr id="1594376" name="Rectangle 8"/>
              <p:cNvSpPr>
                <a:spLocks noChangeArrowheads="1"/>
              </p:cNvSpPr>
              <p:nvPr/>
            </p:nvSpPr>
            <p:spPr bwMode="auto">
              <a:xfrm>
                <a:off x="48" y="2544"/>
                <a:ext cx="1344" cy="1200"/>
              </a:xfrm>
              <a:prstGeom prst="rect">
                <a:avLst/>
              </a:prstGeom>
              <a:noFill/>
              <a:ln w="12700">
                <a:solidFill>
                  <a:schemeClr val="tx1"/>
                </a:solidFill>
                <a:miter lim="800000"/>
                <a:headEnd/>
                <a:tailEnd/>
              </a:ln>
              <a:effectLst/>
            </p:spPr>
            <p:txBody>
              <a:bodyPr wrap="none" anchor="ctr"/>
              <a:lstStyle/>
              <a:p>
                <a:endParaRPr lang="en-US" sz="2000"/>
              </a:p>
            </p:txBody>
          </p:sp>
        </p:grpSp>
        <p:grpSp>
          <p:nvGrpSpPr>
            <p:cNvPr id="4" name="Group 9"/>
            <p:cNvGrpSpPr>
              <a:grpSpLocks/>
            </p:cNvGrpSpPr>
            <p:nvPr/>
          </p:nvGrpSpPr>
          <p:grpSpPr bwMode="auto">
            <a:xfrm>
              <a:off x="3024" y="2928"/>
              <a:ext cx="1296" cy="1200"/>
              <a:chOff x="3024" y="2544"/>
              <a:chExt cx="1296" cy="1200"/>
            </a:xfrm>
          </p:grpSpPr>
          <p:sp>
            <p:nvSpPr>
              <p:cNvPr id="1594378" name="Text Box 10"/>
              <p:cNvSpPr txBox="1">
                <a:spLocks noChangeArrowheads="1"/>
              </p:cNvSpPr>
              <p:nvPr/>
            </p:nvSpPr>
            <p:spPr bwMode="auto">
              <a:xfrm>
                <a:off x="3094" y="2561"/>
                <a:ext cx="1156" cy="1008"/>
              </a:xfrm>
              <a:prstGeom prst="rect">
                <a:avLst/>
              </a:prstGeom>
              <a:noFill/>
              <a:ln w="9525">
                <a:noFill/>
                <a:miter lim="800000"/>
                <a:headEnd/>
                <a:tailEnd/>
              </a:ln>
              <a:effectLst/>
            </p:spPr>
            <p:txBody>
              <a:bodyPr wrap="none">
                <a:spAutoFit/>
              </a:bodyPr>
              <a:lstStyle/>
              <a:p>
                <a:pPr marL="342900" indent="-342900"/>
                <a:r>
                  <a:rPr lang="en-US" sz="1400" i="1" dirty="0">
                    <a:latin typeface="Arial" charset="0"/>
                  </a:rPr>
                  <a:t>  Frank Rizzo bought</a:t>
                </a:r>
              </a:p>
              <a:p>
                <a:pPr marL="342900" indent="-342900"/>
                <a:r>
                  <a:rPr lang="en-US" sz="1400" i="1" dirty="0">
                    <a:latin typeface="Arial" charset="0"/>
                  </a:rPr>
                  <a:t>his home from Lake</a:t>
                </a:r>
              </a:p>
              <a:p>
                <a:pPr marL="342900" indent="-342900"/>
                <a:r>
                  <a:rPr lang="en-US" sz="1400" i="1" dirty="0">
                    <a:latin typeface="Arial" charset="0"/>
                  </a:rPr>
                  <a:t>View Real Estate in</a:t>
                </a:r>
              </a:p>
              <a:p>
                <a:pPr marL="342900" indent="-342900"/>
                <a:r>
                  <a:rPr lang="en-US" sz="1400" i="1" dirty="0">
                    <a:latin typeface="Arial" charset="0"/>
                  </a:rPr>
                  <a:t>1992.</a:t>
                </a:r>
              </a:p>
              <a:p>
                <a:pPr marL="342900" indent="-342900"/>
                <a:r>
                  <a:rPr lang="en-US" sz="1400" i="1" dirty="0">
                    <a:latin typeface="Arial" charset="0"/>
                  </a:rPr>
                  <a:t>  He paid $200,000</a:t>
                </a:r>
              </a:p>
              <a:p>
                <a:pPr marL="342900" indent="-342900"/>
                <a:r>
                  <a:rPr lang="en-US" sz="1400" i="1" dirty="0">
                    <a:latin typeface="Arial" charset="0"/>
                  </a:rPr>
                  <a:t>under a15-year loan</a:t>
                </a:r>
              </a:p>
              <a:p>
                <a:pPr marL="342900" indent="-342900"/>
                <a:r>
                  <a:rPr lang="en-US" sz="1400" i="1" dirty="0">
                    <a:latin typeface="Arial" charset="0"/>
                  </a:rPr>
                  <a:t>from MW Financial.</a:t>
                </a:r>
              </a:p>
            </p:txBody>
          </p:sp>
          <p:sp>
            <p:nvSpPr>
              <p:cNvPr id="1594379" name="Rectangle 11"/>
              <p:cNvSpPr>
                <a:spLocks noChangeArrowheads="1"/>
              </p:cNvSpPr>
              <p:nvPr/>
            </p:nvSpPr>
            <p:spPr bwMode="auto">
              <a:xfrm>
                <a:off x="3024" y="2544"/>
                <a:ext cx="1296" cy="1200"/>
              </a:xfrm>
              <a:prstGeom prst="rect">
                <a:avLst/>
              </a:prstGeom>
              <a:noFill/>
              <a:ln w="19050">
                <a:solidFill>
                  <a:srgbClr val="CC0000"/>
                </a:solidFill>
                <a:miter lim="800000"/>
                <a:headEnd/>
                <a:tailEnd/>
              </a:ln>
              <a:effectLst/>
            </p:spPr>
            <p:txBody>
              <a:bodyPr wrap="none" anchor="ctr"/>
              <a:lstStyle/>
              <a:p>
                <a:endParaRPr lang="en-US"/>
              </a:p>
            </p:txBody>
          </p:sp>
        </p:grpSp>
        <p:grpSp>
          <p:nvGrpSpPr>
            <p:cNvPr id="5" name="Group 12"/>
            <p:cNvGrpSpPr>
              <a:grpSpLocks/>
            </p:cNvGrpSpPr>
            <p:nvPr/>
          </p:nvGrpSpPr>
          <p:grpSpPr bwMode="auto">
            <a:xfrm>
              <a:off x="4408" y="2928"/>
              <a:ext cx="1344" cy="1200"/>
              <a:chOff x="4408" y="2544"/>
              <a:chExt cx="1344" cy="1200"/>
            </a:xfrm>
          </p:grpSpPr>
          <p:sp>
            <p:nvSpPr>
              <p:cNvPr id="1594381" name="Text Box 13"/>
              <p:cNvSpPr txBox="1">
                <a:spLocks noChangeArrowheads="1"/>
              </p:cNvSpPr>
              <p:nvPr/>
            </p:nvSpPr>
            <p:spPr bwMode="auto">
              <a:xfrm>
                <a:off x="4473" y="2544"/>
                <a:ext cx="1212" cy="1008"/>
              </a:xfrm>
              <a:prstGeom prst="rect">
                <a:avLst/>
              </a:prstGeom>
              <a:noFill/>
              <a:ln w="9525">
                <a:noFill/>
                <a:miter lim="800000"/>
                <a:headEnd/>
                <a:tailEnd/>
              </a:ln>
              <a:effectLst/>
            </p:spPr>
            <p:txBody>
              <a:bodyPr wrap="none">
                <a:spAutoFit/>
              </a:bodyPr>
              <a:lstStyle/>
              <a:p>
                <a:pPr marL="342900" indent="-342900" algn="l"/>
                <a:r>
                  <a:rPr lang="en-US" sz="1400" i="1" dirty="0">
                    <a:solidFill>
                      <a:schemeClr val="hlink"/>
                    </a:solidFill>
                    <a:latin typeface="Arial" charset="0"/>
                  </a:rPr>
                  <a:t>&lt;a </a:t>
                </a:r>
                <a:r>
                  <a:rPr lang="en-US" sz="1400" i="1" dirty="0" err="1">
                    <a:solidFill>
                      <a:schemeClr val="hlink"/>
                    </a:solidFill>
                    <a:latin typeface="Arial" charset="0"/>
                  </a:rPr>
                  <a:t>href</a:t>
                </a:r>
                <a:r>
                  <a:rPr lang="en-US" sz="1400" i="1" dirty="0">
                    <a:solidFill>
                      <a:schemeClr val="hlink"/>
                    </a:solidFill>
                    <a:latin typeface="Arial" charset="0"/>
                  </a:rPr>
                  <a:t>&gt;</a:t>
                </a:r>
                <a:r>
                  <a:rPr lang="en-US" sz="1400" i="1" dirty="0">
                    <a:latin typeface="Arial" charset="0"/>
                  </a:rPr>
                  <a:t>Frank Rizzo</a:t>
                </a:r>
              </a:p>
              <a:p>
                <a:pPr marL="342900" indent="-342900" algn="l"/>
                <a:r>
                  <a:rPr lang="en-US" sz="1400" i="1" dirty="0">
                    <a:solidFill>
                      <a:schemeClr val="hlink"/>
                    </a:solidFill>
                    <a:latin typeface="Arial" charset="0"/>
                  </a:rPr>
                  <a:t>&lt;/a&gt;</a:t>
                </a:r>
                <a:r>
                  <a:rPr lang="en-US" sz="1400" i="1" dirty="0">
                    <a:latin typeface="Arial" charset="0"/>
                  </a:rPr>
                  <a:t> Bought</a:t>
                </a:r>
              </a:p>
              <a:p>
                <a:pPr marL="342900" indent="-342900" algn="l"/>
                <a:r>
                  <a:rPr lang="en-US" sz="1400" i="1" dirty="0">
                    <a:solidFill>
                      <a:schemeClr val="hlink"/>
                    </a:solidFill>
                    <a:latin typeface="Arial" charset="0"/>
                  </a:rPr>
                  <a:t>&lt;a </a:t>
                </a:r>
                <a:r>
                  <a:rPr lang="en-US" sz="1400" i="1" dirty="0" err="1">
                    <a:solidFill>
                      <a:schemeClr val="hlink"/>
                    </a:solidFill>
                    <a:latin typeface="Arial" charset="0"/>
                  </a:rPr>
                  <a:t>hef</a:t>
                </a:r>
                <a:r>
                  <a:rPr lang="en-US" sz="1400" i="1" dirty="0">
                    <a:solidFill>
                      <a:schemeClr val="hlink"/>
                    </a:solidFill>
                    <a:latin typeface="Arial" charset="0"/>
                  </a:rPr>
                  <a:t>&gt;</a:t>
                </a:r>
                <a:r>
                  <a:rPr lang="en-US" sz="1400" i="1" dirty="0">
                    <a:latin typeface="Arial" charset="0"/>
                  </a:rPr>
                  <a:t>this home</a:t>
                </a:r>
                <a:r>
                  <a:rPr lang="en-US" sz="1400" i="1" dirty="0">
                    <a:solidFill>
                      <a:schemeClr val="hlink"/>
                    </a:solidFill>
                    <a:latin typeface="Arial" charset="0"/>
                  </a:rPr>
                  <a:t>&lt;/a&gt;</a:t>
                </a:r>
              </a:p>
              <a:p>
                <a:pPr marL="342900" indent="-342900" algn="l"/>
                <a:r>
                  <a:rPr lang="en-US" sz="1400" i="1" dirty="0">
                    <a:latin typeface="Arial" charset="0"/>
                  </a:rPr>
                  <a:t>from </a:t>
                </a:r>
                <a:r>
                  <a:rPr lang="en-US" sz="1400" i="1" dirty="0">
                    <a:solidFill>
                      <a:schemeClr val="hlink"/>
                    </a:solidFill>
                    <a:latin typeface="Arial" charset="0"/>
                  </a:rPr>
                  <a:t>&lt;a </a:t>
                </a:r>
                <a:r>
                  <a:rPr lang="en-US" sz="1400" i="1" dirty="0" err="1">
                    <a:solidFill>
                      <a:schemeClr val="hlink"/>
                    </a:solidFill>
                    <a:latin typeface="Arial" charset="0"/>
                  </a:rPr>
                  <a:t>href</a:t>
                </a:r>
                <a:r>
                  <a:rPr lang="en-US" sz="1400" i="1" dirty="0">
                    <a:solidFill>
                      <a:schemeClr val="hlink"/>
                    </a:solidFill>
                    <a:latin typeface="Arial" charset="0"/>
                  </a:rPr>
                  <a:t>&gt;</a:t>
                </a:r>
                <a:r>
                  <a:rPr lang="en-US" sz="1400" i="1" dirty="0">
                    <a:latin typeface="Arial" charset="0"/>
                  </a:rPr>
                  <a:t>Lake</a:t>
                </a:r>
              </a:p>
              <a:p>
                <a:pPr marL="342900" indent="-342900" algn="l"/>
                <a:r>
                  <a:rPr lang="en-US" sz="1400" i="1" dirty="0">
                    <a:latin typeface="Arial" charset="0"/>
                  </a:rPr>
                  <a:t>View Real Estate</a:t>
                </a:r>
                <a:r>
                  <a:rPr lang="en-US" sz="1400" i="1" dirty="0">
                    <a:solidFill>
                      <a:schemeClr val="hlink"/>
                    </a:solidFill>
                    <a:latin typeface="Arial" charset="0"/>
                  </a:rPr>
                  <a:t>&lt;/a&gt;</a:t>
                </a:r>
              </a:p>
              <a:p>
                <a:pPr marL="342900" indent="-342900" algn="l"/>
                <a:r>
                  <a:rPr lang="en-US" sz="1400" i="1" dirty="0">
                    <a:latin typeface="Arial" charset="0"/>
                  </a:rPr>
                  <a:t>In </a:t>
                </a:r>
                <a:r>
                  <a:rPr lang="en-US" sz="1400" i="1" dirty="0">
                    <a:solidFill>
                      <a:schemeClr val="hlink"/>
                    </a:solidFill>
                    <a:latin typeface="Arial" charset="0"/>
                  </a:rPr>
                  <a:t>&lt;b&gt;</a:t>
                </a:r>
                <a:r>
                  <a:rPr lang="en-US" sz="1400" i="1" dirty="0">
                    <a:latin typeface="Arial" charset="0"/>
                  </a:rPr>
                  <a:t>1992</a:t>
                </a:r>
                <a:r>
                  <a:rPr lang="en-US" sz="1400" i="1" dirty="0">
                    <a:solidFill>
                      <a:schemeClr val="hlink"/>
                    </a:solidFill>
                    <a:latin typeface="Arial" charset="0"/>
                  </a:rPr>
                  <a:t>&lt;/b&gt;</a:t>
                </a:r>
                <a:r>
                  <a:rPr lang="en-US" sz="1400" i="1" dirty="0">
                    <a:latin typeface="Arial" charset="0"/>
                  </a:rPr>
                  <a:t>.</a:t>
                </a:r>
              </a:p>
              <a:p>
                <a:pPr marL="342900" indent="-342900" algn="l"/>
                <a:r>
                  <a:rPr lang="en-US" sz="1400" i="1" dirty="0">
                    <a:solidFill>
                      <a:schemeClr val="hlink"/>
                    </a:solidFill>
                    <a:latin typeface="Arial" charset="0"/>
                  </a:rPr>
                  <a:t>&lt;p&gt;</a:t>
                </a:r>
                <a:r>
                  <a:rPr lang="en-US" sz="1400" i="1" dirty="0">
                    <a:latin typeface="Arial" charset="0"/>
                  </a:rPr>
                  <a:t>...</a:t>
                </a:r>
              </a:p>
            </p:txBody>
          </p:sp>
          <p:sp>
            <p:nvSpPr>
              <p:cNvPr id="1594382" name="Rectangle 14"/>
              <p:cNvSpPr>
                <a:spLocks noChangeArrowheads="1"/>
              </p:cNvSpPr>
              <p:nvPr/>
            </p:nvSpPr>
            <p:spPr bwMode="auto">
              <a:xfrm>
                <a:off x="4408" y="2544"/>
                <a:ext cx="1344" cy="1200"/>
              </a:xfrm>
              <a:prstGeom prst="rect">
                <a:avLst/>
              </a:prstGeom>
              <a:noFill/>
              <a:ln w="12700">
                <a:solidFill>
                  <a:schemeClr val="tx1"/>
                </a:solidFill>
                <a:miter lim="800000"/>
                <a:headEnd/>
                <a:tailEnd/>
              </a:ln>
              <a:effectLst/>
            </p:spPr>
            <p:txBody>
              <a:bodyPr wrap="none" anchor="ctr"/>
              <a:lstStyle/>
              <a:p>
                <a:endParaRPr lang="en-US"/>
              </a:p>
            </p:txBody>
          </p:sp>
        </p:grpSp>
        <p:grpSp>
          <p:nvGrpSpPr>
            <p:cNvPr id="6" name="Group 15"/>
            <p:cNvGrpSpPr>
              <a:grpSpLocks/>
            </p:cNvGrpSpPr>
            <p:nvPr/>
          </p:nvGrpSpPr>
          <p:grpSpPr bwMode="auto">
            <a:xfrm>
              <a:off x="1488" y="2928"/>
              <a:ext cx="1440" cy="1200"/>
              <a:chOff x="1488" y="2928"/>
              <a:chExt cx="1440" cy="1200"/>
            </a:xfrm>
          </p:grpSpPr>
          <p:sp>
            <p:nvSpPr>
              <p:cNvPr id="1594384" name="Rectangle 16"/>
              <p:cNvSpPr>
                <a:spLocks noChangeArrowheads="1"/>
              </p:cNvSpPr>
              <p:nvPr/>
            </p:nvSpPr>
            <p:spPr bwMode="auto">
              <a:xfrm>
                <a:off x="1488" y="2928"/>
                <a:ext cx="1440" cy="1200"/>
              </a:xfrm>
              <a:prstGeom prst="rect">
                <a:avLst/>
              </a:prstGeom>
              <a:noFill/>
              <a:ln w="12700">
                <a:solidFill>
                  <a:schemeClr val="tx1"/>
                </a:solidFill>
                <a:miter lim="800000"/>
                <a:headEnd/>
                <a:tailEnd/>
              </a:ln>
              <a:effectLst/>
            </p:spPr>
            <p:txBody>
              <a:bodyPr wrap="none" anchor="ctr"/>
              <a:lstStyle/>
              <a:p>
                <a:endParaRPr lang="en-US"/>
              </a:p>
            </p:txBody>
          </p:sp>
          <p:grpSp>
            <p:nvGrpSpPr>
              <p:cNvPr id="7" name="Group 17"/>
              <p:cNvGrpSpPr>
                <a:grpSpLocks/>
              </p:cNvGrpSpPr>
              <p:nvPr/>
            </p:nvGrpSpPr>
            <p:grpSpPr bwMode="auto">
              <a:xfrm>
                <a:off x="1511" y="2976"/>
                <a:ext cx="1091" cy="1092"/>
                <a:chOff x="3629" y="1632"/>
                <a:chExt cx="1651" cy="1518"/>
              </a:xfrm>
            </p:grpSpPr>
            <p:pic>
              <p:nvPicPr>
                <p:cNvPr id="1594386" name="Picture 18" descr="d4xjnynk[1]"/>
                <p:cNvPicPr>
                  <a:picLocks noChangeAspect="1" noChangeArrowheads="1"/>
                </p:cNvPicPr>
                <p:nvPr/>
              </p:nvPicPr>
              <p:blipFill>
                <a:blip r:embed="rId4" cstate="print"/>
                <a:srcRect/>
                <a:stretch>
                  <a:fillRect/>
                </a:stretch>
              </p:blipFill>
              <p:spPr bwMode="auto">
                <a:xfrm>
                  <a:off x="3629" y="2137"/>
                  <a:ext cx="1085" cy="1013"/>
                </a:xfrm>
                <a:prstGeom prst="rect">
                  <a:avLst/>
                </a:prstGeom>
                <a:noFill/>
                <a:ln/>
                <a:effectLst/>
              </p:spPr>
            </p:pic>
            <p:sp>
              <p:nvSpPr>
                <p:cNvPr id="1594387" name="AutoShape 19"/>
                <p:cNvSpPr>
                  <a:spLocks noChangeArrowheads="1"/>
                </p:cNvSpPr>
                <p:nvPr/>
              </p:nvSpPr>
              <p:spPr bwMode="auto">
                <a:xfrm>
                  <a:off x="4560" y="1632"/>
                  <a:ext cx="720" cy="672"/>
                </a:xfrm>
                <a:prstGeom prst="wedgeRectCallout">
                  <a:avLst>
                    <a:gd name="adj1" fmla="val -142778"/>
                    <a:gd name="adj2" fmla="val 37944"/>
                  </a:avLst>
                </a:prstGeom>
                <a:solidFill>
                  <a:schemeClr val="tx1"/>
                </a:solidFill>
                <a:ln w="12700">
                  <a:solidFill>
                    <a:schemeClr val="tx1"/>
                  </a:solidFill>
                  <a:miter lim="800000"/>
                  <a:headEnd/>
                  <a:tailEnd/>
                </a:ln>
                <a:effectLst/>
              </p:spPr>
              <p:txBody>
                <a:bodyPr/>
                <a:lstStyle/>
                <a:p>
                  <a:pPr algn="ctr"/>
                  <a:endParaRPr lang="en-US" sz="800" i="1">
                    <a:latin typeface="Arial" charset="0"/>
                  </a:endParaRPr>
                </a:p>
              </p:txBody>
            </p:sp>
            <p:pic>
              <p:nvPicPr>
                <p:cNvPr id="1594388" name="Picture 20" descr="l4xa3fmy[1]"/>
                <p:cNvPicPr>
                  <a:picLocks noChangeAspect="1" noChangeArrowheads="1"/>
                </p:cNvPicPr>
                <p:nvPr/>
              </p:nvPicPr>
              <p:blipFill>
                <a:blip r:embed="rId5" cstate="print"/>
                <a:srcRect/>
                <a:stretch>
                  <a:fillRect/>
                </a:stretch>
              </p:blipFill>
              <p:spPr bwMode="auto">
                <a:xfrm>
                  <a:off x="4539" y="1739"/>
                  <a:ext cx="732" cy="758"/>
                </a:xfrm>
                <a:prstGeom prst="rect">
                  <a:avLst/>
                </a:prstGeom>
                <a:noFill/>
                <a:ln/>
                <a:effectLst/>
              </p:spPr>
            </p:pic>
            <p:sp>
              <p:nvSpPr>
                <p:cNvPr id="1594389" name="AutoShape 21"/>
                <p:cNvSpPr>
                  <a:spLocks noChangeArrowheads="1"/>
                </p:cNvSpPr>
                <p:nvPr/>
              </p:nvSpPr>
              <p:spPr bwMode="auto">
                <a:xfrm>
                  <a:off x="3840" y="2160"/>
                  <a:ext cx="144" cy="144"/>
                </a:xfrm>
                <a:prstGeom prst="star4">
                  <a:avLst>
                    <a:gd name="adj" fmla="val 22917"/>
                  </a:avLst>
                </a:prstGeom>
                <a:solidFill>
                  <a:schemeClr val="tx1"/>
                </a:solidFill>
                <a:ln w="12700" algn="ctr">
                  <a:solidFill>
                    <a:schemeClr val="tx1"/>
                  </a:solidFill>
                  <a:miter lim="800000"/>
                  <a:headEnd/>
                  <a:tailEnd/>
                </a:ln>
                <a:effectLst/>
              </p:spPr>
              <p:txBody>
                <a:bodyPr wrap="none" anchor="ctr"/>
                <a:lstStyle/>
                <a:p>
                  <a:endParaRPr lang="en-US"/>
                </a:p>
              </p:txBody>
            </p:sp>
          </p:grpSp>
          <p:sp>
            <p:nvSpPr>
              <p:cNvPr id="1594390" name="Text Box 22"/>
              <p:cNvSpPr txBox="1">
                <a:spLocks noChangeArrowheads="1"/>
              </p:cNvSpPr>
              <p:nvPr/>
            </p:nvSpPr>
            <p:spPr bwMode="auto">
              <a:xfrm>
                <a:off x="1488" y="3840"/>
                <a:ext cx="1440" cy="194"/>
              </a:xfrm>
              <a:prstGeom prst="rect">
                <a:avLst/>
              </a:prstGeom>
              <a:noFill/>
              <a:ln w="12700" algn="ctr">
                <a:noFill/>
                <a:miter lim="800000"/>
                <a:headEnd/>
                <a:tailEnd/>
              </a:ln>
              <a:effectLst/>
            </p:spPr>
            <p:txBody>
              <a:bodyPr>
                <a:spAutoFit/>
              </a:bodyPr>
              <a:lstStyle/>
              <a:p>
                <a:pPr algn="ctr"/>
                <a:r>
                  <a:rPr lang="en-US" sz="1400" dirty="0">
                    <a:solidFill>
                      <a:schemeClr val="hlink"/>
                    </a:solidFill>
                    <a:latin typeface="Arial" charset="0"/>
                  </a:rPr>
                  <a:t>Loans(</a:t>
                </a:r>
                <a:r>
                  <a:rPr lang="en-US" sz="1400" i="1" dirty="0">
                    <a:latin typeface="Arial" charset="0"/>
                  </a:rPr>
                  <a:t>$200K</a:t>
                </a:r>
                <a:r>
                  <a:rPr lang="en-US" sz="1400" dirty="0">
                    <a:latin typeface="Arial" charset="0"/>
                  </a:rPr>
                  <a:t>,[</a:t>
                </a:r>
                <a:r>
                  <a:rPr lang="en-US" sz="1400" i="1" dirty="0">
                    <a:latin typeface="Arial" charset="0"/>
                  </a:rPr>
                  <a:t>map</a:t>
                </a:r>
                <a:r>
                  <a:rPr lang="en-US" sz="1400" dirty="0">
                    <a:latin typeface="Arial" charset="0"/>
                  </a:rPr>
                  <a:t>],...</a:t>
                </a:r>
                <a:r>
                  <a:rPr lang="en-US" sz="1400" dirty="0">
                    <a:solidFill>
                      <a:schemeClr val="hlink"/>
                    </a:solidFill>
                    <a:latin typeface="Arial" charset="0"/>
                  </a:rPr>
                  <a:t>)</a:t>
                </a:r>
              </a:p>
            </p:txBody>
          </p:sp>
          <p:pic>
            <p:nvPicPr>
              <p:cNvPr id="1594391" name="Picture 23" descr="033izyed[1]"/>
              <p:cNvPicPr>
                <a:picLocks noChangeAspect="1" noChangeArrowheads="1"/>
              </p:cNvPicPr>
              <p:nvPr/>
            </p:nvPicPr>
            <p:blipFill>
              <a:blip r:embed="rId6" cstate="print"/>
              <a:srcRect/>
              <a:stretch>
                <a:fillRect/>
              </a:stretch>
            </p:blipFill>
            <p:spPr bwMode="auto">
              <a:xfrm>
                <a:off x="2489" y="3324"/>
                <a:ext cx="385" cy="677"/>
              </a:xfrm>
              <a:prstGeom prst="rect">
                <a:avLst/>
              </a:prstGeom>
              <a:noFill/>
              <a:ln/>
              <a:effectLst/>
            </p:spPr>
          </p:pic>
        </p:grpSp>
      </p:grpSp>
      <p:sp>
        <p:nvSpPr>
          <p:cNvPr id="1594392" name="Rectangle 24"/>
          <p:cNvSpPr>
            <a:spLocks noChangeArrowheads="1"/>
          </p:cNvSpPr>
          <p:nvPr/>
        </p:nvSpPr>
        <p:spPr bwMode="auto">
          <a:xfrm>
            <a:off x="457200" y="228600"/>
            <a:ext cx="8229600" cy="914400"/>
          </a:xfrm>
          <a:prstGeom prst="rect">
            <a:avLst/>
          </a:prstGeom>
          <a:noFill/>
          <a:ln w="9525">
            <a:noFill/>
            <a:miter lim="800000"/>
            <a:headEnd/>
            <a:tailEnd/>
          </a:ln>
          <a:effectLst/>
        </p:spPr>
        <p:txBody>
          <a:bodyPr anchor="ctr"/>
          <a:lstStyle/>
          <a:p>
            <a:pPr algn="ctr"/>
            <a:r>
              <a:rPr lang="en-US" b="1" dirty="0">
                <a:solidFill>
                  <a:srgbClr val="170981"/>
                </a:solidFill>
              </a:rPr>
              <a:t>Mining Multimedia, Text and Web Data:</a:t>
            </a:r>
          </a:p>
          <a:p>
            <a:pPr algn="ctr"/>
            <a:r>
              <a:rPr lang="en-US" b="1" dirty="0">
                <a:solidFill>
                  <a:srgbClr val="170981"/>
                </a:solidFill>
              </a:rPr>
              <a:t>An Introduction</a:t>
            </a:r>
          </a:p>
        </p:txBody>
      </p:sp>
      <p:sp>
        <p:nvSpPr>
          <p:cNvPr id="1594393" name="Line 25"/>
          <p:cNvSpPr>
            <a:spLocks noChangeShapeType="1"/>
          </p:cNvSpPr>
          <p:nvPr/>
        </p:nvSpPr>
        <p:spPr bwMode="auto">
          <a:xfrm flipH="1">
            <a:off x="3733800" y="2819400"/>
            <a:ext cx="609600" cy="1143000"/>
          </a:xfrm>
          <a:prstGeom prst="line">
            <a:avLst/>
          </a:prstGeom>
          <a:noFill/>
          <a:ln w="12700">
            <a:solidFill>
              <a:schemeClr val="tx1"/>
            </a:solidFill>
            <a:round/>
            <a:headEnd/>
            <a:tailEnd type="triangle" w="med" len="med"/>
          </a:ln>
          <a:effectLst/>
        </p:spPr>
        <p:txBody>
          <a:bodyPr/>
          <a:lstStyle/>
          <a:p>
            <a:endParaRPr lang="en-US"/>
          </a:p>
        </p:txBody>
      </p:sp>
      <p:sp>
        <p:nvSpPr>
          <p:cNvPr id="1594394" name="Line 26"/>
          <p:cNvSpPr>
            <a:spLocks noChangeShapeType="1"/>
          </p:cNvSpPr>
          <p:nvPr/>
        </p:nvSpPr>
        <p:spPr bwMode="auto">
          <a:xfrm flipH="1">
            <a:off x="1600200" y="2743200"/>
            <a:ext cx="1676400" cy="1143000"/>
          </a:xfrm>
          <a:prstGeom prst="line">
            <a:avLst/>
          </a:prstGeom>
          <a:noFill/>
          <a:ln w="12700">
            <a:solidFill>
              <a:schemeClr val="tx1"/>
            </a:solidFill>
            <a:round/>
            <a:headEnd/>
            <a:tailEnd type="triangle" w="med" len="med"/>
          </a:ln>
          <a:effectLst/>
        </p:spPr>
        <p:txBody>
          <a:bodyPr/>
          <a:lstStyle/>
          <a:p>
            <a:endParaRPr lang="en-US"/>
          </a:p>
        </p:txBody>
      </p:sp>
      <p:sp>
        <p:nvSpPr>
          <p:cNvPr id="1594395" name="Line 27"/>
          <p:cNvSpPr>
            <a:spLocks noChangeShapeType="1"/>
          </p:cNvSpPr>
          <p:nvPr/>
        </p:nvSpPr>
        <p:spPr bwMode="auto">
          <a:xfrm>
            <a:off x="5029200" y="2819400"/>
            <a:ext cx="609600" cy="1143000"/>
          </a:xfrm>
          <a:prstGeom prst="line">
            <a:avLst/>
          </a:prstGeom>
          <a:noFill/>
          <a:ln w="12700">
            <a:solidFill>
              <a:schemeClr val="tx1"/>
            </a:solidFill>
            <a:round/>
            <a:headEnd/>
            <a:tailEnd type="triangle" w="med" len="med"/>
          </a:ln>
          <a:effectLst/>
        </p:spPr>
        <p:txBody>
          <a:bodyPr/>
          <a:lstStyle/>
          <a:p>
            <a:endParaRPr lang="en-US"/>
          </a:p>
        </p:txBody>
      </p:sp>
      <p:sp>
        <p:nvSpPr>
          <p:cNvPr id="1594396" name="Line 28"/>
          <p:cNvSpPr>
            <a:spLocks noChangeShapeType="1"/>
          </p:cNvSpPr>
          <p:nvPr/>
        </p:nvSpPr>
        <p:spPr bwMode="auto">
          <a:xfrm>
            <a:off x="5943600" y="2819400"/>
            <a:ext cx="1676400" cy="1143000"/>
          </a:xfrm>
          <a:prstGeom prst="line">
            <a:avLst/>
          </a:prstGeom>
          <a:noFill/>
          <a:ln w="12700">
            <a:solidFill>
              <a:schemeClr val="tx1"/>
            </a:solidFill>
            <a:round/>
            <a:headEnd/>
            <a:tailEnd type="triangle" w="med" len="med"/>
          </a:ln>
          <a:effectLst/>
        </p:spPr>
        <p:txBody>
          <a:bodyPr/>
          <a:lstStyle/>
          <a:p>
            <a:endParaRPr lang="en-US"/>
          </a:p>
        </p:txBody>
      </p:sp>
      <p:pic>
        <p:nvPicPr>
          <p:cNvPr id="30" name="Picture 6"/>
          <p:cNvPicPr>
            <a:picLocks noChangeAspect="1" noChangeArrowheads="1"/>
          </p:cNvPicPr>
          <p:nvPr/>
        </p:nvPicPr>
        <p:blipFill>
          <a:blip r:embed="rId7" cstate="print"/>
          <a:srcRect/>
          <a:stretch>
            <a:fillRect/>
          </a:stretch>
        </p:blipFill>
        <p:spPr bwMode="auto">
          <a:xfrm>
            <a:off x="228600" y="1371600"/>
            <a:ext cx="1797050" cy="2284413"/>
          </a:xfrm>
          <a:prstGeom prst="rect">
            <a:avLst/>
          </a:prstGeom>
          <a:noFill/>
        </p:spPr>
      </p:pic>
      <p:pic>
        <p:nvPicPr>
          <p:cNvPr id="32" name="Picture 2"/>
          <p:cNvPicPr>
            <a:picLocks noChangeAspect="1" noChangeArrowheads="1"/>
          </p:cNvPicPr>
          <p:nvPr/>
        </p:nvPicPr>
        <p:blipFill>
          <a:blip r:embed="rId8" cstate="print"/>
          <a:srcRect/>
          <a:stretch>
            <a:fillRect/>
          </a:stretch>
        </p:blipFill>
        <p:spPr bwMode="auto">
          <a:xfrm>
            <a:off x="7391400" y="1447800"/>
            <a:ext cx="1296988" cy="1970088"/>
          </a:xfrm>
          <a:prstGeom prst="rect">
            <a:avLst/>
          </a:prstGeom>
          <a:noFill/>
          <a:ln w="9525">
            <a:noFill/>
            <a:miter lim="800000"/>
            <a:headEnd/>
            <a:tailEnd/>
          </a:ln>
        </p:spPr>
      </p:pic>
    </p:spTree>
    <p:extLst>
      <p:ext uri="{BB962C8B-B14F-4D97-AF65-F5344CB8AC3E}">
        <p14:creationId xmlns:p14="http://schemas.microsoft.com/office/powerpoint/2010/main" val="843768890"/>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 Multimedia Data</a:t>
            </a:r>
            <a:endParaRPr lang="en-US" dirty="0"/>
          </a:p>
        </p:txBody>
      </p:sp>
      <p:sp>
        <p:nvSpPr>
          <p:cNvPr id="3" name="Content Placeholder 2"/>
          <p:cNvSpPr>
            <a:spLocks noGrp="1"/>
          </p:cNvSpPr>
          <p:nvPr>
            <p:ph idx="1"/>
          </p:nvPr>
        </p:nvSpPr>
        <p:spPr/>
        <p:txBody>
          <a:bodyPr/>
          <a:lstStyle/>
          <a:p>
            <a:r>
              <a:rPr lang="en-US" sz="1800" b="1" dirty="0">
                <a:solidFill>
                  <a:srgbClr val="006699"/>
                </a:solidFill>
              </a:rPr>
              <a:t>Multimedia data mining </a:t>
            </a:r>
            <a:r>
              <a:rPr lang="en-US" sz="1800" dirty="0"/>
              <a:t>is the discovery of interesting patterns from multimedia databases that store and manage large collections of multimedia objects, including image data, video data, audio data, as well as sequence data and hypertext data containing text, text markups, and linkages.</a:t>
            </a:r>
          </a:p>
          <a:p>
            <a:endParaRPr lang="en-US" sz="1800" dirty="0"/>
          </a:p>
          <a:p>
            <a:r>
              <a:rPr lang="en-US" sz="1800" dirty="0">
                <a:solidFill>
                  <a:srgbClr val="006699"/>
                </a:solidFill>
              </a:rPr>
              <a:t>Multimedia data mining </a:t>
            </a:r>
            <a:r>
              <a:rPr lang="en-US" sz="1800" dirty="0"/>
              <a:t>is an interdisciplinary field that integrates image processing and understanding, computer vision, data mining, and pattern recognition.</a:t>
            </a:r>
          </a:p>
          <a:p>
            <a:endParaRPr lang="en-US" sz="1800" dirty="0"/>
          </a:p>
          <a:p>
            <a:r>
              <a:rPr lang="en-US" sz="1800" dirty="0">
                <a:solidFill>
                  <a:srgbClr val="C00000"/>
                </a:solidFill>
              </a:rPr>
              <a:t>Issues in multimedia data mining </a:t>
            </a:r>
            <a:r>
              <a:rPr lang="en-US" sz="1800" dirty="0"/>
              <a:t>include: </a:t>
            </a:r>
            <a:r>
              <a:rPr lang="en-US" sz="1800" i="1" dirty="0"/>
              <a:t>content-based retrieval and similarity search, and generalization and multidimensional analysis.</a:t>
            </a:r>
          </a:p>
          <a:p>
            <a:endParaRPr lang="en-US" sz="1800" i="1" dirty="0"/>
          </a:p>
          <a:p>
            <a:r>
              <a:rPr lang="en-US" sz="1800" dirty="0">
                <a:solidFill>
                  <a:srgbClr val="C00000"/>
                </a:solidFill>
              </a:rPr>
              <a:t>Other topics in multimedia mining </a:t>
            </a:r>
            <a:r>
              <a:rPr lang="en-US" sz="1800" dirty="0"/>
              <a:t>include</a:t>
            </a:r>
            <a:r>
              <a:rPr lang="en-US" sz="1800" dirty="0">
                <a:solidFill>
                  <a:srgbClr val="C00000"/>
                </a:solidFill>
              </a:rPr>
              <a:t>: </a:t>
            </a:r>
            <a:r>
              <a:rPr lang="en-US" sz="1800" i="1" dirty="0"/>
              <a:t>classification and prediction analysis, mining associations, and video and audio data mining</a:t>
            </a:r>
            <a:endParaRPr lang="en-US" sz="1800" dirty="0"/>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24</a:t>
            </a:fld>
            <a:endParaRPr lang="en-US"/>
          </a:p>
        </p:txBody>
      </p:sp>
    </p:spTree>
    <p:extLst>
      <p:ext uri="{BB962C8B-B14F-4D97-AF65-F5344CB8AC3E}">
        <p14:creationId xmlns:p14="http://schemas.microsoft.com/office/powerpoint/2010/main" val="1896381392"/>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B8D7F38B-66B7-4E3C-BE72-1025336FFC25}" type="slidenum">
              <a:rPr lang="en-US" smtClean="0"/>
              <a:pPr/>
              <a:t>25</a:t>
            </a:fld>
            <a:endParaRPr lang="en-US"/>
          </a:p>
        </p:txBody>
      </p:sp>
      <p:sp>
        <p:nvSpPr>
          <p:cNvPr id="717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37F5A237-EFB9-4F0D-8B30-F07DD87C7FAF}" type="slidenum">
              <a:rPr lang="zh-CN" altLang="en-US" sz="1200">
                <a:ea typeface="SimSun" pitchFamily="2" charset="-122"/>
              </a:rPr>
              <a:pPr algn="r"/>
              <a:t>25</a:t>
            </a:fld>
            <a:endParaRPr lang="en-US" altLang="zh-CN" sz="1200">
              <a:ea typeface="SimSun" pitchFamily="2" charset="-122"/>
            </a:endParaRPr>
          </a:p>
        </p:txBody>
      </p:sp>
      <p:sp>
        <p:nvSpPr>
          <p:cNvPr id="7172" name="Rectangle 2"/>
          <p:cNvSpPr>
            <a:spLocks noGrp="1" noChangeArrowheads="1"/>
          </p:cNvSpPr>
          <p:nvPr>
            <p:ph type="title" idx="4294967295"/>
          </p:nvPr>
        </p:nvSpPr>
        <p:spPr>
          <a:xfrm>
            <a:off x="228600" y="1447800"/>
            <a:ext cx="8763000" cy="1524000"/>
          </a:xfrm>
        </p:spPr>
        <p:txBody>
          <a:bodyPr/>
          <a:lstStyle/>
          <a:p>
            <a:pPr eaLnBrk="1" hangingPunct="1"/>
            <a:r>
              <a:rPr lang="en-US" sz="4400" b="1" dirty="0"/>
              <a:t>Text Mining</a:t>
            </a:r>
            <a:endParaRPr lang="en-US" sz="2800" b="1" dirty="0">
              <a:solidFill>
                <a:srgbClr val="000099"/>
              </a:solidFill>
            </a:endParaRPr>
          </a:p>
        </p:txBody>
      </p:sp>
      <p:sp>
        <p:nvSpPr>
          <p:cNvPr id="7173" name="Rectangle 5"/>
          <p:cNvSpPr>
            <a:spLocks noChangeArrowheads="1"/>
          </p:cNvSpPr>
          <p:nvPr/>
        </p:nvSpPr>
        <p:spPr bwMode="auto">
          <a:xfrm>
            <a:off x="685800" y="4724400"/>
            <a:ext cx="7620000" cy="338554"/>
          </a:xfrm>
          <a:prstGeom prst="rect">
            <a:avLst/>
          </a:prstGeom>
          <a:noFill/>
          <a:ln w="9525">
            <a:noFill/>
            <a:miter lim="800000"/>
            <a:headEnd/>
            <a:tailEnd/>
          </a:ln>
        </p:spPr>
        <p:txBody>
          <a:bodyPr>
            <a:spAutoFit/>
          </a:bodyPr>
          <a:lstStyle/>
          <a:p>
            <a:pPr algn="ctr"/>
            <a:r>
              <a:rPr lang="en-US" sz="1600" b="1" dirty="0">
                <a:solidFill>
                  <a:srgbClr val="000099"/>
                </a:solidFill>
              </a:rPr>
              <a:t>Source:  The Book and Some Sources from the Internet</a:t>
            </a:r>
            <a:endParaRPr lang="en-US" sz="1600" b="1" dirty="0">
              <a:solidFill>
                <a:srgbClr val="C00000"/>
              </a:solidFill>
            </a:endParaRPr>
          </a:p>
        </p:txBody>
      </p:sp>
    </p:spTree>
    <p:extLst>
      <p:ext uri="{BB962C8B-B14F-4D97-AF65-F5344CB8AC3E}">
        <p14:creationId xmlns:p14="http://schemas.microsoft.com/office/powerpoint/2010/main" val="211486758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 Text Data</a:t>
            </a:r>
            <a:endParaRPr lang="en-US" dirty="0"/>
          </a:p>
        </p:txBody>
      </p:sp>
      <p:sp>
        <p:nvSpPr>
          <p:cNvPr id="3" name="Content Placeholder 2"/>
          <p:cNvSpPr>
            <a:spLocks noGrp="1"/>
          </p:cNvSpPr>
          <p:nvPr>
            <p:ph idx="1"/>
          </p:nvPr>
        </p:nvSpPr>
        <p:spPr/>
        <p:txBody>
          <a:bodyPr/>
          <a:lstStyle/>
          <a:p>
            <a:r>
              <a:rPr lang="en-US" sz="2000" b="1" dirty="0"/>
              <a:t>Text mining (TM) </a:t>
            </a:r>
            <a:r>
              <a:rPr lang="en-US" sz="2000" dirty="0"/>
              <a:t>is an interdisciplinary field that draws on information retrieval, data mining, machine learning, statistics, and computational linguistics.</a:t>
            </a:r>
          </a:p>
          <a:p>
            <a:r>
              <a:rPr lang="en-US" sz="2000" b="1" dirty="0"/>
              <a:t>Text mining </a:t>
            </a:r>
            <a:r>
              <a:rPr lang="en-US" sz="2000" dirty="0"/>
              <a:t>is about looking for patterns in text: It is the process of analyzing text to extract information that is useful for particular purposes.</a:t>
            </a:r>
          </a:p>
          <a:p>
            <a:endParaRPr lang="en-US" sz="2000" dirty="0"/>
          </a:p>
          <a:p>
            <a:r>
              <a:rPr lang="en-US" sz="2000" dirty="0"/>
              <a:t>Compared with the kind of data we have been talking about in this course, text is unstructured, amorphous, and difficult to deal with.</a:t>
            </a:r>
            <a:endParaRPr lang="en-US" sz="2000" dirty="0">
              <a:solidFill>
                <a:srgbClr val="CC0000"/>
              </a:solidFill>
            </a:endParaRPr>
          </a:p>
          <a:p>
            <a:endParaRPr lang="en-US" sz="2000" dirty="0"/>
          </a:p>
          <a:p>
            <a:r>
              <a:rPr lang="en-US" sz="2000" dirty="0"/>
              <a:t>An important goal for TM is to derive high-quality information from text.</a:t>
            </a:r>
          </a:p>
          <a:p>
            <a:endParaRPr lang="en-US" sz="2000" dirty="0"/>
          </a:p>
          <a:p>
            <a:r>
              <a:rPr lang="en-US" sz="2000" dirty="0"/>
              <a:t>Text mining usually requires structuring the input text (e.g., parsing)</a:t>
            </a:r>
          </a:p>
          <a:p>
            <a:endParaRPr lang="en-US" sz="2000" dirty="0"/>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26</a:t>
            </a:fld>
            <a:endParaRPr lang="en-US"/>
          </a:p>
        </p:txBody>
      </p:sp>
    </p:spTree>
    <p:extLst>
      <p:ext uri="{BB962C8B-B14F-4D97-AF65-F5344CB8AC3E}">
        <p14:creationId xmlns:p14="http://schemas.microsoft.com/office/powerpoint/2010/main" val="363020283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04800" y="228600"/>
            <a:ext cx="8458200" cy="609600"/>
          </a:xfrm>
        </p:spPr>
        <p:txBody>
          <a:bodyPr/>
          <a:lstStyle/>
          <a:p>
            <a:r>
              <a:rPr lang="en-US" b="1" dirty="0"/>
              <a:t>Text Mining Motivation</a:t>
            </a:r>
          </a:p>
        </p:txBody>
      </p:sp>
      <p:sp>
        <p:nvSpPr>
          <p:cNvPr id="227331" name="Rectangle 3"/>
          <p:cNvSpPr>
            <a:spLocks noGrp="1" noChangeArrowheads="1"/>
          </p:cNvSpPr>
          <p:nvPr>
            <p:ph type="body" idx="1"/>
          </p:nvPr>
        </p:nvSpPr>
        <p:spPr>
          <a:xfrm>
            <a:off x="381000" y="1447800"/>
            <a:ext cx="8382000" cy="838200"/>
          </a:xfrm>
          <a:noFill/>
          <a:ln/>
        </p:spPr>
        <p:txBody>
          <a:bodyPr lIns="87312" tIns="49212" rIns="87312" bIns="49212"/>
          <a:lstStyle/>
          <a:p>
            <a:pPr>
              <a:lnSpc>
                <a:spcPct val="90000"/>
              </a:lnSpc>
              <a:buSzPct val="60000"/>
              <a:buNone/>
            </a:pPr>
            <a:r>
              <a:rPr lang="en-US" sz="1800" b="1" dirty="0">
                <a:solidFill>
                  <a:srgbClr val="170981"/>
                </a:solidFill>
              </a:rPr>
              <a:t>Motivation</a:t>
            </a:r>
            <a:r>
              <a:rPr lang="en-US" sz="1800" dirty="0"/>
              <a:t>:  Approximately </a:t>
            </a:r>
            <a:r>
              <a:rPr lang="en-US" sz="1800" b="1" dirty="0"/>
              <a:t>90%</a:t>
            </a:r>
            <a:r>
              <a:rPr lang="en-US" sz="1800" dirty="0"/>
              <a:t> of the world’s data is held in unstructured formats (source: Oracle Corporation).</a:t>
            </a:r>
          </a:p>
        </p:txBody>
      </p:sp>
      <p:sp>
        <p:nvSpPr>
          <p:cNvPr id="227332" name="Oval 4"/>
          <p:cNvSpPr>
            <a:spLocks noChangeArrowheads="1"/>
          </p:cNvSpPr>
          <p:nvPr/>
        </p:nvSpPr>
        <p:spPr bwMode="auto">
          <a:xfrm>
            <a:off x="284701" y="3124200"/>
            <a:ext cx="2197100" cy="2273300"/>
          </a:xfrm>
          <a:prstGeom prst="ellipse">
            <a:avLst/>
          </a:prstGeom>
          <a:solidFill>
            <a:srgbClr val="339966"/>
          </a:solidFill>
          <a:ln w="31750">
            <a:solidFill>
              <a:schemeClr val="bg1"/>
            </a:solidFill>
            <a:round/>
            <a:headEnd/>
            <a:tailEnd/>
          </a:ln>
          <a:effectLst/>
        </p:spPr>
        <p:txBody>
          <a:bodyPr wrap="none" anchor="ctr"/>
          <a:lstStyle/>
          <a:p>
            <a:pPr algn="ctr" eaLnBrk="0" hangingPunct="0"/>
            <a:endParaRPr lang="en-US" sz="3200">
              <a:solidFill>
                <a:schemeClr val="bg1"/>
              </a:solidFill>
            </a:endParaRPr>
          </a:p>
        </p:txBody>
      </p:sp>
      <p:sp>
        <p:nvSpPr>
          <p:cNvPr id="227333" name="Line 5"/>
          <p:cNvSpPr>
            <a:spLocks noChangeShapeType="1"/>
          </p:cNvSpPr>
          <p:nvPr/>
        </p:nvSpPr>
        <p:spPr bwMode="auto">
          <a:xfrm flipH="1">
            <a:off x="1199101" y="3886200"/>
            <a:ext cx="1143000" cy="304800"/>
          </a:xfrm>
          <a:prstGeom prst="line">
            <a:avLst/>
          </a:prstGeom>
          <a:noFill/>
          <a:ln w="31750">
            <a:solidFill>
              <a:schemeClr val="bg1"/>
            </a:solidFill>
            <a:round/>
            <a:headEnd type="none" w="sm" len="sm"/>
            <a:tailEnd type="none" w="sm" len="sm"/>
          </a:ln>
          <a:effectLst/>
        </p:spPr>
        <p:txBody>
          <a:bodyPr wrap="none" anchor="ctr"/>
          <a:lstStyle/>
          <a:p>
            <a:endParaRPr lang="en-US" sz="2000"/>
          </a:p>
        </p:txBody>
      </p:sp>
      <p:sp>
        <p:nvSpPr>
          <p:cNvPr id="227334" name="Line 6"/>
          <p:cNvSpPr>
            <a:spLocks noChangeShapeType="1"/>
          </p:cNvSpPr>
          <p:nvPr/>
        </p:nvSpPr>
        <p:spPr bwMode="auto">
          <a:xfrm flipV="1">
            <a:off x="1199101" y="3276600"/>
            <a:ext cx="762000" cy="914400"/>
          </a:xfrm>
          <a:prstGeom prst="line">
            <a:avLst/>
          </a:prstGeom>
          <a:noFill/>
          <a:ln w="31750">
            <a:solidFill>
              <a:schemeClr val="bg1"/>
            </a:solidFill>
            <a:round/>
            <a:headEnd type="none" w="sm" len="sm"/>
            <a:tailEnd type="none" w="sm" len="sm"/>
          </a:ln>
          <a:effectLst/>
        </p:spPr>
        <p:txBody>
          <a:bodyPr wrap="none" anchor="ctr"/>
          <a:lstStyle/>
          <a:p>
            <a:endParaRPr lang="en-US" sz="2000"/>
          </a:p>
        </p:txBody>
      </p:sp>
      <p:sp>
        <p:nvSpPr>
          <p:cNvPr id="227335" name="Rectangle 7"/>
          <p:cNvSpPr>
            <a:spLocks noChangeArrowheads="1"/>
          </p:cNvSpPr>
          <p:nvPr/>
        </p:nvSpPr>
        <p:spPr bwMode="auto">
          <a:xfrm>
            <a:off x="970501" y="4572000"/>
            <a:ext cx="1427163" cy="339196"/>
          </a:xfrm>
          <a:prstGeom prst="rect">
            <a:avLst/>
          </a:prstGeom>
          <a:noFill/>
          <a:ln w="9525">
            <a:noFill/>
            <a:miter lim="800000"/>
            <a:headEnd/>
            <a:tailEnd/>
          </a:ln>
          <a:effectLst/>
        </p:spPr>
        <p:txBody>
          <a:bodyPr lIns="92075" tIns="46038" rIns="92075" bIns="46038">
            <a:spAutoFit/>
          </a:bodyPr>
          <a:lstStyle/>
          <a:p>
            <a:pPr eaLnBrk="0" hangingPunct="0"/>
            <a:r>
              <a:rPr lang="en-US" sz="1600">
                <a:solidFill>
                  <a:schemeClr val="bg1"/>
                </a:solidFill>
                <a:latin typeface="Arial" pitchFamily="34" charset="0"/>
              </a:rPr>
              <a:t>90%</a:t>
            </a:r>
          </a:p>
        </p:txBody>
      </p:sp>
      <p:sp>
        <p:nvSpPr>
          <p:cNvPr id="227336" name="Rectangle 8"/>
          <p:cNvSpPr>
            <a:spLocks noChangeArrowheads="1"/>
          </p:cNvSpPr>
          <p:nvPr/>
        </p:nvSpPr>
        <p:spPr bwMode="auto">
          <a:xfrm>
            <a:off x="3048000" y="3048000"/>
            <a:ext cx="1905000" cy="739306"/>
          </a:xfrm>
          <a:prstGeom prst="rect">
            <a:avLst/>
          </a:prstGeom>
          <a:noFill/>
          <a:ln w="9525">
            <a:noFill/>
            <a:miter lim="800000"/>
            <a:headEnd/>
            <a:tailEnd/>
          </a:ln>
          <a:effectLst/>
        </p:spPr>
        <p:txBody>
          <a:bodyPr wrap="square" lIns="92075" tIns="46038" rIns="92075" bIns="46038">
            <a:spAutoFit/>
          </a:bodyPr>
          <a:lstStyle/>
          <a:p>
            <a:pPr eaLnBrk="0" hangingPunct="0"/>
            <a:r>
              <a:rPr lang="en-US" sz="1400" b="1" dirty="0">
                <a:latin typeface="Arial" pitchFamily="34" charset="0"/>
              </a:rPr>
              <a:t>Structured Numerical or Coded</a:t>
            </a:r>
          </a:p>
          <a:p>
            <a:pPr eaLnBrk="0" hangingPunct="0"/>
            <a:r>
              <a:rPr lang="en-US" sz="1400" b="1" dirty="0">
                <a:latin typeface="Arial" pitchFamily="34" charset="0"/>
              </a:rPr>
              <a:t>Information</a:t>
            </a:r>
          </a:p>
        </p:txBody>
      </p:sp>
      <p:sp>
        <p:nvSpPr>
          <p:cNvPr id="227337" name="Rectangle 9"/>
          <p:cNvSpPr>
            <a:spLocks noChangeArrowheads="1"/>
          </p:cNvSpPr>
          <p:nvPr/>
        </p:nvSpPr>
        <p:spPr bwMode="auto">
          <a:xfrm>
            <a:off x="1678817" y="3581400"/>
            <a:ext cx="596317" cy="339196"/>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chemeClr val="bg1"/>
                </a:solidFill>
                <a:latin typeface="Arial" pitchFamily="34" charset="0"/>
              </a:rPr>
              <a:t>10%</a:t>
            </a:r>
          </a:p>
        </p:txBody>
      </p:sp>
      <p:sp>
        <p:nvSpPr>
          <p:cNvPr id="227338" name="Line 10"/>
          <p:cNvSpPr>
            <a:spLocks noChangeShapeType="1"/>
          </p:cNvSpPr>
          <p:nvPr/>
        </p:nvSpPr>
        <p:spPr bwMode="auto">
          <a:xfrm flipH="1">
            <a:off x="2265901" y="3352800"/>
            <a:ext cx="838200" cy="152400"/>
          </a:xfrm>
          <a:prstGeom prst="line">
            <a:avLst/>
          </a:prstGeom>
          <a:noFill/>
          <a:ln w="57150">
            <a:solidFill>
              <a:schemeClr val="tx1"/>
            </a:solidFill>
            <a:round/>
            <a:headEnd/>
            <a:tailEnd type="triangle" w="med" len="med"/>
          </a:ln>
          <a:effectLst/>
        </p:spPr>
        <p:txBody>
          <a:bodyPr wrap="none" anchor="ctr"/>
          <a:lstStyle/>
          <a:p>
            <a:endParaRPr lang="en-US" sz="2000"/>
          </a:p>
        </p:txBody>
      </p:sp>
      <p:sp>
        <p:nvSpPr>
          <p:cNvPr id="227339" name="Rectangle 11"/>
          <p:cNvSpPr>
            <a:spLocks noChangeArrowheads="1"/>
          </p:cNvSpPr>
          <p:nvPr/>
        </p:nvSpPr>
        <p:spPr bwMode="auto">
          <a:xfrm>
            <a:off x="2895600" y="4191000"/>
            <a:ext cx="1999749" cy="739306"/>
          </a:xfrm>
          <a:prstGeom prst="rect">
            <a:avLst/>
          </a:prstGeom>
          <a:noFill/>
          <a:ln w="9525">
            <a:noFill/>
            <a:miter lim="800000"/>
            <a:headEnd/>
            <a:tailEnd/>
          </a:ln>
          <a:effectLst/>
        </p:spPr>
        <p:txBody>
          <a:bodyPr wrap="square" lIns="92075" tIns="46038" rIns="92075" bIns="46038">
            <a:spAutoFit/>
          </a:bodyPr>
          <a:lstStyle/>
          <a:p>
            <a:pPr eaLnBrk="0" hangingPunct="0"/>
            <a:r>
              <a:rPr lang="en-US" sz="1400" b="1" dirty="0">
                <a:latin typeface="Arial" pitchFamily="34" charset="0"/>
              </a:rPr>
              <a:t>Unstructured or Semi-structured</a:t>
            </a:r>
          </a:p>
          <a:p>
            <a:pPr eaLnBrk="0" hangingPunct="0"/>
            <a:r>
              <a:rPr lang="en-US" sz="1400" b="1" dirty="0">
                <a:latin typeface="Arial" pitchFamily="34" charset="0"/>
              </a:rPr>
              <a:t>Information</a:t>
            </a:r>
          </a:p>
        </p:txBody>
      </p:sp>
      <p:sp>
        <p:nvSpPr>
          <p:cNvPr id="227340" name="Line 12"/>
          <p:cNvSpPr>
            <a:spLocks noChangeShapeType="1"/>
          </p:cNvSpPr>
          <p:nvPr/>
        </p:nvSpPr>
        <p:spPr bwMode="auto">
          <a:xfrm flipH="1">
            <a:off x="2342101" y="4648200"/>
            <a:ext cx="609600" cy="76200"/>
          </a:xfrm>
          <a:prstGeom prst="line">
            <a:avLst/>
          </a:prstGeom>
          <a:noFill/>
          <a:ln w="57150">
            <a:solidFill>
              <a:schemeClr val="tx1"/>
            </a:solidFill>
            <a:round/>
            <a:headEnd/>
            <a:tailEnd type="triangle" w="med" len="med"/>
          </a:ln>
          <a:effectLst/>
        </p:spPr>
        <p:txBody>
          <a:bodyPr wrap="none" anchor="ctr"/>
          <a:lstStyle/>
          <a:p>
            <a:endParaRPr lang="en-US" sz="2000"/>
          </a:p>
        </p:txBody>
      </p:sp>
      <p:sp>
        <p:nvSpPr>
          <p:cNvPr id="14" name="Rectangle 3"/>
          <p:cNvSpPr txBox="1">
            <a:spLocks noChangeArrowheads="1"/>
          </p:cNvSpPr>
          <p:nvPr/>
        </p:nvSpPr>
        <p:spPr bwMode="auto">
          <a:xfrm>
            <a:off x="5105400" y="2057400"/>
            <a:ext cx="3733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
                <a:schemeClr val="folHlink"/>
              </a:buClr>
              <a:buSzPct val="60000"/>
              <a:buFont typeface="Wingdings" pitchFamily="2" charset="2"/>
              <a:buChar char="n"/>
              <a:tabLst/>
              <a:defRPr/>
            </a:pPr>
            <a:r>
              <a:rPr kumimoji="0" lang="en-US" sz="1600" b="1" i="0" u="none" strike="noStrike" kern="0" cap="none" spc="0" normalizeH="0" baseline="0" noProof="0" dirty="0">
                <a:ln>
                  <a:noFill/>
                </a:ln>
                <a:solidFill>
                  <a:srgbClr val="170981"/>
                </a:solidFill>
                <a:effectLst/>
                <a:uLnTx/>
                <a:uFillTx/>
                <a:latin typeface="+mn-lt"/>
                <a:ea typeface="+mn-ea"/>
                <a:cs typeface="+mn-cs"/>
              </a:rPr>
              <a:t>Sources of textual information:</a:t>
            </a:r>
            <a:endParaRPr kumimoji="0" lang="en-US" sz="1600" b="1" i="0" u="none" strike="noStrike" kern="0" cap="none" spc="0" normalizeH="0" baseline="0" noProof="0" dirty="0">
              <a:ln>
                <a:noFill/>
              </a:ln>
              <a:solidFill>
                <a:srgbClr val="170981"/>
              </a:solidFill>
              <a:effectLst/>
              <a:uLnTx/>
              <a:uFillTx/>
              <a:latin typeface="+mn-lt"/>
              <a:ea typeface="+mn-ea"/>
              <a:cs typeface="Times New Roman" pitchFamily="18" charset="0"/>
            </a:endParaRPr>
          </a:p>
          <a:p>
            <a:pPr marL="742950" marR="0" lvl="1" indent="-285750" algn="just"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Email</a:t>
            </a:r>
          </a:p>
          <a:p>
            <a:pPr marL="742950" marR="0" lvl="1" indent="-285750" algn="just"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News articles</a:t>
            </a:r>
          </a:p>
          <a:p>
            <a:pPr marL="742950" marR="0" lvl="1" indent="-285750" algn="just"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Web pages</a:t>
            </a:r>
          </a:p>
          <a:p>
            <a:pPr marL="742950" marR="0" lvl="1" indent="-285750" algn="just"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Patent portfolios</a:t>
            </a:r>
          </a:p>
          <a:p>
            <a:pPr marL="742950" marR="0" lvl="1" indent="-285750" algn="just"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GB" sz="1600" b="0" i="0" u="none" strike="noStrike" kern="0" cap="none" spc="0" normalizeH="0" baseline="0" noProof="0" dirty="0">
                <a:ln>
                  <a:noFill/>
                </a:ln>
                <a:solidFill>
                  <a:schemeClr val="tx1"/>
                </a:solidFill>
                <a:effectLst/>
                <a:uLnTx/>
                <a:uFillTx/>
                <a:latin typeface="+mn-lt"/>
                <a:cs typeface="Times New Roman" pitchFamily="18" charset="0"/>
              </a:rPr>
              <a:t>Books</a:t>
            </a:r>
          </a:p>
          <a:p>
            <a:pPr marL="742950" marR="0" lvl="1" indent="-285750" algn="l"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Customer communications</a:t>
            </a:r>
          </a:p>
          <a:p>
            <a:pPr marL="742950" marR="0" lvl="1" indent="-285750" algn="l"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Contracts</a:t>
            </a:r>
          </a:p>
          <a:p>
            <a:pPr marL="742950" marR="0" lvl="1" indent="-285750" algn="l"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Technical documents</a:t>
            </a:r>
          </a:p>
          <a:p>
            <a:pPr marL="742950" marR="0" lvl="1" indent="-285750" algn="l"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Insurance claims</a:t>
            </a:r>
            <a:endParaRPr kumimoji="0" lang="en-GB" sz="1600" b="0" i="0" u="none" strike="noStrike" kern="0" cap="none" spc="0" normalizeH="0" baseline="0" noProof="0" dirty="0">
              <a:ln>
                <a:noFill/>
              </a:ln>
              <a:solidFill>
                <a:schemeClr val="tx1"/>
              </a:solidFill>
              <a:effectLst/>
              <a:uLnTx/>
              <a:uFillTx/>
              <a:latin typeface="+mn-lt"/>
              <a:cs typeface="Times New Roman" pitchFamily="18" charset="0"/>
            </a:endParaRPr>
          </a:p>
          <a:p>
            <a:pPr marL="742950" marR="0" lvl="1" indent="-285750" algn="just"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US" sz="1600" b="0" i="0" u="none" strike="noStrike" kern="0" cap="none" spc="0" normalizeH="0" baseline="0" noProof="0" dirty="0">
                <a:ln>
                  <a:noFill/>
                </a:ln>
                <a:solidFill>
                  <a:schemeClr val="tx1"/>
                </a:solidFill>
                <a:effectLst/>
                <a:uLnTx/>
                <a:uFillTx/>
                <a:latin typeface="+mn-lt"/>
                <a:cs typeface="Times New Roman" pitchFamily="18" charset="0"/>
              </a:rPr>
              <a:t>Scientific articles</a:t>
            </a:r>
            <a:endParaRPr kumimoji="0" lang="en-GB" sz="1600" b="0" i="0" u="none" strike="noStrike" kern="0" cap="none" spc="0" normalizeH="0" baseline="0" noProof="0" dirty="0">
              <a:ln>
                <a:noFill/>
              </a:ln>
              <a:solidFill>
                <a:schemeClr val="tx1"/>
              </a:solidFill>
              <a:effectLst/>
              <a:uLnTx/>
              <a:uFillTx/>
              <a:latin typeface="+mn-lt"/>
              <a:cs typeface="Times New Roman" pitchFamily="18" charset="0"/>
            </a:endParaRPr>
          </a:p>
          <a:p>
            <a:pPr marL="742950" marR="0" lvl="1" indent="-285750" algn="just" defTabSz="914400" rtl="0" eaLnBrk="0" fontAlgn="base" latinLnBrk="0" hangingPunct="0">
              <a:lnSpc>
                <a:spcPct val="90000"/>
              </a:lnSpc>
              <a:spcBef>
                <a:spcPct val="20000"/>
              </a:spcBef>
              <a:spcAft>
                <a:spcPct val="0"/>
              </a:spcAft>
              <a:buClr>
                <a:schemeClr val="hlink"/>
              </a:buClr>
              <a:buSzPct val="55000"/>
              <a:buFont typeface="Wingdings" pitchFamily="2" charset="2"/>
              <a:buChar char="n"/>
              <a:tabLst/>
              <a:defRPr/>
            </a:pPr>
            <a:r>
              <a:rPr kumimoji="0" lang="en-GB" sz="1600" b="0" i="0" u="none" strike="noStrike" kern="0" cap="none" spc="0" normalizeH="0" baseline="0" noProof="0" dirty="0">
                <a:ln>
                  <a:noFill/>
                </a:ln>
                <a:solidFill>
                  <a:schemeClr val="tx1"/>
                </a:solidFill>
                <a:effectLst/>
                <a:uLnTx/>
                <a:uFillTx/>
                <a:latin typeface="+mn-lt"/>
                <a:cs typeface="Times New Roman" pitchFamily="18" charset="0"/>
              </a:rPr>
              <a:t>Plus add your own!</a:t>
            </a:r>
            <a:endParaRPr kumimoji="0" lang="en-US" sz="1600" b="0" i="0" u="none" strike="noStrike" kern="0" cap="none" spc="0" normalizeH="0" baseline="0" noProof="0" dirty="0">
              <a:ln>
                <a:noFill/>
              </a:ln>
              <a:solidFill>
                <a:schemeClr val="tx1"/>
              </a:solidFill>
              <a:effectLst/>
              <a:uLnTx/>
              <a:uFillTx/>
              <a:latin typeface="+mn-lt"/>
              <a:cs typeface="Times New Roman" pitchFamily="18" charset="0"/>
            </a:endParaRPr>
          </a:p>
          <a:p>
            <a:pPr marL="342900" marR="0" lvl="0" indent="-342900" algn="l" defTabSz="914400" rtl="0" eaLnBrk="0" fontAlgn="base" latinLnBrk="0" hangingPunct="0">
              <a:lnSpc>
                <a:spcPct val="90000"/>
              </a:lnSpc>
              <a:spcBef>
                <a:spcPct val="20000"/>
              </a:spcBef>
              <a:spcAft>
                <a:spcPct val="0"/>
              </a:spcAft>
              <a:buClr>
                <a:schemeClr val="folHlink"/>
              </a:buClr>
              <a:buSzPct val="60000"/>
              <a:buFont typeface="Wingdings" pitchFamily="2" charset="2"/>
              <a:buChar char="n"/>
              <a:tabLst/>
              <a:defRPr/>
            </a:pPr>
            <a:endParaRPr kumimoji="0" lang="en-US" sz="1600" b="0" i="0" u="none" strike="noStrike" kern="0" cap="none" spc="0" normalizeH="0" baseline="0" noProof="0" dirty="0">
              <a:ln>
                <a:noFill/>
              </a:ln>
              <a:solidFill>
                <a:schemeClr val="tx1"/>
              </a:solidFill>
              <a:effectLst/>
              <a:uLnTx/>
              <a:uFillTx/>
              <a:latin typeface="+mn-lt"/>
              <a:ea typeface="+mn-ea"/>
              <a:cs typeface="Times New Roman" pitchFamily="18" charset="0"/>
            </a:endParaRPr>
          </a:p>
          <a:p>
            <a:pPr marL="342900" marR="0" lvl="0" indent="-342900" algn="l" defTabSz="914400" rtl="0" eaLnBrk="0" fontAlgn="base" latinLnBrk="0" hangingPunct="0">
              <a:lnSpc>
                <a:spcPct val="90000"/>
              </a:lnSpc>
              <a:spcBef>
                <a:spcPct val="20000"/>
              </a:spcBef>
              <a:spcAft>
                <a:spcPct val="0"/>
              </a:spcAft>
              <a:buClr>
                <a:schemeClr val="folHlink"/>
              </a:buClr>
              <a:buSzPct val="60000"/>
              <a:buFont typeface="Wingdings" pitchFamily="2" charset="2"/>
              <a:buChar char="n"/>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93357873"/>
      </p:ext>
    </p:extLst>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5FF73F-F829-4887-BBB8-C342D4B745DC}" type="slidenum">
              <a:rPr lang="en-US"/>
              <a:pPr/>
              <a:t>28</a:t>
            </a:fld>
            <a:endParaRPr lang="en-US"/>
          </a:p>
        </p:txBody>
      </p:sp>
      <p:sp>
        <p:nvSpPr>
          <p:cNvPr id="1866754" name="Rectangle 2"/>
          <p:cNvSpPr>
            <a:spLocks noGrp="1" noChangeArrowheads="1"/>
          </p:cNvSpPr>
          <p:nvPr>
            <p:ph type="title"/>
          </p:nvPr>
        </p:nvSpPr>
        <p:spPr>
          <a:xfrm>
            <a:off x="152400" y="457200"/>
            <a:ext cx="7793038" cy="609600"/>
          </a:xfrm>
        </p:spPr>
        <p:txBody>
          <a:bodyPr/>
          <a:lstStyle/>
          <a:p>
            <a:r>
              <a:rPr lang="en-US" dirty="0"/>
              <a:t>Text Databases and </a:t>
            </a:r>
            <a:r>
              <a:rPr lang="en-US" dirty="0" err="1"/>
              <a:t>IR</a:t>
            </a:r>
            <a:endParaRPr lang="en-US" dirty="0"/>
          </a:p>
        </p:txBody>
      </p:sp>
      <p:sp>
        <p:nvSpPr>
          <p:cNvPr id="1866755" name="Rectangle 3"/>
          <p:cNvSpPr>
            <a:spLocks noGrp="1" noChangeArrowheads="1"/>
          </p:cNvSpPr>
          <p:nvPr>
            <p:ph type="body" idx="1"/>
          </p:nvPr>
        </p:nvSpPr>
        <p:spPr>
          <a:xfrm>
            <a:off x="228600" y="1600200"/>
            <a:ext cx="8534400" cy="5029200"/>
          </a:xfrm>
        </p:spPr>
        <p:txBody>
          <a:bodyPr/>
          <a:lstStyle/>
          <a:p>
            <a:pPr>
              <a:lnSpc>
                <a:spcPct val="80000"/>
              </a:lnSpc>
            </a:pPr>
            <a:r>
              <a:rPr lang="en-US" sz="1800" dirty="0"/>
              <a:t>Text databases (document databases) </a:t>
            </a:r>
          </a:p>
          <a:p>
            <a:pPr lvl="1">
              <a:lnSpc>
                <a:spcPct val="80000"/>
              </a:lnSpc>
            </a:pPr>
            <a:r>
              <a:rPr lang="en-US" sz="1800" dirty="0"/>
              <a:t>Large collections of documents from various sources: news articles, research papers, books, digital libraries, e-mail messages, and Web pages, library database, etc.</a:t>
            </a:r>
          </a:p>
          <a:p>
            <a:pPr lvl="1">
              <a:lnSpc>
                <a:spcPct val="80000"/>
              </a:lnSpc>
            </a:pPr>
            <a:r>
              <a:rPr lang="en-US" sz="1800" dirty="0"/>
              <a:t>Data stored is usually </a:t>
            </a:r>
            <a:r>
              <a:rPr lang="en-US" sz="1800" i="1" dirty="0"/>
              <a:t>semi-structured</a:t>
            </a:r>
          </a:p>
          <a:p>
            <a:pPr lvl="1">
              <a:lnSpc>
                <a:spcPct val="80000"/>
              </a:lnSpc>
            </a:pPr>
            <a:r>
              <a:rPr lang="en-US" sz="1800" dirty="0"/>
              <a:t>Traditional information retrieval techniques become inadequate for the increasingly vast amounts of text data</a:t>
            </a:r>
          </a:p>
          <a:p>
            <a:pPr lvl="1">
              <a:lnSpc>
                <a:spcPct val="80000"/>
              </a:lnSpc>
            </a:pPr>
            <a:endParaRPr lang="en-US" sz="1800" dirty="0"/>
          </a:p>
          <a:p>
            <a:pPr>
              <a:lnSpc>
                <a:spcPct val="80000"/>
              </a:lnSpc>
            </a:pPr>
            <a:r>
              <a:rPr lang="en-US" sz="1800" dirty="0"/>
              <a:t>Information retrieval</a:t>
            </a:r>
          </a:p>
          <a:p>
            <a:pPr lvl="1">
              <a:lnSpc>
                <a:spcPct val="80000"/>
              </a:lnSpc>
            </a:pPr>
            <a:r>
              <a:rPr lang="en-US" sz="1800" dirty="0"/>
              <a:t>A field developed in parallel with database systems</a:t>
            </a:r>
          </a:p>
          <a:p>
            <a:pPr lvl="1">
              <a:lnSpc>
                <a:spcPct val="80000"/>
              </a:lnSpc>
            </a:pPr>
            <a:r>
              <a:rPr lang="en-US" sz="1800" dirty="0"/>
              <a:t>Information is organized into (a large number of)  documents</a:t>
            </a:r>
          </a:p>
          <a:p>
            <a:pPr lvl="1">
              <a:lnSpc>
                <a:spcPct val="80000"/>
              </a:lnSpc>
            </a:pPr>
            <a:r>
              <a:rPr lang="en-US" sz="1800" dirty="0"/>
              <a:t>Information retrieval problem: locating relevant documents based on user input, such as keywords or example documents</a:t>
            </a:r>
          </a:p>
          <a:p>
            <a:pPr lvl="1">
              <a:lnSpc>
                <a:spcPct val="80000"/>
              </a:lnSpc>
            </a:pPr>
            <a:endParaRPr lang="en-US" sz="1800" dirty="0"/>
          </a:p>
          <a:p>
            <a:pPr>
              <a:buClr>
                <a:schemeClr val="tx1"/>
              </a:buClr>
            </a:pPr>
            <a:r>
              <a:rPr lang="en-GB" sz="1800" b="1" dirty="0">
                <a:solidFill>
                  <a:srgbClr val="CC0000"/>
                </a:solidFill>
              </a:rPr>
              <a:t>Text Mining (or Information Extraction)</a:t>
            </a:r>
          </a:p>
          <a:p>
            <a:pPr lvl="1"/>
            <a:r>
              <a:rPr lang="en-GB" sz="1800" dirty="0"/>
              <a:t>Extract from the text what the document </a:t>
            </a:r>
            <a:r>
              <a:rPr lang="en-GB" sz="1800" b="1" i="1" dirty="0">
                <a:solidFill>
                  <a:srgbClr val="CC0000"/>
                </a:solidFill>
              </a:rPr>
              <a:t>means</a:t>
            </a:r>
            <a:r>
              <a:rPr lang="en-GB" sz="1800" dirty="0"/>
              <a:t>. </a:t>
            </a:r>
          </a:p>
          <a:p>
            <a:pPr>
              <a:lnSpc>
                <a:spcPct val="80000"/>
              </a:lnSpc>
            </a:pPr>
            <a:endParaRPr lang="en-US" sz="1800" dirty="0"/>
          </a:p>
        </p:txBody>
      </p:sp>
    </p:spTree>
    <p:extLst>
      <p:ext uri="{BB962C8B-B14F-4D97-AF65-F5344CB8AC3E}">
        <p14:creationId xmlns:p14="http://schemas.microsoft.com/office/powerpoint/2010/main" val="2095076194"/>
      </p:ext>
    </p:extLst>
  </p:cSld>
  <p:clrMapOvr>
    <a:masterClrMapping/>
  </p:clrMapOvr>
  <p:transition>
    <p:diamon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228600"/>
            <a:ext cx="7793038" cy="609600"/>
          </a:xfrm>
        </p:spPr>
        <p:txBody>
          <a:bodyPr/>
          <a:lstStyle/>
          <a:p>
            <a:r>
              <a:rPr lang="en-US" b="1" dirty="0"/>
              <a:t>Text Mining Applications</a:t>
            </a:r>
          </a:p>
        </p:txBody>
      </p:sp>
      <p:sp>
        <p:nvSpPr>
          <p:cNvPr id="48131" name="Rectangle 3"/>
          <p:cNvSpPr>
            <a:spLocks noGrp="1" noChangeArrowheads="1"/>
          </p:cNvSpPr>
          <p:nvPr>
            <p:ph type="body" idx="1"/>
          </p:nvPr>
        </p:nvSpPr>
        <p:spPr>
          <a:xfrm>
            <a:off x="280988" y="1447800"/>
            <a:ext cx="5967412" cy="4648200"/>
          </a:xfrm>
        </p:spPr>
        <p:txBody>
          <a:bodyPr/>
          <a:lstStyle/>
          <a:p>
            <a:r>
              <a:rPr lang="en-US" sz="1800" b="1" dirty="0">
                <a:solidFill>
                  <a:srgbClr val="556358"/>
                </a:solidFill>
              </a:rPr>
              <a:t>Marketing:</a:t>
            </a:r>
            <a:r>
              <a:rPr lang="en-US" sz="1800" dirty="0">
                <a:solidFill>
                  <a:srgbClr val="556358"/>
                </a:solidFill>
              </a:rPr>
              <a:t> Discover distinct groups of potential buyers according to a user text based profile</a:t>
            </a:r>
            <a:endParaRPr lang="en-US" sz="1800" dirty="0"/>
          </a:p>
          <a:p>
            <a:pPr lvl="1"/>
            <a:r>
              <a:rPr lang="en-US" sz="1500" dirty="0">
                <a:solidFill>
                  <a:srgbClr val="A56F3C"/>
                </a:solidFill>
              </a:rPr>
              <a:t>e.g. </a:t>
            </a:r>
            <a:r>
              <a:rPr lang="en-US" sz="1500" dirty="0" err="1">
                <a:solidFill>
                  <a:srgbClr val="A56F3C"/>
                </a:solidFill>
              </a:rPr>
              <a:t>amazon</a:t>
            </a:r>
            <a:endParaRPr lang="en-US" sz="1500" dirty="0">
              <a:solidFill>
                <a:srgbClr val="A56F3C"/>
              </a:solidFill>
            </a:endParaRPr>
          </a:p>
          <a:p>
            <a:pPr>
              <a:lnSpc>
                <a:spcPct val="110000"/>
              </a:lnSpc>
            </a:pPr>
            <a:r>
              <a:rPr lang="en-US" sz="1800" b="1" dirty="0">
                <a:solidFill>
                  <a:srgbClr val="556358"/>
                </a:solidFill>
              </a:rPr>
              <a:t>Industry:</a:t>
            </a:r>
            <a:r>
              <a:rPr lang="en-US" sz="1800" dirty="0">
                <a:solidFill>
                  <a:srgbClr val="556358"/>
                </a:solidFill>
              </a:rPr>
              <a:t> Identifying groups of competitors web pages</a:t>
            </a:r>
          </a:p>
          <a:p>
            <a:pPr lvl="1">
              <a:lnSpc>
                <a:spcPct val="110000"/>
              </a:lnSpc>
            </a:pPr>
            <a:r>
              <a:rPr lang="en-US" sz="1500" dirty="0">
                <a:solidFill>
                  <a:srgbClr val="A56F3C"/>
                </a:solidFill>
              </a:rPr>
              <a:t>e.g., competing products and their prices</a:t>
            </a:r>
          </a:p>
          <a:p>
            <a:r>
              <a:rPr lang="en-US" sz="1800" b="1" dirty="0">
                <a:solidFill>
                  <a:srgbClr val="556358"/>
                </a:solidFill>
              </a:rPr>
              <a:t>Job seeking:</a:t>
            </a:r>
            <a:r>
              <a:rPr lang="en-US" sz="1800" dirty="0">
                <a:solidFill>
                  <a:srgbClr val="556358"/>
                </a:solidFill>
              </a:rPr>
              <a:t> Identify parameters in searching for jobs</a:t>
            </a:r>
          </a:p>
          <a:p>
            <a:pPr lvl="1"/>
            <a:r>
              <a:rPr lang="en-US" sz="1500" dirty="0">
                <a:solidFill>
                  <a:srgbClr val="A56F3C"/>
                </a:solidFill>
              </a:rPr>
              <a:t>e.g., www.flipdog.com </a:t>
            </a:r>
          </a:p>
          <a:p>
            <a:endParaRPr lang="en-US" sz="1500" dirty="0">
              <a:solidFill>
                <a:srgbClr val="A56F3C"/>
              </a:solidFill>
            </a:endParaRPr>
          </a:p>
          <a:p>
            <a:pPr>
              <a:lnSpc>
                <a:spcPct val="90000"/>
              </a:lnSpc>
            </a:pPr>
            <a:r>
              <a:rPr lang="en-US" sz="1800" dirty="0"/>
              <a:t>Biomedical Data: Extract pieces of evidence from article titles in the biomedical literature</a:t>
            </a:r>
          </a:p>
          <a:p>
            <a:pPr lvl="1">
              <a:lnSpc>
                <a:spcPct val="90000"/>
              </a:lnSpc>
            </a:pPr>
            <a:r>
              <a:rPr lang="en-US" sz="1600" dirty="0"/>
              <a:t>“stress is associated with migraines”</a:t>
            </a:r>
          </a:p>
          <a:p>
            <a:pPr lvl="1">
              <a:lnSpc>
                <a:spcPct val="90000"/>
              </a:lnSpc>
            </a:pPr>
            <a:r>
              <a:rPr lang="en-US" sz="1600" dirty="0"/>
              <a:t>“stress can lead to loss of magnesium”</a:t>
            </a:r>
          </a:p>
          <a:p>
            <a:pPr lvl="1">
              <a:lnSpc>
                <a:spcPct val="90000"/>
              </a:lnSpc>
            </a:pPr>
            <a:r>
              <a:rPr lang="en-US" sz="1600" dirty="0"/>
              <a:t>“calcium channel blockers prevent some migraines”</a:t>
            </a:r>
          </a:p>
          <a:p>
            <a:pPr lvl="1">
              <a:lnSpc>
                <a:spcPct val="90000"/>
              </a:lnSpc>
            </a:pPr>
            <a:r>
              <a:rPr lang="en-US" sz="1600" dirty="0"/>
              <a:t>“magnesium is a natural calcium channel blocker”</a:t>
            </a:r>
          </a:p>
          <a:p>
            <a:endParaRPr lang="en-US" sz="1600" dirty="0"/>
          </a:p>
        </p:txBody>
      </p:sp>
      <p:pic>
        <p:nvPicPr>
          <p:cNvPr id="48132" name="Picture 4" descr="D:\data\mac_transfer\IDS\tw-interface.bmp"/>
          <p:cNvPicPr>
            <a:picLocks noChangeAspect="1" noChangeArrowheads="1"/>
          </p:cNvPicPr>
          <p:nvPr/>
        </p:nvPicPr>
        <p:blipFill>
          <a:blip r:embed="rId2" cstate="print"/>
          <a:srcRect/>
          <a:stretch>
            <a:fillRect/>
          </a:stretch>
        </p:blipFill>
        <p:spPr bwMode="auto">
          <a:xfrm>
            <a:off x="6858000" y="1752600"/>
            <a:ext cx="2091638" cy="2133600"/>
          </a:xfrm>
          <a:prstGeom prst="rect">
            <a:avLst/>
          </a:prstGeom>
          <a:noFill/>
        </p:spPr>
      </p:pic>
    </p:spTree>
    <p:extLst>
      <p:ext uri="{BB962C8B-B14F-4D97-AF65-F5344CB8AC3E}">
        <p14:creationId xmlns:p14="http://schemas.microsoft.com/office/powerpoint/2010/main" val="116309317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lvl="0"/>
            <a:r>
              <a:rPr lang="en-US" sz="2400" dirty="0"/>
              <a:t>Data Mining Applications </a:t>
            </a:r>
            <a:endParaRPr lang="en-US" dirty="0"/>
          </a:p>
          <a:p>
            <a:pPr lvl="0"/>
            <a:r>
              <a:rPr lang="en-US" sz="2400" dirty="0"/>
              <a:t>Potential Applications of Data Classification in Real world</a:t>
            </a:r>
            <a:endParaRPr lang="en-US" dirty="0"/>
          </a:p>
          <a:p>
            <a:pPr lvl="0"/>
            <a:endParaRPr lang="en-US" dirty="0"/>
          </a:p>
          <a:p>
            <a:pPr lvl="0"/>
            <a:r>
              <a:rPr lang="en-US" sz="2400" dirty="0"/>
              <a:t>Mining Complex Data</a:t>
            </a:r>
            <a:endParaRPr lang="en-US" dirty="0"/>
          </a:p>
          <a:p>
            <a:pPr lvl="1"/>
            <a:r>
              <a:rPr lang="en-US" sz="2000" dirty="0"/>
              <a:t>Text Mining, </a:t>
            </a:r>
          </a:p>
          <a:p>
            <a:pPr lvl="1"/>
            <a:r>
              <a:rPr lang="en-US" sz="2000" dirty="0"/>
              <a:t>Mining the Web Data, and </a:t>
            </a:r>
          </a:p>
          <a:p>
            <a:pPr lvl="1"/>
            <a:r>
              <a:rPr lang="en-US" sz="2000" dirty="0"/>
              <a:t>Potential Applications</a:t>
            </a:r>
          </a:p>
          <a:p>
            <a:pPr lvl="1"/>
            <a:endParaRPr lang="en-US" sz="3200" dirty="0"/>
          </a:p>
          <a:p>
            <a:r>
              <a:rPr lang="en-US" sz="2400" dirty="0"/>
              <a:t>Social Impacts of Data Mining </a:t>
            </a:r>
          </a:p>
          <a:p>
            <a:endParaRPr lang="en-US" sz="2400" dirty="0"/>
          </a:p>
          <a:p>
            <a:pPr lvl="0"/>
            <a:r>
              <a:rPr lang="en-US" sz="2400" dirty="0"/>
              <a:t>New Trends and Case Studies</a:t>
            </a:r>
            <a:endParaRPr lang="en-US" dirty="0"/>
          </a:p>
          <a:p>
            <a:endParaRPr lang="en-US" sz="2400" dirty="0"/>
          </a:p>
          <a:p>
            <a:pPr lvl="0"/>
            <a:r>
              <a:rPr lang="en-US" sz="2400" dirty="0"/>
              <a:t>Potential Applications of Data Mining Jordan</a:t>
            </a:r>
          </a:p>
        </p:txBody>
      </p:sp>
      <p:sp>
        <p:nvSpPr>
          <p:cNvPr id="6" name="Slide Number Placeholder 5"/>
          <p:cNvSpPr>
            <a:spLocks noGrp="1"/>
          </p:cNvSpPr>
          <p:nvPr>
            <p:ph type="sldNum" sz="quarter" idx="12"/>
          </p:nvPr>
        </p:nvSpPr>
        <p:spPr/>
        <p:txBody>
          <a:bodyPr/>
          <a:lstStyle/>
          <a:p>
            <a:pPr>
              <a:defRPr/>
            </a:pPr>
            <a:fld id="{82255615-A82D-4A0C-A215-D02EFF4F0E4C}" type="slidenum">
              <a:rPr lang="en-US" smtClean="0"/>
              <a:pPr>
                <a:defRPr/>
              </a:pPr>
              <a:t>3</a:t>
            </a:fld>
            <a:endParaRPr lang="en-US"/>
          </a:p>
        </p:txBody>
      </p:sp>
    </p:spTree>
    <p:extLst>
      <p:ext uri="{BB962C8B-B14F-4D97-AF65-F5344CB8AC3E}">
        <p14:creationId xmlns:p14="http://schemas.microsoft.com/office/powerpoint/2010/main" val="17616948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2" name="Picture 4" descr="C:\evenzoha\public\Presentations\DataMining\tm_process-diagram.JPG"/>
          <p:cNvPicPr>
            <a:picLocks noChangeAspect="1" noChangeArrowheads="1"/>
          </p:cNvPicPr>
          <p:nvPr/>
        </p:nvPicPr>
        <p:blipFill>
          <a:blip r:embed="rId2" cstate="print"/>
          <a:srcRect/>
          <a:stretch>
            <a:fillRect/>
          </a:stretch>
        </p:blipFill>
        <p:spPr bwMode="auto">
          <a:xfrm>
            <a:off x="1905000" y="1892300"/>
            <a:ext cx="7010400" cy="4640579"/>
          </a:xfrm>
          <a:prstGeom prst="rect">
            <a:avLst/>
          </a:prstGeom>
          <a:noFill/>
        </p:spPr>
      </p:pic>
      <p:sp>
        <p:nvSpPr>
          <p:cNvPr id="32770" name="Rectangle 2"/>
          <p:cNvSpPr>
            <a:spLocks noGrp="1" noChangeArrowheads="1"/>
          </p:cNvSpPr>
          <p:nvPr>
            <p:ph type="title"/>
          </p:nvPr>
        </p:nvSpPr>
        <p:spPr/>
        <p:txBody>
          <a:bodyPr/>
          <a:lstStyle/>
          <a:p>
            <a:pPr algn="l"/>
            <a:r>
              <a:rPr lang="en-US" sz="2800" b="1" dirty="0">
                <a:solidFill>
                  <a:srgbClr val="002060"/>
                </a:solidFill>
              </a:rPr>
              <a:t>Text mining process</a:t>
            </a:r>
          </a:p>
        </p:txBody>
      </p:sp>
      <p:sp>
        <p:nvSpPr>
          <p:cNvPr id="32771" name="Rectangle 3"/>
          <p:cNvSpPr>
            <a:spLocks noGrp="1" noChangeArrowheads="1"/>
          </p:cNvSpPr>
          <p:nvPr>
            <p:ph type="body" idx="1"/>
          </p:nvPr>
        </p:nvSpPr>
        <p:spPr>
          <a:xfrm>
            <a:off x="304800" y="1371600"/>
            <a:ext cx="4495800" cy="3276600"/>
          </a:xfrm>
        </p:spPr>
        <p:txBody>
          <a:bodyPr/>
          <a:lstStyle/>
          <a:p>
            <a:pPr>
              <a:lnSpc>
                <a:spcPct val="90000"/>
              </a:lnSpc>
            </a:pPr>
            <a:r>
              <a:rPr lang="en-US" sz="1600" dirty="0"/>
              <a:t>Text preprocessing</a:t>
            </a:r>
          </a:p>
          <a:p>
            <a:pPr lvl="1">
              <a:lnSpc>
                <a:spcPct val="90000"/>
              </a:lnSpc>
            </a:pPr>
            <a:r>
              <a:rPr lang="en-US" sz="1400" dirty="0"/>
              <a:t>Syntactic/Semantic text analysis </a:t>
            </a:r>
          </a:p>
          <a:p>
            <a:pPr lvl="1">
              <a:lnSpc>
                <a:spcPct val="90000"/>
              </a:lnSpc>
            </a:pPr>
            <a:r>
              <a:rPr lang="en-US" sz="1400" dirty="0"/>
              <a:t>Tokenization and Text Clean up</a:t>
            </a:r>
          </a:p>
          <a:p>
            <a:pPr lvl="1">
              <a:lnSpc>
                <a:spcPct val="90000"/>
              </a:lnSpc>
            </a:pPr>
            <a:r>
              <a:rPr lang="en-US" sz="1400" dirty="0"/>
              <a:t>Text Tagging</a:t>
            </a:r>
          </a:p>
          <a:p>
            <a:pPr>
              <a:lnSpc>
                <a:spcPct val="90000"/>
              </a:lnSpc>
            </a:pPr>
            <a:r>
              <a:rPr lang="en-US" sz="1600" dirty="0"/>
              <a:t>Features Generation </a:t>
            </a:r>
          </a:p>
          <a:p>
            <a:pPr lvl="1">
              <a:lnSpc>
                <a:spcPct val="90000"/>
              </a:lnSpc>
            </a:pPr>
            <a:r>
              <a:rPr lang="en-US" sz="1400" dirty="0"/>
              <a:t>Bag of words </a:t>
            </a:r>
          </a:p>
          <a:p>
            <a:pPr>
              <a:lnSpc>
                <a:spcPct val="90000"/>
              </a:lnSpc>
            </a:pPr>
            <a:r>
              <a:rPr lang="en-US" sz="1600" dirty="0"/>
              <a:t>Features Selection</a:t>
            </a:r>
          </a:p>
          <a:p>
            <a:pPr lvl="1">
              <a:lnSpc>
                <a:spcPct val="90000"/>
              </a:lnSpc>
            </a:pPr>
            <a:r>
              <a:rPr lang="en-US" sz="1400" dirty="0"/>
              <a:t>Simple counting</a:t>
            </a:r>
          </a:p>
          <a:p>
            <a:pPr lvl="1">
              <a:lnSpc>
                <a:spcPct val="90000"/>
              </a:lnSpc>
            </a:pPr>
            <a:r>
              <a:rPr lang="en-US" sz="1400" dirty="0"/>
              <a:t>Statistics </a:t>
            </a:r>
          </a:p>
          <a:p>
            <a:pPr>
              <a:lnSpc>
                <a:spcPct val="90000"/>
              </a:lnSpc>
            </a:pPr>
            <a:r>
              <a:rPr lang="en-US" sz="1600" dirty="0"/>
              <a:t>Text/Data Mining</a:t>
            </a:r>
          </a:p>
          <a:p>
            <a:pPr lvl="1">
              <a:lnSpc>
                <a:spcPct val="90000"/>
              </a:lnSpc>
            </a:pPr>
            <a:r>
              <a:rPr lang="en-US" sz="1400" dirty="0"/>
              <a:t>Classification- Supervised learning</a:t>
            </a:r>
          </a:p>
          <a:p>
            <a:pPr lvl="1">
              <a:lnSpc>
                <a:spcPct val="90000"/>
              </a:lnSpc>
            </a:pPr>
            <a:r>
              <a:rPr lang="en-US" sz="1400" dirty="0"/>
              <a:t>Clustering- Unsupervised learning</a:t>
            </a:r>
          </a:p>
          <a:p>
            <a:pPr>
              <a:lnSpc>
                <a:spcPct val="90000"/>
              </a:lnSpc>
            </a:pPr>
            <a:r>
              <a:rPr lang="en-US" sz="1600" dirty="0"/>
              <a:t>Analyzing results</a:t>
            </a:r>
            <a:br>
              <a:rPr lang="en-US" sz="1600" dirty="0"/>
            </a:br>
            <a:br>
              <a:rPr lang="en-US" sz="1600" dirty="0"/>
            </a:br>
            <a:endParaRPr lang="en-US" sz="1600" dirty="0"/>
          </a:p>
        </p:txBody>
      </p:sp>
    </p:spTree>
    <p:extLst>
      <p:ext uri="{BB962C8B-B14F-4D97-AF65-F5344CB8AC3E}">
        <p14:creationId xmlns:p14="http://schemas.microsoft.com/office/powerpoint/2010/main" val="118814744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randombar(horizontal)">
                                      <p:cBhvr>
                                        <p:cTn id="7" dur="500"/>
                                        <p:tgtEl>
                                          <p:spTgt spid="3277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randombar(horizontal)">
                                      <p:cBhvr>
                                        <p:cTn id="10" dur="500"/>
                                        <p:tgtEl>
                                          <p:spTgt spid="3277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randombar(horizontal)">
                                      <p:cBhvr>
                                        <p:cTn id="13" dur="500"/>
                                        <p:tgtEl>
                                          <p:spTgt spid="3277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2771">
                                            <p:txEl>
                                              <p:pRg st="3" end="3"/>
                                            </p:txEl>
                                          </p:spTgt>
                                        </p:tgtEl>
                                        <p:attrNameLst>
                                          <p:attrName>style.visibility</p:attrName>
                                        </p:attrNameLst>
                                      </p:cBhvr>
                                      <p:to>
                                        <p:strVal val="visible"/>
                                      </p:to>
                                    </p:set>
                                    <p:animEffect transition="in" filter="randombar(horizontal)">
                                      <p:cBhvr>
                                        <p:cTn id="16" dur="500"/>
                                        <p:tgtEl>
                                          <p:spTgt spid="327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animEffect transition="in" filter="randombar(horizontal)">
                                      <p:cBhvr>
                                        <p:cTn id="21" dur="500"/>
                                        <p:tgtEl>
                                          <p:spTgt spid="32771">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2771">
                                            <p:txEl>
                                              <p:pRg st="5" end="5"/>
                                            </p:txEl>
                                          </p:spTgt>
                                        </p:tgtEl>
                                        <p:attrNameLst>
                                          <p:attrName>style.visibility</p:attrName>
                                        </p:attrNameLst>
                                      </p:cBhvr>
                                      <p:to>
                                        <p:strVal val="visible"/>
                                      </p:to>
                                    </p:set>
                                    <p:animEffect transition="in" filter="randombar(horizontal)">
                                      <p:cBhvr>
                                        <p:cTn id="24" dur="500"/>
                                        <p:tgtEl>
                                          <p:spTgt spid="327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2771">
                                            <p:txEl>
                                              <p:pRg st="6" end="6"/>
                                            </p:txEl>
                                          </p:spTgt>
                                        </p:tgtEl>
                                        <p:attrNameLst>
                                          <p:attrName>style.visibility</p:attrName>
                                        </p:attrNameLst>
                                      </p:cBhvr>
                                      <p:to>
                                        <p:strVal val="visible"/>
                                      </p:to>
                                    </p:set>
                                    <p:animEffect transition="in" filter="randombar(horizontal)">
                                      <p:cBhvr>
                                        <p:cTn id="29" dur="500"/>
                                        <p:tgtEl>
                                          <p:spTgt spid="32771">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2771">
                                            <p:txEl>
                                              <p:pRg st="7" end="7"/>
                                            </p:txEl>
                                          </p:spTgt>
                                        </p:tgtEl>
                                        <p:attrNameLst>
                                          <p:attrName>style.visibility</p:attrName>
                                        </p:attrNameLst>
                                      </p:cBhvr>
                                      <p:to>
                                        <p:strVal val="visible"/>
                                      </p:to>
                                    </p:set>
                                    <p:animEffect transition="in" filter="randombar(horizontal)">
                                      <p:cBhvr>
                                        <p:cTn id="32" dur="500"/>
                                        <p:tgtEl>
                                          <p:spTgt spid="32771">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2771">
                                            <p:txEl>
                                              <p:pRg st="8" end="8"/>
                                            </p:txEl>
                                          </p:spTgt>
                                        </p:tgtEl>
                                        <p:attrNameLst>
                                          <p:attrName>style.visibility</p:attrName>
                                        </p:attrNameLst>
                                      </p:cBhvr>
                                      <p:to>
                                        <p:strVal val="visible"/>
                                      </p:to>
                                    </p:set>
                                    <p:animEffect transition="in" filter="randombar(horizontal)">
                                      <p:cBhvr>
                                        <p:cTn id="35" dur="500"/>
                                        <p:tgtEl>
                                          <p:spTgt spid="3277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2771">
                                            <p:txEl>
                                              <p:pRg st="9" end="9"/>
                                            </p:txEl>
                                          </p:spTgt>
                                        </p:tgtEl>
                                        <p:attrNameLst>
                                          <p:attrName>style.visibility</p:attrName>
                                        </p:attrNameLst>
                                      </p:cBhvr>
                                      <p:to>
                                        <p:strVal val="visible"/>
                                      </p:to>
                                    </p:set>
                                    <p:animEffect transition="in" filter="randombar(horizontal)">
                                      <p:cBhvr>
                                        <p:cTn id="40" dur="500"/>
                                        <p:tgtEl>
                                          <p:spTgt spid="32771">
                                            <p:txEl>
                                              <p:pRg st="9" end="9"/>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2771">
                                            <p:txEl>
                                              <p:pRg st="10" end="10"/>
                                            </p:txEl>
                                          </p:spTgt>
                                        </p:tgtEl>
                                        <p:attrNameLst>
                                          <p:attrName>style.visibility</p:attrName>
                                        </p:attrNameLst>
                                      </p:cBhvr>
                                      <p:to>
                                        <p:strVal val="visible"/>
                                      </p:to>
                                    </p:set>
                                    <p:animEffect transition="in" filter="randombar(horizontal)">
                                      <p:cBhvr>
                                        <p:cTn id="43" dur="500"/>
                                        <p:tgtEl>
                                          <p:spTgt spid="32771">
                                            <p:txEl>
                                              <p:pRg st="10" end="1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2771">
                                            <p:txEl>
                                              <p:pRg st="11" end="11"/>
                                            </p:txEl>
                                          </p:spTgt>
                                        </p:tgtEl>
                                        <p:attrNameLst>
                                          <p:attrName>style.visibility</p:attrName>
                                        </p:attrNameLst>
                                      </p:cBhvr>
                                      <p:to>
                                        <p:strVal val="visible"/>
                                      </p:to>
                                    </p:set>
                                    <p:animEffect transition="in" filter="randombar(horizontal)">
                                      <p:cBhvr>
                                        <p:cTn id="46" dur="500"/>
                                        <p:tgtEl>
                                          <p:spTgt spid="32771">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2771">
                                            <p:txEl>
                                              <p:pRg st="12" end="12"/>
                                            </p:txEl>
                                          </p:spTgt>
                                        </p:tgtEl>
                                        <p:attrNameLst>
                                          <p:attrName>style.visibility</p:attrName>
                                        </p:attrNameLst>
                                      </p:cBhvr>
                                      <p:to>
                                        <p:strVal val="visible"/>
                                      </p:to>
                                    </p:set>
                                    <p:animEffect transition="in" filter="randombar(horizontal)">
                                      <p:cBhvr>
                                        <p:cTn id="51" dur="500"/>
                                        <p:tgtEl>
                                          <p:spTgt spid="327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sz="3200" dirty="0"/>
              <a:t>Text Mining Tasks</a:t>
            </a:r>
            <a:endParaRPr lang="en-GB" sz="3200" dirty="0"/>
          </a:p>
        </p:txBody>
      </p:sp>
      <p:sp>
        <p:nvSpPr>
          <p:cNvPr id="137219" name="Rectangle 3"/>
          <p:cNvSpPr>
            <a:spLocks noGrp="1" noChangeArrowheads="1"/>
          </p:cNvSpPr>
          <p:nvPr>
            <p:ph type="body" idx="1"/>
          </p:nvPr>
        </p:nvSpPr>
        <p:spPr>
          <a:xfrm>
            <a:off x="304800" y="1524000"/>
            <a:ext cx="8610600" cy="4343400"/>
          </a:xfrm>
        </p:spPr>
        <p:txBody>
          <a:bodyPr/>
          <a:lstStyle/>
          <a:p>
            <a:r>
              <a:rPr lang="en-GB" sz="1800" dirty="0"/>
              <a:t>Text mining can address the same basic tasks as data mining </a:t>
            </a:r>
          </a:p>
          <a:p>
            <a:pPr lvl="1"/>
            <a:r>
              <a:rPr lang="en-GB" sz="2000" dirty="0"/>
              <a:t>Text classification, </a:t>
            </a:r>
          </a:p>
          <a:p>
            <a:pPr lvl="1"/>
            <a:r>
              <a:rPr lang="en-GB" sz="2000" dirty="0"/>
              <a:t>Text clustering, </a:t>
            </a:r>
          </a:p>
          <a:p>
            <a:pPr lvl="1"/>
            <a:r>
              <a:rPr lang="en-GB" sz="2000" dirty="0"/>
              <a:t>Text Summarization</a:t>
            </a:r>
          </a:p>
          <a:p>
            <a:pPr lvl="1"/>
            <a:r>
              <a:rPr lang="en-GB" sz="2000" dirty="0"/>
              <a:t>Documents Association </a:t>
            </a:r>
          </a:p>
          <a:p>
            <a:pPr lvl="1"/>
            <a:r>
              <a:rPr lang="en-GB" sz="2000" dirty="0"/>
              <a:t>etc.).</a:t>
            </a:r>
          </a:p>
          <a:p>
            <a:pPr lvl="1"/>
            <a:endParaRPr lang="en-GB" sz="1800" dirty="0"/>
          </a:p>
          <a:p>
            <a:r>
              <a:rPr lang="en-GB" sz="1800" dirty="0"/>
              <a:t>The difference is that text is more difficult to mine than structured data.</a:t>
            </a:r>
          </a:p>
          <a:p>
            <a:pPr lvl="1"/>
            <a:r>
              <a:rPr lang="en-GB" sz="1600" dirty="0"/>
              <a:t>E.g., in document clustering, we can transform the documents into vectors using text processing techniques and the vector model, and then apply a clustering algorithm to the docs</a:t>
            </a:r>
          </a:p>
          <a:p>
            <a:endParaRPr lang="en-GB" sz="1800" dirty="0"/>
          </a:p>
        </p:txBody>
      </p:sp>
    </p:spTree>
    <p:extLst>
      <p:ext uri="{BB962C8B-B14F-4D97-AF65-F5344CB8AC3E}">
        <p14:creationId xmlns:p14="http://schemas.microsoft.com/office/powerpoint/2010/main" val="1001878445"/>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 Classification</a:t>
            </a:r>
          </a:p>
        </p:txBody>
      </p:sp>
      <p:sp>
        <p:nvSpPr>
          <p:cNvPr id="3" name="Content Placeholder 2"/>
          <p:cNvSpPr>
            <a:spLocks noGrp="1"/>
          </p:cNvSpPr>
          <p:nvPr>
            <p:ph idx="1"/>
          </p:nvPr>
        </p:nvSpPr>
        <p:spPr/>
        <p:txBody>
          <a:bodyPr/>
          <a:lstStyle/>
          <a:p>
            <a:r>
              <a:rPr lang="en-US" sz="2000" i="1" dirty="0"/>
              <a:t>Document classification, in which each instance represents a document and the instance’s class </a:t>
            </a:r>
            <a:r>
              <a:rPr lang="en-US" sz="2000" dirty="0"/>
              <a:t>is the document’s topic.</a:t>
            </a:r>
          </a:p>
          <a:p>
            <a:pPr>
              <a:buNone/>
            </a:pPr>
            <a:r>
              <a:rPr lang="en-US" sz="2000" dirty="0"/>
              <a:t> </a:t>
            </a:r>
          </a:p>
          <a:p>
            <a:r>
              <a:rPr lang="en-US" sz="2000" dirty="0"/>
              <a:t>Documents are characterized by the words that appear in them. The presence or absence of each word can be treated as a Boolean attribute, or documents can be treated as bags of words, rather than sets, by taking word frequencies into account.</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32</a:t>
            </a:fld>
            <a:endParaRPr lang="en-US"/>
          </a:p>
        </p:txBody>
      </p:sp>
    </p:spTree>
    <p:extLst>
      <p:ext uri="{BB962C8B-B14F-4D97-AF65-F5344CB8AC3E}">
        <p14:creationId xmlns:p14="http://schemas.microsoft.com/office/powerpoint/2010/main" val="2917687039"/>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D612E590-256C-4A03-8C39-50B1E5D70003}" type="slidenum">
              <a:rPr lang="en-US"/>
              <a:pPr/>
              <a:t>33</a:t>
            </a:fld>
            <a:endParaRPr lang="en-US"/>
          </a:p>
        </p:txBody>
      </p:sp>
      <p:sp>
        <p:nvSpPr>
          <p:cNvPr id="1596418" name="Rectangle 2"/>
          <p:cNvSpPr>
            <a:spLocks noGrp="1" noChangeArrowheads="1"/>
          </p:cNvSpPr>
          <p:nvPr>
            <p:ph type="title"/>
          </p:nvPr>
        </p:nvSpPr>
        <p:spPr>
          <a:xfrm>
            <a:off x="457200" y="304800"/>
            <a:ext cx="8229600" cy="685800"/>
          </a:xfrm>
        </p:spPr>
        <p:txBody>
          <a:bodyPr/>
          <a:lstStyle/>
          <a:p>
            <a:r>
              <a:rPr lang="en-US" sz="3200" dirty="0">
                <a:solidFill>
                  <a:srgbClr val="170981"/>
                </a:solidFill>
              </a:rPr>
              <a:t>Bag-of-Tokens : Example</a:t>
            </a:r>
          </a:p>
        </p:txBody>
      </p:sp>
      <p:grpSp>
        <p:nvGrpSpPr>
          <p:cNvPr id="2" name="Group 3"/>
          <p:cNvGrpSpPr>
            <a:grpSpLocks/>
          </p:cNvGrpSpPr>
          <p:nvPr/>
        </p:nvGrpSpPr>
        <p:grpSpPr bwMode="auto">
          <a:xfrm>
            <a:off x="685800" y="1752600"/>
            <a:ext cx="3657600" cy="2362200"/>
            <a:chOff x="624" y="864"/>
            <a:chExt cx="2304" cy="2112"/>
          </a:xfrm>
        </p:grpSpPr>
        <p:sp>
          <p:nvSpPr>
            <p:cNvPr id="1596420" name="Rectangle 4"/>
            <p:cNvSpPr>
              <a:spLocks noChangeArrowheads="1"/>
            </p:cNvSpPr>
            <p:nvPr/>
          </p:nvSpPr>
          <p:spPr bwMode="auto">
            <a:xfrm>
              <a:off x="816" y="864"/>
              <a:ext cx="2112" cy="1920"/>
            </a:xfrm>
            <a:prstGeom prst="rect">
              <a:avLst/>
            </a:prstGeom>
            <a:solidFill>
              <a:schemeClr val="bg1"/>
            </a:solidFill>
            <a:ln w="12700" algn="ctr">
              <a:solidFill>
                <a:schemeClr val="tx1"/>
              </a:solidFill>
              <a:miter lim="800000"/>
              <a:headEnd/>
              <a:tailEnd/>
            </a:ln>
            <a:effectLst/>
          </p:spPr>
          <p:txBody>
            <a:bodyPr wrap="none" anchor="ctr"/>
            <a:lstStyle/>
            <a:p>
              <a:endParaRPr lang="en-US" sz="1800"/>
            </a:p>
          </p:txBody>
        </p:sp>
        <p:sp>
          <p:nvSpPr>
            <p:cNvPr id="1596421" name="Rectangle 5"/>
            <p:cNvSpPr>
              <a:spLocks noChangeArrowheads="1"/>
            </p:cNvSpPr>
            <p:nvPr/>
          </p:nvSpPr>
          <p:spPr bwMode="auto">
            <a:xfrm>
              <a:off x="768" y="912"/>
              <a:ext cx="2112" cy="1920"/>
            </a:xfrm>
            <a:prstGeom prst="rect">
              <a:avLst/>
            </a:prstGeom>
            <a:solidFill>
              <a:schemeClr val="bg1"/>
            </a:solidFill>
            <a:ln w="12700" algn="ctr">
              <a:solidFill>
                <a:schemeClr val="tx1"/>
              </a:solidFill>
              <a:miter lim="800000"/>
              <a:headEnd/>
              <a:tailEnd/>
            </a:ln>
            <a:effectLst/>
          </p:spPr>
          <p:txBody>
            <a:bodyPr wrap="none" anchor="ctr"/>
            <a:lstStyle/>
            <a:p>
              <a:endParaRPr lang="en-US" sz="1800"/>
            </a:p>
          </p:txBody>
        </p:sp>
        <p:sp>
          <p:nvSpPr>
            <p:cNvPr id="1596422" name="Rectangle 6"/>
            <p:cNvSpPr>
              <a:spLocks noChangeArrowheads="1"/>
            </p:cNvSpPr>
            <p:nvPr/>
          </p:nvSpPr>
          <p:spPr bwMode="auto">
            <a:xfrm>
              <a:off x="720" y="960"/>
              <a:ext cx="2112" cy="1920"/>
            </a:xfrm>
            <a:prstGeom prst="rect">
              <a:avLst/>
            </a:prstGeom>
            <a:solidFill>
              <a:schemeClr val="bg1"/>
            </a:solidFill>
            <a:ln w="12700" algn="ctr">
              <a:solidFill>
                <a:schemeClr val="tx1"/>
              </a:solidFill>
              <a:miter lim="800000"/>
              <a:headEnd/>
              <a:tailEnd/>
            </a:ln>
            <a:effectLst/>
          </p:spPr>
          <p:txBody>
            <a:bodyPr wrap="none" anchor="ctr"/>
            <a:lstStyle/>
            <a:p>
              <a:endParaRPr lang="en-US" sz="1800"/>
            </a:p>
          </p:txBody>
        </p:sp>
        <p:sp>
          <p:nvSpPr>
            <p:cNvPr id="1596423" name="Rectangle 7"/>
            <p:cNvSpPr>
              <a:spLocks noChangeArrowheads="1"/>
            </p:cNvSpPr>
            <p:nvPr/>
          </p:nvSpPr>
          <p:spPr bwMode="auto">
            <a:xfrm>
              <a:off x="672" y="1008"/>
              <a:ext cx="2112" cy="1920"/>
            </a:xfrm>
            <a:prstGeom prst="rect">
              <a:avLst/>
            </a:prstGeom>
            <a:solidFill>
              <a:schemeClr val="bg1"/>
            </a:solidFill>
            <a:ln w="12700" algn="ctr">
              <a:solidFill>
                <a:schemeClr val="tx1"/>
              </a:solidFill>
              <a:miter lim="800000"/>
              <a:headEnd/>
              <a:tailEnd/>
            </a:ln>
            <a:effectLst/>
          </p:spPr>
          <p:txBody>
            <a:bodyPr wrap="none" anchor="ctr"/>
            <a:lstStyle/>
            <a:p>
              <a:endParaRPr lang="en-US" sz="1800"/>
            </a:p>
          </p:txBody>
        </p:sp>
        <p:sp>
          <p:nvSpPr>
            <p:cNvPr id="1596424" name="Rectangle 8"/>
            <p:cNvSpPr>
              <a:spLocks noChangeArrowheads="1"/>
            </p:cNvSpPr>
            <p:nvPr/>
          </p:nvSpPr>
          <p:spPr bwMode="auto">
            <a:xfrm>
              <a:off x="624" y="1056"/>
              <a:ext cx="2112" cy="1920"/>
            </a:xfrm>
            <a:prstGeom prst="rect">
              <a:avLst/>
            </a:prstGeom>
            <a:solidFill>
              <a:schemeClr val="bg1"/>
            </a:solidFill>
            <a:ln w="12700" algn="ctr">
              <a:solidFill>
                <a:schemeClr val="tx1"/>
              </a:solidFill>
              <a:miter lim="800000"/>
              <a:headEnd/>
              <a:tailEnd/>
            </a:ln>
            <a:effectLst/>
          </p:spPr>
          <p:txBody>
            <a:bodyPr wrap="none" anchor="ctr"/>
            <a:lstStyle/>
            <a:p>
              <a:endParaRPr lang="en-US" sz="1800"/>
            </a:p>
          </p:txBody>
        </p:sp>
        <p:sp>
          <p:nvSpPr>
            <p:cNvPr id="1596425" name="Text Box 9"/>
            <p:cNvSpPr txBox="1">
              <a:spLocks noChangeArrowheads="1"/>
            </p:cNvSpPr>
            <p:nvPr/>
          </p:nvSpPr>
          <p:spPr bwMode="auto">
            <a:xfrm>
              <a:off x="672" y="1104"/>
              <a:ext cx="2016" cy="1008"/>
            </a:xfrm>
            <a:prstGeom prst="rect">
              <a:avLst/>
            </a:prstGeom>
            <a:noFill/>
            <a:ln w="12700" algn="ctr">
              <a:noFill/>
              <a:miter lim="800000"/>
              <a:headEnd/>
              <a:tailEnd/>
            </a:ln>
            <a:effectLst/>
          </p:spPr>
          <p:txBody>
            <a:bodyPr>
              <a:spAutoFit/>
            </a:bodyPr>
            <a:lstStyle/>
            <a:p>
              <a:r>
                <a:rPr lang="en-US" sz="1400" dirty="0">
                  <a:latin typeface="Arial" charset="0"/>
                </a:rPr>
                <a:t>   Four score and seven years ago our fathers brought forth on this continent, </a:t>
              </a:r>
              <a:r>
                <a:rPr lang="en-US" sz="1400" dirty="0">
                  <a:solidFill>
                    <a:srgbClr val="009900"/>
                  </a:solidFill>
                  <a:latin typeface="Arial" charset="0"/>
                </a:rPr>
                <a:t>a new nation</a:t>
              </a:r>
              <a:r>
                <a:rPr lang="en-US" sz="1400" dirty="0">
                  <a:latin typeface="Arial" charset="0"/>
                </a:rPr>
                <a:t>, conceived in Liberty, and dedicated to the proposition that all men are created equal.</a:t>
              </a:r>
            </a:p>
            <a:p>
              <a:r>
                <a:rPr lang="en-US" sz="1400" dirty="0">
                  <a:latin typeface="Arial" charset="0"/>
                </a:rPr>
                <a:t>   Now we are engaged in a great civil war, testing whether </a:t>
              </a:r>
              <a:r>
                <a:rPr lang="en-US" sz="1400" dirty="0">
                  <a:solidFill>
                    <a:srgbClr val="009900"/>
                  </a:solidFill>
                  <a:latin typeface="Arial" charset="0"/>
                </a:rPr>
                <a:t>that nation</a:t>
              </a:r>
              <a:r>
                <a:rPr lang="en-US" sz="1400" dirty="0">
                  <a:latin typeface="Arial" charset="0"/>
                </a:rPr>
                <a:t>, or …</a:t>
              </a:r>
            </a:p>
          </p:txBody>
        </p:sp>
      </p:grpSp>
      <p:grpSp>
        <p:nvGrpSpPr>
          <p:cNvPr id="3" name="Group 10"/>
          <p:cNvGrpSpPr>
            <a:grpSpLocks/>
          </p:cNvGrpSpPr>
          <p:nvPr/>
        </p:nvGrpSpPr>
        <p:grpSpPr bwMode="auto">
          <a:xfrm>
            <a:off x="6172200" y="1752600"/>
            <a:ext cx="1905000" cy="2743200"/>
            <a:chOff x="3936" y="1776"/>
            <a:chExt cx="1200" cy="2112"/>
          </a:xfrm>
        </p:grpSpPr>
        <p:sp>
          <p:nvSpPr>
            <p:cNvPr id="1596427" name="Rectangle 11"/>
            <p:cNvSpPr>
              <a:spLocks noChangeArrowheads="1"/>
            </p:cNvSpPr>
            <p:nvPr/>
          </p:nvSpPr>
          <p:spPr bwMode="auto">
            <a:xfrm>
              <a:off x="4128" y="1776"/>
              <a:ext cx="1008" cy="1920"/>
            </a:xfrm>
            <a:prstGeom prst="rect">
              <a:avLst/>
            </a:prstGeom>
            <a:solidFill>
              <a:schemeClr val="bg1"/>
            </a:solidFill>
            <a:ln w="15875" algn="ctr">
              <a:solidFill>
                <a:schemeClr val="tx1"/>
              </a:solidFill>
              <a:miter lim="800000"/>
              <a:headEnd/>
              <a:tailEnd/>
            </a:ln>
            <a:effectLst/>
          </p:spPr>
          <p:txBody>
            <a:bodyPr wrap="none" anchor="ctr"/>
            <a:lstStyle/>
            <a:p>
              <a:endParaRPr lang="en-US" sz="1800"/>
            </a:p>
          </p:txBody>
        </p:sp>
        <p:sp>
          <p:nvSpPr>
            <p:cNvPr id="1596428" name="Rectangle 12"/>
            <p:cNvSpPr>
              <a:spLocks noChangeArrowheads="1"/>
            </p:cNvSpPr>
            <p:nvPr/>
          </p:nvSpPr>
          <p:spPr bwMode="auto">
            <a:xfrm>
              <a:off x="4080" y="1824"/>
              <a:ext cx="1008" cy="1920"/>
            </a:xfrm>
            <a:prstGeom prst="rect">
              <a:avLst/>
            </a:prstGeom>
            <a:solidFill>
              <a:schemeClr val="bg1"/>
            </a:solidFill>
            <a:ln w="15875" algn="ctr">
              <a:solidFill>
                <a:schemeClr val="tx1"/>
              </a:solidFill>
              <a:miter lim="800000"/>
              <a:headEnd/>
              <a:tailEnd/>
            </a:ln>
            <a:effectLst/>
          </p:spPr>
          <p:txBody>
            <a:bodyPr wrap="none" anchor="ctr"/>
            <a:lstStyle/>
            <a:p>
              <a:endParaRPr lang="en-US" sz="1800"/>
            </a:p>
          </p:txBody>
        </p:sp>
        <p:sp>
          <p:nvSpPr>
            <p:cNvPr id="1596429" name="Rectangle 13"/>
            <p:cNvSpPr>
              <a:spLocks noChangeArrowheads="1"/>
            </p:cNvSpPr>
            <p:nvPr/>
          </p:nvSpPr>
          <p:spPr bwMode="auto">
            <a:xfrm>
              <a:off x="4032" y="1872"/>
              <a:ext cx="1008" cy="1920"/>
            </a:xfrm>
            <a:prstGeom prst="rect">
              <a:avLst/>
            </a:prstGeom>
            <a:solidFill>
              <a:schemeClr val="bg1"/>
            </a:solidFill>
            <a:ln w="15875" algn="ctr">
              <a:solidFill>
                <a:schemeClr val="tx1"/>
              </a:solidFill>
              <a:miter lim="800000"/>
              <a:headEnd/>
              <a:tailEnd/>
            </a:ln>
            <a:effectLst/>
          </p:spPr>
          <p:txBody>
            <a:bodyPr wrap="none" anchor="ctr"/>
            <a:lstStyle/>
            <a:p>
              <a:endParaRPr lang="en-US" sz="1800"/>
            </a:p>
          </p:txBody>
        </p:sp>
        <p:sp>
          <p:nvSpPr>
            <p:cNvPr id="1596430" name="Rectangle 14"/>
            <p:cNvSpPr>
              <a:spLocks noChangeArrowheads="1"/>
            </p:cNvSpPr>
            <p:nvPr/>
          </p:nvSpPr>
          <p:spPr bwMode="auto">
            <a:xfrm>
              <a:off x="3984" y="1920"/>
              <a:ext cx="1008" cy="1920"/>
            </a:xfrm>
            <a:prstGeom prst="rect">
              <a:avLst/>
            </a:prstGeom>
            <a:solidFill>
              <a:schemeClr val="bg1"/>
            </a:solidFill>
            <a:ln w="15875" algn="ctr">
              <a:solidFill>
                <a:schemeClr val="tx1"/>
              </a:solidFill>
              <a:miter lim="800000"/>
              <a:headEnd/>
              <a:tailEnd/>
            </a:ln>
            <a:effectLst/>
          </p:spPr>
          <p:txBody>
            <a:bodyPr wrap="none" anchor="ctr"/>
            <a:lstStyle/>
            <a:p>
              <a:endParaRPr lang="en-US" sz="1800"/>
            </a:p>
          </p:txBody>
        </p:sp>
        <p:sp>
          <p:nvSpPr>
            <p:cNvPr id="1596431" name="Rectangle 15"/>
            <p:cNvSpPr>
              <a:spLocks noChangeArrowheads="1"/>
            </p:cNvSpPr>
            <p:nvPr/>
          </p:nvSpPr>
          <p:spPr bwMode="auto">
            <a:xfrm>
              <a:off x="3936" y="1968"/>
              <a:ext cx="1008" cy="1920"/>
            </a:xfrm>
            <a:prstGeom prst="rect">
              <a:avLst/>
            </a:prstGeom>
            <a:solidFill>
              <a:schemeClr val="bg1"/>
            </a:solidFill>
            <a:ln w="15875" algn="ctr">
              <a:solidFill>
                <a:schemeClr val="tx1"/>
              </a:solidFill>
              <a:miter lim="800000"/>
              <a:headEnd/>
              <a:tailEnd/>
            </a:ln>
            <a:effectLst/>
          </p:spPr>
          <p:txBody>
            <a:bodyPr wrap="none" anchor="ctr"/>
            <a:lstStyle/>
            <a:p>
              <a:endParaRPr lang="en-US" sz="1800"/>
            </a:p>
          </p:txBody>
        </p:sp>
        <p:sp>
          <p:nvSpPr>
            <p:cNvPr id="1596432" name="Text Box 16"/>
            <p:cNvSpPr txBox="1">
              <a:spLocks noChangeArrowheads="1"/>
            </p:cNvSpPr>
            <p:nvPr/>
          </p:nvSpPr>
          <p:spPr bwMode="auto">
            <a:xfrm>
              <a:off x="3984" y="2064"/>
              <a:ext cx="912" cy="1564"/>
            </a:xfrm>
            <a:prstGeom prst="rect">
              <a:avLst/>
            </a:prstGeom>
            <a:noFill/>
            <a:ln w="12700" algn="ctr">
              <a:noFill/>
              <a:miter lim="800000"/>
              <a:headEnd/>
              <a:tailEnd/>
            </a:ln>
            <a:effectLst/>
          </p:spPr>
          <p:txBody>
            <a:bodyPr>
              <a:spAutoFit/>
            </a:bodyPr>
            <a:lstStyle/>
            <a:p>
              <a:pPr algn="l"/>
              <a:r>
                <a:rPr lang="en-US" sz="1400" dirty="0">
                  <a:latin typeface="Arial" charset="0"/>
                </a:rPr>
                <a:t>nation – 5</a:t>
              </a:r>
            </a:p>
            <a:p>
              <a:pPr algn="l"/>
              <a:r>
                <a:rPr lang="en-US" sz="1400" dirty="0">
                  <a:latin typeface="Arial" charset="0"/>
                </a:rPr>
                <a:t>civil - 1</a:t>
              </a:r>
            </a:p>
            <a:p>
              <a:pPr algn="l"/>
              <a:r>
                <a:rPr lang="en-US" sz="1400" dirty="0">
                  <a:latin typeface="Arial" charset="0"/>
                </a:rPr>
                <a:t>war – 2</a:t>
              </a:r>
            </a:p>
            <a:p>
              <a:pPr algn="l"/>
              <a:r>
                <a:rPr lang="en-US" sz="1400" dirty="0">
                  <a:latin typeface="Arial" charset="0"/>
                </a:rPr>
                <a:t>men – 2</a:t>
              </a:r>
            </a:p>
            <a:p>
              <a:pPr algn="l"/>
              <a:r>
                <a:rPr lang="en-US" sz="1400" dirty="0">
                  <a:latin typeface="Arial" charset="0"/>
                </a:rPr>
                <a:t>died – 4</a:t>
              </a:r>
            </a:p>
            <a:p>
              <a:pPr algn="l"/>
              <a:r>
                <a:rPr lang="en-US" sz="1400" dirty="0">
                  <a:latin typeface="Arial" charset="0"/>
                </a:rPr>
                <a:t>people – 5</a:t>
              </a:r>
            </a:p>
            <a:p>
              <a:pPr algn="l"/>
              <a:r>
                <a:rPr lang="en-US" sz="1400" dirty="0">
                  <a:latin typeface="Arial" charset="0"/>
                </a:rPr>
                <a:t>Liberty – 1</a:t>
              </a:r>
            </a:p>
            <a:p>
              <a:pPr algn="l"/>
              <a:r>
                <a:rPr lang="en-US" sz="1400" dirty="0">
                  <a:latin typeface="Arial" charset="0"/>
                </a:rPr>
                <a:t>God – 1</a:t>
              </a:r>
            </a:p>
            <a:p>
              <a:r>
                <a:rPr lang="en-US" sz="1400" dirty="0">
                  <a:latin typeface="Arial" charset="0"/>
                </a:rPr>
                <a:t>…</a:t>
              </a:r>
            </a:p>
          </p:txBody>
        </p:sp>
      </p:grpSp>
      <p:sp>
        <p:nvSpPr>
          <p:cNvPr id="1596433" name="AutoShape 17"/>
          <p:cNvSpPr>
            <a:spLocks noChangeArrowheads="1"/>
          </p:cNvSpPr>
          <p:nvPr/>
        </p:nvSpPr>
        <p:spPr bwMode="auto">
          <a:xfrm>
            <a:off x="4648200" y="2438400"/>
            <a:ext cx="1219200" cy="1828800"/>
          </a:xfrm>
          <a:prstGeom prst="rightArrow">
            <a:avLst>
              <a:gd name="adj1" fmla="val 45481"/>
              <a:gd name="adj2" fmla="val 23750"/>
            </a:avLst>
          </a:prstGeom>
          <a:solidFill>
            <a:schemeClr val="accent1"/>
          </a:solidFill>
          <a:ln w="12700" algn="ctr">
            <a:solidFill>
              <a:schemeClr val="tx1"/>
            </a:solidFill>
            <a:miter lim="800000"/>
            <a:headEnd/>
            <a:tailEnd/>
          </a:ln>
          <a:effectLst/>
        </p:spPr>
        <p:txBody>
          <a:bodyPr wrap="none" anchor="ctr"/>
          <a:lstStyle/>
          <a:p>
            <a:pPr algn="ctr"/>
            <a:r>
              <a:rPr lang="en-US" sz="1400">
                <a:latin typeface="Arial" charset="0"/>
              </a:rPr>
              <a:t>Feature</a:t>
            </a:r>
          </a:p>
          <a:p>
            <a:pPr algn="ctr"/>
            <a:r>
              <a:rPr lang="en-US" sz="1400">
                <a:latin typeface="Arial" charset="0"/>
              </a:rPr>
              <a:t>Extraction</a:t>
            </a:r>
          </a:p>
        </p:txBody>
      </p:sp>
      <p:sp>
        <p:nvSpPr>
          <p:cNvPr id="1596435" name="Text Box 19"/>
          <p:cNvSpPr txBox="1">
            <a:spLocks noChangeArrowheads="1"/>
          </p:cNvSpPr>
          <p:nvPr/>
        </p:nvSpPr>
        <p:spPr bwMode="auto">
          <a:xfrm>
            <a:off x="1962608" y="1295400"/>
            <a:ext cx="1021433" cy="276999"/>
          </a:xfrm>
          <a:prstGeom prst="rect">
            <a:avLst/>
          </a:prstGeom>
          <a:noFill/>
          <a:ln w="12700" algn="ctr">
            <a:noFill/>
            <a:miter lim="800000"/>
            <a:headEnd/>
            <a:tailEnd/>
          </a:ln>
          <a:effectLst/>
        </p:spPr>
        <p:txBody>
          <a:bodyPr wrap="none">
            <a:spAutoFit/>
          </a:bodyPr>
          <a:lstStyle/>
          <a:p>
            <a:pPr algn="ctr"/>
            <a:r>
              <a:rPr lang="en-US" sz="1200" b="1">
                <a:latin typeface="Arial" charset="0"/>
              </a:rPr>
              <a:t>Documents</a:t>
            </a:r>
          </a:p>
        </p:txBody>
      </p:sp>
      <p:sp>
        <p:nvSpPr>
          <p:cNvPr id="1596436" name="Text Box 20"/>
          <p:cNvSpPr txBox="1">
            <a:spLocks noChangeArrowheads="1"/>
          </p:cNvSpPr>
          <p:nvPr/>
        </p:nvSpPr>
        <p:spPr bwMode="auto">
          <a:xfrm>
            <a:off x="6756292" y="1371600"/>
            <a:ext cx="993990" cy="276999"/>
          </a:xfrm>
          <a:prstGeom prst="rect">
            <a:avLst/>
          </a:prstGeom>
          <a:noFill/>
          <a:ln w="12700" algn="ctr">
            <a:noFill/>
            <a:miter lim="800000"/>
            <a:headEnd/>
            <a:tailEnd/>
          </a:ln>
          <a:effectLst/>
        </p:spPr>
        <p:txBody>
          <a:bodyPr wrap="none">
            <a:spAutoFit/>
          </a:bodyPr>
          <a:lstStyle/>
          <a:p>
            <a:pPr algn="ctr"/>
            <a:r>
              <a:rPr lang="en-US" sz="1200" b="1">
                <a:latin typeface="Arial" charset="0"/>
              </a:rPr>
              <a:t>Token </a:t>
            </a:r>
            <a:r>
              <a:rPr lang="en-US" sz="1200" b="1">
                <a:solidFill>
                  <a:srgbClr val="CC0000"/>
                </a:solidFill>
                <a:latin typeface="Arial" charset="0"/>
              </a:rPr>
              <a:t>Sets</a:t>
            </a:r>
          </a:p>
        </p:txBody>
      </p:sp>
      <p:pic>
        <p:nvPicPr>
          <p:cNvPr id="21" name="Picture 1"/>
          <p:cNvPicPr>
            <a:picLocks noChangeAspect="1" noChangeArrowheads="1"/>
          </p:cNvPicPr>
          <p:nvPr/>
        </p:nvPicPr>
        <p:blipFill>
          <a:blip r:embed="rId3" cstate="print"/>
          <a:srcRect/>
          <a:stretch>
            <a:fillRect/>
          </a:stretch>
        </p:blipFill>
        <p:spPr bwMode="auto">
          <a:xfrm>
            <a:off x="1905000" y="4648200"/>
            <a:ext cx="5438775" cy="1969409"/>
          </a:xfrm>
          <a:prstGeom prst="rect">
            <a:avLst/>
          </a:prstGeom>
          <a:noFill/>
          <a:ln w="9525">
            <a:noFill/>
            <a:miter lim="800000"/>
            <a:headEnd/>
            <a:tailEnd/>
          </a:ln>
        </p:spPr>
      </p:pic>
    </p:spTree>
    <p:extLst>
      <p:ext uri="{BB962C8B-B14F-4D97-AF65-F5344CB8AC3E}">
        <p14:creationId xmlns:p14="http://schemas.microsoft.com/office/powerpoint/2010/main" val="1660271848"/>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B8D7F38B-66B7-4E3C-BE72-1025336FFC25}" type="slidenum">
              <a:rPr lang="en-US" smtClean="0"/>
              <a:pPr/>
              <a:t>34</a:t>
            </a:fld>
            <a:endParaRPr lang="en-US"/>
          </a:p>
        </p:txBody>
      </p:sp>
      <p:sp>
        <p:nvSpPr>
          <p:cNvPr id="717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37F5A237-EFB9-4F0D-8B30-F07DD87C7FAF}" type="slidenum">
              <a:rPr lang="zh-CN" altLang="en-US" sz="1200">
                <a:ea typeface="SimSun" pitchFamily="2" charset="-122"/>
              </a:rPr>
              <a:pPr algn="r"/>
              <a:t>34</a:t>
            </a:fld>
            <a:endParaRPr lang="en-US" altLang="zh-CN" sz="1200">
              <a:ea typeface="SimSun" pitchFamily="2" charset="-122"/>
            </a:endParaRPr>
          </a:p>
        </p:txBody>
      </p:sp>
      <p:sp>
        <p:nvSpPr>
          <p:cNvPr id="7172" name="Rectangle 2"/>
          <p:cNvSpPr>
            <a:spLocks noGrp="1" noChangeArrowheads="1"/>
          </p:cNvSpPr>
          <p:nvPr>
            <p:ph type="title" idx="4294967295"/>
          </p:nvPr>
        </p:nvSpPr>
        <p:spPr>
          <a:xfrm>
            <a:off x="228600" y="1447800"/>
            <a:ext cx="8763000" cy="1524000"/>
          </a:xfrm>
        </p:spPr>
        <p:txBody>
          <a:bodyPr/>
          <a:lstStyle/>
          <a:p>
            <a:pPr eaLnBrk="1" hangingPunct="1"/>
            <a:r>
              <a:rPr lang="en-US" sz="4400" b="1" dirty="0"/>
              <a:t>Web Mining</a:t>
            </a:r>
            <a:endParaRPr lang="en-US" sz="2800" b="1" dirty="0">
              <a:solidFill>
                <a:srgbClr val="000099"/>
              </a:solidFill>
            </a:endParaRPr>
          </a:p>
        </p:txBody>
      </p:sp>
      <p:sp>
        <p:nvSpPr>
          <p:cNvPr id="7173" name="Rectangle 5"/>
          <p:cNvSpPr>
            <a:spLocks noChangeArrowheads="1"/>
          </p:cNvSpPr>
          <p:nvPr/>
        </p:nvSpPr>
        <p:spPr bwMode="auto">
          <a:xfrm>
            <a:off x="685800" y="4724400"/>
            <a:ext cx="7620000" cy="338554"/>
          </a:xfrm>
          <a:prstGeom prst="rect">
            <a:avLst/>
          </a:prstGeom>
          <a:noFill/>
          <a:ln w="9525">
            <a:noFill/>
            <a:miter lim="800000"/>
            <a:headEnd/>
            <a:tailEnd/>
          </a:ln>
        </p:spPr>
        <p:txBody>
          <a:bodyPr>
            <a:spAutoFit/>
          </a:bodyPr>
          <a:lstStyle/>
          <a:p>
            <a:pPr algn="ctr"/>
            <a:r>
              <a:rPr lang="en-US" sz="1600" b="1" dirty="0">
                <a:solidFill>
                  <a:srgbClr val="000099"/>
                </a:solidFill>
              </a:rPr>
              <a:t>Source:  The Book and Some Sources from the Internet</a:t>
            </a:r>
            <a:endParaRPr lang="en-US" sz="1600" b="1" dirty="0">
              <a:solidFill>
                <a:srgbClr val="C00000"/>
              </a:solidFill>
            </a:endParaRPr>
          </a:p>
        </p:txBody>
      </p:sp>
    </p:spTree>
    <p:extLst>
      <p:ext uri="{BB962C8B-B14F-4D97-AF65-F5344CB8AC3E}">
        <p14:creationId xmlns:p14="http://schemas.microsoft.com/office/powerpoint/2010/main" val="2292541494"/>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0" y="228600"/>
            <a:ext cx="8763000" cy="762000"/>
          </a:xfrm>
          <a:noFill/>
          <a:ln/>
        </p:spPr>
        <p:txBody>
          <a:bodyPr anchor="b"/>
          <a:lstStyle/>
          <a:p>
            <a:r>
              <a:rPr lang="en-GB" altLang="zh-TW" sz="4400" b="0" dirty="0">
                <a:solidFill>
                  <a:srgbClr val="170981"/>
                </a:solidFill>
                <a:ea typeface="PMingLiU" pitchFamily="18" charset="-120"/>
              </a:rPr>
              <a:t>  What about </a:t>
            </a:r>
            <a:r>
              <a:rPr lang="en-GB" altLang="zh-TW" sz="4400" dirty="0">
                <a:solidFill>
                  <a:srgbClr val="170981"/>
                </a:solidFill>
                <a:ea typeface="PMingLiU" pitchFamily="18" charset="-120"/>
              </a:rPr>
              <a:t>Web Data</a:t>
            </a:r>
            <a:endParaRPr lang="en-GB" sz="4400" dirty="0">
              <a:solidFill>
                <a:srgbClr val="170981"/>
              </a:solidFill>
            </a:endParaRPr>
          </a:p>
        </p:txBody>
      </p:sp>
      <p:pic>
        <p:nvPicPr>
          <p:cNvPr id="173059" name="Picture 3" descr="AMCONFUS"/>
          <p:cNvPicPr>
            <a:picLocks noChangeAspect="1" noChangeArrowheads="1"/>
          </p:cNvPicPr>
          <p:nvPr/>
        </p:nvPicPr>
        <p:blipFill>
          <a:blip r:embed="rId2" cstate="print"/>
          <a:srcRect/>
          <a:stretch>
            <a:fillRect/>
          </a:stretch>
        </p:blipFill>
        <p:spPr bwMode="auto">
          <a:xfrm flipH="1">
            <a:off x="4140200" y="2636838"/>
            <a:ext cx="1346200" cy="2895600"/>
          </a:xfrm>
          <a:prstGeom prst="rect">
            <a:avLst/>
          </a:prstGeom>
          <a:noFill/>
        </p:spPr>
      </p:pic>
      <p:sp>
        <p:nvSpPr>
          <p:cNvPr id="173060" name="AutoShape 4"/>
          <p:cNvSpPr>
            <a:spLocks noChangeArrowheads="1"/>
          </p:cNvSpPr>
          <p:nvPr/>
        </p:nvSpPr>
        <p:spPr bwMode="auto">
          <a:xfrm>
            <a:off x="3741738" y="4005263"/>
            <a:ext cx="762000" cy="304800"/>
          </a:xfrm>
          <a:prstGeom prst="right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endParaRPr lang="en-US"/>
          </a:p>
        </p:txBody>
      </p:sp>
      <p:sp>
        <p:nvSpPr>
          <p:cNvPr id="173061" name="AutoShape 5"/>
          <p:cNvSpPr>
            <a:spLocks noChangeArrowheads="1"/>
          </p:cNvSpPr>
          <p:nvPr/>
        </p:nvSpPr>
        <p:spPr bwMode="auto">
          <a:xfrm>
            <a:off x="5076825" y="4005263"/>
            <a:ext cx="762000" cy="304800"/>
          </a:xfrm>
          <a:prstGeom prst="right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endParaRPr lang="en-US"/>
          </a:p>
        </p:txBody>
      </p:sp>
      <p:grpSp>
        <p:nvGrpSpPr>
          <p:cNvPr id="2" name="Group 6"/>
          <p:cNvGrpSpPr>
            <a:grpSpLocks/>
          </p:cNvGrpSpPr>
          <p:nvPr/>
        </p:nvGrpSpPr>
        <p:grpSpPr bwMode="auto">
          <a:xfrm>
            <a:off x="249238" y="2454275"/>
            <a:ext cx="3714750" cy="3692525"/>
            <a:chOff x="576" y="144"/>
            <a:chExt cx="4639" cy="3535"/>
          </a:xfrm>
        </p:grpSpPr>
        <p:pic>
          <p:nvPicPr>
            <p:cNvPr id="173063" name="Picture 7"/>
            <p:cNvPicPr>
              <a:picLocks noChangeAspect="1" noChangeArrowheads="1"/>
            </p:cNvPicPr>
            <p:nvPr/>
          </p:nvPicPr>
          <p:blipFill>
            <a:blip r:embed="rId3" cstate="print"/>
            <a:srcRect/>
            <a:stretch>
              <a:fillRect/>
            </a:stretch>
          </p:blipFill>
          <p:spPr bwMode="auto">
            <a:xfrm>
              <a:off x="1173" y="144"/>
              <a:ext cx="1419" cy="1090"/>
            </a:xfrm>
            <a:prstGeom prst="rect">
              <a:avLst/>
            </a:prstGeom>
            <a:noFill/>
          </p:spPr>
        </p:pic>
        <p:pic>
          <p:nvPicPr>
            <p:cNvPr id="173064" name="Picture 8"/>
            <p:cNvPicPr>
              <a:picLocks noChangeAspect="1" noChangeArrowheads="1"/>
            </p:cNvPicPr>
            <p:nvPr/>
          </p:nvPicPr>
          <p:blipFill>
            <a:blip r:embed="rId4" cstate="print"/>
            <a:srcRect/>
            <a:stretch>
              <a:fillRect/>
            </a:stretch>
          </p:blipFill>
          <p:spPr bwMode="auto">
            <a:xfrm>
              <a:off x="3189" y="144"/>
              <a:ext cx="1467" cy="1110"/>
            </a:xfrm>
            <a:prstGeom prst="rect">
              <a:avLst/>
            </a:prstGeom>
            <a:noFill/>
          </p:spPr>
        </p:pic>
        <p:pic>
          <p:nvPicPr>
            <p:cNvPr id="173065" name="Picture 9"/>
            <p:cNvPicPr>
              <a:picLocks noChangeAspect="1" noChangeArrowheads="1"/>
            </p:cNvPicPr>
            <p:nvPr/>
          </p:nvPicPr>
          <p:blipFill>
            <a:blip r:embed="rId5" cstate="print"/>
            <a:srcRect/>
            <a:stretch>
              <a:fillRect/>
            </a:stretch>
          </p:blipFill>
          <p:spPr bwMode="auto">
            <a:xfrm>
              <a:off x="576" y="1536"/>
              <a:ext cx="1451" cy="1088"/>
            </a:xfrm>
            <a:prstGeom prst="rect">
              <a:avLst/>
            </a:prstGeom>
            <a:noFill/>
          </p:spPr>
        </p:pic>
        <p:pic>
          <p:nvPicPr>
            <p:cNvPr id="173066" name="Picture 10"/>
            <p:cNvPicPr>
              <a:picLocks noChangeAspect="1" noChangeArrowheads="1"/>
            </p:cNvPicPr>
            <p:nvPr/>
          </p:nvPicPr>
          <p:blipFill>
            <a:blip r:embed="rId6" cstate="print"/>
            <a:srcRect/>
            <a:stretch>
              <a:fillRect/>
            </a:stretch>
          </p:blipFill>
          <p:spPr bwMode="auto">
            <a:xfrm>
              <a:off x="3696" y="1392"/>
              <a:ext cx="1519" cy="1098"/>
            </a:xfrm>
            <a:prstGeom prst="rect">
              <a:avLst/>
            </a:prstGeom>
            <a:noFill/>
          </p:spPr>
        </p:pic>
        <p:pic>
          <p:nvPicPr>
            <p:cNvPr id="173067" name="Picture 11"/>
            <p:cNvPicPr>
              <a:picLocks noChangeAspect="1" noChangeArrowheads="1"/>
            </p:cNvPicPr>
            <p:nvPr/>
          </p:nvPicPr>
          <p:blipFill>
            <a:blip r:embed="rId7" cstate="print"/>
            <a:srcRect/>
            <a:stretch>
              <a:fillRect/>
            </a:stretch>
          </p:blipFill>
          <p:spPr bwMode="auto">
            <a:xfrm>
              <a:off x="2160" y="2592"/>
              <a:ext cx="1467" cy="1087"/>
            </a:xfrm>
            <a:prstGeom prst="rect">
              <a:avLst/>
            </a:prstGeom>
            <a:noFill/>
          </p:spPr>
        </p:pic>
      </p:grpSp>
      <p:grpSp>
        <p:nvGrpSpPr>
          <p:cNvPr id="3" name="Group 12"/>
          <p:cNvGrpSpPr>
            <a:grpSpLocks/>
          </p:cNvGrpSpPr>
          <p:nvPr/>
        </p:nvGrpSpPr>
        <p:grpSpPr bwMode="auto">
          <a:xfrm>
            <a:off x="609600" y="2743200"/>
            <a:ext cx="2787650" cy="2847975"/>
            <a:chOff x="1472" y="685"/>
            <a:chExt cx="2816" cy="2951"/>
          </a:xfrm>
        </p:grpSpPr>
        <p:pic>
          <p:nvPicPr>
            <p:cNvPr id="173069" name="Picture 13"/>
            <p:cNvPicPr>
              <a:picLocks noChangeAspect="1" noChangeArrowheads="1"/>
            </p:cNvPicPr>
            <p:nvPr/>
          </p:nvPicPr>
          <p:blipFill>
            <a:blip r:embed="rId8" cstate="print"/>
            <a:srcRect/>
            <a:stretch>
              <a:fillRect/>
            </a:stretch>
          </p:blipFill>
          <p:spPr bwMode="auto">
            <a:xfrm>
              <a:off x="1603" y="685"/>
              <a:ext cx="2555" cy="2951"/>
            </a:xfrm>
            <a:prstGeom prst="rect">
              <a:avLst/>
            </a:prstGeom>
            <a:noFill/>
          </p:spPr>
        </p:pic>
        <p:pic>
          <p:nvPicPr>
            <p:cNvPr id="173070" name="Picture 14"/>
            <p:cNvPicPr>
              <a:picLocks noChangeAspect="1" noChangeArrowheads="1"/>
            </p:cNvPicPr>
            <p:nvPr/>
          </p:nvPicPr>
          <p:blipFill>
            <a:blip r:embed="rId9" cstate="print"/>
            <a:srcRect/>
            <a:stretch>
              <a:fillRect/>
            </a:stretch>
          </p:blipFill>
          <p:spPr bwMode="auto">
            <a:xfrm>
              <a:off x="1472" y="1392"/>
              <a:ext cx="2816" cy="1536"/>
            </a:xfrm>
            <a:prstGeom prst="rect">
              <a:avLst/>
            </a:prstGeom>
            <a:noFill/>
          </p:spPr>
        </p:pic>
      </p:grpSp>
      <p:sp>
        <p:nvSpPr>
          <p:cNvPr id="173071" name="AutoShape 15"/>
          <p:cNvSpPr>
            <a:spLocks noChangeArrowheads="1"/>
          </p:cNvSpPr>
          <p:nvPr/>
        </p:nvSpPr>
        <p:spPr bwMode="auto">
          <a:xfrm>
            <a:off x="6756400" y="39624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2" name="AutoShape 16"/>
          <p:cNvSpPr>
            <a:spLocks noChangeArrowheads="1"/>
          </p:cNvSpPr>
          <p:nvPr/>
        </p:nvSpPr>
        <p:spPr bwMode="auto">
          <a:xfrm>
            <a:off x="7366000" y="41148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3" name="AutoShape 17"/>
          <p:cNvSpPr>
            <a:spLocks noChangeArrowheads="1"/>
          </p:cNvSpPr>
          <p:nvPr/>
        </p:nvSpPr>
        <p:spPr bwMode="auto">
          <a:xfrm>
            <a:off x="6527800" y="41148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4" name="AutoShape 18"/>
          <p:cNvSpPr>
            <a:spLocks noChangeArrowheads="1"/>
          </p:cNvSpPr>
          <p:nvPr/>
        </p:nvSpPr>
        <p:spPr bwMode="auto">
          <a:xfrm>
            <a:off x="6985000" y="42672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5" name="AutoShape 19"/>
          <p:cNvSpPr>
            <a:spLocks noChangeArrowheads="1"/>
          </p:cNvSpPr>
          <p:nvPr/>
        </p:nvSpPr>
        <p:spPr bwMode="auto">
          <a:xfrm>
            <a:off x="7823200" y="42672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6" name="AutoShape 20"/>
          <p:cNvSpPr>
            <a:spLocks noChangeArrowheads="1"/>
          </p:cNvSpPr>
          <p:nvPr/>
        </p:nvSpPr>
        <p:spPr bwMode="auto">
          <a:xfrm>
            <a:off x="6223000" y="42672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7" name="AutoShape 21"/>
          <p:cNvSpPr>
            <a:spLocks noChangeArrowheads="1"/>
          </p:cNvSpPr>
          <p:nvPr/>
        </p:nvSpPr>
        <p:spPr bwMode="auto">
          <a:xfrm>
            <a:off x="6604000" y="44958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8" name="AutoShape 22"/>
          <p:cNvSpPr>
            <a:spLocks noChangeArrowheads="1"/>
          </p:cNvSpPr>
          <p:nvPr/>
        </p:nvSpPr>
        <p:spPr bwMode="auto">
          <a:xfrm>
            <a:off x="7442200" y="4495800"/>
            <a:ext cx="685800" cy="228600"/>
          </a:xfrm>
          <a:prstGeom prst="can">
            <a:avLst>
              <a:gd name="adj" fmla="val 25000"/>
            </a:avLst>
          </a:prstGeom>
          <a:solidFill>
            <a:srgbClr val="E7E33F"/>
          </a:solidFill>
          <a:ln w="19050">
            <a:solidFill>
              <a:schemeClr val="tx1"/>
            </a:solidFill>
            <a:round/>
            <a:headEnd/>
            <a:tailEnd/>
          </a:ln>
          <a:effectLst/>
        </p:spPr>
        <p:txBody>
          <a:bodyPr wrap="none" anchor="ctr"/>
          <a:lstStyle/>
          <a:p>
            <a:endParaRPr lang="en-US"/>
          </a:p>
        </p:txBody>
      </p:sp>
      <p:sp>
        <p:nvSpPr>
          <p:cNvPr id="173079" name="Text Box 23"/>
          <p:cNvSpPr txBox="1">
            <a:spLocks noChangeArrowheads="1"/>
          </p:cNvSpPr>
          <p:nvPr/>
        </p:nvSpPr>
        <p:spPr bwMode="auto">
          <a:xfrm>
            <a:off x="5943600" y="3124200"/>
            <a:ext cx="2667000" cy="579438"/>
          </a:xfrm>
          <a:prstGeom prst="rect">
            <a:avLst/>
          </a:prstGeom>
          <a:noFill/>
          <a:ln w="9525">
            <a:noFill/>
            <a:miter lim="800000"/>
            <a:headEnd/>
            <a:tailEnd/>
          </a:ln>
          <a:effectLst/>
        </p:spPr>
        <p:txBody>
          <a:bodyPr>
            <a:spAutoFit/>
          </a:bodyPr>
          <a:lstStyle/>
          <a:p>
            <a:pPr algn="ctr">
              <a:spcBef>
                <a:spcPct val="50000"/>
              </a:spcBef>
            </a:pPr>
            <a:r>
              <a:rPr lang="en-GB" b="1">
                <a:solidFill>
                  <a:schemeClr val="bg1"/>
                </a:solidFill>
                <a:latin typeface="Arial" pitchFamily="34" charset="0"/>
                <a:ea typeface="SimSun" pitchFamily="2" charset="-122"/>
              </a:rPr>
              <a:t>Knowledge</a:t>
            </a:r>
            <a:endParaRPr lang="en-GB" sz="1800">
              <a:solidFill>
                <a:schemeClr val="bg1"/>
              </a:solidFill>
              <a:latin typeface="Arial" pitchFamily="34" charset="0"/>
              <a:ea typeface="SimSun" pitchFamily="2" charset="-122"/>
            </a:endParaRPr>
          </a:p>
        </p:txBody>
      </p:sp>
      <p:sp>
        <p:nvSpPr>
          <p:cNvPr id="173080" name="WordArt 24"/>
          <p:cNvSpPr>
            <a:spLocks noChangeArrowheads="1" noChangeShapeType="1" noTextEdit="1"/>
          </p:cNvSpPr>
          <p:nvPr/>
        </p:nvSpPr>
        <p:spPr bwMode="auto">
          <a:xfrm>
            <a:off x="381000" y="1371600"/>
            <a:ext cx="8215313" cy="614363"/>
          </a:xfrm>
          <a:prstGeom prst="rect">
            <a:avLst/>
          </a:prstGeom>
        </p:spPr>
        <p:txBody>
          <a:bodyPr wrap="none" fromWordArt="1">
            <a:prstTxWarp prst="textPlain">
              <a:avLst>
                <a:gd name="adj" fmla="val 50000"/>
              </a:avLst>
            </a:prstTxWarp>
          </a:bodyPr>
          <a:lstStyle/>
          <a:p>
            <a:pPr algn="ctr"/>
            <a:r>
              <a:rPr lang="en-US" sz="3600" i="1" kern="10" dirty="0">
                <a:ln w="9525">
                  <a:solidFill>
                    <a:schemeClr val="tx1"/>
                  </a:solidFill>
                  <a:round/>
                  <a:headEnd/>
                  <a:tailEnd/>
                </a:ln>
                <a:solidFill>
                  <a:srgbClr val="008000"/>
                </a:solidFill>
                <a:effectLst>
                  <a:outerShdw dist="35921" dir="2700000" algn="ctr" rotWithShape="0">
                    <a:srgbClr val="808080">
                      <a:alpha val="80000"/>
                    </a:srgbClr>
                  </a:outerShdw>
                </a:effectLst>
                <a:latin typeface="Arial Black"/>
              </a:rPr>
              <a:t>…to get more info about the user than he has about himself...</a:t>
            </a:r>
          </a:p>
        </p:txBody>
      </p:sp>
    </p:spTree>
    <p:extLst>
      <p:ext uri="{BB962C8B-B14F-4D97-AF65-F5344CB8AC3E}">
        <p14:creationId xmlns:p14="http://schemas.microsoft.com/office/powerpoint/2010/main" val="208360525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3080"/>
                                        </p:tgtEl>
                                        <p:attrNameLst>
                                          <p:attrName>style.visibility</p:attrName>
                                        </p:attrNameLst>
                                      </p:cBhvr>
                                      <p:to>
                                        <p:strVal val="visible"/>
                                      </p:to>
                                    </p:set>
                                    <p:animEffect transition="in" filter="box(in)">
                                      <p:cBhvr>
                                        <p:cTn id="17" dur="500"/>
                                        <p:tgtEl>
                                          <p:spTgt spid="17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8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sz="3200" b="1" dirty="0">
                <a:solidFill>
                  <a:srgbClr val="0070C0"/>
                </a:solidFill>
              </a:rPr>
              <a:t>Web Mining: Introduction</a:t>
            </a:r>
          </a:p>
        </p:txBody>
      </p:sp>
      <p:sp>
        <p:nvSpPr>
          <p:cNvPr id="3075" name="Rectangle 3"/>
          <p:cNvSpPr>
            <a:spLocks noGrp="1" noChangeArrowheads="1"/>
          </p:cNvSpPr>
          <p:nvPr>
            <p:ph type="body" idx="1"/>
          </p:nvPr>
        </p:nvSpPr>
        <p:spPr>
          <a:xfrm>
            <a:off x="381000" y="1371600"/>
            <a:ext cx="8382000" cy="4724400"/>
          </a:xfrm>
        </p:spPr>
        <p:txBody>
          <a:bodyPr/>
          <a:lstStyle/>
          <a:p>
            <a:pPr>
              <a:lnSpc>
                <a:spcPct val="80000"/>
              </a:lnSpc>
            </a:pPr>
            <a:r>
              <a:rPr lang="en-US" altLang="zh-CN" sz="1400" dirty="0">
                <a:effectLst/>
                <a:ea typeface="SimSun" pitchFamily="2" charset="-122"/>
              </a:rPr>
              <a:t>The World Wide Web is a </a:t>
            </a:r>
            <a:r>
              <a:rPr lang="en-US" altLang="zh-CN" sz="1400" b="1" dirty="0">
                <a:effectLst/>
                <a:ea typeface="SimSun" pitchFamily="2" charset="-122"/>
              </a:rPr>
              <a:t>rich</a:t>
            </a:r>
            <a:r>
              <a:rPr lang="en-US" altLang="zh-CN" sz="1400" dirty="0">
                <a:effectLst/>
                <a:ea typeface="SimSun" pitchFamily="2" charset="-122"/>
              </a:rPr>
              <a:t>, </a:t>
            </a:r>
            <a:r>
              <a:rPr lang="en-US" altLang="zh-CN" sz="1400" b="1" dirty="0">
                <a:effectLst/>
                <a:ea typeface="SimSun" pitchFamily="2" charset="-122"/>
              </a:rPr>
              <a:t>enormous knowledge base</a:t>
            </a:r>
            <a:r>
              <a:rPr lang="en-US" altLang="zh-CN" sz="1400" dirty="0">
                <a:effectLst/>
                <a:ea typeface="SimSun" pitchFamily="2" charset="-122"/>
              </a:rPr>
              <a:t> that can be useful to many applications.</a:t>
            </a:r>
          </a:p>
          <a:p>
            <a:pPr>
              <a:lnSpc>
                <a:spcPct val="80000"/>
              </a:lnSpc>
              <a:buFont typeface="Wingdings" pitchFamily="2" charset="2"/>
              <a:buNone/>
            </a:pPr>
            <a:endParaRPr lang="en-US" altLang="zh-CN" sz="1400" dirty="0">
              <a:effectLst/>
              <a:ea typeface="SimSun" pitchFamily="2" charset="-122"/>
            </a:endParaRPr>
          </a:p>
          <a:p>
            <a:pPr>
              <a:lnSpc>
                <a:spcPct val="80000"/>
              </a:lnSpc>
            </a:pPr>
            <a:r>
              <a:rPr lang="en-US" altLang="zh-CN" sz="1400" b="1" dirty="0">
                <a:effectLst/>
                <a:ea typeface="SimSun" pitchFamily="2" charset="-122"/>
              </a:rPr>
              <a:t>Billion</a:t>
            </a:r>
            <a:r>
              <a:rPr lang="en-US" altLang="zh-CN" sz="1400" dirty="0">
                <a:effectLst/>
                <a:ea typeface="SimSun" pitchFamily="2" charset="-122"/>
              </a:rPr>
              <a:t> of pages contributed by millions of Web page authors and organizations</a:t>
            </a:r>
          </a:p>
          <a:p>
            <a:pPr>
              <a:lnSpc>
                <a:spcPct val="80000"/>
              </a:lnSpc>
            </a:pPr>
            <a:endParaRPr lang="en-US" altLang="zh-CN" sz="1400" dirty="0">
              <a:effectLst/>
              <a:ea typeface="SimSun" pitchFamily="2" charset="-122"/>
            </a:endParaRPr>
          </a:p>
          <a:p>
            <a:pPr>
              <a:lnSpc>
                <a:spcPct val="80000"/>
              </a:lnSpc>
            </a:pPr>
            <a:r>
              <a:rPr lang="en-US" altLang="zh-CN" sz="1400" b="1" dirty="0">
                <a:effectLst/>
                <a:ea typeface="SimSun" pitchFamily="2" charset="-122"/>
              </a:rPr>
              <a:t>Knowledge analysis</a:t>
            </a:r>
            <a:r>
              <a:rPr lang="en-US" altLang="zh-CN" sz="1400" dirty="0">
                <a:effectLst/>
                <a:ea typeface="SimSun" pitchFamily="2" charset="-122"/>
              </a:rPr>
              <a:t>: The content of the web pages, characteristics of the Web, e.g., the hyperlink structure and diversity of languages.</a:t>
            </a:r>
          </a:p>
          <a:p>
            <a:pPr>
              <a:lnSpc>
                <a:spcPct val="80000"/>
              </a:lnSpc>
              <a:buFont typeface="Wingdings" pitchFamily="2" charset="2"/>
              <a:buNone/>
            </a:pPr>
            <a:endParaRPr lang="en-US" altLang="zh-CN" sz="1400" dirty="0">
              <a:effectLst/>
              <a:ea typeface="SimSun" pitchFamily="2" charset="-122"/>
            </a:endParaRPr>
          </a:p>
          <a:p>
            <a:pPr>
              <a:lnSpc>
                <a:spcPct val="80000"/>
              </a:lnSpc>
            </a:pPr>
            <a:r>
              <a:rPr lang="en-US" altLang="zh-CN" sz="1400" dirty="0">
                <a:effectLst/>
                <a:ea typeface="SimSun" pitchFamily="2" charset="-122"/>
              </a:rPr>
              <a:t>Such knowledge can be used to improve users</a:t>
            </a:r>
            <a:r>
              <a:rPr lang="en-US" altLang="zh-CN" sz="1400" dirty="0">
                <a:effectLst/>
                <a:latin typeface="Arial"/>
                <a:ea typeface="SimSun" pitchFamily="2" charset="-122"/>
              </a:rPr>
              <a:t>’</a:t>
            </a:r>
            <a:r>
              <a:rPr lang="en-US" altLang="zh-CN" sz="1400" dirty="0">
                <a:effectLst/>
                <a:ea typeface="SimSun" pitchFamily="2" charset="-122"/>
              </a:rPr>
              <a:t> </a:t>
            </a:r>
            <a:r>
              <a:rPr lang="en-US" altLang="zh-CN" sz="1400" b="1" dirty="0">
                <a:effectLst/>
                <a:ea typeface="SimSun" pitchFamily="2" charset="-122"/>
              </a:rPr>
              <a:t>efficiency</a:t>
            </a:r>
            <a:r>
              <a:rPr lang="en-US" altLang="zh-CN" sz="1400" dirty="0">
                <a:effectLst/>
                <a:ea typeface="SimSun" pitchFamily="2" charset="-122"/>
              </a:rPr>
              <a:t> and </a:t>
            </a:r>
            <a:r>
              <a:rPr lang="en-US" altLang="zh-CN" sz="1400" b="1" dirty="0">
                <a:effectLst/>
                <a:ea typeface="SimSun" pitchFamily="2" charset="-122"/>
              </a:rPr>
              <a:t>effectiveness</a:t>
            </a:r>
            <a:r>
              <a:rPr lang="en-US" altLang="zh-CN" sz="1400" dirty="0">
                <a:effectLst/>
                <a:ea typeface="SimSun" pitchFamily="2" charset="-122"/>
              </a:rPr>
              <a:t> in searching for information on the web.</a:t>
            </a:r>
          </a:p>
          <a:p>
            <a:pPr>
              <a:lnSpc>
                <a:spcPct val="80000"/>
              </a:lnSpc>
            </a:pPr>
            <a:endParaRPr lang="en-US" altLang="zh-CN" sz="1400" dirty="0">
              <a:effectLst/>
              <a:ea typeface="SimSun" pitchFamily="2" charset="-122"/>
            </a:endParaRPr>
          </a:p>
          <a:p>
            <a:pPr>
              <a:lnSpc>
                <a:spcPct val="80000"/>
              </a:lnSpc>
            </a:pPr>
            <a:r>
              <a:rPr lang="en-US" altLang="zh-CN" sz="1400" dirty="0">
                <a:effectLst/>
                <a:ea typeface="SimSun" pitchFamily="2" charset="-122"/>
              </a:rPr>
              <a:t>Also it can be used for other applications </a:t>
            </a:r>
            <a:r>
              <a:rPr lang="en-US" altLang="zh-CN" sz="1400" b="1" dirty="0">
                <a:effectLst/>
                <a:ea typeface="SimSun" pitchFamily="2" charset="-122"/>
              </a:rPr>
              <a:t>NOT</a:t>
            </a:r>
            <a:r>
              <a:rPr lang="en-US" altLang="zh-CN" sz="1400" dirty="0">
                <a:effectLst/>
                <a:ea typeface="SimSun" pitchFamily="2" charset="-122"/>
              </a:rPr>
              <a:t> related to the web, e.g., decision-making support or business management.</a:t>
            </a:r>
          </a:p>
          <a:p>
            <a:pPr lvl="1">
              <a:lnSpc>
                <a:spcPct val="80000"/>
              </a:lnSpc>
              <a:buFont typeface="Wingdings" pitchFamily="2" charset="2"/>
              <a:buNone/>
            </a:pPr>
            <a:endParaRPr lang="en-US" altLang="zh-CN" sz="1400" dirty="0">
              <a:effectLst/>
              <a:ea typeface="SimSun" pitchFamily="2" charset="-122"/>
            </a:endParaRPr>
          </a:p>
          <a:p>
            <a:pPr>
              <a:lnSpc>
                <a:spcPct val="80000"/>
              </a:lnSpc>
            </a:pPr>
            <a:r>
              <a:rPr lang="en-US" altLang="zh-CN" sz="1400" dirty="0">
                <a:solidFill>
                  <a:srgbClr val="C00000"/>
                </a:solidFill>
                <a:ea typeface="SimSun" pitchFamily="2" charset="-122"/>
              </a:rPr>
              <a:t>The Web</a:t>
            </a:r>
            <a:r>
              <a:rPr lang="en-US" altLang="zh-CN" sz="1400" dirty="0">
                <a:solidFill>
                  <a:srgbClr val="C00000"/>
                </a:solidFill>
                <a:latin typeface="Arial"/>
                <a:ea typeface="SimSun" pitchFamily="2" charset="-122"/>
              </a:rPr>
              <a:t>’</a:t>
            </a:r>
            <a:r>
              <a:rPr lang="en-US" altLang="zh-CN" sz="1400" dirty="0">
                <a:solidFill>
                  <a:srgbClr val="C00000"/>
                </a:solidFill>
                <a:ea typeface="SimSun" pitchFamily="2" charset="-122"/>
              </a:rPr>
              <a:t>s </a:t>
            </a:r>
            <a:r>
              <a:rPr lang="en-US" altLang="zh-CN" sz="1400" b="1" dirty="0">
                <a:solidFill>
                  <a:srgbClr val="C00000"/>
                </a:solidFill>
                <a:ea typeface="SimSun" pitchFamily="2" charset="-122"/>
              </a:rPr>
              <a:t>large</a:t>
            </a:r>
            <a:r>
              <a:rPr lang="en-US" altLang="zh-CN" sz="1400" dirty="0">
                <a:solidFill>
                  <a:srgbClr val="C00000"/>
                </a:solidFill>
                <a:ea typeface="SimSun" pitchFamily="2" charset="-122"/>
              </a:rPr>
              <a:t> size and its </a:t>
            </a:r>
            <a:r>
              <a:rPr lang="en-US" altLang="zh-CN" sz="1400" b="1" dirty="0">
                <a:solidFill>
                  <a:srgbClr val="C00000"/>
                </a:solidFill>
                <a:ea typeface="SimSun" pitchFamily="2" charset="-122"/>
              </a:rPr>
              <a:t>unstructured </a:t>
            </a:r>
            <a:r>
              <a:rPr lang="en-US" altLang="zh-CN" sz="1400" dirty="0">
                <a:solidFill>
                  <a:srgbClr val="C00000"/>
                </a:solidFill>
                <a:ea typeface="SimSun" pitchFamily="2" charset="-122"/>
              </a:rPr>
              <a:t>and </a:t>
            </a:r>
            <a:r>
              <a:rPr lang="en-US" altLang="zh-CN" sz="1400" b="1" dirty="0">
                <a:solidFill>
                  <a:srgbClr val="C00000"/>
                </a:solidFill>
                <a:ea typeface="SimSun" pitchFamily="2" charset="-122"/>
              </a:rPr>
              <a:t>dynamic</a:t>
            </a:r>
            <a:r>
              <a:rPr lang="en-US" altLang="zh-CN" sz="1400" dirty="0">
                <a:solidFill>
                  <a:srgbClr val="C00000"/>
                </a:solidFill>
                <a:ea typeface="SimSun" pitchFamily="2" charset="-122"/>
              </a:rPr>
              <a:t> content, as well as its </a:t>
            </a:r>
            <a:r>
              <a:rPr lang="en-US" altLang="zh-CN" sz="1400" b="1" dirty="0">
                <a:solidFill>
                  <a:srgbClr val="C00000"/>
                </a:solidFill>
                <a:ea typeface="SimSun" pitchFamily="2" charset="-122"/>
              </a:rPr>
              <a:t>multilingual</a:t>
            </a:r>
            <a:r>
              <a:rPr lang="en-US" altLang="zh-CN" sz="1400" dirty="0">
                <a:solidFill>
                  <a:srgbClr val="C00000"/>
                </a:solidFill>
                <a:ea typeface="SimSun" pitchFamily="2" charset="-122"/>
              </a:rPr>
              <a:t> nature make extracting   useful knowledge from it a challenging research problem.</a:t>
            </a:r>
          </a:p>
          <a:p>
            <a:pPr>
              <a:lnSpc>
                <a:spcPct val="80000"/>
              </a:lnSpc>
            </a:pPr>
            <a:endParaRPr lang="en-US" altLang="zh-CN" sz="1400" dirty="0">
              <a:ea typeface="SimSun" pitchFamily="2" charset="-122"/>
            </a:endParaRPr>
          </a:p>
          <a:p>
            <a:pPr>
              <a:lnSpc>
                <a:spcPct val="80000"/>
              </a:lnSpc>
            </a:pPr>
            <a:r>
              <a:rPr lang="en-US" altLang="zh-CN" sz="1400" b="1" dirty="0">
                <a:ea typeface="SimSun" pitchFamily="2" charset="-122"/>
              </a:rPr>
              <a:t>Machine Learning</a:t>
            </a:r>
            <a:r>
              <a:rPr lang="en-US" altLang="zh-CN" sz="1400" dirty="0">
                <a:ea typeface="SimSun" pitchFamily="2" charset="-122"/>
              </a:rPr>
              <a:t> techniques can be a possible approach to solve these problems and also </a:t>
            </a:r>
            <a:r>
              <a:rPr lang="en-US" altLang="zh-CN" sz="1400" b="1" dirty="0">
                <a:ea typeface="SimSun" pitchFamily="2" charset="-122"/>
              </a:rPr>
              <a:t>Data Mining</a:t>
            </a:r>
            <a:r>
              <a:rPr lang="en-US" altLang="zh-CN" sz="1400" dirty="0">
                <a:ea typeface="SimSun" pitchFamily="2" charset="-122"/>
              </a:rPr>
              <a:t> has become a significant subfield in this area.</a:t>
            </a:r>
          </a:p>
          <a:p>
            <a:pPr>
              <a:lnSpc>
                <a:spcPct val="80000"/>
              </a:lnSpc>
            </a:pPr>
            <a:endParaRPr lang="en-US" altLang="zh-CN" sz="1400" dirty="0">
              <a:ea typeface="SimSun" pitchFamily="2" charset="-122"/>
            </a:endParaRPr>
          </a:p>
          <a:p>
            <a:pPr>
              <a:lnSpc>
                <a:spcPct val="80000"/>
              </a:lnSpc>
            </a:pPr>
            <a:r>
              <a:rPr lang="en-US" altLang="zh-CN" sz="1400" dirty="0">
                <a:ea typeface="SimSun" pitchFamily="2" charset="-122"/>
              </a:rPr>
              <a:t>The various activities and efforts in this area are referred to as </a:t>
            </a:r>
            <a:r>
              <a:rPr lang="en-US" altLang="zh-CN" sz="1400" b="1" dirty="0">
                <a:ea typeface="SimSun" pitchFamily="2" charset="-122"/>
              </a:rPr>
              <a:t>Web Mining</a:t>
            </a:r>
            <a:r>
              <a:rPr lang="en-US" altLang="zh-CN" sz="1400" dirty="0">
                <a:ea typeface="SimSun" pitchFamily="2" charset="-122"/>
              </a:rPr>
              <a:t>. </a:t>
            </a:r>
          </a:p>
          <a:p>
            <a:pPr>
              <a:lnSpc>
                <a:spcPct val="80000"/>
              </a:lnSpc>
            </a:pPr>
            <a:endParaRPr lang="en-US" altLang="zh-CN" sz="1400" dirty="0">
              <a:ea typeface="SimSun" pitchFamily="2" charset="-122"/>
            </a:endParaRPr>
          </a:p>
          <a:p>
            <a:pPr>
              <a:lnSpc>
                <a:spcPct val="80000"/>
              </a:lnSpc>
            </a:pPr>
            <a:endParaRPr lang="en-US" altLang="zh-CN" sz="1400" dirty="0">
              <a:ea typeface="SimSun" pitchFamily="2" charset="-122"/>
            </a:endParaRPr>
          </a:p>
          <a:p>
            <a:pPr>
              <a:lnSpc>
                <a:spcPct val="80000"/>
              </a:lnSpc>
              <a:buNone/>
            </a:pPr>
            <a:endParaRPr lang="en-US" altLang="zh-CN" sz="1400" dirty="0">
              <a:solidFill>
                <a:srgbClr val="002060"/>
              </a:solidFill>
              <a:ea typeface="SimSun" pitchFamily="2" charset="-122"/>
            </a:endParaRPr>
          </a:p>
          <a:p>
            <a:pPr>
              <a:lnSpc>
                <a:spcPct val="80000"/>
              </a:lnSpc>
            </a:pPr>
            <a:endParaRPr lang="en-US" altLang="zh-CN" sz="1400" dirty="0">
              <a:solidFill>
                <a:srgbClr val="002060"/>
              </a:solidFill>
              <a:ea typeface="SimSun" pitchFamily="2" charset="-122"/>
            </a:endParaRPr>
          </a:p>
          <a:p>
            <a:pPr>
              <a:lnSpc>
                <a:spcPct val="80000"/>
              </a:lnSpc>
              <a:buNone/>
            </a:pPr>
            <a:endParaRPr lang="en-US" altLang="zh-CN" sz="1400" dirty="0">
              <a:solidFill>
                <a:srgbClr val="002060"/>
              </a:solidFill>
              <a:ea typeface="SimSun" pitchFamily="2" charset="-122"/>
            </a:endParaRPr>
          </a:p>
          <a:p>
            <a:pPr>
              <a:lnSpc>
                <a:spcPct val="80000"/>
              </a:lnSpc>
            </a:pPr>
            <a:endParaRPr lang="en-US" sz="1400" dirty="0">
              <a:solidFill>
                <a:srgbClr val="002060"/>
              </a:solidFill>
            </a:endParaRPr>
          </a:p>
          <a:p>
            <a:pPr>
              <a:lnSpc>
                <a:spcPct val="80000"/>
              </a:lnSpc>
              <a:buFont typeface="Wingdings" pitchFamily="2" charset="2"/>
              <a:buNone/>
            </a:pPr>
            <a:endParaRPr lang="en-US" altLang="zh-CN" sz="1400" dirty="0">
              <a:effectLst/>
              <a:ea typeface="SimSun" pitchFamily="2" charset="-122"/>
            </a:endParaRPr>
          </a:p>
          <a:p>
            <a:pPr>
              <a:lnSpc>
                <a:spcPct val="80000"/>
              </a:lnSpc>
            </a:pPr>
            <a:endParaRPr lang="en-US" sz="1400" dirty="0">
              <a:effectLst/>
            </a:endParaRPr>
          </a:p>
        </p:txBody>
      </p:sp>
    </p:spTree>
    <p:extLst>
      <p:ext uri="{BB962C8B-B14F-4D97-AF65-F5344CB8AC3E}">
        <p14:creationId xmlns:p14="http://schemas.microsoft.com/office/powerpoint/2010/main" val="368241373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dissolve">
                                      <p:cBhvr>
                                        <p:cTn id="12" dur="500"/>
                                        <p:tgtEl>
                                          <p:spTgt spid="30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dissolv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5">
                                            <p:txEl>
                                              <p:pRg st="4" end="4"/>
                                            </p:txEl>
                                          </p:spTgt>
                                        </p:tgtEl>
                                        <p:attrNameLst>
                                          <p:attrName>style.visibility</p:attrName>
                                        </p:attrNameLst>
                                      </p:cBhvr>
                                      <p:to>
                                        <p:strVal val="visible"/>
                                      </p:to>
                                    </p:set>
                                    <p:animEffect transition="in" filter="dissolve">
                                      <p:cBhvr>
                                        <p:cTn id="22" dur="500"/>
                                        <p:tgtEl>
                                          <p:spTgt spid="30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animEffect transition="in" filter="dissolve">
                                      <p:cBhvr>
                                        <p:cTn id="27" dur="500"/>
                                        <p:tgtEl>
                                          <p:spTgt spid="30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75">
                                            <p:txEl>
                                              <p:pRg st="8" end="8"/>
                                            </p:txEl>
                                          </p:spTgt>
                                        </p:tgtEl>
                                        <p:attrNameLst>
                                          <p:attrName>style.visibility</p:attrName>
                                        </p:attrNameLst>
                                      </p:cBhvr>
                                      <p:to>
                                        <p:strVal val="visible"/>
                                      </p:to>
                                    </p:set>
                                    <p:animEffect transition="in" filter="dissolve">
                                      <p:cBhvr>
                                        <p:cTn id="32" dur="500"/>
                                        <p:tgtEl>
                                          <p:spTgt spid="307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5">
                                            <p:txEl>
                                              <p:pRg st="10" end="10"/>
                                            </p:txEl>
                                          </p:spTgt>
                                        </p:tgtEl>
                                        <p:attrNameLst>
                                          <p:attrName>style.visibility</p:attrName>
                                        </p:attrNameLst>
                                      </p:cBhvr>
                                      <p:to>
                                        <p:strVal val="visible"/>
                                      </p:to>
                                    </p:set>
                                    <p:animEffect transition="in" filter="dissolve">
                                      <p:cBhvr>
                                        <p:cTn id="37" dur="500"/>
                                        <p:tgtEl>
                                          <p:spTgt spid="307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075">
                                            <p:txEl>
                                              <p:pRg st="12" end="12"/>
                                            </p:txEl>
                                          </p:spTgt>
                                        </p:tgtEl>
                                        <p:attrNameLst>
                                          <p:attrName>style.visibility</p:attrName>
                                        </p:attrNameLst>
                                      </p:cBhvr>
                                      <p:to>
                                        <p:strVal val="visible"/>
                                      </p:to>
                                    </p:set>
                                    <p:animEffect transition="in" filter="dissolve">
                                      <p:cBhvr>
                                        <p:cTn id="42" dur="500"/>
                                        <p:tgtEl>
                                          <p:spTgt spid="307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075">
                                            <p:txEl>
                                              <p:pRg st="14" end="14"/>
                                            </p:txEl>
                                          </p:spTgt>
                                        </p:tgtEl>
                                        <p:attrNameLst>
                                          <p:attrName>style.visibility</p:attrName>
                                        </p:attrNameLst>
                                      </p:cBhvr>
                                      <p:to>
                                        <p:strVal val="visible"/>
                                      </p:to>
                                    </p:set>
                                    <p:animEffect transition="in" filter="dissolve">
                                      <p:cBhvr>
                                        <p:cTn id="47" dur="500"/>
                                        <p:tgtEl>
                                          <p:spTgt spid="307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en-US" b="1" dirty="0">
                <a:solidFill>
                  <a:srgbClr val="170981"/>
                </a:solidFill>
              </a:rPr>
              <a:t>What is web mining</a:t>
            </a:r>
          </a:p>
        </p:txBody>
      </p:sp>
      <p:sp>
        <p:nvSpPr>
          <p:cNvPr id="14339" name="Rectangle 3"/>
          <p:cNvSpPr>
            <a:spLocks noGrp="1" noChangeArrowheads="1"/>
          </p:cNvSpPr>
          <p:nvPr>
            <p:ph type="body" idx="1"/>
          </p:nvPr>
        </p:nvSpPr>
        <p:spPr>
          <a:xfrm>
            <a:off x="381000" y="1371600"/>
            <a:ext cx="8382000" cy="3200400"/>
          </a:xfrm>
        </p:spPr>
        <p:txBody>
          <a:bodyPr/>
          <a:lstStyle/>
          <a:p>
            <a:r>
              <a:rPr lang="en-US" altLang="zh-CN" sz="1600" b="1" dirty="0">
                <a:ea typeface="SimSun" pitchFamily="2" charset="-122"/>
              </a:rPr>
              <a:t>W</a:t>
            </a:r>
            <a:r>
              <a:rPr lang="en-US" altLang="zh-CN" sz="1600" dirty="0">
                <a:ea typeface="SimSun" pitchFamily="2" charset="-122"/>
              </a:rPr>
              <a:t>eb Mining is the extraction of interesting and potentially useful patterns and implicit information from artifacts or activity related to the </a:t>
            </a:r>
            <a:r>
              <a:rPr lang="en-US" altLang="zh-CN" sz="1600" dirty="0" err="1">
                <a:ea typeface="SimSun" pitchFamily="2" charset="-122"/>
              </a:rPr>
              <a:t>World­Wide</a:t>
            </a:r>
            <a:r>
              <a:rPr lang="en-US" altLang="zh-CN" sz="1600" dirty="0">
                <a:ea typeface="SimSun" pitchFamily="2" charset="-122"/>
              </a:rPr>
              <a:t> Web. </a:t>
            </a:r>
          </a:p>
          <a:p>
            <a:endParaRPr lang="en-US" altLang="zh-CN" sz="1600" dirty="0">
              <a:ea typeface="SimSun" pitchFamily="2" charset="-122"/>
            </a:endParaRPr>
          </a:p>
          <a:p>
            <a:pPr marL="342900" lvl="1" indent="-342900">
              <a:buClr>
                <a:schemeClr val="folHlink"/>
              </a:buClr>
              <a:buSzPct val="60000"/>
            </a:pPr>
            <a:r>
              <a:rPr lang="en-US" altLang="zh-TW" sz="1600" dirty="0">
                <a:ea typeface="DFKai-SB" pitchFamily="65" charset="-120"/>
              </a:rPr>
              <a:t>Web Mining: discover useful information or knowledge from the </a:t>
            </a:r>
            <a:r>
              <a:rPr lang="en-US" altLang="zh-TW" sz="1600" b="1" dirty="0">
                <a:ea typeface="DFKai-SB" pitchFamily="65" charset="-120"/>
              </a:rPr>
              <a:t>Web hyperlink structure, page content, and usage data.</a:t>
            </a:r>
          </a:p>
          <a:p>
            <a:endParaRPr lang="en-US" altLang="zh-CN" sz="1600" dirty="0">
              <a:ea typeface="SimSun" pitchFamily="2" charset="-122"/>
            </a:endParaRPr>
          </a:p>
          <a:p>
            <a:r>
              <a:rPr lang="en-US" altLang="zh-CN" sz="1600" dirty="0">
                <a:ea typeface="SimSun" pitchFamily="2" charset="-122"/>
              </a:rPr>
              <a:t>The term </a:t>
            </a:r>
            <a:r>
              <a:rPr lang="en-US" altLang="zh-CN" sz="1600" b="1" dirty="0">
                <a:ea typeface="SimSun" pitchFamily="2" charset="-122"/>
              </a:rPr>
              <a:t>Web Mining</a:t>
            </a:r>
            <a:r>
              <a:rPr lang="en-US" altLang="zh-CN" sz="1600" dirty="0">
                <a:ea typeface="SimSun" pitchFamily="2" charset="-122"/>
              </a:rPr>
              <a:t> produced to denote the use of </a:t>
            </a:r>
            <a:r>
              <a:rPr lang="en-US" altLang="zh-CN" sz="1600" b="1" dirty="0">
                <a:ea typeface="SimSun" pitchFamily="2" charset="-122"/>
              </a:rPr>
              <a:t>Data Mining techniques</a:t>
            </a:r>
            <a:r>
              <a:rPr lang="en-US" altLang="zh-CN" sz="1600" dirty="0">
                <a:ea typeface="SimSun" pitchFamily="2" charset="-122"/>
              </a:rPr>
              <a:t> to </a:t>
            </a:r>
            <a:r>
              <a:rPr lang="en-US" altLang="zh-CN" sz="1600" b="1" dirty="0">
                <a:ea typeface="SimSun" pitchFamily="2" charset="-122"/>
              </a:rPr>
              <a:t>automatically </a:t>
            </a:r>
            <a:r>
              <a:rPr lang="en-US" altLang="zh-CN" sz="1600" dirty="0">
                <a:ea typeface="SimSun" pitchFamily="2" charset="-122"/>
              </a:rPr>
              <a:t>discover  Web documents and services, extract information from Web resources, and uncover general patterns on the Web.</a:t>
            </a:r>
          </a:p>
          <a:p>
            <a:endParaRPr lang="en-US" altLang="zh-CN" sz="1600" dirty="0">
              <a:ea typeface="SimSun" pitchFamily="2" charset="-122"/>
            </a:endParaRPr>
          </a:p>
          <a:p>
            <a:r>
              <a:rPr lang="en-US" altLang="zh-CN" sz="1600" dirty="0">
                <a:ea typeface="SimSun" pitchFamily="2" charset="-122"/>
              </a:rPr>
              <a:t>Web mining research overlaps substantially with other areas, including data mining, text mining, information retrieval, and web retrieval. </a:t>
            </a:r>
          </a:p>
          <a:p>
            <a:endParaRPr lang="en-US" altLang="zh-CN" sz="1600" dirty="0">
              <a:ea typeface="SimSun" pitchFamily="2" charset="-122"/>
            </a:endParaRPr>
          </a:p>
          <a:p>
            <a:pPr>
              <a:buFont typeface="Wingdings" pitchFamily="2" charset="2"/>
              <a:buNone/>
            </a:pPr>
            <a:endParaRPr lang="en-US" altLang="zh-CN" sz="1600" dirty="0">
              <a:ea typeface="SimSun" pitchFamily="2" charset="-122"/>
            </a:endParaRPr>
          </a:p>
          <a:p>
            <a:endParaRPr lang="en-US" sz="1200" dirty="0"/>
          </a:p>
        </p:txBody>
      </p:sp>
    </p:spTree>
    <p:extLst>
      <p:ext uri="{BB962C8B-B14F-4D97-AF65-F5344CB8AC3E}">
        <p14:creationId xmlns:p14="http://schemas.microsoft.com/office/powerpoint/2010/main" val="1366925856"/>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algn="l"/>
            <a:r>
              <a:rPr lang="en-US" sz="3200" b="1" dirty="0">
                <a:solidFill>
                  <a:srgbClr val="002060"/>
                </a:solidFill>
              </a:rPr>
              <a:t>Web Mining Categories</a:t>
            </a:r>
          </a:p>
        </p:txBody>
      </p:sp>
      <p:sp>
        <p:nvSpPr>
          <p:cNvPr id="35843" name="Rectangle 3"/>
          <p:cNvSpPr>
            <a:spLocks noGrp="1" noChangeArrowheads="1"/>
          </p:cNvSpPr>
          <p:nvPr>
            <p:ph type="body" idx="1"/>
          </p:nvPr>
        </p:nvSpPr>
        <p:spPr>
          <a:xfrm>
            <a:off x="381000" y="1371600"/>
            <a:ext cx="8382000" cy="2819400"/>
          </a:xfrm>
        </p:spPr>
        <p:txBody>
          <a:bodyPr/>
          <a:lstStyle/>
          <a:p>
            <a:pPr>
              <a:lnSpc>
                <a:spcPct val="80000"/>
              </a:lnSpc>
              <a:buClr>
                <a:schemeClr val="tx1"/>
              </a:buClr>
            </a:pPr>
            <a:r>
              <a:rPr lang="en-US" altLang="zh-CN" sz="1800" b="1" dirty="0">
                <a:ea typeface="SimSun" pitchFamily="2" charset="-122"/>
              </a:rPr>
              <a:t>Web Mining</a:t>
            </a:r>
            <a:r>
              <a:rPr lang="en-US" altLang="zh-CN" sz="1800" dirty="0">
                <a:ea typeface="SimSun" pitchFamily="2" charset="-122"/>
              </a:rPr>
              <a:t> research can be classified into 3 main categories:</a:t>
            </a:r>
          </a:p>
          <a:p>
            <a:pPr>
              <a:lnSpc>
                <a:spcPct val="80000"/>
              </a:lnSpc>
              <a:buClr>
                <a:schemeClr val="tx1"/>
              </a:buClr>
              <a:buFont typeface="Wingdings" pitchFamily="2" charset="2"/>
              <a:buNone/>
            </a:pPr>
            <a:endParaRPr lang="en-US" altLang="zh-CN" sz="1800" dirty="0">
              <a:ea typeface="SimSun" pitchFamily="2" charset="-122"/>
            </a:endParaRPr>
          </a:p>
          <a:p>
            <a:pPr lvl="1">
              <a:lnSpc>
                <a:spcPct val="80000"/>
              </a:lnSpc>
            </a:pPr>
            <a:r>
              <a:rPr lang="en-US" altLang="zh-CN" sz="1800" b="1" dirty="0">
                <a:ea typeface="SimSun" pitchFamily="2" charset="-122"/>
              </a:rPr>
              <a:t>Web content mining:</a:t>
            </a:r>
            <a:r>
              <a:rPr lang="en-US" altLang="zh-CN" sz="1800" dirty="0">
                <a:ea typeface="SimSun" pitchFamily="2" charset="-122"/>
              </a:rPr>
              <a:t> refers to the discovery of useful information from Web contents, including text, images, audio, video, etc.                                        </a:t>
            </a:r>
          </a:p>
          <a:p>
            <a:pPr lvl="1">
              <a:lnSpc>
                <a:spcPct val="80000"/>
              </a:lnSpc>
              <a:buFont typeface="Wingdings" pitchFamily="2" charset="2"/>
              <a:buNone/>
            </a:pPr>
            <a:endParaRPr lang="en-US" altLang="zh-CN" sz="1800" dirty="0">
              <a:ea typeface="SimSun" pitchFamily="2" charset="-122"/>
            </a:endParaRPr>
          </a:p>
          <a:p>
            <a:pPr lvl="1">
              <a:lnSpc>
                <a:spcPct val="80000"/>
              </a:lnSpc>
            </a:pPr>
            <a:r>
              <a:rPr lang="en-US" altLang="zh-CN" sz="1800" b="1" dirty="0">
                <a:ea typeface="SimSun" pitchFamily="2" charset="-122"/>
              </a:rPr>
              <a:t>Web structure mining: </a:t>
            </a:r>
            <a:r>
              <a:rPr lang="en-US" altLang="zh-CN" sz="1800" dirty="0">
                <a:ea typeface="SimSun" pitchFamily="2" charset="-122"/>
              </a:rPr>
              <a:t>studies the model underlying the link structures of the Web. </a:t>
            </a:r>
          </a:p>
          <a:p>
            <a:pPr lvl="1">
              <a:lnSpc>
                <a:spcPct val="80000"/>
              </a:lnSpc>
              <a:buFont typeface="Wingdings" pitchFamily="2" charset="2"/>
              <a:buNone/>
            </a:pPr>
            <a:endParaRPr lang="en-US" altLang="zh-CN" sz="1800" dirty="0">
              <a:ea typeface="SimSun" pitchFamily="2" charset="-122"/>
            </a:endParaRPr>
          </a:p>
          <a:p>
            <a:pPr lvl="1">
              <a:lnSpc>
                <a:spcPct val="80000"/>
              </a:lnSpc>
            </a:pPr>
            <a:r>
              <a:rPr lang="en-US" altLang="zh-CN" sz="1800" b="1" dirty="0">
                <a:ea typeface="SimSun" pitchFamily="2" charset="-122"/>
              </a:rPr>
              <a:t>Web usage mining: </a:t>
            </a:r>
            <a:r>
              <a:rPr lang="en-US" altLang="zh-CN" sz="1800" dirty="0">
                <a:ea typeface="SimSun" pitchFamily="2" charset="-122"/>
              </a:rPr>
              <a:t>focuses on using data mining techniques to analyze search logs to find interesting patterns.</a:t>
            </a:r>
          </a:p>
          <a:p>
            <a:pPr lvl="1">
              <a:lnSpc>
                <a:spcPct val="80000"/>
              </a:lnSpc>
            </a:pPr>
            <a:endParaRPr lang="en-US" altLang="zh-CN" sz="1800" dirty="0">
              <a:ea typeface="SimSun" pitchFamily="2" charset="-122"/>
            </a:endParaRPr>
          </a:p>
          <a:p>
            <a:pPr lvl="1">
              <a:lnSpc>
                <a:spcPct val="80000"/>
              </a:lnSpc>
              <a:buNone/>
            </a:pPr>
            <a:endParaRPr lang="en-US" altLang="zh-CN" sz="1800" b="1" dirty="0">
              <a:ea typeface="SimSun" pitchFamily="2" charset="-122"/>
            </a:endParaRPr>
          </a:p>
          <a:p>
            <a:pPr lvl="1">
              <a:lnSpc>
                <a:spcPct val="80000"/>
              </a:lnSpc>
              <a:buFont typeface="Wingdings" pitchFamily="2" charset="2"/>
              <a:buNone/>
            </a:pPr>
            <a:endParaRPr lang="en-US" altLang="zh-CN" sz="1800" b="1" dirty="0">
              <a:ea typeface="SimSun" pitchFamily="2" charset="-122"/>
            </a:endParaRPr>
          </a:p>
          <a:p>
            <a:pPr lvl="1">
              <a:lnSpc>
                <a:spcPct val="80000"/>
              </a:lnSpc>
              <a:buFont typeface="Wingdings" pitchFamily="2" charset="2"/>
              <a:buNone/>
            </a:pPr>
            <a:endParaRPr lang="en-US" altLang="zh-CN" sz="1800" b="1" dirty="0">
              <a:ea typeface="SimSun" pitchFamily="2" charset="-122"/>
            </a:endParaRPr>
          </a:p>
          <a:p>
            <a:pPr>
              <a:lnSpc>
                <a:spcPct val="80000"/>
              </a:lnSpc>
              <a:buClr>
                <a:schemeClr val="tx1"/>
              </a:buClr>
            </a:pPr>
            <a:endParaRPr lang="en-US" altLang="zh-CN" sz="1800" b="1" dirty="0">
              <a:ea typeface="SimSun" pitchFamily="2" charset="-122"/>
            </a:endParaRPr>
          </a:p>
          <a:p>
            <a:pPr>
              <a:lnSpc>
                <a:spcPct val="80000"/>
              </a:lnSpc>
            </a:pPr>
            <a:endParaRPr lang="en-US" sz="1800" dirty="0"/>
          </a:p>
        </p:txBody>
      </p:sp>
      <p:pic>
        <p:nvPicPr>
          <p:cNvPr id="5" name="Picture 3"/>
          <p:cNvPicPr>
            <a:picLocks noChangeAspect="1"/>
          </p:cNvPicPr>
          <p:nvPr/>
        </p:nvPicPr>
        <p:blipFill>
          <a:blip r:embed="rId2" cstate="print"/>
          <a:srcRect/>
          <a:stretch>
            <a:fillRect/>
          </a:stretch>
        </p:blipFill>
        <p:spPr bwMode="auto">
          <a:xfrm>
            <a:off x="2971800" y="4267200"/>
            <a:ext cx="5541022" cy="2209800"/>
          </a:xfrm>
          <a:prstGeom prst="rect">
            <a:avLst/>
          </a:prstGeom>
          <a:noFill/>
          <a:ln w="9525">
            <a:noFill/>
            <a:miter lim="800000"/>
            <a:headEnd/>
            <a:tailEnd/>
          </a:ln>
        </p:spPr>
      </p:pic>
    </p:spTree>
    <p:extLst>
      <p:ext uri="{BB962C8B-B14F-4D97-AF65-F5344CB8AC3E}">
        <p14:creationId xmlns:p14="http://schemas.microsoft.com/office/powerpoint/2010/main" val="2351432477"/>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content mining</a:t>
            </a:r>
            <a:endParaRPr lang="en-US" dirty="0"/>
          </a:p>
        </p:txBody>
      </p:sp>
      <p:sp>
        <p:nvSpPr>
          <p:cNvPr id="3" name="Content Placeholder 2"/>
          <p:cNvSpPr>
            <a:spLocks noGrp="1"/>
          </p:cNvSpPr>
          <p:nvPr>
            <p:ph idx="1"/>
          </p:nvPr>
        </p:nvSpPr>
        <p:spPr/>
        <p:txBody>
          <a:bodyPr/>
          <a:lstStyle/>
          <a:p>
            <a:r>
              <a:rPr lang="en-US" sz="2000" b="1" dirty="0"/>
              <a:t>Web content mining </a:t>
            </a:r>
            <a:r>
              <a:rPr lang="en-US" sz="2000" dirty="0"/>
              <a:t>analyzes web content such as text, multimedia data, and structured data (within web pages or linked across web pages). </a:t>
            </a:r>
          </a:p>
          <a:p>
            <a:r>
              <a:rPr lang="en-US" sz="2000" dirty="0"/>
              <a:t>This is done to understand the content of web pages, provide scalable and informative keyword-based page indexing, entity/concept resolution, web page relevance and ranking, web page content summaries, and other valuable information related to web search and analysis.</a:t>
            </a:r>
          </a:p>
          <a:p>
            <a:r>
              <a:rPr lang="en-US" sz="2000" dirty="0"/>
              <a:t>Web content mining has been studied extensively by researchers, search engines, and other web service companies. Web content mining can build links across multiple web pages for individuals; therefore, it has the potential to inappropriately disclose personal information.</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39</a:t>
            </a:fld>
            <a:endParaRPr lang="en-US"/>
          </a:p>
        </p:txBody>
      </p:sp>
    </p:spTree>
    <p:extLst>
      <p:ext uri="{BB962C8B-B14F-4D97-AF65-F5344CB8AC3E}">
        <p14:creationId xmlns:p14="http://schemas.microsoft.com/office/powerpoint/2010/main" val="77536442"/>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A48C0D90-2B03-4A42-B263-D53DF4E184E1}" type="slidenum">
              <a:rPr lang="en-US" smtClean="0"/>
              <a:pPr/>
              <a:t>4</a:t>
            </a:fld>
            <a:endParaRPr lang="en-US"/>
          </a:p>
        </p:txBody>
      </p:sp>
      <p:sp>
        <p:nvSpPr>
          <p:cNvPr id="40963" name="Rectangle 2"/>
          <p:cNvSpPr>
            <a:spLocks noGrp="1" noChangeArrowheads="1"/>
          </p:cNvSpPr>
          <p:nvPr>
            <p:ph type="title"/>
          </p:nvPr>
        </p:nvSpPr>
        <p:spPr/>
        <p:txBody>
          <a:bodyPr/>
          <a:lstStyle/>
          <a:p>
            <a:pPr eaLnBrk="1" hangingPunct="1"/>
            <a:r>
              <a:rPr lang="en-US" sz="2000" dirty="0"/>
              <a:t>Data Mining Applications </a:t>
            </a:r>
            <a:br>
              <a:rPr lang="en-US" sz="2000" dirty="0"/>
            </a:br>
            <a:r>
              <a:rPr lang="en-US" sz="2000" dirty="0"/>
              <a:t> (What Kind of Applications Are Targeted)</a:t>
            </a:r>
          </a:p>
        </p:txBody>
      </p:sp>
      <p:sp>
        <p:nvSpPr>
          <p:cNvPr id="6" name="Rectangle 5"/>
          <p:cNvSpPr/>
          <p:nvPr/>
        </p:nvSpPr>
        <p:spPr>
          <a:xfrm>
            <a:off x="381000" y="1371601"/>
            <a:ext cx="8077200" cy="2696123"/>
          </a:xfrm>
          <a:prstGeom prst="rect">
            <a:avLst/>
          </a:prstGeom>
        </p:spPr>
        <p:txBody>
          <a:bodyPr wrap="square">
            <a:spAutoFit/>
          </a:bodyPr>
          <a:lstStyle/>
          <a:p>
            <a:pPr>
              <a:spcBef>
                <a:spcPct val="20000"/>
              </a:spcBef>
              <a:buFont typeface="Wingdings" pitchFamily="2" charset="2"/>
              <a:buChar char="n"/>
            </a:pPr>
            <a:r>
              <a:rPr lang="en-US" sz="1800" dirty="0"/>
              <a:t> </a:t>
            </a:r>
            <a:r>
              <a:rPr lang="en-US" sz="1800" dirty="0">
                <a:latin typeface="+mn-lt"/>
              </a:rPr>
              <a:t>As a young research field, data mining has made broad and significant progress since its early beginnings in the 1980s.</a:t>
            </a:r>
          </a:p>
          <a:p>
            <a:pPr>
              <a:buFont typeface="Arial" pitchFamily="34" charset="0"/>
              <a:buChar char="•"/>
            </a:pPr>
            <a:endParaRPr lang="en-US" sz="1800" dirty="0"/>
          </a:p>
          <a:p>
            <a:pPr>
              <a:spcBef>
                <a:spcPct val="20000"/>
              </a:spcBef>
              <a:buFont typeface="Wingdings" pitchFamily="2" charset="2"/>
              <a:buChar char="n"/>
            </a:pPr>
            <a:r>
              <a:rPr lang="en-US" sz="1800" dirty="0"/>
              <a:t> Today, data mining is used in a vast array of areas, and numerous commercial data mining systems are available.</a:t>
            </a:r>
          </a:p>
          <a:p>
            <a:pPr>
              <a:buFont typeface="Arial" pitchFamily="34" charset="0"/>
              <a:buChar char="•"/>
            </a:pPr>
            <a:endParaRPr lang="en-US" sz="1800" dirty="0"/>
          </a:p>
          <a:p>
            <a:pPr>
              <a:spcBef>
                <a:spcPct val="20000"/>
              </a:spcBef>
              <a:buFont typeface="Wingdings" pitchFamily="2" charset="2"/>
              <a:buChar char="n"/>
            </a:pPr>
            <a:r>
              <a:rPr lang="en-US" sz="1800" dirty="0"/>
              <a:t> As a highly application-driven discipline, data mining has seen great successes in many applications. It is impossible to enumerate all applications where data mining plays a critical role. </a:t>
            </a:r>
          </a:p>
        </p:txBody>
      </p:sp>
      <p:pic>
        <p:nvPicPr>
          <p:cNvPr id="7" name="Picture 2"/>
          <p:cNvPicPr>
            <a:picLocks noChangeAspect="1" noChangeArrowheads="1"/>
          </p:cNvPicPr>
          <p:nvPr/>
        </p:nvPicPr>
        <p:blipFill>
          <a:blip r:embed="rId3" cstate="print"/>
          <a:srcRect/>
          <a:stretch>
            <a:fillRect/>
          </a:stretch>
        </p:blipFill>
        <p:spPr bwMode="auto">
          <a:xfrm>
            <a:off x="1036980" y="4130539"/>
            <a:ext cx="6887820" cy="2647949"/>
          </a:xfrm>
          <a:prstGeom prst="rect">
            <a:avLst/>
          </a:prstGeom>
          <a:noFill/>
          <a:ln w="9525">
            <a:noFill/>
            <a:miter lim="800000"/>
            <a:headEnd/>
            <a:tailEnd/>
          </a:ln>
        </p:spPr>
      </p:pic>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structure mining</a:t>
            </a:r>
            <a:endParaRPr lang="en-US" dirty="0"/>
          </a:p>
        </p:txBody>
      </p:sp>
      <p:sp>
        <p:nvSpPr>
          <p:cNvPr id="3" name="Content Placeholder 2"/>
          <p:cNvSpPr>
            <a:spLocks noGrp="1"/>
          </p:cNvSpPr>
          <p:nvPr>
            <p:ph idx="1"/>
          </p:nvPr>
        </p:nvSpPr>
        <p:spPr/>
        <p:txBody>
          <a:bodyPr/>
          <a:lstStyle/>
          <a:p>
            <a:r>
              <a:rPr lang="en-US" sz="2000" b="1" dirty="0"/>
              <a:t>Web structure mining </a:t>
            </a:r>
            <a:r>
              <a:rPr lang="en-US" sz="2000" dirty="0"/>
              <a:t>is the process of using graph and network mining theory and methods to analyze the nodes and connection structures on the Web. </a:t>
            </a:r>
          </a:p>
          <a:p>
            <a:r>
              <a:rPr lang="en-US" sz="2000" dirty="0"/>
              <a:t>It extracts patterns from hyperlinks, where a hyperlink is a structural component that connects a web page to another location. </a:t>
            </a:r>
          </a:p>
          <a:p>
            <a:r>
              <a:rPr lang="en-US" sz="2000" dirty="0"/>
              <a:t>It can also mine the document structure within a page (e.g., analyze the treelike structure of page structures to describe HTML or XML tag usage). </a:t>
            </a:r>
          </a:p>
          <a:p>
            <a:r>
              <a:rPr lang="en-US" sz="2000" dirty="0"/>
              <a:t>Both kinds of web structure mining help us understand web contents and may also help transform web contents into relatively structured data sets.</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40</a:t>
            </a:fld>
            <a:endParaRPr lang="en-US"/>
          </a:p>
        </p:txBody>
      </p:sp>
    </p:spTree>
    <p:extLst>
      <p:ext uri="{BB962C8B-B14F-4D97-AF65-F5344CB8AC3E}">
        <p14:creationId xmlns:p14="http://schemas.microsoft.com/office/powerpoint/2010/main" val="2491671079"/>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usage mining</a:t>
            </a:r>
            <a:endParaRPr lang="en-US" dirty="0"/>
          </a:p>
        </p:txBody>
      </p:sp>
      <p:sp>
        <p:nvSpPr>
          <p:cNvPr id="3" name="Content Placeholder 2"/>
          <p:cNvSpPr>
            <a:spLocks noGrp="1"/>
          </p:cNvSpPr>
          <p:nvPr>
            <p:ph idx="1"/>
          </p:nvPr>
        </p:nvSpPr>
        <p:spPr/>
        <p:txBody>
          <a:bodyPr/>
          <a:lstStyle/>
          <a:p>
            <a:r>
              <a:rPr lang="en-US" sz="2000" b="1" dirty="0"/>
              <a:t>Web usage mining </a:t>
            </a:r>
            <a:r>
              <a:rPr lang="en-US" sz="2000" dirty="0"/>
              <a:t>is the process of extracting useful information (e.g., user click streams) from server logs. It finds patterns related to general or particular groups of users; understands users’ search patterns, trends, and associations; and predicts what users are looking for on the Internet. </a:t>
            </a:r>
          </a:p>
          <a:p>
            <a:endParaRPr lang="en-US" sz="2000" dirty="0"/>
          </a:p>
          <a:p>
            <a:r>
              <a:rPr lang="en-US" sz="2000" dirty="0"/>
              <a:t>It helps improve search efficiency and effectiveness, as well as promotes products or related information to different groups of users at the right time.</a:t>
            </a:r>
          </a:p>
          <a:p>
            <a:endParaRPr lang="en-US" sz="2000" dirty="0"/>
          </a:p>
          <a:p>
            <a:r>
              <a:rPr lang="en-US" sz="2000" dirty="0"/>
              <a:t>Web search companies routinely conduct web usage mining to improve their quality of service.</a:t>
            </a:r>
          </a:p>
        </p:txBody>
      </p:sp>
      <p:sp>
        <p:nvSpPr>
          <p:cNvPr id="6" name="Slide Number Placeholder 5"/>
          <p:cNvSpPr>
            <a:spLocks noGrp="1"/>
          </p:cNvSpPr>
          <p:nvPr>
            <p:ph type="sldNum" sz="quarter" idx="12"/>
          </p:nvPr>
        </p:nvSpPr>
        <p:spPr/>
        <p:txBody>
          <a:bodyPr/>
          <a:lstStyle/>
          <a:p>
            <a:pPr>
              <a:defRPr/>
            </a:pPr>
            <a:fld id="{E9A88999-10B4-4C54-A5BA-E51DC8016750}" type="slidenum">
              <a:rPr lang="en-US" smtClean="0"/>
              <a:pPr>
                <a:defRPr/>
              </a:pPr>
              <a:t>41</a:t>
            </a:fld>
            <a:endParaRPr lang="en-US"/>
          </a:p>
        </p:txBody>
      </p:sp>
    </p:spTree>
    <p:extLst>
      <p:ext uri="{BB962C8B-B14F-4D97-AF65-F5344CB8AC3E}">
        <p14:creationId xmlns:p14="http://schemas.microsoft.com/office/powerpoint/2010/main" val="2999112292"/>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3962400" y="3429000"/>
            <a:ext cx="4934646" cy="3167061"/>
          </a:xfrm>
          <a:prstGeom prst="rect">
            <a:avLst/>
          </a:prstGeom>
          <a:noFill/>
        </p:spPr>
      </p:pic>
      <p:sp>
        <p:nvSpPr>
          <p:cNvPr id="182274" name="Rectangle 2"/>
          <p:cNvSpPr>
            <a:spLocks noGrp="1" noChangeArrowheads="1"/>
          </p:cNvSpPr>
          <p:nvPr>
            <p:ph type="body" idx="1"/>
          </p:nvPr>
        </p:nvSpPr>
        <p:spPr>
          <a:xfrm>
            <a:off x="533400" y="1628775"/>
            <a:ext cx="7239000" cy="2943225"/>
          </a:xfrm>
        </p:spPr>
        <p:txBody>
          <a:bodyPr/>
          <a:lstStyle/>
          <a:p>
            <a:pPr>
              <a:lnSpc>
                <a:spcPct val="90000"/>
              </a:lnSpc>
            </a:pPr>
            <a:r>
              <a:rPr lang="en-US" sz="1800" dirty="0"/>
              <a:t>Target potential customers for electronic commerce</a:t>
            </a:r>
          </a:p>
          <a:p>
            <a:pPr>
              <a:lnSpc>
                <a:spcPct val="90000"/>
              </a:lnSpc>
            </a:pPr>
            <a:r>
              <a:rPr lang="en-US" sz="1800" dirty="0"/>
              <a:t>Enhance the quality and delivery of Internet information services to the end user</a:t>
            </a:r>
          </a:p>
          <a:p>
            <a:pPr>
              <a:lnSpc>
                <a:spcPct val="90000"/>
              </a:lnSpc>
            </a:pPr>
            <a:r>
              <a:rPr lang="en-US" sz="1800" dirty="0"/>
              <a:t>Improve Web server system performance</a:t>
            </a:r>
          </a:p>
          <a:p>
            <a:pPr>
              <a:lnSpc>
                <a:spcPct val="90000"/>
              </a:lnSpc>
            </a:pPr>
            <a:r>
              <a:rPr lang="en-GB" sz="1800" dirty="0"/>
              <a:t>Identify potential prime advertisement locations</a:t>
            </a:r>
          </a:p>
          <a:p>
            <a:pPr>
              <a:lnSpc>
                <a:spcPct val="90000"/>
              </a:lnSpc>
            </a:pPr>
            <a:r>
              <a:rPr lang="en-US" sz="1800" dirty="0"/>
              <a:t>Facilitates personalization/adaptive sites</a:t>
            </a:r>
          </a:p>
          <a:p>
            <a:pPr>
              <a:lnSpc>
                <a:spcPct val="90000"/>
              </a:lnSpc>
            </a:pPr>
            <a:r>
              <a:rPr lang="en-US" sz="1800" dirty="0"/>
              <a:t>Improve site design</a:t>
            </a:r>
          </a:p>
          <a:p>
            <a:pPr>
              <a:lnSpc>
                <a:spcPct val="90000"/>
              </a:lnSpc>
            </a:pPr>
            <a:r>
              <a:rPr lang="en-US" sz="1800" dirty="0"/>
              <a:t>Fraud/intrusion detection</a:t>
            </a:r>
          </a:p>
          <a:p>
            <a:pPr>
              <a:lnSpc>
                <a:spcPct val="90000"/>
              </a:lnSpc>
            </a:pPr>
            <a:r>
              <a:rPr lang="en-US" sz="1800" dirty="0"/>
              <a:t>Predict user’s actions (allows </a:t>
            </a:r>
            <a:r>
              <a:rPr lang="en-US" sz="1800" dirty="0" err="1"/>
              <a:t>prefetching</a:t>
            </a:r>
            <a:r>
              <a:rPr lang="en-US" sz="1800" dirty="0"/>
              <a:t>)</a:t>
            </a:r>
          </a:p>
          <a:p>
            <a:pPr>
              <a:lnSpc>
                <a:spcPct val="90000"/>
              </a:lnSpc>
            </a:pPr>
            <a:endParaRPr lang="en-GB" sz="1800" dirty="0"/>
          </a:p>
        </p:txBody>
      </p:sp>
      <p:sp>
        <p:nvSpPr>
          <p:cNvPr id="182275" name="Rectangle 3"/>
          <p:cNvSpPr>
            <a:spLocks noGrp="1" noChangeArrowheads="1"/>
          </p:cNvSpPr>
          <p:nvPr>
            <p:ph type="title"/>
          </p:nvPr>
        </p:nvSpPr>
        <p:spPr>
          <a:xfrm>
            <a:off x="228600" y="228600"/>
            <a:ext cx="7793038" cy="609600"/>
          </a:xfrm>
          <a:noFill/>
          <a:ln/>
        </p:spPr>
        <p:txBody>
          <a:bodyPr/>
          <a:lstStyle/>
          <a:p>
            <a:pPr algn="l"/>
            <a:r>
              <a:rPr lang="en-US" sz="2800" b="1" dirty="0">
                <a:solidFill>
                  <a:srgbClr val="002060"/>
                </a:solidFill>
              </a:rPr>
              <a:t>Web Usage Mining - Applications</a:t>
            </a:r>
          </a:p>
        </p:txBody>
      </p:sp>
    </p:spTree>
    <p:extLst>
      <p:ext uri="{BB962C8B-B14F-4D97-AF65-F5344CB8AC3E}">
        <p14:creationId xmlns:p14="http://schemas.microsoft.com/office/powerpoint/2010/main" val="3945128902"/>
      </p:ext>
    </p:extLst>
  </p:cSld>
  <p:clrMapOvr>
    <a:masterClrMapping/>
  </p:clrMapOvr>
  <p:transition>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304800" y="1447800"/>
            <a:ext cx="7543800" cy="2895600"/>
          </a:xfrm>
        </p:spPr>
        <p:txBody>
          <a:bodyPr/>
          <a:lstStyle/>
          <a:p>
            <a:pPr>
              <a:lnSpc>
                <a:spcPct val="80000"/>
              </a:lnSpc>
            </a:pPr>
            <a:r>
              <a:rPr lang="en-US" sz="2000" b="1" dirty="0"/>
              <a:t>Web Usage Mining: </a:t>
            </a:r>
          </a:p>
          <a:p>
            <a:pPr lvl="1">
              <a:lnSpc>
                <a:spcPct val="80000"/>
              </a:lnSpc>
            </a:pPr>
            <a:r>
              <a:rPr lang="en-US" sz="1800" b="1" dirty="0"/>
              <a:t>Main techniques:</a:t>
            </a:r>
          </a:p>
          <a:p>
            <a:pPr lvl="1">
              <a:lnSpc>
                <a:spcPct val="80000"/>
              </a:lnSpc>
            </a:pPr>
            <a:r>
              <a:rPr lang="en-US" sz="1800" dirty="0"/>
              <a:t>Clustering:</a:t>
            </a:r>
          </a:p>
          <a:p>
            <a:pPr lvl="2">
              <a:lnSpc>
                <a:spcPct val="80000"/>
              </a:lnSpc>
            </a:pPr>
            <a:r>
              <a:rPr lang="en-US" sz="1800" dirty="0"/>
              <a:t> to find groups of users who share similar browsing behavior</a:t>
            </a:r>
            <a:endParaRPr lang="en-US" sz="1050" dirty="0"/>
          </a:p>
          <a:p>
            <a:pPr lvl="1">
              <a:lnSpc>
                <a:spcPct val="80000"/>
              </a:lnSpc>
            </a:pPr>
            <a:r>
              <a:rPr lang="en-US" sz="1800" dirty="0"/>
              <a:t>Classification:</a:t>
            </a:r>
          </a:p>
          <a:p>
            <a:pPr lvl="2">
              <a:lnSpc>
                <a:spcPct val="80000"/>
              </a:lnSpc>
            </a:pPr>
            <a:r>
              <a:rPr lang="en-US" sz="1800" dirty="0"/>
              <a:t> to categorize Web users according to their past access history</a:t>
            </a:r>
            <a:endParaRPr lang="en-US" sz="1050" dirty="0"/>
          </a:p>
          <a:p>
            <a:pPr lvl="1">
              <a:lnSpc>
                <a:spcPct val="80000"/>
              </a:lnSpc>
            </a:pPr>
            <a:r>
              <a:rPr lang="en-US" sz="1800" dirty="0"/>
              <a:t>Association Rules:</a:t>
            </a:r>
          </a:p>
          <a:p>
            <a:pPr lvl="2">
              <a:lnSpc>
                <a:spcPct val="80000"/>
              </a:lnSpc>
            </a:pPr>
            <a:r>
              <a:rPr lang="en-US" sz="1800" dirty="0"/>
              <a:t> to determine what are the set of page views often accessed together in the same server session </a:t>
            </a:r>
          </a:p>
        </p:txBody>
      </p:sp>
      <p:sp>
        <p:nvSpPr>
          <p:cNvPr id="188419" name="Rectangle 3"/>
          <p:cNvSpPr>
            <a:spLocks noGrp="1" noChangeArrowheads="1"/>
          </p:cNvSpPr>
          <p:nvPr>
            <p:ph type="title"/>
          </p:nvPr>
        </p:nvSpPr>
        <p:spPr>
          <a:noFill/>
          <a:ln/>
        </p:spPr>
        <p:txBody>
          <a:bodyPr/>
          <a:lstStyle/>
          <a:p>
            <a:pPr algn="l"/>
            <a:r>
              <a:rPr lang="en-US" sz="2800" b="1" dirty="0">
                <a:solidFill>
                  <a:srgbClr val="002060"/>
                </a:solidFill>
              </a:rPr>
              <a:t>Web Usage Mining Techniques</a:t>
            </a:r>
          </a:p>
        </p:txBody>
      </p:sp>
    </p:spTree>
    <p:extLst>
      <p:ext uri="{BB962C8B-B14F-4D97-AF65-F5344CB8AC3E}">
        <p14:creationId xmlns:p14="http://schemas.microsoft.com/office/powerpoint/2010/main" val="2726937488"/>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rrowheads="1"/>
          </p:cNvSpPr>
          <p:nvPr>
            <p:ph type="title"/>
          </p:nvPr>
        </p:nvSpPr>
        <p:spPr>
          <a:xfrm>
            <a:off x="606425" y="322263"/>
            <a:ext cx="8002588" cy="730250"/>
          </a:xfrm>
        </p:spPr>
        <p:txBody>
          <a:bodyPr/>
          <a:lstStyle/>
          <a:p>
            <a:pPr algn="l"/>
            <a:r>
              <a:rPr lang="en-US" sz="2800" b="1" dirty="0">
                <a:solidFill>
                  <a:srgbClr val="0070C0"/>
                </a:solidFill>
              </a:rPr>
              <a:t>Examples</a:t>
            </a:r>
            <a:r>
              <a:rPr lang="en-US" sz="2800" b="1" dirty="0">
                <a:solidFill>
                  <a:srgbClr val="002060"/>
                </a:solidFill>
              </a:rPr>
              <a:t>:</a:t>
            </a:r>
          </a:p>
        </p:txBody>
      </p:sp>
      <p:sp>
        <p:nvSpPr>
          <p:cNvPr id="189443" name="Rectangle 3"/>
          <p:cNvSpPr>
            <a:spLocks noGrp="1" noChangeArrowheads="1"/>
          </p:cNvSpPr>
          <p:nvPr>
            <p:ph type="body" idx="1"/>
          </p:nvPr>
        </p:nvSpPr>
        <p:spPr>
          <a:xfrm>
            <a:off x="381000" y="1371600"/>
            <a:ext cx="8382000" cy="4267200"/>
          </a:xfrm>
        </p:spPr>
        <p:txBody>
          <a:bodyPr/>
          <a:lstStyle/>
          <a:p>
            <a:r>
              <a:rPr lang="en-US" sz="2000" dirty="0">
                <a:solidFill>
                  <a:srgbClr val="C00000"/>
                </a:solidFill>
              </a:rPr>
              <a:t>Association rules in Web-logs</a:t>
            </a:r>
          </a:p>
          <a:p>
            <a:pPr lvl="1"/>
            <a:r>
              <a:rPr lang="en-US" sz="2000" dirty="0"/>
              <a:t>Searching for rules that connect two or more events:</a:t>
            </a:r>
          </a:p>
          <a:p>
            <a:pPr lvl="2"/>
            <a:r>
              <a:rPr lang="en-US" sz="1600" dirty="0"/>
              <a:t>60% of the users that visited </a:t>
            </a:r>
            <a:r>
              <a:rPr lang="en-US" sz="1600" b="1" dirty="0"/>
              <a:t>URL/company/product</a:t>
            </a:r>
            <a:r>
              <a:rPr lang="en-US" sz="1600" dirty="0"/>
              <a:t>, also visited </a:t>
            </a:r>
            <a:r>
              <a:rPr lang="en-US" sz="1600" b="1" dirty="0"/>
              <a:t>company/product/product1.html</a:t>
            </a:r>
          </a:p>
          <a:p>
            <a:pPr lvl="2"/>
            <a:r>
              <a:rPr lang="en-US" sz="1600" dirty="0"/>
              <a:t>30% of the users that visited </a:t>
            </a:r>
            <a:r>
              <a:rPr lang="en-US" sz="1600" b="1" dirty="0"/>
              <a:t>URL/company/special-offer/</a:t>
            </a:r>
            <a:r>
              <a:rPr lang="en-US" sz="1600" dirty="0"/>
              <a:t> also visited </a:t>
            </a:r>
            <a:r>
              <a:rPr lang="en-US" sz="1600" b="1" dirty="0"/>
              <a:t>company/product2.html</a:t>
            </a:r>
          </a:p>
          <a:p>
            <a:pPr lvl="2"/>
            <a:endParaRPr lang="en-US" sz="1600" b="1" dirty="0"/>
          </a:p>
          <a:p>
            <a:r>
              <a:rPr lang="en-US" sz="2000" dirty="0">
                <a:solidFill>
                  <a:srgbClr val="C00000"/>
                </a:solidFill>
              </a:rPr>
              <a:t>Classification rules</a:t>
            </a:r>
            <a:r>
              <a:rPr lang="en-US" sz="2000" dirty="0">
                <a:solidFill>
                  <a:srgbClr val="002060"/>
                </a:solidFill>
              </a:rPr>
              <a:t>:</a:t>
            </a:r>
          </a:p>
          <a:p>
            <a:pPr lvl="1"/>
            <a:r>
              <a:rPr lang="en-US" sz="1800" dirty="0"/>
              <a:t>Identification of behavior for groups of users - additional information can be obtained from cookies, registration, etc…</a:t>
            </a:r>
          </a:p>
          <a:p>
            <a:pPr lvl="2"/>
            <a:r>
              <a:rPr lang="en-US" sz="1400" dirty="0"/>
              <a:t>Users that frequently visit page </a:t>
            </a:r>
            <a:r>
              <a:rPr lang="en-US" sz="1400" b="1" dirty="0"/>
              <a:t>/company/products/product3.html</a:t>
            </a:r>
            <a:r>
              <a:rPr lang="en-US" sz="1400" dirty="0"/>
              <a:t> are from educational institutions</a:t>
            </a:r>
          </a:p>
          <a:p>
            <a:pPr lvl="2"/>
            <a:r>
              <a:rPr lang="en-US" sz="1400" dirty="0"/>
              <a:t>50% of the users that visited </a:t>
            </a:r>
            <a:r>
              <a:rPr lang="en-US" sz="1400" b="1" dirty="0"/>
              <a:t>/company/products/product4.html</a:t>
            </a:r>
            <a:r>
              <a:rPr lang="en-US" sz="1400" dirty="0"/>
              <a:t> are in age group of 20-25 and live at the see coast</a:t>
            </a:r>
          </a:p>
          <a:p>
            <a:endParaRPr lang="en-US" sz="2000" dirty="0"/>
          </a:p>
        </p:txBody>
      </p:sp>
    </p:spTree>
    <p:extLst>
      <p:ext uri="{BB962C8B-B14F-4D97-AF65-F5344CB8AC3E}">
        <p14:creationId xmlns:p14="http://schemas.microsoft.com/office/powerpoint/2010/main" val="1478500430"/>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9" name="Rectangle 9"/>
          <p:cNvSpPr>
            <a:spLocks noGrp="1" noRot="1" noChangeArrowheads="1"/>
          </p:cNvSpPr>
          <p:nvPr>
            <p:ph type="title"/>
          </p:nvPr>
        </p:nvSpPr>
        <p:spPr>
          <a:xfrm>
            <a:off x="609600" y="381000"/>
            <a:ext cx="8229600" cy="609600"/>
          </a:xfrm>
        </p:spPr>
        <p:txBody>
          <a:bodyPr/>
          <a:lstStyle/>
          <a:p>
            <a:pPr algn="l"/>
            <a:r>
              <a:rPr lang="en-US" sz="2800" b="1" dirty="0">
                <a:solidFill>
                  <a:srgbClr val="0070C0"/>
                </a:solidFill>
              </a:rPr>
              <a:t>Who use Web Mining Applications.</a:t>
            </a:r>
          </a:p>
        </p:txBody>
      </p:sp>
      <p:sp>
        <p:nvSpPr>
          <p:cNvPr id="51208" name="Rectangle 8"/>
          <p:cNvSpPr>
            <a:spLocks noGrp="1" noChangeArrowheads="1"/>
          </p:cNvSpPr>
          <p:nvPr>
            <p:ph type="body" sz="half" idx="1"/>
          </p:nvPr>
        </p:nvSpPr>
        <p:spPr/>
        <p:txBody>
          <a:bodyPr/>
          <a:lstStyle/>
          <a:p>
            <a:r>
              <a:rPr lang="en-US" dirty="0">
                <a:effectLst/>
              </a:rPr>
              <a:t>Amazon.com</a:t>
            </a:r>
          </a:p>
          <a:p>
            <a:r>
              <a:rPr lang="en-US" dirty="0">
                <a:effectLst/>
              </a:rPr>
              <a:t>Google</a:t>
            </a:r>
          </a:p>
          <a:p>
            <a:r>
              <a:rPr lang="en-US" dirty="0">
                <a:effectLst/>
              </a:rPr>
              <a:t>Double Click</a:t>
            </a:r>
          </a:p>
          <a:p>
            <a:r>
              <a:rPr lang="en-US" dirty="0">
                <a:effectLst/>
              </a:rPr>
              <a:t>AOL</a:t>
            </a:r>
          </a:p>
          <a:p>
            <a:r>
              <a:rPr lang="en-US" dirty="0">
                <a:effectLst/>
              </a:rPr>
              <a:t>eBay</a:t>
            </a:r>
          </a:p>
          <a:p>
            <a:r>
              <a:rPr lang="en-US" dirty="0" err="1">
                <a:effectLst/>
              </a:rPr>
              <a:t>MyYahoo</a:t>
            </a:r>
            <a:endParaRPr lang="en-US" dirty="0">
              <a:effectLst/>
            </a:endParaRPr>
          </a:p>
        </p:txBody>
      </p:sp>
    </p:spTree>
    <p:extLst>
      <p:ext uri="{BB962C8B-B14F-4D97-AF65-F5344CB8AC3E}">
        <p14:creationId xmlns:p14="http://schemas.microsoft.com/office/powerpoint/2010/main" val="3464070443"/>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00400"/>
            <a:ext cx="7716838" cy="762000"/>
          </a:xfrm>
        </p:spPr>
        <p:txBody>
          <a:bodyPr/>
          <a:lstStyle/>
          <a:p>
            <a:r>
              <a:rPr lang="en-US" dirty="0"/>
              <a:t>Case Studies</a:t>
            </a:r>
          </a:p>
        </p:txBody>
      </p:sp>
      <p:sp>
        <p:nvSpPr>
          <p:cNvPr id="5" name="Slide Number Placeholder 4"/>
          <p:cNvSpPr>
            <a:spLocks noGrp="1"/>
          </p:cNvSpPr>
          <p:nvPr>
            <p:ph type="sldNum" sz="quarter" idx="12"/>
          </p:nvPr>
        </p:nvSpPr>
        <p:spPr/>
        <p:txBody>
          <a:bodyPr/>
          <a:lstStyle/>
          <a:p>
            <a:pPr>
              <a:defRPr/>
            </a:pPr>
            <a:fld id="{DFCA3516-8041-493E-859B-F5FF9A7F6B0D}" type="slidenum">
              <a:rPr lang="en-US" smtClean="0"/>
              <a:pPr>
                <a:defRPr/>
              </a:pPr>
              <a:t>46</a:t>
            </a:fld>
            <a:endParaRPr lang="en-US"/>
          </a:p>
        </p:txBody>
      </p:sp>
    </p:spTree>
    <p:extLst>
      <p:ext uri="{BB962C8B-B14F-4D97-AF65-F5344CB8AC3E}">
        <p14:creationId xmlns:p14="http://schemas.microsoft.com/office/powerpoint/2010/main" val="2947920243"/>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709"/>
            <a:ext cx="8648802" cy="6220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676298"/>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3" y="304800"/>
            <a:ext cx="8887397" cy="604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23325"/>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52400"/>
            <a:ext cx="8848259"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975841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Business Intelligence</a:t>
            </a:r>
          </a:p>
        </p:txBody>
      </p:sp>
      <p:sp>
        <p:nvSpPr>
          <p:cNvPr id="3" name="Content Placeholder 2"/>
          <p:cNvSpPr>
            <a:spLocks noGrp="1"/>
          </p:cNvSpPr>
          <p:nvPr>
            <p:ph idx="1"/>
          </p:nvPr>
        </p:nvSpPr>
        <p:spPr>
          <a:xfrm>
            <a:off x="228600" y="1371600"/>
            <a:ext cx="8686800" cy="4830763"/>
          </a:xfrm>
        </p:spPr>
        <p:txBody>
          <a:bodyPr>
            <a:noAutofit/>
          </a:bodyPr>
          <a:lstStyle/>
          <a:p>
            <a:r>
              <a:rPr lang="en-US" sz="2000" dirty="0">
                <a:solidFill>
                  <a:srgbClr val="FF0000"/>
                </a:solidFill>
              </a:rPr>
              <a:t>Business intelligence </a:t>
            </a:r>
            <a:r>
              <a:rPr lang="en-US" sz="2000" dirty="0"/>
              <a:t>(BI) technologies provide historical, current, and predictive views of business operations. Examples include reporting, online analytical processing, business performance management, competitive intelligence, benchmarking, and predictive analytics.</a:t>
            </a:r>
          </a:p>
          <a:p>
            <a:r>
              <a:rPr lang="en-US" sz="2000" dirty="0">
                <a:solidFill>
                  <a:srgbClr val="FF0000"/>
                </a:solidFill>
              </a:rPr>
              <a:t>Without data mining</a:t>
            </a:r>
            <a:r>
              <a:rPr lang="en-US" sz="2000" dirty="0"/>
              <a:t>, many businesses may not be able to perform effective market analysis, compare customer feedback on similar products, discover the strengths and weaknesses of their competitors, retain highly valuable customers, and make smart business decisions.</a:t>
            </a:r>
          </a:p>
          <a:p>
            <a:r>
              <a:rPr lang="en-US" sz="2000" dirty="0">
                <a:solidFill>
                  <a:srgbClr val="FF0000"/>
                </a:solidFill>
              </a:rPr>
              <a:t>Clearly, data mining </a:t>
            </a:r>
            <a:r>
              <a:rPr lang="en-US" sz="2000" dirty="0"/>
              <a:t>is the core of business intelligence. Online analytical processing tools in business intelligence rely on data warehousing and multidimensional data mining. Classification and prediction techniques are the core of predictive analytics in business intelligence, for which there are many applications in analyzing markets, supplies, and sales. Moreover, clustering plays a central role in customer relationship management, which groups customers based on their similarities. Using characterization mining techniques, we can better understand features of each customer group and develop customized customer reward programs.</a:t>
            </a:r>
          </a:p>
        </p:txBody>
      </p:sp>
    </p:spTree>
    <p:extLst>
      <p:ext uri="{BB962C8B-B14F-4D97-AF65-F5344CB8AC3E}">
        <p14:creationId xmlns:p14="http://schemas.microsoft.com/office/powerpoint/2010/main" val="2040534827"/>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901113"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058616"/>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982042"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027614"/>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4037"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150983"/>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11458"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300500"/>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B8D7F38B-66B7-4E3C-BE72-1025336FFC25}" type="slidenum">
              <a:rPr lang="en-US" smtClean="0"/>
              <a:pPr/>
              <a:t>54</a:t>
            </a:fld>
            <a:endParaRPr lang="en-US"/>
          </a:p>
        </p:txBody>
      </p:sp>
      <p:sp>
        <p:nvSpPr>
          <p:cNvPr id="717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37F5A237-EFB9-4F0D-8B30-F07DD87C7FAF}" type="slidenum">
              <a:rPr lang="zh-CN" altLang="en-US" sz="1200">
                <a:ea typeface="SimSun" pitchFamily="2" charset="-122"/>
              </a:rPr>
              <a:pPr algn="r"/>
              <a:t>54</a:t>
            </a:fld>
            <a:endParaRPr lang="en-US" altLang="zh-CN" sz="1200">
              <a:ea typeface="SimSun" pitchFamily="2" charset="-122"/>
            </a:endParaRPr>
          </a:p>
        </p:txBody>
      </p:sp>
      <p:sp>
        <p:nvSpPr>
          <p:cNvPr id="7172" name="Rectangle 2"/>
          <p:cNvSpPr>
            <a:spLocks noGrp="1" noChangeArrowheads="1"/>
          </p:cNvSpPr>
          <p:nvPr>
            <p:ph type="title" idx="4294967295"/>
          </p:nvPr>
        </p:nvSpPr>
        <p:spPr>
          <a:xfrm>
            <a:off x="228600" y="1447800"/>
            <a:ext cx="8763000" cy="1524000"/>
          </a:xfrm>
        </p:spPr>
        <p:txBody>
          <a:bodyPr/>
          <a:lstStyle/>
          <a:p>
            <a:pPr eaLnBrk="1" hangingPunct="1"/>
            <a:r>
              <a:rPr lang="en-US" sz="4400" b="1" dirty="0"/>
              <a:t>Data Mining and Social Impacts</a:t>
            </a:r>
            <a:endParaRPr lang="en-US" sz="2800" b="1" dirty="0">
              <a:solidFill>
                <a:srgbClr val="000099"/>
              </a:solidFill>
            </a:endParaRPr>
          </a:p>
        </p:txBody>
      </p:sp>
      <p:sp>
        <p:nvSpPr>
          <p:cNvPr id="7173" name="Rectangle 5"/>
          <p:cNvSpPr>
            <a:spLocks noChangeArrowheads="1"/>
          </p:cNvSpPr>
          <p:nvPr/>
        </p:nvSpPr>
        <p:spPr bwMode="auto">
          <a:xfrm>
            <a:off x="685800" y="4724400"/>
            <a:ext cx="7620000" cy="1077913"/>
          </a:xfrm>
          <a:prstGeom prst="rect">
            <a:avLst/>
          </a:prstGeom>
          <a:noFill/>
          <a:ln w="9525">
            <a:noFill/>
            <a:miter lim="800000"/>
            <a:headEnd/>
            <a:tailEnd/>
          </a:ln>
        </p:spPr>
        <p:txBody>
          <a:bodyPr>
            <a:spAutoFit/>
          </a:bodyPr>
          <a:lstStyle/>
          <a:p>
            <a:pPr algn="ctr"/>
            <a:r>
              <a:rPr lang="en-US" sz="1600" b="1" dirty="0">
                <a:solidFill>
                  <a:srgbClr val="000099"/>
                </a:solidFill>
              </a:rPr>
              <a:t>Main Source: J. Han Book</a:t>
            </a:r>
          </a:p>
          <a:p>
            <a:pPr algn="ctr"/>
            <a:r>
              <a:rPr lang="en-US" sz="1600" dirty="0"/>
              <a:t>Data Mining: Concepts and Techniques (3</a:t>
            </a:r>
            <a:r>
              <a:rPr lang="en-US" sz="1600" baseline="30000" dirty="0"/>
              <a:t>nd</a:t>
            </a:r>
            <a:r>
              <a:rPr lang="en-US" sz="1600" dirty="0"/>
              <a:t> ed.)</a:t>
            </a:r>
          </a:p>
          <a:p>
            <a:pPr algn="ctr"/>
            <a:endParaRPr lang="en-US" sz="1600" b="1" dirty="0">
              <a:solidFill>
                <a:srgbClr val="C00000"/>
              </a:solidFill>
            </a:endParaRPr>
          </a:p>
          <a:p>
            <a:pPr algn="ctr"/>
            <a:r>
              <a:rPr lang="en-US" sz="1600" b="1" dirty="0">
                <a:solidFill>
                  <a:srgbClr val="C00000"/>
                </a:solidFill>
              </a:rPr>
              <a:t>(Chapter 13)</a:t>
            </a:r>
          </a:p>
        </p:txBody>
      </p:sp>
    </p:spTree>
    <p:extLst>
      <p:ext uri="{BB962C8B-B14F-4D97-AF65-F5344CB8AC3E}">
        <p14:creationId xmlns:p14="http://schemas.microsoft.com/office/powerpoint/2010/main" val="2767016230"/>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a:xfrm>
            <a:off x="228600" y="228600"/>
            <a:ext cx="8534400" cy="990600"/>
          </a:xfrm>
        </p:spPr>
        <p:txBody>
          <a:bodyPr/>
          <a:lstStyle/>
          <a:p>
            <a:r>
              <a:rPr lang="en-US" sz="2800" dirty="0"/>
              <a:t>Data Mining: Merely Managers' Business or Everyone's?</a:t>
            </a:r>
          </a:p>
        </p:txBody>
      </p:sp>
      <p:sp>
        <p:nvSpPr>
          <p:cNvPr id="1071107" name="Rectangle 3"/>
          <p:cNvSpPr>
            <a:spLocks noGrp="1" noChangeArrowheads="1"/>
          </p:cNvSpPr>
          <p:nvPr>
            <p:ph type="body" idx="1"/>
          </p:nvPr>
        </p:nvSpPr>
        <p:spPr>
          <a:xfrm>
            <a:off x="304800" y="1295400"/>
            <a:ext cx="8382000" cy="5181600"/>
          </a:xfrm>
        </p:spPr>
        <p:txBody>
          <a:bodyPr/>
          <a:lstStyle/>
          <a:p>
            <a:pPr>
              <a:lnSpc>
                <a:spcPct val="90000"/>
              </a:lnSpc>
            </a:pPr>
            <a:r>
              <a:rPr lang="en-US" sz="2000" dirty="0"/>
              <a:t>Data mining will surely be an important tool for managers’ decision making</a:t>
            </a:r>
          </a:p>
          <a:p>
            <a:pPr lvl="1">
              <a:lnSpc>
                <a:spcPct val="90000"/>
              </a:lnSpc>
            </a:pPr>
            <a:r>
              <a:rPr lang="en-US" sz="2000" dirty="0"/>
              <a:t>Bill Gates: “Business @ the speed of thought”</a:t>
            </a:r>
          </a:p>
          <a:p>
            <a:pPr>
              <a:lnSpc>
                <a:spcPct val="90000"/>
              </a:lnSpc>
            </a:pPr>
            <a:endParaRPr lang="en-US" sz="2000" dirty="0"/>
          </a:p>
          <a:p>
            <a:pPr>
              <a:lnSpc>
                <a:spcPct val="90000"/>
              </a:lnSpc>
            </a:pPr>
            <a:r>
              <a:rPr lang="en-US" sz="2000" dirty="0"/>
              <a:t>The amount of the available data is increasing, and data mining systems will be more affordable</a:t>
            </a:r>
          </a:p>
          <a:p>
            <a:pPr>
              <a:lnSpc>
                <a:spcPct val="90000"/>
              </a:lnSpc>
            </a:pPr>
            <a:endParaRPr lang="en-US" sz="2000" dirty="0"/>
          </a:p>
          <a:p>
            <a:pPr>
              <a:lnSpc>
                <a:spcPct val="90000"/>
              </a:lnSpc>
            </a:pPr>
            <a:r>
              <a:rPr lang="en-US" sz="2000" dirty="0"/>
              <a:t>Multiple personal uses</a:t>
            </a:r>
          </a:p>
          <a:p>
            <a:pPr lvl="1">
              <a:lnSpc>
                <a:spcPct val="90000"/>
              </a:lnSpc>
            </a:pPr>
            <a:r>
              <a:rPr lang="en-US" sz="2000" dirty="0"/>
              <a:t>Mine your family's medical history to identify genetically-related medical conditions </a:t>
            </a:r>
          </a:p>
          <a:p>
            <a:pPr lvl="1">
              <a:lnSpc>
                <a:spcPct val="90000"/>
              </a:lnSpc>
            </a:pPr>
            <a:r>
              <a:rPr lang="en-US" sz="2000" dirty="0"/>
              <a:t>Mine the records of the companies you deal with </a:t>
            </a:r>
          </a:p>
          <a:p>
            <a:pPr lvl="1">
              <a:lnSpc>
                <a:spcPct val="90000"/>
              </a:lnSpc>
            </a:pPr>
            <a:r>
              <a:rPr lang="en-US" sz="2000" dirty="0"/>
              <a:t>Mine data on stocks and company performance, etc.</a:t>
            </a:r>
          </a:p>
          <a:p>
            <a:pPr>
              <a:lnSpc>
                <a:spcPct val="90000"/>
              </a:lnSpc>
            </a:pPr>
            <a:endParaRPr lang="en-US" sz="2000" dirty="0"/>
          </a:p>
          <a:p>
            <a:pPr>
              <a:lnSpc>
                <a:spcPct val="90000"/>
              </a:lnSpc>
            </a:pPr>
            <a:r>
              <a:rPr lang="en-US" sz="2000" dirty="0"/>
              <a:t>Invisible data mining</a:t>
            </a:r>
          </a:p>
          <a:p>
            <a:pPr lvl="1">
              <a:lnSpc>
                <a:spcPct val="90000"/>
              </a:lnSpc>
            </a:pPr>
            <a:r>
              <a:rPr lang="en-US" sz="2000" dirty="0"/>
              <a:t>Build data mining functions into many intelligent tools</a:t>
            </a:r>
          </a:p>
        </p:txBody>
      </p:sp>
    </p:spTree>
    <p:extLst>
      <p:ext uri="{BB962C8B-B14F-4D97-AF65-F5344CB8AC3E}">
        <p14:creationId xmlns:p14="http://schemas.microsoft.com/office/powerpoint/2010/main" val="869456159"/>
      </p:ext>
    </p:extLst>
  </p:cSld>
  <p:clrMapOvr>
    <a:masterClrMapping/>
  </p:clrMapOvr>
  <p:transition>
    <p:strips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304800" y="0"/>
            <a:ext cx="8382000" cy="1066800"/>
          </a:xfrm>
        </p:spPr>
        <p:txBody>
          <a:bodyPr/>
          <a:lstStyle/>
          <a:p>
            <a:r>
              <a:rPr lang="en-US" sz="2800" dirty="0"/>
              <a:t>Social Impacts: Threat to Privacy and Data Security?</a:t>
            </a:r>
          </a:p>
        </p:txBody>
      </p:sp>
      <p:sp>
        <p:nvSpPr>
          <p:cNvPr id="1072131" name="Rectangle 3"/>
          <p:cNvSpPr>
            <a:spLocks noGrp="1" noChangeArrowheads="1"/>
          </p:cNvSpPr>
          <p:nvPr>
            <p:ph type="body" idx="1"/>
          </p:nvPr>
        </p:nvSpPr>
        <p:spPr>
          <a:xfrm>
            <a:off x="228600" y="1600200"/>
            <a:ext cx="8686800" cy="4800600"/>
          </a:xfrm>
        </p:spPr>
        <p:txBody>
          <a:bodyPr/>
          <a:lstStyle/>
          <a:p>
            <a:r>
              <a:rPr lang="en-US" sz="2000" dirty="0"/>
              <a:t>Is data mining a threat to privacy and data security?</a:t>
            </a:r>
          </a:p>
          <a:p>
            <a:pPr lvl="1"/>
            <a:r>
              <a:rPr lang="en-US" sz="2000" dirty="0"/>
              <a:t>“Big Brother”, “Big Banker”, and “Big Business” are carefully watching you.</a:t>
            </a:r>
          </a:p>
          <a:p>
            <a:pPr lvl="1"/>
            <a:endParaRPr lang="en-US" sz="2000" dirty="0"/>
          </a:p>
          <a:p>
            <a:pPr lvl="1"/>
            <a:r>
              <a:rPr lang="en-US" sz="2000" dirty="0"/>
              <a:t>Profiling information is collected every time </a:t>
            </a:r>
          </a:p>
          <a:p>
            <a:pPr lvl="2"/>
            <a:r>
              <a:rPr lang="en-US" sz="1800" dirty="0"/>
              <a:t>You use your credit card, debit card, supermarket loyalty card, or frequent flyer card, or apply for any of the above</a:t>
            </a:r>
          </a:p>
          <a:p>
            <a:pPr lvl="2"/>
            <a:r>
              <a:rPr lang="en-US" sz="1800" dirty="0"/>
              <a:t>You surf the Web, reply to an Internet newsgroup, subscribe to a magazine, rent a video, join a club, fill out a contest entry form,</a:t>
            </a:r>
          </a:p>
          <a:p>
            <a:pPr lvl="2"/>
            <a:r>
              <a:rPr lang="en-US" sz="1800" dirty="0"/>
              <a:t>You pay for prescription drugs, or present you medical care number when visiting the doctor.</a:t>
            </a:r>
          </a:p>
          <a:p>
            <a:pPr lvl="2"/>
            <a:endParaRPr lang="en-US" sz="1800" dirty="0"/>
          </a:p>
          <a:p>
            <a:pPr lvl="1"/>
            <a:r>
              <a:rPr lang="en-US" sz="2000" dirty="0"/>
              <a:t>Collection of personal data may be beneficial for companies and consumers, there is also </a:t>
            </a:r>
            <a:r>
              <a:rPr lang="en-US" sz="2000" dirty="0">
                <a:solidFill>
                  <a:schemeClr val="hlink"/>
                </a:solidFill>
              </a:rPr>
              <a:t>potential for misuse</a:t>
            </a:r>
          </a:p>
        </p:txBody>
      </p:sp>
    </p:spTree>
    <p:extLst>
      <p:ext uri="{BB962C8B-B14F-4D97-AF65-F5344CB8AC3E}">
        <p14:creationId xmlns:p14="http://schemas.microsoft.com/office/powerpoint/2010/main" val="1860094059"/>
      </p:ext>
    </p:extLst>
  </p:cSld>
  <p:clrMapOvr>
    <a:masterClrMapping/>
  </p:clrMapOvr>
  <p:transition>
    <p:strips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a:xfrm>
            <a:off x="304800" y="228600"/>
            <a:ext cx="8077200" cy="685800"/>
          </a:xfrm>
        </p:spPr>
        <p:txBody>
          <a:bodyPr/>
          <a:lstStyle/>
          <a:p>
            <a:r>
              <a:rPr lang="en-US" sz="3200" dirty="0"/>
              <a:t>Protect Privacy and Data Security</a:t>
            </a:r>
          </a:p>
        </p:txBody>
      </p:sp>
      <p:sp>
        <p:nvSpPr>
          <p:cNvPr id="1073155" name="Rectangle 3"/>
          <p:cNvSpPr>
            <a:spLocks noGrp="1" noChangeArrowheads="1"/>
          </p:cNvSpPr>
          <p:nvPr>
            <p:ph type="body" idx="1"/>
          </p:nvPr>
        </p:nvSpPr>
        <p:spPr>
          <a:xfrm>
            <a:off x="381000" y="1524000"/>
            <a:ext cx="8382000" cy="4572000"/>
          </a:xfrm>
        </p:spPr>
        <p:txBody>
          <a:bodyPr/>
          <a:lstStyle/>
          <a:p>
            <a:pPr>
              <a:lnSpc>
                <a:spcPct val="90000"/>
              </a:lnSpc>
            </a:pPr>
            <a:r>
              <a:rPr lang="en-US" sz="2000" dirty="0"/>
              <a:t>Fair information practices</a:t>
            </a:r>
          </a:p>
          <a:p>
            <a:pPr>
              <a:lnSpc>
                <a:spcPct val="90000"/>
              </a:lnSpc>
            </a:pPr>
            <a:endParaRPr lang="en-US" sz="2000" dirty="0"/>
          </a:p>
          <a:p>
            <a:pPr lvl="1">
              <a:lnSpc>
                <a:spcPct val="90000"/>
              </a:lnSpc>
            </a:pPr>
            <a:r>
              <a:rPr lang="en-US" sz="2000" dirty="0"/>
              <a:t>International guidelines for data privacy protection</a:t>
            </a:r>
          </a:p>
          <a:p>
            <a:pPr lvl="1">
              <a:lnSpc>
                <a:spcPct val="90000"/>
              </a:lnSpc>
            </a:pPr>
            <a:r>
              <a:rPr lang="en-US" sz="2000" dirty="0"/>
              <a:t>Cover aspects relating to data collection, purpose, use, quality, openness, individual participation, and accountability</a:t>
            </a:r>
          </a:p>
          <a:p>
            <a:pPr lvl="1">
              <a:lnSpc>
                <a:spcPct val="90000"/>
              </a:lnSpc>
            </a:pPr>
            <a:r>
              <a:rPr lang="en-US" sz="2000" dirty="0">
                <a:solidFill>
                  <a:schemeClr val="hlink"/>
                </a:solidFill>
              </a:rPr>
              <a:t>Purpose specification and use limitation</a:t>
            </a:r>
            <a:endParaRPr lang="en-US" sz="2000" dirty="0">
              <a:solidFill>
                <a:schemeClr val="accent1"/>
              </a:solidFill>
            </a:endParaRPr>
          </a:p>
          <a:p>
            <a:pPr lvl="1">
              <a:lnSpc>
                <a:spcPct val="90000"/>
              </a:lnSpc>
            </a:pPr>
            <a:r>
              <a:rPr lang="en-US" sz="2000" dirty="0">
                <a:solidFill>
                  <a:schemeClr val="hlink"/>
                </a:solidFill>
              </a:rPr>
              <a:t>Openness</a:t>
            </a:r>
            <a:r>
              <a:rPr lang="en-US" sz="2000" dirty="0"/>
              <a:t>: Individuals have the right to know what information is collected about them, who has access to the data, and how the data are being used.</a:t>
            </a:r>
          </a:p>
          <a:p>
            <a:pPr lvl="1">
              <a:lnSpc>
                <a:spcPct val="90000"/>
              </a:lnSpc>
            </a:pPr>
            <a:endParaRPr lang="en-US" sz="2000" dirty="0"/>
          </a:p>
          <a:p>
            <a:pPr>
              <a:lnSpc>
                <a:spcPct val="90000"/>
              </a:lnSpc>
            </a:pPr>
            <a:r>
              <a:rPr lang="en-US" sz="2000" dirty="0"/>
              <a:t>Develop and use data security-enhancing techniques</a:t>
            </a:r>
          </a:p>
          <a:p>
            <a:pPr lvl="1">
              <a:lnSpc>
                <a:spcPct val="90000"/>
              </a:lnSpc>
            </a:pPr>
            <a:r>
              <a:rPr lang="en-US" sz="2000" dirty="0"/>
              <a:t>Blind signatures</a:t>
            </a:r>
          </a:p>
          <a:p>
            <a:pPr lvl="1">
              <a:lnSpc>
                <a:spcPct val="90000"/>
              </a:lnSpc>
            </a:pPr>
            <a:r>
              <a:rPr lang="en-US" sz="2000" dirty="0"/>
              <a:t>Biometric encryption</a:t>
            </a:r>
          </a:p>
          <a:p>
            <a:pPr lvl="1">
              <a:lnSpc>
                <a:spcPct val="90000"/>
              </a:lnSpc>
            </a:pPr>
            <a:r>
              <a:rPr lang="en-US" sz="2000" dirty="0"/>
              <a:t>Anonymous databases</a:t>
            </a:r>
          </a:p>
        </p:txBody>
      </p:sp>
    </p:spTree>
    <p:extLst>
      <p:ext uri="{BB962C8B-B14F-4D97-AF65-F5344CB8AC3E}">
        <p14:creationId xmlns:p14="http://schemas.microsoft.com/office/powerpoint/2010/main" val="3931862869"/>
      </p:ext>
    </p:extLst>
  </p:cSld>
  <p:clrMapOvr>
    <a:masterClrMapping/>
  </p:clrMapOvr>
  <p:transition>
    <p:strips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a:xfrm>
            <a:off x="7239000" y="6324600"/>
            <a:ext cx="1905000" cy="381000"/>
          </a:xfrm>
        </p:spPr>
        <p:txBody>
          <a:bodyPr/>
          <a:lstStyle/>
          <a:p>
            <a:pPr lvl="0" algn="r"/>
            <a:fld id="{5052B96C-7DF2-4E50-8C27-9DC311212FC5}" type="slidenum">
              <a:rPr/>
              <a:pPr lvl="0" algn="r"/>
              <a:t>58</a:t>
            </a:fld>
            <a:endParaRPr lang="en-US" dirty="0"/>
          </a:p>
        </p:txBody>
      </p:sp>
      <p:sp>
        <p:nvSpPr>
          <p:cNvPr id="2" name="Title 1"/>
          <p:cNvSpPr txBox="1">
            <a:spLocks noGrp="1"/>
          </p:cNvSpPr>
          <p:nvPr>
            <p:ph type="title" idx="4294967295"/>
          </p:nvPr>
        </p:nvSpPr>
        <p:spPr>
          <a:xfrm>
            <a:off x="0" y="304800"/>
            <a:ext cx="7257960" cy="62448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Data mining and ethics I</a:t>
            </a:r>
          </a:p>
        </p:txBody>
      </p:sp>
      <p:sp>
        <p:nvSpPr>
          <p:cNvPr id="3" name="Text Placeholder 2"/>
          <p:cNvSpPr txBox="1">
            <a:spLocks noGrp="1"/>
          </p:cNvSpPr>
          <p:nvPr>
            <p:ph type="body" idx="4294967295"/>
          </p:nvPr>
        </p:nvSpPr>
        <p:spPr>
          <a:xfrm>
            <a:off x="304800" y="1447800"/>
            <a:ext cx="7239000" cy="3631420"/>
          </a:xfrm>
        </p:spPr>
        <p:txBody>
          <a:bodyPr wrap="square" lIns="90360" tIns="44280" rIns="90360" bIns="44280" anchor="t" anchorCtr="0">
            <a:spAutoFit/>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Lucida Grande"/>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marL="0" lvl="0" indent="0">
              <a:spcBef>
                <a:spcPts val="697"/>
              </a:spcBef>
            </a:pPr>
            <a:r>
              <a:rPr lang="en-US" sz="1800" dirty="0">
                <a:solidFill>
                  <a:schemeClr val="tx1"/>
                </a:solidFill>
                <a:latin typeface="+mn-lt"/>
                <a:ea typeface="+mn-ea"/>
                <a:cs typeface="+mn-cs"/>
              </a:rPr>
              <a:t> Ethical issues arise in  practical applications</a:t>
            </a:r>
          </a:p>
          <a:p>
            <a:pPr marL="0" lvl="0" indent="0">
              <a:spcBef>
                <a:spcPts val="697"/>
              </a:spcBef>
            </a:pPr>
            <a:r>
              <a:rPr lang="en-US" sz="1800" dirty="0">
                <a:solidFill>
                  <a:schemeClr val="tx1"/>
                </a:solidFill>
                <a:latin typeface="+mn-lt"/>
                <a:ea typeface="+mn-ea"/>
                <a:cs typeface="+mn-cs"/>
              </a:rPr>
              <a:t> </a:t>
            </a:r>
            <a:r>
              <a:rPr lang="en-US" sz="1800" dirty="0" err="1">
                <a:solidFill>
                  <a:schemeClr val="tx1"/>
                </a:solidFill>
                <a:latin typeface="+mn-lt"/>
                <a:ea typeface="+mn-ea"/>
                <a:cs typeface="+mn-cs"/>
              </a:rPr>
              <a:t>Anonymizing</a:t>
            </a:r>
            <a:r>
              <a:rPr lang="en-US" sz="1800" dirty="0">
                <a:solidFill>
                  <a:schemeClr val="tx1"/>
                </a:solidFill>
                <a:latin typeface="+mn-lt"/>
                <a:ea typeface="+mn-ea"/>
                <a:cs typeface="+mn-cs"/>
              </a:rPr>
              <a:t> data is difficult</a:t>
            </a:r>
          </a:p>
          <a:p>
            <a:pPr marL="568325" lvl="1" indent="-276225">
              <a:tabLst>
                <a:tab pos="1712913" algn="l"/>
                <a:tab pos="2627313" algn="l"/>
                <a:tab pos="3541713" algn="l"/>
                <a:tab pos="4456113" algn="l"/>
                <a:tab pos="5370513" algn="l"/>
                <a:tab pos="6284913" algn="l"/>
                <a:tab pos="7199313" algn="l"/>
                <a:tab pos="8113713" algn="l"/>
                <a:tab pos="9028113" algn="l"/>
              </a:tabLst>
            </a:pPr>
            <a:r>
              <a:rPr lang="en-US" sz="1600" dirty="0">
                <a:solidFill>
                  <a:schemeClr val="tx1"/>
                </a:solidFill>
                <a:latin typeface="+mn-lt"/>
                <a:ea typeface="+mn-ea"/>
                <a:cs typeface="+mn-cs"/>
              </a:rPr>
              <a:t>85% of Americans can be identified from just zip code, birth date and sex</a:t>
            </a:r>
          </a:p>
          <a:p>
            <a:pPr marL="0" lvl="0" indent="0">
              <a:spcBef>
                <a:spcPts val="697"/>
              </a:spcBef>
            </a:pPr>
            <a:r>
              <a:rPr lang="en-US" sz="1800" dirty="0">
                <a:solidFill>
                  <a:schemeClr val="tx1"/>
                </a:solidFill>
                <a:latin typeface="+mn-lt"/>
                <a:ea typeface="+mn-ea"/>
                <a:cs typeface="+mn-cs"/>
              </a:rPr>
              <a:t> Data mining often used to discriminate</a:t>
            </a:r>
          </a:p>
          <a:p>
            <a:pPr marL="292100" lvl="1" indent="0">
              <a:spcBef>
                <a:spcPts val="598"/>
              </a:spcBef>
            </a:pPr>
            <a:r>
              <a:rPr lang="en-US" sz="1600" dirty="0">
                <a:solidFill>
                  <a:schemeClr val="tx1"/>
                </a:solidFill>
                <a:latin typeface="+mn-lt"/>
                <a:ea typeface="+mn-ea"/>
                <a:cs typeface="+mn-cs"/>
              </a:rPr>
              <a:t> E.g. loan applications: using some information (e.g. sex, religion, race) is unethical</a:t>
            </a:r>
          </a:p>
          <a:p>
            <a:pPr marL="0" lvl="0" indent="0">
              <a:spcBef>
                <a:spcPts val="697"/>
              </a:spcBef>
            </a:pPr>
            <a:r>
              <a:rPr lang="en-US" sz="1800" dirty="0">
                <a:solidFill>
                  <a:schemeClr val="tx1"/>
                </a:solidFill>
                <a:latin typeface="+mn-lt"/>
                <a:ea typeface="+mn-ea"/>
                <a:cs typeface="+mn-cs"/>
              </a:rPr>
              <a:t> Ethical situation depends on application</a:t>
            </a:r>
          </a:p>
          <a:p>
            <a:pPr marL="292100" lvl="1" indent="0">
              <a:spcBef>
                <a:spcPts val="598"/>
              </a:spcBef>
            </a:pPr>
            <a:r>
              <a:rPr lang="en-US" sz="1600" dirty="0">
                <a:solidFill>
                  <a:schemeClr val="tx1"/>
                </a:solidFill>
                <a:latin typeface="+mn-lt"/>
                <a:ea typeface="+mn-ea"/>
                <a:cs typeface="+mn-cs"/>
              </a:rPr>
              <a:t> E.g. same information ok in medical application</a:t>
            </a:r>
          </a:p>
          <a:p>
            <a:pPr marL="0" lvl="0" indent="0">
              <a:spcBef>
                <a:spcPts val="697"/>
              </a:spcBef>
            </a:pPr>
            <a:r>
              <a:rPr lang="en-US" sz="1800" dirty="0">
                <a:solidFill>
                  <a:schemeClr val="tx1"/>
                </a:solidFill>
                <a:latin typeface="+mn-lt"/>
                <a:ea typeface="+mn-ea"/>
                <a:cs typeface="+mn-cs"/>
              </a:rPr>
              <a:t> Attributes may contain problematic information</a:t>
            </a:r>
          </a:p>
          <a:p>
            <a:pPr marL="228600" lvl="1" indent="0">
              <a:spcBef>
                <a:spcPts val="598"/>
              </a:spcBef>
            </a:pPr>
            <a:r>
              <a:rPr lang="en-US" sz="1600" dirty="0">
                <a:solidFill>
                  <a:schemeClr val="tx1"/>
                </a:solidFill>
                <a:latin typeface="+mn-lt"/>
                <a:ea typeface="+mn-ea"/>
                <a:cs typeface="+mn-cs"/>
              </a:rPr>
              <a:t> E.g. area code may correlate with race</a:t>
            </a:r>
          </a:p>
        </p:txBody>
      </p:sp>
      <p:pic>
        <p:nvPicPr>
          <p:cNvPr id="4" name="Picture 3">
            <a:hlinkClick r:id="rId3"/>
          </p:cNvPr>
          <p:cNvPicPr>
            <a:picLocks noChangeAspect="1"/>
          </p:cNvPicPr>
          <p:nvPr/>
        </p:nvPicPr>
        <p:blipFill>
          <a:blip r:embed="rId4" cstate="print">
            <a:alphaModFix/>
            <a:lum/>
          </a:blip>
          <a:srcRect/>
          <a:stretch>
            <a:fillRect/>
          </a:stretch>
        </p:blipFill>
        <p:spPr>
          <a:xfrm>
            <a:off x="7200000" y="900000"/>
            <a:ext cx="1944000" cy="1280159"/>
          </a:xfrm>
          <a:prstGeom prst="rect">
            <a:avLst/>
          </a:prstGeom>
          <a:noFill/>
          <a:ln>
            <a:noFill/>
          </a:ln>
        </p:spPr>
      </p:pic>
    </p:spTree>
    <p:extLst>
      <p:ext uri="{BB962C8B-B14F-4D97-AF65-F5344CB8AC3E}">
        <p14:creationId xmlns:p14="http://schemas.microsoft.com/office/powerpoint/2010/main" val="2325894716"/>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a:xfrm>
            <a:off x="7239000" y="6477000"/>
            <a:ext cx="1905000" cy="381000"/>
          </a:xfrm>
        </p:spPr>
        <p:txBody>
          <a:bodyPr/>
          <a:lstStyle/>
          <a:p>
            <a:pPr lvl="0" algn="r"/>
            <a:fld id="{4E97B9DA-EC1B-4048-9936-7A97505A2F8A}" type="slidenum">
              <a:rPr/>
              <a:pPr lvl="0" algn="r"/>
              <a:t>59</a:t>
            </a:fld>
            <a:endParaRPr lang="en-US"/>
          </a:p>
        </p:txBody>
      </p:sp>
      <p:sp>
        <p:nvSpPr>
          <p:cNvPr id="2" name="Title 1"/>
          <p:cNvSpPr txBox="1">
            <a:spLocks noGrp="1"/>
          </p:cNvSpPr>
          <p:nvPr>
            <p:ph type="title" idx="4294967295"/>
          </p:nvPr>
        </p:nvSpPr>
        <p:spPr>
          <a:xfrm>
            <a:off x="0" y="457200"/>
            <a:ext cx="7257960" cy="472080"/>
          </a:xfrm>
        </p:spPr>
        <p:txBody>
          <a:bodyPr wrap="square" lIns="90360" tIns="44280" rIns="90360" bIns="44280" anchorCtr="0"/>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Data mining and ethics II</a:t>
            </a:r>
          </a:p>
        </p:txBody>
      </p:sp>
      <p:sp>
        <p:nvSpPr>
          <p:cNvPr id="3" name="Text Placeholder 2"/>
          <p:cNvSpPr txBox="1">
            <a:spLocks noGrp="1"/>
          </p:cNvSpPr>
          <p:nvPr>
            <p:ph type="body" idx="4294967295"/>
          </p:nvPr>
        </p:nvSpPr>
        <p:spPr>
          <a:xfrm>
            <a:off x="228600" y="1524000"/>
            <a:ext cx="6934200" cy="2802988"/>
          </a:xfrm>
        </p:spPr>
        <p:txBody>
          <a:bodyPr wrap="square" lIns="90360" tIns="44280" rIns="90360" bIns="44280" anchor="t" anchorCtr="0">
            <a:spAutoFit/>
          </a:bodyPr>
          <a:lstStyle>
            <a:defPPr marL="259200" marR="0" lvl="0" indent="-259200" algn="l" hangingPunct="0">
              <a:lnSpc>
                <a:spcPct val="100000"/>
              </a:lnSpc>
              <a:spcBef>
                <a:spcPts val="799"/>
              </a:spcBef>
              <a:spcAft>
                <a:spcPts val="0"/>
              </a:spcAft>
              <a:buClr>
                <a:srgbClr val="008000"/>
              </a:buClr>
              <a:buSzPct val="40000"/>
              <a:buFont typeface="StarSymbol"/>
              <a:buNone/>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defPPr>
            <a:lvl1pPr marL="259200" marR="0" lvl="0" indent="-259200" algn="l" hangingPunct="0">
              <a:lnSpc>
                <a:spcPct val="100000"/>
              </a:lnSpc>
              <a:spcBef>
                <a:spcPts val="799"/>
              </a:spcBef>
              <a:spcAft>
                <a:spcPts val="0"/>
              </a:spcAft>
              <a:buClr>
                <a:srgbClr val="008000"/>
              </a:buClr>
              <a:buSzPct val="40000"/>
              <a:buFont typeface="StarSymbol"/>
              <a:buChar char="●"/>
              <a:tabLst>
                <a:tab pos="457200" algn="l"/>
                <a:tab pos="1371599" algn="l"/>
                <a:tab pos="2286000" algn="l"/>
                <a:tab pos="3200400" algn="l"/>
                <a:tab pos="4114800" algn="l"/>
                <a:tab pos="5029200" algn="l"/>
                <a:tab pos="5943600" algn="l"/>
                <a:tab pos="6858000" algn="l"/>
                <a:tab pos="7772400" algn="l"/>
                <a:tab pos="8686800" algn="l"/>
                <a:tab pos="9601200" algn="l"/>
              </a:tabLst>
              <a:defRPr lang="en-US" sz="3200" b="0" i="0" u="none" strike="noStrike" baseline="0">
                <a:ln>
                  <a:noFill/>
                </a:ln>
                <a:solidFill>
                  <a:srgbClr val="00DCFF"/>
                </a:solidFill>
                <a:latin typeface="Utopia" pitchFamily="34"/>
                <a:ea typeface="Gothic" pitchFamily="2"/>
                <a:cs typeface="Lucidasans" pitchFamily="2"/>
              </a:defRPr>
            </a:lvl1pPr>
            <a:lvl2pPr marL="848520" marR="0" lvl="1" indent="-277200" algn="l" hangingPunct="0">
              <a:lnSpc>
                <a:spcPct val="100000"/>
              </a:lnSpc>
              <a:spcBef>
                <a:spcPts val="697"/>
              </a:spcBef>
              <a:spcAft>
                <a:spcPts val="0"/>
              </a:spcAft>
              <a:buClr>
                <a:srgbClr val="008000"/>
              </a:buClr>
              <a:buSzPct val="60000"/>
              <a:buFont typeface="Lucida Grande"/>
              <a:buChar char="◆"/>
              <a:tabLst>
                <a:tab pos="799920" algn="l"/>
                <a:tab pos="1714319" algn="l"/>
                <a:tab pos="2628720" algn="l"/>
                <a:tab pos="3543120" algn="l"/>
                <a:tab pos="4457520" algn="l"/>
                <a:tab pos="5371920" algn="l"/>
                <a:tab pos="6286319" algn="l"/>
                <a:tab pos="7200720" algn="l"/>
                <a:tab pos="8115119" algn="l"/>
                <a:tab pos="9029519" algn="l"/>
              </a:tabLst>
              <a:defRPr lang="en-US" sz="2800" b="0" i="0" u="none" strike="noStrike" baseline="0">
                <a:ln>
                  <a:noFill/>
                </a:ln>
                <a:solidFill>
                  <a:srgbClr val="00DCFF"/>
                </a:solidFill>
                <a:latin typeface="Utopia" pitchFamily="34"/>
                <a:ea typeface="Gothic" pitchFamily="2"/>
                <a:cs typeface="Lucidasans" pitchFamily="2"/>
              </a:defRPr>
            </a:lvl2pPr>
            <a:lvl3pPr marL="1371600" marR="0" lvl="2" indent="-228600" algn="l" hangingPunct="0">
              <a:lnSpc>
                <a:spcPct val="100000"/>
              </a:lnSpc>
              <a:spcBef>
                <a:spcPts val="598"/>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 pos="8686800" algn="l"/>
              </a:tabLst>
              <a:defRPr lang="en-US" sz="2400" b="0" i="0" u="none" strike="noStrike" baseline="0">
                <a:ln>
                  <a:noFill/>
                </a:ln>
                <a:solidFill>
                  <a:srgbClr val="00DCFF"/>
                </a:solidFill>
                <a:latin typeface="Utopia" pitchFamily="34"/>
                <a:ea typeface="Gothic" pitchFamily="2"/>
                <a:cs typeface="Lucidasans" pitchFamily="2"/>
              </a:defRPr>
            </a:lvl3pPr>
            <a:lvl4pPr marL="1790640" marR="0" lvl="3" indent="-228600" algn="l" hangingPunct="0">
              <a:lnSpc>
                <a:spcPct val="100000"/>
              </a:lnSpc>
              <a:spcBef>
                <a:spcPts val="499"/>
              </a:spcBef>
              <a:spcAft>
                <a:spcPts val="0"/>
              </a:spcAft>
              <a:buClr>
                <a:srgbClr val="008000"/>
              </a:buClr>
              <a:buSzPct val="45000"/>
              <a:buFont typeface="StarSymbol"/>
              <a:buChar char="●"/>
              <a:tabLst>
                <a:tab pos="37800" algn="l"/>
                <a:tab pos="952200" algn="l"/>
                <a:tab pos="1866599" algn="l"/>
                <a:tab pos="2781000" algn="l"/>
                <a:tab pos="3695400" algn="l"/>
                <a:tab pos="4609800" algn="l"/>
                <a:tab pos="5524200" algn="l"/>
                <a:tab pos="6438599" algn="l"/>
                <a:tab pos="7352999" algn="l"/>
                <a:tab pos="8267399" algn="l"/>
              </a:tabLst>
              <a:defRPr lang="en-US" sz="2000" b="0" i="0" u="none" strike="noStrike" baseline="0">
                <a:ln>
                  <a:noFill/>
                </a:ln>
                <a:solidFill>
                  <a:srgbClr val="00DCFF"/>
                </a:solidFill>
                <a:latin typeface="Utopia" pitchFamily="34"/>
                <a:ea typeface="Gothic" pitchFamily="2"/>
                <a:cs typeface="Lucidasans" pitchFamily="2"/>
              </a:defRPr>
            </a:lvl4pPr>
            <a:lvl5pPr marL="2286000" marR="0" lvl="4"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5pPr>
            <a:lvl6pPr marL="2286000" marR="0" lvl="5"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6pPr>
            <a:lvl7pPr marL="2286000" marR="0" lvl="6"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7pPr>
            <a:lvl8pPr marL="2286000" marR="0" lvl="7" indent="-304920" algn="l" hangingPunct="0">
              <a:lnSpc>
                <a:spcPct val="100000"/>
              </a:lnSpc>
              <a:spcBef>
                <a:spcPts val="499"/>
              </a:spcBef>
              <a:spcAft>
                <a:spcPts val="0"/>
              </a:spcAft>
              <a:buClr>
                <a:srgbClr val="008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8pPr>
            <a:lvl9pPr marL="2286000" marR="0" lvl="8" indent="-304920" algn="l" hangingPunct="0">
              <a:lnSpc>
                <a:spcPct val="100000"/>
              </a:lnSpc>
              <a:spcBef>
                <a:spcPts val="499"/>
              </a:spcBef>
              <a:spcAft>
                <a:spcPts val="0"/>
              </a:spcAft>
              <a:buClr>
                <a:srgbClr val="000000"/>
              </a:buClr>
              <a:buSzPct val="45000"/>
              <a:buFont typeface="StarSymbol"/>
              <a:buChar char="●"/>
              <a:tabLst>
                <a:tab pos="457200" algn="l"/>
                <a:tab pos="1371599" algn="l"/>
                <a:tab pos="2286000" algn="l"/>
                <a:tab pos="3200400" algn="l"/>
                <a:tab pos="4114800" algn="l"/>
                <a:tab pos="5029200" algn="l"/>
                <a:tab pos="5943600" algn="l"/>
                <a:tab pos="6858000" algn="l"/>
                <a:tab pos="7772400" algn="l"/>
              </a:tabLst>
              <a:defRPr lang="en-US" sz="2000" b="0" i="0" u="none" strike="noStrike" baseline="0">
                <a:ln>
                  <a:noFill/>
                </a:ln>
                <a:solidFill>
                  <a:srgbClr val="00DCFF"/>
                </a:solidFill>
                <a:latin typeface="Utopia" pitchFamily="34"/>
                <a:ea typeface="Gothic" pitchFamily="2"/>
                <a:cs typeface="Lucidasans" pitchFamily="2"/>
              </a:defRPr>
            </a:lvl9pPr>
          </a:lstStyle>
          <a:p>
            <a:pPr marL="0" lvl="0" indent="0">
              <a:spcBef>
                <a:spcPts val="697"/>
              </a:spcBef>
            </a:pPr>
            <a:r>
              <a:rPr lang="en-US" sz="1800" dirty="0">
                <a:solidFill>
                  <a:schemeClr val="tx1"/>
                </a:solidFill>
                <a:latin typeface="+mn-lt"/>
                <a:ea typeface="+mn-ea"/>
                <a:cs typeface="+mn-cs"/>
              </a:rPr>
              <a:t> Important questions:</a:t>
            </a:r>
          </a:p>
          <a:p>
            <a:pPr marL="406400" lvl="1" indent="0">
              <a:spcBef>
                <a:spcPts val="598"/>
              </a:spcBef>
            </a:pPr>
            <a:r>
              <a:rPr lang="en-US" sz="1600" dirty="0">
                <a:solidFill>
                  <a:schemeClr val="tx1"/>
                </a:solidFill>
                <a:latin typeface="+mn-lt"/>
                <a:ea typeface="+mn-ea"/>
                <a:cs typeface="+mn-cs"/>
              </a:rPr>
              <a:t> Who is permitted access to the data?</a:t>
            </a:r>
          </a:p>
          <a:p>
            <a:pPr marL="406400" lvl="1" indent="0">
              <a:spcBef>
                <a:spcPts val="598"/>
              </a:spcBef>
            </a:pPr>
            <a:r>
              <a:rPr lang="en-US" sz="1600" dirty="0">
                <a:solidFill>
                  <a:schemeClr val="tx1"/>
                </a:solidFill>
                <a:latin typeface="+mn-lt"/>
                <a:ea typeface="+mn-ea"/>
                <a:cs typeface="+mn-cs"/>
              </a:rPr>
              <a:t> For what purpose was the data collected?</a:t>
            </a:r>
          </a:p>
          <a:p>
            <a:pPr marL="406400" lvl="1" indent="0">
              <a:spcBef>
                <a:spcPts val="598"/>
              </a:spcBef>
            </a:pPr>
            <a:r>
              <a:rPr lang="en-US" sz="1600" dirty="0">
                <a:solidFill>
                  <a:schemeClr val="tx1"/>
                </a:solidFill>
                <a:latin typeface="+mn-lt"/>
                <a:ea typeface="+mn-ea"/>
                <a:cs typeface="+mn-cs"/>
              </a:rPr>
              <a:t> What kind of conclusions can be legitimately drawn from it?</a:t>
            </a:r>
          </a:p>
          <a:p>
            <a:pPr marL="0" lvl="0" indent="0">
              <a:spcBef>
                <a:spcPts val="697"/>
              </a:spcBef>
            </a:pPr>
            <a:r>
              <a:rPr lang="en-US" sz="1800" dirty="0">
                <a:solidFill>
                  <a:schemeClr val="tx1"/>
                </a:solidFill>
                <a:latin typeface="+mn-lt"/>
                <a:ea typeface="+mn-ea"/>
                <a:cs typeface="+mn-cs"/>
              </a:rPr>
              <a:t> </a:t>
            </a:r>
          </a:p>
          <a:p>
            <a:pPr marL="0" lvl="0" indent="0">
              <a:spcBef>
                <a:spcPts val="697"/>
              </a:spcBef>
            </a:pPr>
            <a:r>
              <a:rPr lang="en-US" sz="1800" dirty="0">
                <a:solidFill>
                  <a:schemeClr val="tx1"/>
                </a:solidFill>
                <a:latin typeface="+mn-lt"/>
                <a:ea typeface="+mn-ea"/>
                <a:cs typeface="+mn-cs"/>
              </a:rPr>
              <a:t>Caveats must be attached to results</a:t>
            </a:r>
          </a:p>
          <a:p>
            <a:pPr marL="0" lvl="0" indent="0">
              <a:spcBef>
                <a:spcPts val="697"/>
              </a:spcBef>
            </a:pPr>
            <a:r>
              <a:rPr lang="en-US" sz="1800" dirty="0">
                <a:solidFill>
                  <a:schemeClr val="tx1"/>
                </a:solidFill>
                <a:latin typeface="+mn-lt"/>
                <a:ea typeface="+mn-ea"/>
                <a:cs typeface="+mn-cs"/>
              </a:rPr>
              <a:t> Purely statistical arguments are never sufficient!</a:t>
            </a:r>
          </a:p>
          <a:p>
            <a:pPr marL="0" lvl="0" indent="0">
              <a:spcBef>
                <a:spcPts val="697"/>
              </a:spcBef>
            </a:pPr>
            <a:r>
              <a:rPr lang="en-US" sz="1800" dirty="0">
                <a:solidFill>
                  <a:schemeClr val="tx1"/>
                </a:solidFill>
                <a:latin typeface="+mn-lt"/>
                <a:ea typeface="+mn-ea"/>
                <a:cs typeface="+mn-cs"/>
              </a:rPr>
              <a:t> Are resources put to good use?</a:t>
            </a:r>
          </a:p>
        </p:txBody>
      </p:sp>
    </p:spTree>
    <p:extLst>
      <p:ext uri="{BB962C8B-B14F-4D97-AF65-F5344CB8AC3E}">
        <p14:creationId xmlns:p14="http://schemas.microsoft.com/office/powerpoint/2010/main" val="1491721925"/>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39E3D892-B158-4006-BCFC-157AF41359F5}" type="slidenum">
              <a:rPr lang="en-US" smtClean="0"/>
              <a:pPr/>
              <a:t>6</a:t>
            </a:fld>
            <a:endParaRPr lang="en-US"/>
          </a:p>
        </p:txBody>
      </p:sp>
      <p:sp>
        <p:nvSpPr>
          <p:cNvPr id="41987" name="Rectangle 2"/>
          <p:cNvSpPr>
            <a:spLocks noGrp="1" noChangeArrowheads="1"/>
          </p:cNvSpPr>
          <p:nvPr>
            <p:ph type="title"/>
          </p:nvPr>
        </p:nvSpPr>
        <p:spPr>
          <a:xfrm>
            <a:off x="304800" y="304800"/>
            <a:ext cx="8458200" cy="704850"/>
          </a:xfrm>
          <a:noFill/>
        </p:spPr>
        <p:txBody>
          <a:bodyPr lIns="92075" tIns="46038" rIns="92075" bIns="46038" anchor="ctr"/>
          <a:lstStyle/>
          <a:p>
            <a:pPr eaLnBrk="1" hangingPunct="1">
              <a:lnSpc>
                <a:spcPct val="120000"/>
              </a:lnSpc>
            </a:pPr>
            <a:r>
              <a:rPr lang="en-US" sz="2400" dirty="0"/>
              <a:t>Data Mining for Financial Data Analysis</a:t>
            </a:r>
          </a:p>
        </p:txBody>
      </p:sp>
      <p:sp>
        <p:nvSpPr>
          <p:cNvPr id="41988" name="Rectangle 3"/>
          <p:cNvSpPr>
            <a:spLocks noGrp="1" noChangeArrowheads="1"/>
          </p:cNvSpPr>
          <p:nvPr>
            <p:ph type="body" idx="1"/>
          </p:nvPr>
        </p:nvSpPr>
        <p:spPr>
          <a:xfrm>
            <a:off x="381000" y="1295400"/>
            <a:ext cx="8382000" cy="5257800"/>
          </a:xfrm>
          <a:noFill/>
        </p:spPr>
        <p:txBody>
          <a:bodyPr lIns="92075" tIns="46038" rIns="92075" bIns="46038"/>
          <a:lstStyle/>
          <a:p>
            <a:pPr lvl="1" algn="just" eaLnBrk="1" hangingPunct="1">
              <a:lnSpc>
                <a:spcPct val="120000"/>
              </a:lnSpc>
            </a:pPr>
            <a:endParaRPr lang="en-US" sz="1400" dirty="0"/>
          </a:p>
          <a:p>
            <a:r>
              <a:rPr lang="en-US" sz="1800" dirty="0"/>
              <a:t>Most banks and financial institutions offer a wide variety of banking services (such as checking and savings accounts for business or individual customers), credit (such as business, mortgage, and automobile loans), and investment services (such as mutual funds).</a:t>
            </a:r>
          </a:p>
          <a:p>
            <a:endParaRPr lang="en-US" sz="1800" dirty="0"/>
          </a:p>
          <a:p>
            <a:pPr algn="just" eaLnBrk="1" hangingPunct="1">
              <a:lnSpc>
                <a:spcPct val="120000"/>
              </a:lnSpc>
            </a:pPr>
            <a:r>
              <a:rPr lang="en-US" sz="1800" dirty="0">
                <a:solidFill>
                  <a:srgbClr val="C00000"/>
                </a:solidFill>
              </a:rPr>
              <a:t>Examples</a:t>
            </a:r>
            <a:r>
              <a:rPr lang="en-US" sz="1800" dirty="0"/>
              <a:t>:</a:t>
            </a:r>
          </a:p>
          <a:p>
            <a:pPr lvl="1" algn="just" eaLnBrk="1" hangingPunct="1">
              <a:lnSpc>
                <a:spcPct val="120000"/>
              </a:lnSpc>
            </a:pPr>
            <a:r>
              <a:rPr lang="en-US" sz="1400" dirty="0"/>
              <a:t>Loan payment prediction and customer credit policy analysis.</a:t>
            </a:r>
          </a:p>
          <a:p>
            <a:pPr lvl="1" algn="just" eaLnBrk="1" hangingPunct="1">
              <a:lnSpc>
                <a:spcPct val="120000"/>
              </a:lnSpc>
            </a:pPr>
            <a:r>
              <a:rPr lang="en-US" sz="1400" dirty="0"/>
              <a:t>Classification and clustering of customers for targeted marketing.</a:t>
            </a:r>
          </a:p>
          <a:p>
            <a:pPr lvl="1" algn="just" eaLnBrk="1" hangingPunct="1">
              <a:lnSpc>
                <a:spcPct val="120000"/>
              </a:lnSpc>
            </a:pPr>
            <a:r>
              <a:rPr lang="en-US" sz="1400" dirty="0"/>
              <a:t>Detection of money laundering and other financial crimes.</a:t>
            </a: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B8D7F38B-66B7-4E3C-BE72-1025336FFC25}" type="slidenum">
              <a:rPr lang="en-US" smtClean="0"/>
              <a:pPr/>
              <a:t>60</a:t>
            </a:fld>
            <a:endParaRPr lang="en-US"/>
          </a:p>
        </p:txBody>
      </p:sp>
      <p:sp>
        <p:nvSpPr>
          <p:cNvPr id="717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37F5A237-EFB9-4F0D-8B30-F07DD87C7FAF}" type="slidenum">
              <a:rPr lang="zh-CN" altLang="en-US" sz="1200">
                <a:ea typeface="SimSun" pitchFamily="2" charset="-122"/>
              </a:rPr>
              <a:pPr algn="r"/>
              <a:t>60</a:t>
            </a:fld>
            <a:endParaRPr lang="en-US" altLang="zh-CN" sz="1200">
              <a:ea typeface="SimSun" pitchFamily="2" charset="-122"/>
            </a:endParaRPr>
          </a:p>
        </p:txBody>
      </p:sp>
      <p:sp>
        <p:nvSpPr>
          <p:cNvPr id="7172" name="Rectangle 2"/>
          <p:cNvSpPr>
            <a:spLocks noGrp="1" noChangeArrowheads="1"/>
          </p:cNvSpPr>
          <p:nvPr>
            <p:ph type="title" idx="4294967295"/>
          </p:nvPr>
        </p:nvSpPr>
        <p:spPr>
          <a:xfrm>
            <a:off x="228600" y="1447800"/>
            <a:ext cx="8763000" cy="1524000"/>
          </a:xfrm>
        </p:spPr>
        <p:txBody>
          <a:bodyPr/>
          <a:lstStyle/>
          <a:p>
            <a:pPr lvl="0"/>
            <a:r>
              <a:rPr lang="en-US" dirty="0"/>
              <a:t>Homework</a:t>
            </a:r>
            <a:br>
              <a:rPr lang="en-US" dirty="0"/>
            </a:br>
            <a:br>
              <a:rPr lang="en-US" dirty="0"/>
            </a:br>
            <a:br>
              <a:rPr lang="en-US" dirty="0"/>
            </a:br>
            <a:r>
              <a:rPr lang="en-US" dirty="0"/>
              <a:t>Potential Applications of </a:t>
            </a:r>
            <a:br>
              <a:rPr lang="en-US" dirty="0"/>
            </a:br>
            <a:r>
              <a:rPr lang="en-US" dirty="0"/>
              <a:t>Data Mining in Jordan</a:t>
            </a:r>
          </a:p>
        </p:txBody>
      </p:sp>
      <p:sp>
        <p:nvSpPr>
          <p:cNvPr id="7173" name="Rectangle 5"/>
          <p:cNvSpPr>
            <a:spLocks noChangeArrowheads="1"/>
          </p:cNvSpPr>
          <p:nvPr/>
        </p:nvSpPr>
        <p:spPr bwMode="auto">
          <a:xfrm>
            <a:off x="685800" y="4724400"/>
            <a:ext cx="7620000" cy="461665"/>
          </a:xfrm>
          <a:prstGeom prst="rect">
            <a:avLst/>
          </a:prstGeom>
          <a:noFill/>
          <a:ln w="9525">
            <a:noFill/>
            <a:miter lim="800000"/>
            <a:headEnd/>
            <a:tailEnd/>
          </a:ln>
        </p:spPr>
        <p:txBody>
          <a:bodyPr>
            <a:spAutoFit/>
          </a:bodyPr>
          <a:lstStyle/>
          <a:p>
            <a:pPr algn="ctr"/>
            <a:r>
              <a:rPr lang="en-US" sz="2400" b="1" dirty="0">
                <a:solidFill>
                  <a:srgbClr val="C00000"/>
                </a:solidFill>
              </a:rPr>
              <a:t>Think about it and write ONE page</a:t>
            </a:r>
          </a:p>
        </p:txBody>
      </p:sp>
    </p:spTree>
    <p:extLst>
      <p:ext uri="{BB962C8B-B14F-4D97-AF65-F5344CB8AC3E}">
        <p14:creationId xmlns:p14="http://schemas.microsoft.com/office/powerpoint/2010/main" val="2834415446"/>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B8D7F38B-66B7-4E3C-BE72-1025336FFC25}" type="slidenum">
              <a:rPr lang="en-US" smtClean="0"/>
              <a:pPr/>
              <a:t>61</a:t>
            </a:fld>
            <a:endParaRPr lang="en-US"/>
          </a:p>
        </p:txBody>
      </p:sp>
      <p:sp>
        <p:nvSpPr>
          <p:cNvPr id="7171" name="Slide Number Placeholder 5"/>
          <p:cNvSpPr txBox="1">
            <a:spLocks noGrp="1"/>
          </p:cNvSpPr>
          <p:nvPr/>
        </p:nvSpPr>
        <p:spPr bwMode="auto">
          <a:xfrm>
            <a:off x="7239000" y="6400800"/>
            <a:ext cx="1905000" cy="457200"/>
          </a:xfrm>
          <a:prstGeom prst="rect">
            <a:avLst/>
          </a:prstGeom>
          <a:noFill/>
          <a:ln w="9525">
            <a:noFill/>
            <a:miter lim="800000"/>
            <a:headEnd/>
            <a:tailEnd/>
          </a:ln>
        </p:spPr>
        <p:txBody>
          <a:bodyPr anchor="b"/>
          <a:lstStyle/>
          <a:p>
            <a:pPr algn="r"/>
            <a:fld id="{37F5A237-EFB9-4F0D-8B30-F07DD87C7FAF}" type="slidenum">
              <a:rPr lang="zh-CN" altLang="en-US" sz="1200">
                <a:ea typeface="SimSun" pitchFamily="2" charset="-122"/>
              </a:rPr>
              <a:pPr algn="r"/>
              <a:t>61</a:t>
            </a:fld>
            <a:endParaRPr lang="en-US" altLang="zh-CN" sz="1200">
              <a:ea typeface="SimSun" pitchFamily="2" charset="-122"/>
            </a:endParaRPr>
          </a:p>
        </p:txBody>
      </p:sp>
      <p:sp>
        <p:nvSpPr>
          <p:cNvPr id="7172" name="Rectangle 2"/>
          <p:cNvSpPr>
            <a:spLocks noGrp="1" noChangeArrowheads="1"/>
          </p:cNvSpPr>
          <p:nvPr>
            <p:ph type="title" idx="4294967295"/>
          </p:nvPr>
        </p:nvSpPr>
        <p:spPr>
          <a:xfrm>
            <a:off x="114300" y="2819400"/>
            <a:ext cx="8763000" cy="1524000"/>
          </a:xfrm>
        </p:spPr>
        <p:txBody>
          <a:bodyPr/>
          <a:lstStyle/>
          <a:p>
            <a:pPr lvl="0"/>
            <a:r>
              <a:rPr lang="en-US" dirty="0"/>
              <a:t>End of Course </a:t>
            </a:r>
            <a:br>
              <a:rPr lang="en-US" dirty="0"/>
            </a:br>
            <a:br>
              <a:rPr lang="en-US" dirty="0"/>
            </a:br>
            <a:r>
              <a:rPr lang="en-US" dirty="0"/>
              <a:t>DONE</a:t>
            </a:r>
          </a:p>
        </p:txBody>
      </p:sp>
      <p:sp>
        <p:nvSpPr>
          <p:cNvPr id="7173" name="Rectangle 5"/>
          <p:cNvSpPr>
            <a:spLocks noChangeArrowheads="1"/>
          </p:cNvSpPr>
          <p:nvPr/>
        </p:nvSpPr>
        <p:spPr bwMode="auto">
          <a:xfrm>
            <a:off x="685800" y="4724400"/>
            <a:ext cx="7620000" cy="461665"/>
          </a:xfrm>
          <a:prstGeom prst="rect">
            <a:avLst/>
          </a:prstGeom>
          <a:noFill/>
          <a:ln w="9525">
            <a:noFill/>
            <a:miter lim="800000"/>
            <a:headEnd/>
            <a:tailEnd/>
          </a:ln>
        </p:spPr>
        <p:txBody>
          <a:bodyPr>
            <a:spAutoFit/>
          </a:bodyPr>
          <a:lstStyle/>
          <a:p>
            <a:pPr algn="ctr"/>
            <a:r>
              <a:rPr lang="en-US" sz="2400" b="1" dirty="0">
                <a:solidFill>
                  <a:srgbClr val="C00000"/>
                </a:solidFill>
              </a:rPr>
              <a:t>With best and warm wishes</a:t>
            </a:r>
          </a:p>
        </p:txBody>
      </p:sp>
    </p:spTree>
    <p:extLst>
      <p:ext uri="{BB962C8B-B14F-4D97-AF65-F5344CB8AC3E}">
        <p14:creationId xmlns:p14="http://schemas.microsoft.com/office/powerpoint/2010/main" val="180317326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39E3D892-B158-4006-BCFC-157AF41359F5}" type="slidenum">
              <a:rPr lang="en-US" smtClean="0"/>
              <a:pPr/>
              <a:t>7</a:t>
            </a:fld>
            <a:endParaRPr lang="en-US"/>
          </a:p>
        </p:txBody>
      </p:sp>
      <p:sp>
        <p:nvSpPr>
          <p:cNvPr id="41987" name="Rectangle 2"/>
          <p:cNvSpPr>
            <a:spLocks noGrp="1" noChangeArrowheads="1"/>
          </p:cNvSpPr>
          <p:nvPr>
            <p:ph type="title"/>
          </p:nvPr>
        </p:nvSpPr>
        <p:spPr>
          <a:xfrm>
            <a:off x="304800" y="304800"/>
            <a:ext cx="8458200" cy="704850"/>
          </a:xfrm>
          <a:noFill/>
        </p:spPr>
        <p:txBody>
          <a:bodyPr lIns="92075" tIns="46038" rIns="92075" bIns="46038" anchor="ctr"/>
          <a:lstStyle/>
          <a:p>
            <a:pPr eaLnBrk="1" hangingPunct="1">
              <a:lnSpc>
                <a:spcPct val="120000"/>
              </a:lnSpc>
            </a:pPr>
            <a:r>
              <a:rPr lang="en-US" sz="2400" dirty="0"/>
              <a:t>Data Mining for the Retail Industry</a:t>
            </a:r>
          </a:p>
        </p:txBody>
      </p:sp>
      <p:sp>
        <p:nvSpPr>
          <p:cNvPr id="41988" name="Rectangle 3"/>
          <p:cNvSpPr>
            <a:spLocks noGrp="1" noChangeArrowheads="1"/>
          </p:cNvSpPr>
          <p:nvPr>
            <p:ph type="body" idx="1"/>
          </p:nvPr>
        </p:nvSpPr>
        <p:spPr>
          <a:xfrm>
            <a:off x="381000" y="1244600"/>
            <a:ext cx="8382000" cy="4876800"/>
          </a:xfrm>
          <a:noFill/>
        </p:spPr>
        <p:txBody>
          <a:bodyPr lIns="92075" tIns="46038" rIns="92075" bIns="46038"/>
          <a:lstStyle/>
          <a:p>
            <a:pPr lvl="1"/>
            <a:endParaRPr lang="en-US" sz="1600" dirty="0"/>
          </a:p>
          <a:p>
            <a:r>
              <a:rPr lang="en-US" sz="1600" dirty="0"/>
              <a:t>The retail industry is a major application area for data mining, since it collects huge amounts of data on sales, customer shopping history, goods transportation, consumption, and service. The quantity of data collected continues to expand rapidly, especially due to the increasing ease, availability, and popularity of business conducted on the Web, or e-commerce. </a:t>
            </a:r>
          </a:p>
          <a:p>
            <a:endParaRPr lang="en-US" sz="1600" dirty="0"/>
          </a:p>
          <a:p>
            <a:r>
              <a:rPr lang="en-US" sz="1600" dirty="0"/>
              <a:t>Today, many stores also have websites where customers can make purchases on-line. Some businesses, such as Amazon.com (</a:t>
            </a:r>
            <a:r>
              <a:rPr lang="en-US" sz="1600" i="1" dirty="0"/>
              <a:t>www.amazon.com), exist solely </a:t>
            </a:r>
            <a:r>
              <a:rPr lang="en-US" sz="1600" dirty="0"/>
              <a:t>on-line, without any brick-and-mortar (i.e., physical) store locations. Retail data provide a rich source for data mining.</a:t>
            </a:r>
          </a:p>
          <a:p>
            <a:endParaRPr lang="en-US" sz="1600" dirty="0"/>
          </a:p>
          <a:p>
            <a:r>
              <a:rPr lang="en-US" sz="1600" dirty="0"/>
              <a:t>Retail data mining can help identify customer buying behaviors, discover customer shopping patterns and trends, improve the quality of customer service, achieve better customer retention and satisfaction, enhance goods consumption ratios, design more effective goods transportation and distribution policies, and reduce the cost of business.</a:t>
            </a:r>
          </a:p>
          <a:p>
            <a:r>
              <a:rPr lang="en-US" sz="2000" b="1" dirty="0">
                <a:solidFill>
                  <a:srgbClr val="C00000"/>
                </a:solidFill>
              </a:rPr>
              <a:t>Examples</a:t>
            </a:r>
            <a:r>
              <a:rPr lang="en-US" sz="2000" dirty="0"/>
              <a:t>:</a:t>
            </a:r>
          </a:p>
          <a:p>
            <a:pPr lvl="2" algn="just" eaLnBrk="1" hangingPunct="1">
              <a:lnSpc>
                <a:spcPct val="100000"/>
              </a:lnSpc>
            </a:pPr>
            <a:r>
              <a:rPr lang="en-US" sz="1600" dirty="0"/>
              <a:t>Multidimensional analysis of sales, customers, products, time, and region.</a:t>
            </a:r>
          </a:p>
          <a:p>
            <a:pPr lvl="2" algn="just" eaLnBrk="1" hangingPunct="1">
              <a:lnSpc>
                <a:spcPct val="100000"/>
              </a:lnSpc>
            </a:pPr>
            <a:r>
              <a:rPr lang="en-US" sz="1600" dirty="0"/>
              <a:t>Customer retention—analysis of customer loyalty.</a:t>
            </a:r>
          </a:p>
          <a:p>
            <a:pPr lvl="2" algn="just" eaLnBrk="1" hangingPunct="1">
              <a:lnSpc>
                <a:spcPct val="100000"/>
              </a:lnSpc>
            </a:pPr>
            <a:r>
              <a:rPr lang="en-US" sz="1600" dirty="0"/>
              <a:t>Product recommendation and cross-referencing of items.</a:t>
            </a:r>
          </a:p>
          <a:p>
            <a:pPr lvl="1" algn="just" eaLnBrk="1" hangingPunct="1">
              <a:lnSpc>
                <a:spcPct val="120000"/>
              </a:lnSpc>
            </a:pPr>
            <a:endParaRPr lang="en-US" sz="1600" dirty="0"/>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39E3D892-B158-4006-BCFC-157AF41359F5}" type="slidenum">
              <a:rPr lang="en-US" smtClean="0"/>
              <a:pPr/>
              <a:t>8</a:t>
            </a:fld>
            <a:endParaRPr lang="en-US"/>
          </a:p>
        </p:txBody>
      </p:sp>
      <p:sp>
        <p:nvSpPr>
          <p:cNvPr id="41987" name="Rectangle 2"/>
          <p:cNvSpPr>
            <a:spLocks noGrp="1" noChangeArrowheads="1"/>
          </p:cNvSpPr>
          <p:nvPr>
            <p:ph type="title"/>
          </p:nvPr>
        </p:nvSpPr>
        <p:spPr>
          <a:xfrm>
            <a:off x="304800" y="304800"/>
            <a:ext cx="8458200" cy="704850"/>
          </a:xfrm>
          <a:noFill/>
        </p:spPr>
        <p:txBody>
          <a:bodyPr lIns="92075" tIns="46038" rIns="92075" bIns="46038" anchor="ctr"/>
          <a:lstStyle/>
          <a:p>
            <a:pPr eaLnBrk="1" hangingPunct="1">
              <a:lnSpc>
                <a:spcPct val="120000"/>
              </a:lnSpc>
            </a:pPr>
            <a:r>
              <a:rPr lang="en-US" sz="2000" dirty="0"/>
              <a:t>Data Mining for the Telecommunication Industry</a:t>
            </a:r>
          </a:p>
        </p:txBody>
      </p:sp>
      <p:sp>
        <p:nvSpPr>
          <p:cNvPr id="41988" name="Rectangle 3"/>
          <p:cNvSpPr>
            <a:spLocks noGrp="1" noChangeArrowheads="1"/>
          </p:cNvSpPr>
          <p:nvPr>
            <p:ph type="body" idx="1"/>
          </p:nvPr>
        </p:nvSpPr>
        <p:spPr>
          <a:xfrm>
            <a:off x="381000" y="1295400"/>
            <a:ext cx="8382000" cy="5257800"/>
          </a:xfrm>
          <a:noFill/>
        </p:spPr>
        <p:txBody>
          <a:bodyPr lIns="92075" tIns="46038" rIns="92075" bIns="46038"/>
          <a:lstStyle/>
          <a:p>
            <a:pPr lvl="1"/>
            <a:endParaRPr lang="en-US" sz="1400" dirty="0"/>
          </a:p>
          <a:p>
            <a:r>
              <a:rPr lang="en-US" sz="1600" dirty="0"/>
              <a:t>The telecommunication industry has quickly evolved from offering local and long distance telephone services to providing many other comprehensive communication services, such as:</a:t>
            </a:r>
            <a:r>
              <a:rPr lang="fr-FR" sz="1600" dirty="0"/>
              <a:t> cellular phone, Internet Messenger, images, e-mail, computer </a:t>
            </a:r>
            <a:r>
              <a:rPr lang="en-US" sz="1600" dirty="0"/>
              <a:t>and Web data transmission, and other data traffic.</a:t>
            </a:r>
          </a:p>
          <a:p>
            <a:endParaRPr lang="en-US" sz="1600" dirty="0"/>
          </a:p>
          <a:p>
            <a:r>
              <a:rPr lang="en-US" sz="1600" dirty="0"/>
              <a:t>This creates a great demand for data mining in order to help:</a:t>
            </a:r>
          </a:p>
          <a:p>
            <a:pPr lvl="1"/>
            <a:r>
              <a:rPr lang="en-US" sz="1200" dirty="0"/>
              <a:t>understand the business involved, </a:t>
            </a:r>
          </a:p>
          <a:p>
            <a:pPr lvl="1"/>
            <a:r>
              <a:rPr lang="en-US" sz="1200" dirty="0"/>
              <a:t>identify telecommunication patterns, </a:t>
            </a:r>
          </a:p>
          <a:p>
            <a:pPr lvl="1"/>
            <a:r>
              <a:rPr lang="en-US" sz="1200" dirty="0"/>
              <a:t>catch fraudulent activities, </a:t>
            </a:r>
          </a:p>
          <a:p>
            <a:pPr lvl="1"/>
            <a:r>
              <a:rPr lang="en-US" sz="1200" dirty="0"/>
              <a:t>make better use of resources, and </a:t>
            </a:r>
          </a:p>
          <a:p>
            <a:pPr lvl="1"/>
            <a:r>
              <a:rPr lang="en-US" sz="1200" dirty="0"/>
              <a:t>improve the quality of service.</a:t>
            </a:r>
          </a:p>
          <a:p>
            <a:endParaRPr lang="en-US" sz="1800" dirty="0"/>
          </a:p>
          <a:p>
            <a:r>
              <a:rPr lang="en-US" sz="1800" b="1" dirty="0">
                <a:solidFill>
                  <a:srgbClr val="C00000"/>
                </a:solidFill>
              </a:rPr>
              <a:t>Examples</a:t>
            </a:r>
            <a:r>
              <a:rPr lang="en-US" sz="1800" dirty="0"/>
              <a:t>:</a:t>
            </a:r>
          </a:p>
          <a:p>
            <a:pPr lvl="2" algn="just" eaLnBrk="1" hangingPunct="1">
              <a:lnSpc>
                <a:spcPct val="120000"/>
              </a:lnSpc>
            </a:pPr>
            <a:r>
              <a:rPr lang="en-US" sz="1400" dirty="0"/>
              <a:t>Multidimensional analysis of telecommunication data.</a:t>
            </a:r>
          </a:p>
          <a:p>
            <a:pPr lvl="2" algn="just" eaLnBrk="1" hangingPunct="1">
              <a:lnSpc>
                <a:spcPct val="120000"/>
              </a:lnSpc>
            </a:pPr>
            <a:r>
              <a:rPr lang="en-US" sz="1400" dirty="0"/>
              <a:t>Fraudulent pattern analysis and the identification of unusual patterns.</a:t>
            </a:r>
          </a:p>
          <a:p>
            <a:pPr lvl="2" algn="just" eaLnBrk="1" hangingPunct="1">
              <a:lnSpc>
                <a:spcPct val="120000"/>
              </a:lnSpc>
            </a:pPr>
            <a:r>
              <a:rPr lang="en-US" sz="1400" dirty="0"/>
              <a:t>Multidimensional association and sequential pattern analysis.</a:t>
            </a:r>
          </a:p>
          <a:p>
            <a:pPr lvl="2" algn="just" eaLnBrk="1" hangingPunct="1">
              <a:lnSpc>
                <a:spcPct val="120000"/>
              </a:lnSpc>
            </a:pPr>
            <a:r>
              <a:rPr lang="en-US" sz="1400" dirty="0"/>
              <a:t>Mobile telecommunication services.</a:t>
            </a:r>
          </a:p>
          <a:p>
            <a:pPr lvl="2" algn="just" eaLnBrk="1" hangingPunct="1">
              <a:lnSpc>
                <a:spcPct val="120000"/>
              </a:lnSpc>
            </a:pPr>
            <a:r>
              <a:rPr lang="en-US" sz="1400" dirty="0"/>
              <a:t>Use of visualization tools in telecommunication data analysis.</a:t>
            </a:r>
          </a:p>
          <a:p>
            <a:pPr lvl="2" algn="just" eaLnBrk="1" hangingPunct="1">
              <a:lnSpc>
                <a:spcPct val="120000"/>
              </a:lnSpc>
            </a:pPr>
            <a:endParaRPr lang="en-US" sz="1400" dirty="0"/>
          </a:p>
          <a:p>
            <a:pPr lvl="1" algn="just" eaLnBrk="1" hangingPunct="1">
              <a:lnSpc>
                <a:spcPct val="120000"/>
              </a:lnSpc>
            </a:pPr>
            <a:endParaRPr lang="en-US" sz="1400" dirty="0"/>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39E3D892-B158-4006-BCFC-157AF41359F5}" type="slidenum">
              <a:rPr lang="en-US" smtClean="0"/>
              <a:pPr/>
              <a:t>9</a:t>
            </a:fld>
            <a:endParaRPr lang="en-US"/>
          </a:p>
        </p:txBody>
      </p:sp>
      <p:sp>
        <p:nvSpPr>
          <p:cNvPr id="41987" name="Rectangle 2"/>
          <p:cNvSpPr>
            <a:spLocks noGrp="1" noChangeArrowheads="1"/>
          </p:cNvSpPr>
          <p:nvPr>
            <p:ph type="title"/>
          </p:nvPr>
        </p:nvSpPr>
        <p:spPr>
          <a:xfrm>
            <a:off x="304800" y="304800"/>
            <a:ext cx="8458200" cy="704850"/>
          </a:xfrm>
          <a:noFill/>
        </p:spPr>
        <p:txBody>
          <a:bodyPr lIns="92075" tIns="46038" rIns="92075" bIns="46038" anchor="ctr"/>
          <a:lstStyle/>
          <a:p>
            <a:pPr eaLnBrk="1" hangingPunct="1"/>
            <a:r>
              <a:rPr lang="en-US" sz="2800" dirty="0"/>
              <a:t>Additional Potential Applications</a:t>
            </a:r>
          </a:p>
        </p:txBody>
      </p:sp>
      <p:sp>
        <p:nvSpPr>
          <p:cNvPr id="41988" name="Rectangle 3"/>
          <p:cNvSpPr>
            <a:spLocks noGrp="1" noChangeArrowheads="1"/>
          </p:cNvSpPr>
          <p:nvPr>
            <p:ph type="body" idx="1"/>
          </p:nvPr>
        </p:nvSpPr>
        <p:spPr>
          <a:xfrm>
            <a:off x="381000" y="1295400"/>
            <a:ext cx="8382000" cy="5257800"/>
          </a:xfrm>
          <a:noFill/>
        </p:spPr>
        <p:txBody>
          <a:bodyPr lIns="92075" tIns="46038" rIns="92075" bIns="46038"/>
          <a:lstStyle/>
          <a:p>
            <a:pPr algn="just" eaLnBrk="1" hangingPunct="1">
              <a:lnSpc>
                <a:spcPct val="120000"/>
              </a:lnSpc>
            </a:pPr>
            <a:r>
              <a:rPr lang="en-US" sz="2000" dirty="0"/>
              <a:t>Data analysis and decision support</a:t>
            </a:r>
          </a:p>
          <a:p>
            <a:pPr lvl="1" algn="just" eaLnBrk="1" hangingPunct="1">
              <a:lnSpc>
                <a:spcPct val="120000"/>
              </a:lnSpc>
            </a:pPr>
            <a:r>
              <a:rPr lang="en-US" sz="2000" dirty="0"/>
              <a:t>Market analysis and management</a:t>
            </a:r>
          </a:p>
          <a:p>
            <a:pPr lvl="2" eaLnBrk="1" hangingPunct="1">
              <a:lnSpc>
                <a:spcPct val="120000"/>
              </a:lnSpc>
            </a:pPr>
            <a:r>
              <a:rPr lang="en-US" sz="2000" dirty="0"/>
              <a:t>Target marketing, customer relationship management (CRM),  market basket analysis, cross selling, market segmentation</a:t>
            </a:r>
          </a:p>
          <a:p>
            <a:pPr lvl="1" algn="just" eaLnBrk="1" hangingPunct="1">
              <a:lnSpc>
                <a:spcPct val="120000"/>
              </a:lnSpc>
            </a:pPr>
            <a:r>
              <a:rPr lang="en-US" sz="2000" dirty="0"/>
              <a:t>Risk analysis and management</a:t>
            </a:r>
          </a:p>
          <a:p>
            <a:pPr lvl="2" eaLnBrk="1" hangingPunct="1">
              <a:lnSpc>
                <a:spcPct val="120000"/>
              </a:lnSpc>
            </a:pPr>
            <a:r>
              <a:rPr lang="en-US" sz="2000" dirty="0"/>
              <a:t>Forecasting, customer retention, improved underwriting, quality control, competitive analysis</a:t>
            </a:r>
          </a:p>
          <a:p>
            <a:pPr lvl="1" algn="just" eaLnBrk="1" hangingPunct="1">
              <a:lnSpc>
                <a:spcPct val="120000"/>
              </a:lnSpc>
            </a:pPr>
            <a:r>
              <a:rPr lang="en-US" sz="2000" dirty="0"/>
              <a:t>Fraud detection and detection of unusual patterns (outliers)</a:t>
            </a:r>
          </a:p>
          <a:p>
            <a:pPr algn="just" eaLnBrk="1" hangingPunct="1">
              <a:lnSpc>
                <a:spcPct val="120000"/>
              </a:lnSpc>
            </a:pPr>
            <a:r>
              <a:rPr lang="en-US" sz="2000" dirty="0"/>
              <a:t>Other Applications</a:t>
            </a:r>
          </a:p>
          <a:p>
            <a:pPr lvl="1" algn="just" eaLnBrk="1" hangingPunct="1">
              <a:lnSpc>
                <a:spcPct val="120000"/>
              </a:lnSpc>
            </a:pPr>
            <a:r>
              <a:rPr lang="en-US" sz="2000" dirty="0"/>
              <a:t>Stream data mining</a:t>
            </a:r>
          </a:p>
          <a:p>
            <a:pPr lvl="1" algn="just" eaLnBrk="1" hangingPunct="1">
              <a:lnSpc>
                <a:spcPct val="120000"/>
              </a:lnSpc>
            </a:pPr>
            <a:r>
              <a:rPr lang="en-US" sz="2000" dirty="0"/>
              <a:t>Bioinformatics and bio-data analysis</a:t>
            </a: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8829</TotalTime>
  <Words>3888</Words>
  <Application>Microsoft Office PowerPoint</Application>
  <PresentationFormat>On-screen Show (4:3)</PresentationFormat>
  <Paragraphs>492</Paragraphs>
  <Slides>61</Slides>
  <Notes>19</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Blends</vt:lpstr>
      <vt:lpstr>CIS 467 :Data Mining  </vt:lpstr>
      <vt:lpstr>      Topic 7  Data Mining Applications and Trends </vt:lpstr>
      <vt:lpstr>Outline</vt:lpstr>
      <vt:lpstr>Data Mining Applications   (What Kind of Applications Are Targeted)</vt:lpstr>
      <vt:lpstr>Business Intelligence</vt:lpstr>
      <vt:lpstr>Data Mining for Financial Data Analysis</vt:lpstr>
      <vt:lpstr>Data Mining for the Retail Industry</vt:lpstr>
      <vt:lpstr>Data Mining for the Telecommunication Industry</vt:lpstr>
      <vt:lpstr>Additional Potential Applications</vt:lpstr>
      <vt:lpstr>An Nice Example of one of the major Applications of Data Mining :  Fraud Detection &amp; Mining Unusual Patterns</vt:lpstr>
      <vt:lpstr>Dear Student:  If you like to read about more examples, Following are some Examples from Book  ENJOY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Mining Complex Data Types</vt:lpstr>
      <vt:lpstr>Mining Complex Data Types</vt:lpstr>
      <vt:lpstr>PowerPoint Presentation</vt:lpstr>
      <vt:lpstr>Mining Multimedia Data</vt:lpstr>
      <vt:lpstr>Text Mining</vt:lpstr>
      <vt:lpstr>Mining Text Data</vt:lpstr>
      <vt:lpstr>Text Mining Motivation</vt:lpstr>
      <vt:lpstr>Text Databases and IR</vt:lpstr>
      <vt:lpstr>Text Mining Applications</vt:lpstr>
      <vt:lpstr>Text mining process</vt:lpstr>
      <vt:lpstr>Text Mining Tasks</vt:lpstr>
      <vt:lpstr>Document Classification</vt:lpstr>
      <vt:lpstr>Bag-of-Tokens : Example</vt:lpstr>
      <vt:lpstr>Web Mining</vt:lpstr>
      <vt:lpstr>  What about Web Data</vt:lpstr>
      <vt:lpstr>Web Mining: Introduction</vt:lpstr>
      <vt:lpstr>What is web mining</vt:lpstr>
      <vt:lpstr>Web Mining Categories</vt:lpstr>
      <vt:lpstr>Web content mining</vt:lpstr>
      <vt:lpstr>Web structure mining</vt:lpstr>
      <vt:lpstr>Web usage mining</vt:lpstr>
      <vt:lpstr>Web Usage Mining - Applications</vt:lpstr>
      <vt:lpstr>Web Usage Mining Techniques</vt:lpstr>
      <vt:lpstr>Examples:</vt:lpstr>
      <vt:lpstr>Who use Web Mining Applications.</vt:lpstr>
      <vt:lpstr>Case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Mining and Social Impacts</vt:lpstr>
      <vt:lpstr>Data Mining: Merely Managers' Business or Everyone's?</vt:lpstr>
      <vt:lpstr>Social Impacts: Threat to Privacy and Data Security?</vt:lpstr>
      <vt:lpstr>Protect Privacy and Data Security</vt:lpstr>
      <vt:lpstr>Data mining and ethics I</vt:lpstr>
      <vt:lpstr>Data mining and ethics II</vt:lpstr>
      <vt:lpstr>Homework   Potential Applications of  Data Mining in Jordan</vt:lpstr>
      <vt:lpstr>End of Course   DONE</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467 : Applications and Trends</dc:title>
  <dc:subject>Data Mining Course</dc:subject>
  <dc:creator>Dr. Qasem Al-Radaideh</dc:creator>
  <cp:lastModifiedBy>2019902186</cp:lastModifiedBy>
  <cp:revision>524</cp:revision>
  <cp:lastPrinted>2010-08-20T16:00:24Z</cp:lastPrinted>
  <dcterms:created xsi:type="dcterms:W3CDTF">1999-12-01T22:01:55Z</dcterms:created>
  <dcterms:modified xsi:type="dcterms:W3CDTF">2022-05-30T20:42:15Z</dcterms:modified>
</cp:coreProperties>
</file>