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7"/>
  </p:notesMasterIdLst>
  <p:sldIdLst>
    <p:sldId id="256" r:id="rId2"/>
    <p:sldId id="257" r:id="rId3"/>
    <p:sldId id="258" r:id="rId4"/>
    <p:sldId id="259" r:id="rId5"/>
    <p:sldId id="260" r:id="rId6"/>
    <p:sldId id="261" r:id="rId7"/>
    <p:sldId id="262" r:id="rId8"/>
    <p:sldId id="263" r:id="rId9"/>
    <p:sldId id="265" r:id="rId10"/>
    <p:sldId id="266" r:id="rId11"/>
    <p:sldId id="267" r:id="rId12"/>
    <p:sldId id="269" r:id="rId13"/>
    <p:sldId id="271" r:id="rId14"/>
    <p:sldId id="272" r:id="rId15"/>
    <p:sldId id="273" r:id="rId16"/>
    <p:sldId id="274" r:id="rId17"/>
    <p:sldId id="275" r:id="rId18"/>
    <p:sldId id="276" r:id="rId19"/>
    <p:sldId id="277" r:id="rId20"/>
    <p:sldId id="278" r:id="rId21"/>
    <p:sldId id="280" r:id="rId22"/>
    <p:sldId id="281" r:id="rId23"/>
    <p:sldId id="283" r:id="rId24"/>
    <p:sldId id="284" r:id="rId25"/>
    <p:sldId id="290" r:id="rId26"/>
    <p:sldId id="285" r:id="rId27"/>
    <p:sldId id="286" r:id="rId28"/>
    <p:sldId id="288" r:id="rId29"/>
    <p:sldId id="289" r:id="rId30"/>
    <p:sldId id="291" r:id="rId31"/>
    <p:sldId id="292" r:id="rId32"/>
    <p:sldId id="293" r:id="rId33"/>
    <p:sldId id="294" r:id="rId34"/>
    <p:sldId id="295" r:id="rId35"/>
    <p:sldId id="296"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85" autoAdjust="0"/>
    <p:restoredTop sz="94660"/>
  </p:normalViewPr>
  <p:slideViewPr>
    <p:cSldViewPr>
      <p:cViewPr varScale="1">
        <p:scale>
          <a:sx n="85" d="100"/>
          <a:sy n="85" d="100"/>
        </p:scale>
        <p:origin x="186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EE8B9F-5FC4-4216-8F89-04342031AFC0}"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84BD51F3-A0A5-4AF6-8383-14CC1E65082E}">
      <dgm:prSet/>
      <dgm:spPr/>
      <dgm:t>
        <a:bodyPr/>
        <a:lstStyle/>
        <a:p>
          <a:pPr algn="just"/>
          <a:r>
            <a:rPr lang="en-US" dirty="0"/>
            <a:t>The strength of The Object-Oriented paradigm is that it is used in analysis (OOA), design (OOD) and Programming (OOP). Same classes can be used in</a:t>
          </a:r>
        </a:p>
      </dgm:t>
    </dgm:pt>
    <dgm:pt modelId="{1F036813-B20B-430B-B5EF-52749FB330ED}" type="parTrans" cxnId="{C3034299-C304-45DF-9C3D-F2BB36D32DCB}">
      <dgm:prSet/>
      <dgm:spPr/>
      <dgm:t>
        <a:bodyPr/>
        <a:lstStyle/>
        <a:p>
          <a:endParaRPr lang="en-US"/>
        </a:p>
      </dgm:t>
    </dgm:pt>
    <dgm:pt modelId="{390C7A0F-0A30-4AED-9B95-73771BD320F5}" type="sibTrans" cxnId="{C3034299-C304-45DF-9C3D-F2BB36D32DCB}">
      <dgm:prSet/>
      <dgm:spPr/>
      <dgm:t>
        <a:bodyPr/>
        <a:lstStyle/>
        <a:p>
          <a:endParaRPr lang="en-US"/>
        </a:p>
      </dgm:t>
    </dgm:pt>
    <dgm:pt modelId="{4BEEA4C3-DEAF-4833-A0F5-816801974EE0}">
      <dgm:prSet/>
      <dgm:spPr/>
      <dgm:t>
        <a:bodyPr/>
        <a:lstStyle/>
        <a:p>
          <a:pPr algn="just"/>
          <a:r>
            <a:rPr lang="en-US" dirty="0"/>
            <a:t>all 3 levels.</a:t>
          </a:r>
        </a:p>
      </dgm:t>
    </dgm:pt>
    <dgm:pt modelId="{6B3149E9-0E06-425E-ADD1-906E58B1783E}" type="parTrans" cxnId="{6AF8B52F-AAEA-4558-8302-B7F5273999BF}">
      <dgm:prSet/>
      <dgm:spPr/>
      <dgm:t>
        <a:bodyPr/>
        <a:lstStyle/>
        <a:p>
          <a:endParaRPr lang="en-US"/>
        </a:p>
      </dgm:t>
    </dgm:pt>
    <dgm:pt modelId="{6D2F23BA-7FF0-4629-AD58-20920B1C2357}" type="sibTrans" cxnId="{6AF8B52F-AAEA-4558-8302-B7F5273999BF}">
      <dgm:prSet/>
      <dgm:spPr/>
      <dgm:t>
        <a:bodyPr/>
        <a:lstStyle/>
        <a:p>
          <a:endParaRPr lang="en-US"/>
        </a:p>
      </dgm:t>
    </dgm:pt>
    <dgm:pt modelId="{C3510AB3-CF98-461F-B73A-B1B984B1FCA3}">
      <dgm:prSet/>
      <dgm:spPr/>
      <dgm:t>
        <a:bodyPr/>
        <a:lstStyle/>
        <a:p>
          <a:r>
            <a:rPr lang="en-US" dirty="0"/>
            <a:t>In this chapter, we will introduce OO design and</a:t>
          </a:r>
        </a:p>
      </dgm:t>
    </dgm:pt>
    <dgm:pt modelId="{506BD8DA-7587-4F17-8E9C-AA385F4D84B8}" type="parTrans" cxnId="{5E155964-B3F2-4101-8F57-126B5519550C}">
      <dgm:prSet/>
      <dgm:spPr/>
      <dgm:t>
        <a:bodyPr/>
        <a:lstStyle/>
        <a:p>
          <a:endParaRPr lang="en-US"/>
        </a:p>
      </dgm:t>
    </dgm:pt>
    <dgm:pt modelId="{05930315-EA70-4BE4-93A5-BADB5BE60A63}" type="sibTrans" cxnId="{5E155964-B3F2-4101-8F57-126B5519550C}">
      <dgm:prSet/>
      <dgm:spPr/>
      <dgm:t>
        <a:bodyPr/>
        <a:lstStyle/>
        <a:p>
          <a:endParaRPr lang="en-US"/>
        </a:p>
      </dgm:t>
    </dgm:pt>
    <dgm:pt modelId="{AB9E9816-2A9E-43DA-94A3-66F354A797CC}">
      <dgm:prSet/>
      <dgm:spPr/>
      <dgm:t>
        <a:bodyPr/>
        <a:lstStyle/>
        <a:p>
          <a:r>
            <a:rPr lang="en-US" dirty="0"/>
            <a:t>implementation concepts with code examples. Some of the concepts that will be introduced: Abstraction, Inheritance, encapsulation, binding, boxing, overloading, etc.</a:t>
          </a:r>
        </a:p>
      </dgm:t>
    </dgm:pt>
    <dgm:pt modelId="{4AB275E3-7F61-4055-9DD3-986093180F34}" type="parTrans" cxnId="{51F0829E-576B-4A5A-853B-8BEF94571E51}">
      <dgm:prSet/>
      <dgm:spPr/>
      <dgm:t>
        <a:bodyPr/>
        <a:lstStyle/>
        <a:p>
          <a:endParaRPr lang="en-US"/>
        </a:p>
      </dgm:t>
    </dgm:pt>
    <dgm:pt modelId="{F8B36344-D9FA-459E-8485-04F7F608AE32}" type="sibTrans" cxnId="{51F0829E-576B-4A5A-853B-8BEF94571E51}">
      <dgm:prSet/>
      <dgm:spPr/>
      <dgm:t>
        <a:bodyPr/>
        <a:lstStyle/>
        <a:p>
          <a:endParaRPr lang="en-US"/>
        </a:p>
      </dgm:t>
    </dgm:pt>
    <dgm:pt modelId="{8B8D4556-6624-4880-B2A3-AC26FCB4B526}" type="pres">
      <dgm:prSet presAssocID="{7DEE8B9F-5FC4-4216-8F89-04342031AFC0}" presName="outerComposite" presStyleCnt="0">
        <dgm:presLayoutVars>
          <dgm:chMax val="5"/>
          <dgm:dir/>
          <dgm:resizeHandles val="exact"/>
        </dgm:presLayoutVars>
      </dgm:prSet>
      <dgm:spPr/>
    </dgm:pt>
    <dgm:pt modelId="{8CEA20F3-4A3F-4062-B679-25E4235BAD50}" type="pres">
      <dgm:prSet presAssocID="{7DEE8B9F-5FC4-4216-8F89-04342031AFC0}" presName="dummyMaxCanvas" presStyleCnt="0">
        <dgm:presLayoutVars/>
      </dgm:prSet>
      <dgm:spPr/>
    </dgm:pt>
    <dgm:pt modelId="{599A4F5F-1358-495C-9213-61136F55BA0C}" type="pres">
      <dgm:prSet presAssocID="{7DEE8B9F-5FC4-4216-8F89-04342031AFC0}" presName="ThreeNodes_1" presStyleLbl="node1" presStyleIdx="0" presStyleCnt="3">
        <dgm:presLayoutVars>
          <dgm:bulletEnabled val="1"/>
        </dgm:presLayoutVars>
      </dgm:prSet>
      <dgm:spPr/>
    </dgm:pt>
    <dgm:pt modelId="{A56FFEEA-3DBA-4453-A724-4DCA89988D63}" type="pres">
      <dgm:prSet presAssocID="{7DEE8B9F-5FC4-4216-8F89-04342031AFC0}" presName="ThreeNodes_2" presStyleLbl="node1" presStyleIdx="1" presStyleCnt="3">
        <dgm:presLayoutVars>
          <dgm:bulletEnabled val="1"/>
        </dgm:presLayoutVars>
      </dgm:prSet>
      <dgm:spPr/>
    </dgm:pt>
    <dgm:pt modelId="{0F3B999F-0188-4E8D-B54A-F93B23421033}" type="pres">
      <dgm:prSet presAssocID="{7DEE8B9F-5FC4-4216-8F89-04342031AFC0}" presName="ThreeNodes_3" presStyleLbl="node1" presStyleIdx="2" presStyleCnt="3">
        <dgm:presLayoutVars>
          <dgm:bulletEnabled val="1"/>
        </dgm:presLayoutVars>
      </dgm:prSet>
      <dgm:spPr/>
    </dgm:pt>
    <dgm:pt modelId="{098EFF06-6DFA-4FFA-AB4F-71862865DF99}" type="pres">
      <dgm:prSet presAssocID="{7DEE8B9F-5FC4-4216-8F89-04342031AFC0}" presName="ThreeConn_1-2" presStyleLbl="fgAccFollowNode1" presStyleIdx="0" presStyleCnt="2">
        <dgm:presLayoutVars>
          <dgm:bulletEnabled val="1"/>
        </dgm:presLayoutVars>
      </dgm:prSet>
      <dgm:spPr/>
    </dgm:pt>
    <dgm:pt modelId="{83B90EE2-719E-46BA-9722-CEA4DF8BFDD2}" type="pres">
      <dgm:prSet presAssocID="{7DEE8B9F-5FC4-4216-8F89-04342031AFC0}" presName="ThreeConn_2-3" presStyleLbl="fgAccFollowNode1" presStyleIdx="1" presStyleCnt="2">
        <dgm:presLayoutVars>
          <dgm:bulletEnabled val="1"/>
        </dgm:presLayoutVars>
      </dgm:prSet>
      <dgm:spPr/>
    </dgm:pt>
    <dgm:pt modelId="{43AA531B-BA07-440A-92B4-A49E56EAC8B2}" type="pres">
      <dgm:prSet presAssocID="{7DEE8B9F-5FC4-4216-8F89-04342031AFC0}" presName="ThreeNodes_1_text" presStyleLbl="node1" presStyleIdx="2" presStyleCnt="3">
        <dgm:presLayoutVars>
          <dgm:bulletEnabled val="1"/>
        </dgm:presLayoutVars>
      </dgm:prSet>
      <dgm:spPr/>
    </dgm:pt>
    <dgm:pt modelId="{86998EE9-C362-47DF-97A7-713684D49E18}" type="pres">
      <dgm:prSet presAssocID="{7DEE8B9F-5FC4-4216-8F89-04342031AFC0}" presName="ThreeNodes_2_text" presStyleLbl="node1" presStyleIdx="2" presStyleCnt="3">
        <dgm:presLayoutVars>
          <dgm:bulletEnabled val="1"/>
        </dgm:presLayoutVars>
      </dgm:prSet>
      <dgm:spPr/>
    </dgm:pt>
    <dgm:pt modelId="{D751B868-8C92-437C-8F21-B286DC02B109}" type="pres">
      <dgm:prSet presAssocID="{7DEE8B9F-5FC4-4216-8F89-04342031AFC0}" presName="ThreeNodes_3_text" presStyleLbl="node1" presStyleIdx="2" presStyleCnt="3">
        <dgm:presLayoutVars>
          <dgm:bulletEnabled val="1"/>
        </dgm:presLayoutVars>
      </dgm:prSet>
      <dgm:spPr/>
    </dgm:pt>
  </dgm:ptLst>
  <dgm:cxnLst>
    <dgm:cxn modelId="{82DC8F13-53C0-4ECA-97A5-8D8FAB87E1C8}" type="presOf" srcId="{7DEE8B9F-5FC4-4216-8F89-04342031AFC0}" destId="{8B8D4556-6624-4880-B2A3-AC26FCB4B526}" srcOrd="0" destOrd="0" presId="urn:microsoft.com/office/officeart/2005/8/layout/vProcess5"/>
    <dgm:cxn modelId="{6AF8B52F-AAEA-4558-8302-B7F5273999BF}" srcId="{84BD51F3-A0A5-4AF6-8383-14CC1E65082E}" destId="{4BEEA4C3-DEAF-4833-A0F5-816801974EE0}" srcOrd="0" destOrd="0" parTransId="{6B3149E9-0E06-425E-ADD1-906E58B1783E}" sibTransId="{6D2F23BA-7FF0-4629-AD58-20920B1C2357}"/>
    <dgm:cxn modelId="{9C96863D-ADEA-4710-8D87-743E3EB3E59D}" type="presOf" srcId="{AB9E9816-2A9E-43DA-94A3-66F354A797CC}" destId="{D751B868-8C92-437C-8F21-B286DC02B109}" srcOrd="1" destOrd="0" presId="urn:microsoft.com/office/officeart/2005/8/layout/vProcess5"/>
    <dgm:cxn modelId="{5E155964-B3F2-4101-8F57-126B5519550C}" srcId="{7DEE8B9F-5FC4-4216-8F89-04342031AFC0}" destId="{C3510AB3-CF98-461F-B73A-B1B984B1FCA3}" srcOrd="1" destOrd="0" parTransId="{506BD8DA-7587-4F17-8E9C-AA385F4D84B8}" sibTransId="{05930315-EA70-4BE4-93A5-BADB5BE60A63}"/>
    <dgm:cxn modelId="{D7058454-E8F4-49D9-9710-EC9667F63B57}" type="presOf" srcId="{84BD51F3-A0A5-4AF6-8383-14CC1E65082E}" destId="{599A4F5F-1358-495C-9213-61136F55BA0C}" srcOrd="0" destOrd="0" presId="urn:microsoft.com/office/officeart/2005/8/layout/vProcess5"/>
    <dgm:cxn modelId="{352B2B78-321C-4275-BB4E-5539F8E9C690}" type="presOf" srcId="{4BEEA4C3-DEAF-4833-A0F5-816801974EE0}" destId="{43AA531B-BA07-440A-92B4-A49E56EAC8B2}" srcOrd="1" destOrd="1" presId="urn:microsoft.com/office/officeart/2005/8/layout/vProcess5"/>
    <dgm:cxn modelId="{91569658-B1D5-4A6F-9B47-E1038EBF8C1C}" type="presOf" srcId="{390C7A0F-0A30-4AED-9B95-73771BD320F5}" destId="{098EFF06-6DFA-4FFA-AB4F-71862865DF99}" srcOrd="0" destOrd="0" presId="urn:microsoft.com/office/officeart/2005/8/layout/vProcess5"/>
    <dgm:cxn modelId="{BD9A9380-3BB6-41BA-ACC7-0A9AF64B4EA7}" type="presOf" srcId="{C3510AB3-CF98-461F-B73A-B1B984B1FCA3}" destId="{A56FFEEA-3DBA-4453-A724-4DCA89988D63}" srcOrd="0" destOrd="0" presId="urn:microsoft.com/office/officeart/2005/8/layout/vProcess5"/>
    <dgm:cxn modelId="{475CC996-BFB8-43EA-887A-7A222323BD1B}" type="presOf" srcId="{C3510AB3-CF98-461F-B73A-B1B984B1FCA3}" destId="{86998EE9-C362-47DF-97A7-713684D49E18}" srcOrd="1" destOrd="0" presId="urn:microsoft.com/office/officeart/2005/8/layout/vProcess5"/>
    <dgm:cxn modelId="{C3034299-C304-45DF-9C3D-F2BB36D32DCB}" srcId="{7DEE8B9F-5FC4-4216-8F89-04342031AFC0}" destId="{84BD51F3-A0A5-4AF6-8383-14CC1E65082E}" srcOrd="0" destOrd="0" parTransId="{1F036813-B20B-430B-B5EF-52749FB330ED}" sibTransId="{390C7A0F-0A30-4AED-9B95-73771BD320F5}"/>
    <dgm:cxn modelId="{E5B7219B-2A58-4EDD-9DBD-EFA1D90DC22F}" type="presOf" srcId="{AB9E9816-2A9E-43DA-94A3-66F354A797CC}" destId="{0F3B999F-0188-4E8D-B54A-F93B23421033}" srcOrd="0" destOrd="0" presId="urn:microsoft.com/office/officeart/2005/8/layout/vProcess5"/>
    <dgm:cxn modelId="{51F0829E-576B-4A5A-853B-8BEF94571E51}" srcId="{7DEE8B9F-5FC4-4216-8F89-04342031AFC0}" destId="{AB9E9816-2A9E-43DA-94A3-66F354A797CC}" srcOrd="2" destOrd="0" parTransId="{4AB275E3-7F61-4055-9DD3-986093180F34}" sibTransId="{F8B36344-D9FA-459E-8485-04F7F608AE32}"/>
    <dgm:cxn modelId="{133A91A6-616C-441D-BBF6-F084347048A4}" type="presOf" srcId="{84BD51F3-A0A5-4AF6-8383-14CC1E65082E}" destId="{43AA531B-BA07-440A-92B4-A49E56EAC8B2}" srcOrd="1" destOrd="0" presId="urn:microsoft.com/office/officeart/2005/8/layout/vProcess5"/>
    <dgm:cxn modelId="{96031BBD-B2E0-4CA7-86C6-A2EB5A93D693}" type="presOf" srcId="{05930315-EA70-4BE4-93A5-BADB5BE60A63}" destId="{83B90EE2-719E-46BA-9722-CEA4DF8BFDD2}" srcOrd="0" destOrd="0" presId="urn:microsoft.com/office/officeart/2005/8/layout/vProcess5"/>
    <dgm:cxn modelId="{129AF4DD-DFDD-45D1-8C09-0582A02A2ED2}" type="presOf" srcId="{4BEEA4C3-DEAF-4833-A0F5-816801974EE0}" destId="{599A4F5F-1358-495C-9213-61136F55BA0C}" srcOrd="0" destOrd="1" presId="urn:microsoft.com/office/officeart/2005/8/layout/vProcess5"/>
    <dgm:cxn modelId="{B08F128D-C955-4358-84FE-60EE5B022938}" type="presParOf" srcId="{8B8D4556-6624-4880-B2A3-AC26FCB4B526}" destId="{8CEA20F3-4A3F-4062-B679-25E4235BAD50}" srcOrd="0" destOrd="0" presId="urn:microsoft.com/office/officeart/2005/8/layout/vProcess5"/>
    <dgm:cxn modelId="{3582F515-F8E9-4480-B6CD-C8425A682384}" type="presParOf" srcId="{8B8D4556-6624-4880-B2A3-AC26FCB4B526}" destId="{599A4F5F-1358-495C-9213-61136F55BA0C}" srcOrd="1" destOrd="0" presId="urn:microsoft.com/office/officeart/2005/8/layout/vProcess5"/>
    <dgm:cxn modelId="{10B44AC2-74EF-40B7-B39B-07AA59EDB29C}" type="presParOf" srcId="{8B8D4556-6624-4880-B2A3-AC26FCB4B526}" destId="{A56FFEEA-3DBA-4453-A724-4DCA89988D63}" srcOrd="2" destOrd="0" presId="urn:microsoft.com/office/officeart/2005/8/layout/vProcess5"/>
    <dgm:cxn modelId="{BAA22BCC-63EB-4AEB-90C5-6C913B4784A4}" type="presParOf" srcId="{8B8D4556-6624-4880-B2A3-AC26FCB4B526}" destId="{0F3B999F-0188-4E8D-B54A-F93B23421033}" srcOrd="3" destOrd="0" presId="urn:microsoft.com/office/officeart/2005/8/layout/vProcess5"/>
    <dgm:cxn modelId="{C4657C7D-CE43-4B94-BB13-1EC62DE0A2E4}" type="presParOf" srcId="{8B8D4556-6624-4880-B2A3-AC26FCB4B526}" destId="{098EFF06-6DFA-4FFA-AB4F-71862865DF99}" srcOrd="4" destOrd="0" presId="urn:microsoft.com/office/officeart/2005/8/layout/vProcess5"/>
    <dgm:cxn modelId="{681438FB-5C47-4564-8017-7AF252A90394}" type="presParOf" srcId="{8B8D4556-6624-4880-B2A3-AC26FCB4B526}" destId="{83B90EE2-719E-46BA-9722-CEA4DF8BFDD2}" srcOrd="5" destOrd="0" presId="urn:microsoft.com/office/officeart/2005/8/layout/vProcess5"/>
    <dgm:cxn modelId="{807D4653-51FA-4274-9527-F3FE4EABB881}" type="presParOf" srcId="{8B8D4556-6624-4880-B2A3-AC26FCB4B526}" destId="{43AA531B-BA07-440A-92B4-A49E56EAC8B2}" srcOrd="6" destOrd="0" presId="urn:microsoft.com/office/officeart/2005/8/layout/vProcess5"/>
    <dgm:cxn modelId="{53C54AAA-2C54-4E2D-BA18-0DF40FBB11B9}" type="presParOf" srcId="{8B8D4556-6624-4880-B2A3-AC26FCB4B526}" destId="{86998EE9-C362-47DF-97A7-713684D49E18}" srcOrd="7" destOrd="0" presId="urn:microsoft.com/office/officeart/2005/8/layout/vProcess5"/>
    <dgm:cxn modelId="{7B689669-AF9E-4C27-9D0E-E612366A51CB}" type="presParOf" srcId="{8B8D4556-6624-4880-B2A3-AC26FCB4B526}" destId="{D751B868-8C92-437C-8F21-B286DC02B109}"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66CB08-A8DC-4223-960D-A37A7A670416}"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F7E09333-46BA-41F2-8FE6-91D29456FF05}">
      <dgm:prSet/>
      <dgm:spPr/>
      <dgm:t>
        <a:bodyPr/>
        <a:lstStyle/>
        <a:p>
          <a:r>
            <a:rPr lang="en-US" dirty="0"/>
            <a:t>Everything is an object.</a:t>
          </a:r>
        </a:p>
      </dgm:t>
    </dgm:pt>
    <dgm:pt modelId="{5DD33642-BFDE-4801-818E-673CDA124C2C}" type="parTrans" cxnId="{87F3EC66-DCE6-45A4-878C-CD0A12A943AD}">
      <dgm:prSet/>
      <dgm:spPr/>
      <dgm:t>
        <a:bodyPr/>
        <a:lstStyle/>
        <a:p>
          <a:endParaRPr lang="en-US"/>
        </a:p>
      </dgm:t>
    </dgm:pt>
    <dgm:pt modelId="{2BD131D5-722D-4DED-B1D5-9AA543FE01A7}" type="sibTrans" cxnId="{87F3EC66-DCE6-45A4-878C-CD0A12A943AD}">
      <dgm:prSet/>
      <dgm:spPr/>
      <dgm:t>
        <a:bodyPr/>
        <a:lstStyle/>
        <a:p>
          <a:endParaRPr lang="en-US"/>
        </a:p>
      </dgm:t>
    </dgm:pt>
    <dgm:pt modelId="{56627BE7-51BB-419C-BA1D-0A43B0F704A4}">
      <dgm:prSet/>
      <dgm:spPr/>
      <dgm:t>
        <a:bodyPr/>
        <a:lstStyle/>
        <a:p>
          <a:r>
            <a:rPr lang="en-US" dirty="0"/>
            <a:t>A program is a bunch of objects telling each        other what to do by sending messages.</a:t>
          </a:r>
        </a:p>
      </dgm:t>
    </dgm:pt>
    <dgm:pt modelId="{9CEB942C-9B20-46E3-96A2-0F8482CCFDCE}" type="parTrans" cxnId="{27FC3805-EF96-4624-A220-486B61F7B28C}">
      <dgm:prSet/>
      <dgm:spPr/>
      <dgm:t>
        <a:bodyPr/>
        <a:lstStyle/>
        <a:p>
          <a:endParaRPr lang="en-US"/>
        </a:p>
      </dgm:t>
    </dgm:pt>
    <dgm:pt modelId="{7DEEF2B4-910E-46EA-A5DE-2971B02F5B24}" type="sibTrans" cxnId="{27FC3805-EF96-4624-A220-486B61F7B28C}">
      <dgm:prSet/>
      <dgm:spPr/>
      <dgm:t>
        <a:bodyPr/>
        <a:lstStyle/>
        <a:p>
          <a:endParaRPr lang="en-US"/>
        </a:p>
      </dgm:t>
    </dgm:pt>
    <dgm:pt modelId="{42957CDC-0BBB-40D2-8F3E-314537770F40}">
      <dgm:prSet/>
      <dgm:spPr/>
      <dgm:t>
        <a:bodyPr/>
        <a:lstStyle/>
        <a:p>
          <a:r>
            <a:rPr lang="en-US" dirty="0"/>
            <a:t>Each object has its own memory .</a:t>
          </a:r>
        </a:p>
      </dgm:t>
    </dgm:pt>
    <dgm:pt modelId="{7EAD3F50-BE60-4DAD-A54B-443C6FA813FC}" type="parTrans" cxnId="{2D0A65A0-E9D7-4264-BBEF-80F25DD98BAF}">
      <dgm:prSet/>
      <dgm:spPr/>
      <dgm:t>
        <a:bodyPr/>
        <a:lstStyle/>
        <a:p>
          <a:endParaRPr lang="en-US"/>
        </a:p>
      </dgm:t>
    </dgm:pt>
    <dgm:pt modelId="{094D4069-4391-49B4-B3FA-0301C41D4F29}" type="sibTrans" cxnId="{2D0A65A0-E9D7-4264-BBEF-80F25DD98BAF}">
      <dgm:prSet/>
      <dgm:spPr/>
      <dgm:t>
        <a:bodyPr/>
        <a:lstStyle/>
        <a:p>
          <a:endParaRPr lang="en-US"/>
        </a:p>
      </dgm:t>
    </dgm:pt>
    <dgm:pt modelId="{8C60FC30-8498-47D2-BCE8-02A4FCC1DAAB}">
      <dgm:prSet/>
      <dgm:spPr/>
      <dgm:t>
        <a:bodyPr/>
        <a:lstStyle/>
        <a:p>
          <a:r>
            <a:rPr lang="en-US" dirty="0"/>
            <a:t>Every object has a type (class).</a:t>
          </a:r>
        </a:p>
      </dgm:t>
    </dgm:pt>
    <dgm:pt modelId="{2D912E13-F9EB-442D-AA70-C4FA8DF7B7C0}" type="parTrans" cxnId="{C26E22B6-CADF-4090-B1CE-A5EA8210AF93}">
      <dgm:prSet/>
      <dgm:spPr/>
      <dgm:t>
        <a:bodyPr/>
        <a:lstStyle/>
        <a:p>
          <a:endParaRPr lang="en-US"/>
        </a:p>
      </dgm:t>
    </dgm:pt>
    <dgm:pt modelId="{5EAC8D2E-0DF8-4E72-9059-CF2B12532D41}" type="sibTrans" cxnId="{C26E22B6-CADF-4090-B1CE-A5EA8210AF93}">
      <dgm:prSet/>
      <dgm:spPr/>
      <dgm:t>
        <a:bodyPr/>
        <a:lstStyle/>
        <a:p>
          <a:endParaRPr lang="en-US"/>
        </a:p>
      </dgm:t>
    </dgm:pt>
    <dgm:pt modelId="{C652AD59-77DB-4B22-A824-EEF9F2D8C75F}">
      <dgm:prSet/>
      <dgm:spPr/>
      <dgm:t>
        <a:bodyPr/>
        <a:lstStyle/>
        <a:p>
          <a:r>
            <a:rPr lang="en-US" dirty="0"/>
            <a:t>All objects of a particular type (class) can receive the same messages.</a:t>
          </a:r>
        </a:p>
      </dgm:t>
    </dgm:pt>
    <dgm:pt modelId="{50194814-45DF-4975-BC1C-6E82E6A57864}" type="parTrans" cxnId="{25586972-759E-47D4-BA8F-31232E3360DD}">
      <dgm:prSet/>
      <dgm:spPr/>
      <dgm:t>
        <a:bodyPr/>
        <a:lstStyle/>
        <a:p>
          <a:endParaRPr lang="en-US"/>
        </a:p>
      </dgm:t>
    </dgm:pt>
    <dgm:pt modelId="{CE915A71-567D-43F9-887F-18EB20FE8BE2}" type="sibTrans" cxnId="{25586972-759E-47D4-BA8F-31232E3360DD}">
      <dgm:prSet/>
      <dgm:spPr/>
      <dgm:t>
        <a:bodyPr/>
        <a:lstStyle/>
        <a:p>
          <a:endParaRPr lang="en-US"/>
        </a:p>
      </dgm:t>
    </dgm:pt>
    <dgm:pt modelId="{F04EC14B-E835-4508-B4AC-A5B3E8579A3B}" type="pres">
      <dgm:prSet presAssocID="{5A66CB08-A8DC-4223-960D-A37A7A670416}" presName="linear" presStyleCnt="0">
        <dgm:presLayoutVars>
          <dgm:animLvl val="lvl"/>
          <dgm:resizeHandles val="exact"/>
        </dgm:presLayoutVars>
      </dgm:prSet>
      <dgm:spPr/>
    </dgm:pt>
    <dgm:pt modelId="{A186FF7D-A3A4-4650-B70D-D493F1E5EA1C}" type="pres">
      <dgm:prSet presAssocID="{F7E09333-46BA-41F2-8FE6-91D29456FF05}" presName="parentText" presStyleLbl="node1" presStyleIdx="0" presStyleCnt="5">
        <dgm:presLayoutVars>
          <dgm:chMax val="0"/>
          <dgm:bulletEnabled val="1"/>
        </dgm:presLayoutVars>
      </dgm:prSet>
      <dgm:spPr/>
    </dgm:pt>
    <dgm:pt modelId="{9388F75F-7DFB-484A-8F79-63AA1E9B2484}" type="pres">
      <dgm:prSet presAssocID="{2BD131D5-722D-4DED-B1D5-9AA543FE01A7}" presName="spacer" presStyleCnt="0"/>
      <dgm:spPr/>
    </dgm:pt>
    <dgm:pt modelId="{80201AE1-97EA-4419-B163-CF8DD7213484}" type="pres">
      <dgm:prSet presAssocID="{56627BE7-51BB-419C-BA1D-0A43B0F704A4}" presName="parentText" presStyleLbl="node1" presStyleIdx="1" presStyleCnt="5">
        <dgm:presLayoutVars>
          <dgm:chMax val="0"/>
          <dgm:bulletEnabled val="1"/>
        </dgm:presLayoutVars>
      </dgm:prSet>
      <dgm:spPr/>
    </dgm:pt>
    <dgm:pt modelId="{FEB33BE5-C0E2-435D-8250-C6C5E01CA264}" type="pres">
      <dgm:prSet presAssocID="{7DEEF2B4-910E-46EA-A5DE-2971B02F5B24}" presName="spacer" presStyleCnt="0"/>
      <dgm:spPr/>
    </dgm:pt>
    <dgm:pt modelId="{F12809BF-71BA-4AA4-8EDB-FFAA8F798748}" type="pres">
      <dgm:prSet presAssocID="{42957CDC-0BBB-40D2-8F3E-314537770F40}" presName="parentText" presStyleLbl="node1" presStyleIdx="2" presStyleCnt="5">
        <dgm:presLayoutVars>
          <dgm:chMax val="0"/>
          <dgm:bulletEnabled val="1"/>
        </dgm:presLayoutVars>
      </dgm:prSet>
      <dgm:spPr/>
    </dgm:pt>
    <dgm:pt modelId="{8D95671E-4336-4603-B525-3C178C02A74E}" type="pres">
      <dgm:prSet presAssocID="{094D4069-4391-49B4-B3FA-0301C41D4F29}" presName="spacer" presStyleCnt="0"/>
      <dgm:spPr/>
    </dgm:pt>
    <dgm:pt modelId="{A585AE19-9C96-4790-8867-2575AD605E32}" type="pres">
      <dgm:prSet presAssocID="{8C60FC30-8498-47D2-BCE8-02A4FCC1DAAB}" presName="parentText" presStyleLbl="node1" presStyleIdx="3" presStyleCnt="5">
        <dgm:presLayoutVars>
          <dgm:chMax val="0"/>
          <dgm:bulletEnabled val="1"/>
        </dgm:presLayoutVars>
      </dgm:prSet>
      <dgm:spPr/>
    </dgm:pt>
    <dgm:pt modelId="{41CB98E7-4888-4C67-A0E0-4EC528CB5DA0}" type="pres">
      <dgm:prSet presAssocID="{5EAC8D2E-0DF8-4E72-9059-CF2B12532D41}" presName="spacer" presStyleCnt="0"/>
      <dgm:spPr/>
    </dgm:pt>
    <dgm:pt modelId="{136B40FE-B616-454B-A1AC-E0130B196069}" type="pres">
      <dgm:prSet presAssocID="{C652AD59-77DB-4B22-A824-EEF9F2D8C75F}" presName="parentText" presStyleLbl="node1" presStyleIdx="4" presStyleCnt="5">
        <dgm:presLayoutVars>
          <dgm:chMax val="0"/>
          <dgm:bulletEnabled val="1"/>
        </dgm:presLayoutVars>
      </dgm:prSet>
      <dgm:spPr/>
    </dgm:pt>
  </dgm:ptLst>
  <dgm:cxnLst>
    <dgm:cxn modelId="{27FC3805-EF96-4624-A220-486B61F7B28C}" srcId="{5A66CB08-A8DC-4223-960D-A37A7A670416}" destId="{56627BE7-51BB-419C-BA1D-0A43B0F704A4}" srcOrd="1" destOrd="0" parTransId="{9CEB942C-9B20-46E3-96A2-0F8482CCFDCE}" sibTransId="{7DEEF2B4-910E-46EA-A5DE-2971B02F5B24}"/>
    <dgm:cxn modelId="{22A1FB0A-6040-4ED1-A07A-7AC81F2BA9DD}" type="presOf" srcId="{56627BE7-51BB-419C-BA1D-0A43B0F704A4}" destId="{80201AE1-97EA-4419-B163-CF8DD7213484}" srcOrd="0" destOrd="0" presId="urn:microsoft.com/office/officeart/2005/8/layout/vList2"/>
    <dgm:cxn modelId="{95473C0D-6D2E-4BE2-B36D-9395286E9381}" type="presOf" srcId="{5A66CB08-A8DC-4223-960D-A37A7A670416}" destId="{F04EC14B-E835-4508-B4AC-A5B3E8579A3B}" srcOrd="0" destOrd="0" presId="urn:microsoft.com/office/officeart/2005/8/layout/vList2"/>
    <dgm:cxn modelId="{E5045117-71B2-424A-8540-A79A8BD83659}" type="presOf" srcId="{F7E09333-46BA-41F2-8FE6-91D29456FF05}" destId="{A186FF7D-A3A4-4650-B70D-D493F1E5EA1C}" srcOrd="0" destOrd="0" presId="urn:microsoft.com/office/officeart/2005/8/layout/vList2"/>
    <dgm:cxn modelId="{87F3EC66-DCE6-45A4-878C-CD0A12A943AD}" srcId="{5A66CB08-A8DC-4223-960D-A37A7A670416}" destId="{F7E09333-46BA-41F2-8FE6-91D29456FF05}" srcOrd="0" destOrd="0" parTransId="{5DD33642-BFDE-4801-818E-673CDA124C2C}" sibTransId="{2BD131D5-722D-4DED-B1D5-9AA543FE01A7}"/>
    <dgm:cxn modelId="{25586972-759E-47D4-BA8F-31232E3360DD}" srcId="{5A66CB08-A8DC-4223-960D-A37A7A670416}" destId="{C652AD59-77DB-4B22-A824-EEF9F2D8C75F}" srcOrd="4" destOrd="0" parTransId="{50194814-45DF-4975-BC1C-6E82E6A57864}" sibTransId="{CE915A71-567D-43F9-887F-18EB20FE8BE2}"/>
    <dgm:cxn modelId="{2D0A65A0-E9D7-4264-BBEF-80F25DD98BAF}" srcId="{5A66CB08-A8DC-4223-960D-A37A7A670416}" destId="{42957CDC-0BBB-40D2-8F3E-314537770F40}" srcOrd="2" destOrd="0" parTransId="{7EAD3F50-BE60-4DAD-A54B-443C6FA813FC}" sibTransId="{094D4069-4391-49B4-B3FA-0301C41D4F29}"/>
    <dgm:cxn modelId="{D3CD31A9-EE04-454D-B3A4-C854434B8FDA}" type="presOf" srcId="{8C60FC30-8498-47D2-BCE8-02A4FCC1DAAB}" destId="{A585AE19-9C96-4790-8867-2575AD605E32}" srcOrd="0" destOrd="0" presId="urn:microsoft.com/office/officeart/2005/8/layout/vList2"/>
    <dgm:cxn modelId="{C26E22B6-CADF-4090-B1CE-A5EA8210AF93}" srcId="{5A66CB08-A8DC-4223-960D-A37A7A670416}" destId="{8C60FC30-8498-47D2-BCE8-02A4FCC1DAAB}" srcOrd="3" destOrd="0" parTransId="{2D912E13-F9EB-442D-AA70-C4FA8DF7B7C0}" sibTransId="{5EAC8D2E-0DF8-4E72-9059-CF2B12532D41}"/>
    <dgm:cxn modelId="{B2BF6DEA-2FB8-449D-B5F7-C71AAC794D97}" type="presOf" srcId="{C652AD59-77DB-4B22-A824-EEF9F2D8C75F}" destId="{136B40FE-B616-454B-A1AC-E0130B196069}" srcOrd="0" destOrd="0" presId="urn:microsoft.com/office/officeart/2005/8/layout/vList2"/>
    <dgm:cxn modelId="{667A6CEE-6D1B-4D3E-BAC1-27A10C628F05}" type="presOf" srcId="{42957CDC-0BBB-40D2-8F3E-314537770F40}" destId="{F12809BF-71BA-4AA4-8EDB-FFAA8F798748}" srcOrd="0" destOrd="0" presId="urn:microsoft.com/office/officeart/2005/8/layout/vList2"/>
    <dgm:cxn modelId="{2FB27505-2C2A-42CE-9082-41E306663C3D}" type="presParOf" srcId="{F04EC14B-E835-4508-B4AC-A5B3E8579A3B}" destId="{A186FF7D-A3A4-4650-B70D-D493F1E5EA1C}" srcOrd="0" destOrd="0" presId="urn:microsoft.com/office/officeart/2005/8/layout/vList2"/>
    <dgm:cxn modelId="{F3EF3A99-68C6-4C6C-8B4B-70A2973B1EA3}" type="presParOf" srcId="{F04EC14B-E835-4508-B4AC-A5B3E8579A3B}" destId="{9388F75F-7DFB-484A-8F79-63AA1E9B2484}" srcOrd="1" destOrd="0" presId="urn:microsoft.com/office/officeart/2005/8/layout/vList2"/>
    <dgm:cxn modelId="{E3A6F40B-04DD-409D-9425-26FBA8A5CAE2}" type="presParOf" srcId="{F04EC14B-E835-4508-B4AC-A5B3E8579A3B}" destId="{80201AE1-97EA-4419-B163-CF8DD7213484}" srcOrd="2" destOrd="0" presId="urn:microsoft.com/office/officeart/2005/8/layout/vList2"/>
    <dgm:cxn modelId="{5C32214B-11EF-4539-A4C4-78C083AB6ABA}" type="presParOf" srcId="{F04EC14B-E835-4508-B4AC-A5B3E8579A3B}" destId="{FEB33BE5-C0E2-435D-8250-C6C5E01CA264}" srcOrd="3" destOrd="0" presId="urn:microsoft.com/office/officeart/2005/8/layout/vList2"/>
    <dgm:cxn modelId="{25D916D6-857F-4CBE-9CFB-C180197ACA02}" type="presParOf" srcId="{F04EC14B-E835-4508-B4AC-A5B3E8579A3B}" destId="{F12809BF-71BA-4AA4-8EDB-FFAA8F798748}" srcOrd="4" destOrd="0" presId="urn:microsoft.com/office/officeart/2005/8/layout/vList2"/>
    <dgm:cxn modelId="{9942A6D5-49C6-4FF9-88EF-D8826DE98666}" type="presParOf" srcId="{F04EC14B-E835-4508-B4AC-A5B3E8579A3B}" destId="{8D95671E-4336-4603-B525-3C178C02A74E}" srcOrd="5" destOrd="0" presId="urn:microsoft.com/office/officeart/2005/8/layout/vList2"/>
    <dgm:cxn modelId="{F2EACDF0-8001-4F9A-9606-E1A2218D83D2}" type="presParOf" srcId="{F04EC14B-E835-4508-B4AC-A5B3E8579A3B}" destId="{A585AE19-9C96-4790-8867-2575AD605E32}" srcOrd="6" destOrd="0" presId="urn:microsoft.com/office/officeart/2005/8/layout/vList2"/>
    <dgm:cxn modelId="{E8DCC17B-E12A-4E4D-8C3D-6F41E346BA90}" type="presParOf" srcId="{F04EC14B-E835-4508-B4AC-A5B3E8579A3B}" destId="{41CB98E7-4888-4C67-A0E0-4EC528CB5DA0}" srcOrd="7" destOrd="0" presId="urn:microsoft.com/office/officeart/2005/8/layout/vList2"/>
    <dgm:cxn modelId="{0925210C-370B-4ECF-9F89-337536812F7C}" type="presParOf" srcId="{F04EC14B-E835-4508-B4AC-A5B3E8579A3B}" destId="{136B40FE-B616-454B-A1AC-E0130B196069}"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A4F5F-1358-495C-9213-61136F55BA0C}">
      <dsp:nvSpPr>
        <dsp:cNvPr id="0" name=""/>
        <dsp:cNvSpPr/>
      </dsp:nvSpPr>
      <dsp:spPr>
        <a:xfrm>
          <a:off x="0" y="0"/>
          <a:ext cx="6131560" cy="1228044"/>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kern="1200" dirty="0"/>
            <a:t>The strength of The Object-Oriented paradigm is that it is used in analysis (OOA), design (OOD) and Programming (OOP). Same classes can be used in</a:t>
          </a:r>
        </a:p>
        <a:p>
          <a:pPr marL="114300" lvl="1" indent="-114300" algn="just" defTabSz="533400">
            <a:lnSpc>
              <a:spcPct val="90000"/>
            </a:lnSpc>
            <a:spcBef>
              <a:spcPct val="0"/>
            </a:spcBef>
            <a:spcAft>
              <a:spcPct val="15000"/>
            </a:spcAft>
            <a:buChar char="•"/>
          </a:pPr>
          <a:r>
            <a:rPr lang="en-US" sz="1200" kern="1200" dirty="0"/>
            <a:t>all 3 levels.</a:t>
          </a:r>
        </a:p>
      </dsp:txBody>
      <dsp:txXfrm>
        <a:off x="35968" y="35968"/>
        <a:ext cx="4806404" cy="1156108"/>
      </dsp:txXfrm>
    </dsp:sp>
    <dsp:sp modelId="{A56FFEEA-3DBA-4453-A724-4DCA89988D63}">
      <dsp:nvSpPr>
        <dsp:cNvPr id="0" name=""/>
        <dsp:cNvSpPr/>
      </dsp:nvSpPr>
      <dsp:spPr>
        <a:xfrm>
          <a:off x="541019" y="1432718"/>
          <a:ext cx="6131560" cy="1228044"/>
        </a:xfrm>
        <a:prstGeom prst="roundRect">
          <a:avLst>
            <a:gd name="adj" fmla="val 10000"/>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In this chapter, we will introduce OO design and</a:t>
          </a:r>
        </a:p>
      </dsp:txBody>
      <dsp:txXfrm>
        <a:off x="576987" y="1468686"/>
        <a:ext cx="4720375" cy="1156108"/>
      </dsp:txXfrm>
    </dsp:sp>
    <dsp:sp modelId="{0F3B999F-0188-4E8D-B54A-F93B23421033}">
      <dsp:nvSpPr>
        <dsp:cNvPr id="0" name=""/>
        <dsp:cNvSpPr/>
      </dsp:nvSpPr>
      <dsp:spPr>
        <a:xfrm>
          <a:off x="1082039" y="2865437"/>
          <a:ext cx="6131560" cy="1228044"/>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implementation concepts with code examples. Some of the concepts that will be introduced: Abstraction, Inheritance, encapsulation, binding, boxing, overloading, etc.</a:t>
          </a:r>
        </a:p>
      </dsp:txBody>
      <dsp:txXfrm>
        <a:off x="1118007" y="2901405"/>
        <a:ext cx="4720375" cy="1156108"/>
      </dsp:txXfrm>
    </dsp:sp>
    <dsp:sp modelId="{098EFF06-6DFA-4FFA-AB4F-71862865DF99}">
      <dsp:nvSpPr>
        <dsp:cNvPr id="0" name=""/>
        <dsp:cNvSpPr/>
      </dsp:nvSpPr>
      <dsp:spPr>
        <a:xfrm>
          <a:off x="5333331" y="931267"/>
          <a:ext cx="798228" cy="798228"/>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512932" y="931267"/>
        <a:ext cx="439026" cy="600667"/>
      </dsp:txXfrm>
    </dsp:sp>
    <dsp:sp modelId="{83B90EE2-719E-46BA-9722-CEA4DF8BFDD2}">
      <dsp:nvSpPr>
        <dsp:cNvPr id="0" name=""/>
        <dsp:cNvSpPr/>
      </dsp:nvSpPr>
      <dsp:spPr>
        <a:xfrm>
          <a:off x="5874351" y="2355798"/>
          <a:ext cx="798228" cy="798228"/>
        </a:xfrm>
        <a:prstGeom prst="downArrow">
          <a:avLst>
            <a:gd name="adj1" fmla="val 55000"/>
            <a:gd name="adj2" fmla="val 45000"/>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053952" y="2355798"/>
        <a:ext cx="439026" cy="6006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6FF7D-A3A4-4650-B70D-D493F1E5EA1C}">
      <dsp:nvSpPr>
        <dsp:cNvPr id="0" name=""/>
        <dsp:cNvSpPr/>
      </dsp:nvSpPr>
      <dsp:spPr>
        <a:xfrm>
          <a:off x="0" y="674985"/>
          <a:ext cx="4971603" cy="68445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Everything is an object.</a:t>
          </a:r>
        </a:p>
      </dsp:txBody>
      <dsp:txXfrm>
        <a:off x="33412" y="708397"/>
        <a:ext cx="4904779" cy="617626"/>
      </dsp:txXfrm>
    </dsp:sp>
    <dsp:sp modelId="{80201AE1-97EA-4419-B163-CF8DD7213484}">
      <dsp:nvSpPr>
        <dsp:cNvPr id="0" name=""/>
        <dsp:cNvSpPr/>
      </dsp:nvSpPr>
      <dsp:spPr>
        <a:xfrm>
          <a:off x="0" y="1411275"/>
          <a:ext cx="4971603" cy="684450"/>
        </a:xfrm>
        <a:prstGeom prst="roundRect">
          <a:avLst/>
        </a:prstGeom>
        <a:gradFill rotWithShape="0">
          <a:gsLst>
            <a:gs pos="0">
              <a:schemeClr val="accent2">
                <a:hueOff val="-741071"/>
                <a:satOff val="3550"/>
                <a:lumOff val="3284"/>
                <a:alphaOff val="0"/>
                <a:tint val="96000"/>
                <a:lumMod val="100000"/>
              </a:schemeClr>
            </a:gs>
            <a:gs pos="78000">
              <a:schemeClr val="accent2">
                <a:hueOff val="-741071"/>
                <a:satOff val="3550"/>
                <a:lumOff val="328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 program is a bunch of objects telling each        other what to do by sending messages.</a:t>
          </a:r>
        </a:p>
      </dsp:txBody>
      <dsp:txXfrm>
        <a:off x="33412" y="1444687"/>
        <a:ext cx="4904779" cy="617626"/>
      </dsp:txXfrm>
    </dsp:sp>
    <dsp:sp modelId="{F12809BF-71BA-4AA4-8EDB-FFAA8F798748}">
      <dsp:nvSpPr>
        <dsp:cNvPr id="0" name=""/>
        <dsp:cNvSpPr/>
      </dsp:nvSpPr>
      <dsp:spPr>
        <a:xfrm>
          <a:off x="0" y="2147565"/>
          <a:ext cx="4971603" cy="684450"/>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Each object has its own memory .</a:t>
          </a:r>
        </a:p>
      </dsp:txBody>
      <dsp:txXfrm>
        <a:off x="33412" y="2180977"/>
        <a:ext cx="4904779" cy="617626"/>
      </dsp:txXfrm>
    </dsp:sp>
    <dsp:sp modelId="{A585AE19-9C96-4790-8867-2575AD605E32}">
      <dsp:nvSpPr>
        <dsp:cNvPr id="0" name=""/>
        <dsp:cNvSpPr/>
      </dsp:nvSpPr>
      <dsp:spPr>
        <a:xfrm>
          <a:off x="0" y="2883855"/>
          <a:ext cx="4971603" cy="684450"/>
        </a:xfrm>
        <a:prstGeom prst="roundRect">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Every object has a type (class).</a:t>
          </a:r>
        </a:p>
      </dsp:txBody>
      <dsp:txXfrm>
        <a:off x="33412" y="2917267"/>
        <a:ext cx="4904779" cy="617626"/>
      </dsp:txXfrm>
    </dsp:sp>
    <dsp:sp modelId="{136B40FE-B616-454B-A1AC-E0130B196069}">
      <dsp:nvSpPr>
        <dsp:cNvPr id="0" name=""/>
        <dsp:cNvSpPr/>
      </dsp:nvSpPr>
      <dsp:spPr>
        <a:xfrm>
          <a:off x="0" y="3620145"/>
          <a:ext cx="4971603" cy="68445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All objects of a particular type (class) can receive the same messages.</a:t>
          </a:r>
        </a:p>
      </dsp:txBody>
      <dsp:txXfrm>
        <a:off x="33412" y="3653557"/>
        <a:ext cx="4904779" cy="61762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JO"/>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021731A0-9136-4A94-9742-F340FF415F65}" type="datetimeFigureOut">
              <a:rPr lang="ar-JO" smtClean="0"/>
              <a:t>05/09/1443</a:t>
            </a:fld>
            <a:endParaRPr lang="ar-JO"/>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JO"/>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JO"/>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2FB0B369-126D-4387-A14C-37E68A4AB459}" type="slidenum">
              <a:rPr lang="ar-JO" smtClean="0"/>
              <a:t>‹#›</a:t>
            </a:fld>
            <a:endParaRPr lang="ar-JO"/>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JO" dirty="0"/>
          </a:p>
        </p:txBody>
      </p:sp>
      <p:sp>
        <p:nvSpPr>
          <p:cNvPr id="4" name="Slide Number Placeholder 3"/>
          <p:cNvSpPr>
            <a:spLocks noGrp="1"/>
          </p:cNvSpPr>
          <p:nvPr>
            <p:ph type="sldNum" sz="quarter" idx="10"/>
          </p:nvPr>
        </p:nvSpPr>
        <p:spPr/>
        <p:txBody>
          <a:bodyPr/>
          <a:lstStyle/>
          <a:p>
            <a:fld id="{2FB0B369-126D-4387-A14C-37E68A4AB459}" type="slidenum">
              <a:rPr lang="ar-JO" smtClean="0"/>
              <a:t>9</a:t>
            </a:fld>
            <a:endParaRPr lang="ar-JO"/>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24293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04249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6615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02514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77120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19888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12386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54470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39420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6023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1361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7227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29571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73044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48318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53444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4/6/2022</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2816769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838200"/>
            <a:ext cx="5826719" cy="1646302"/>
          </a:xfrm>
        </p:spPr>
        <p:txBody>
          <a:bodyPr>
            <a:normAutofit fontScale="90000"/>
          </a:bodyPr>
          <a:lstStyle/>
          <a:p>
            <a:pPr algn="ctr" rtl="0"/>
            <a:r>
              <a:rPr lang="en-US" dirty="0">
                <a:solidFill>
                  <a:schemeClr val="tx1"/>
                </a:solidFill>
              </a:rPr>
              <a:t>Chapter 3</a:t>
            </a:r>
            <a:br>
              <a:rPr lang="en-US" dirty="0"/>
            </a:br>
            <a:endParaRPr lang="ar-JO" dirty="0"/>
          </a:p>
        </p:txBody>
      </p:sp>
      <p:sp>
        <p:nvSpPr>
          <p:cNvPr id="3" name="Subtitle 2"/>
          <p:cNvSpPr>
            <a:spLocks noGrp="1"/>
          </p:cNvSpPr>
          <p:nvPr>
            <p:ph type="subTitle" idx="1"/>
          </p:nvPr>
        </p:nvSpPr>
        <p:spPr>
          <a:xfrm>
            <a:off x="990600" y="2484502"/>
            <a:ext cx="5826719" cy="2087498"/>
          </a:xfrm>
        </p:spPr>
        <p:txBody>
          <a:bodyPr>
            <a:normAutofit fontScale="25000" lnSpcReduction="20000"/>
          </a:bodyPr>
          <a:lstStyle/>
          <a:p>
            <a:pPr algn="ctr" rtl="0"/>
            <a:r>
              <a:rPr lang="en-US" sz="19600" dirty="0">
                <a:solidFill>
                  <a:schemeClr val="tx1"/>
                </a:solidFill>
                <a:latin typeface="+mj-lt"/>
                <a:ea typeface="+mj-ea"/>
                <a:cs typeface="+mj-cs"/>
              </a:rPr>
              <a:t>Object-Oriented Concepts with</a:t>
            </a:r>
          </a:p>
          <a:p>
            <a:pPr algn="ctr" rtl="0"/>
            <a:r>
              <a:rPr lang="en-US" sz="19600" dirty="0">
                <a:solidFill>
                  <a:schemeClr val="tx1"/>
                </a:solidFill>
                <a:latin typeface="+mj-lt"/>
                <a:ea typeface="+mj-ea"/>
                <a:cs typeface="+mj-cs"/>
              </a:rPr>
              <a:t>Examples</a:t>
            </a:r>
          </a:p>
          <a:p>
            <a:pPr algn="ctr" rtl="0"/>
            <a:r>
              <a:rPr lang="en-US" sz="19600" dirty="0">
                <a:solidFill>
                  <a:schemeClr val="tx1"/>
                </a:solidFill>
                <a:latin typeface="+mj-lt"/>
                <a:ea typeface="+mj-ea"/>
                <a:cs typeface="+mj-cs"/>
              </a:rPr>
              <a:t> </a:t>
            </a:r>
          </a:p>
          <a:p>
            <a:br>
              <a:rPr lang="en-US" dirty="0"/>
            </a:br>
            <a:endParaRPr lang="ar-JO"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rtl="0"/>
            <a:r>
              <a:rPr lang="en-US" dirty="0">
                <a:solidFill>
                  <a:schemeClr val="tx1"/>
                </a:solidFill>
                <a:effectLst/>
              </a:rPr>
              <a:t>Modularity</a:t>
            </a:r>
            <a:endParaRPr lang="ar-JO" dirty="0">
              <a:solidFill>
                <a:schemeClr val="tx1"/>
              </a:solidFill>
              <a:effectLst/>
            </a:endParaRPr>
          </a:p>
        </p:txBody>
      </p:sp>
      <p:sp>
        <p:nvSpPr>
          <p:cNvPr id="2" name="Content Placeholder 1"/>
          <p:cNvSpPr>
            <a:spLocks noGrp="1"/>
          </p:cNvSpPr>
          <p:nvPr>
            <p:ph idx="1"/>
          </p:nvPr>
        </p:nvSpPr>
        <p:spPr>
          <a:xfrm>
            <a:off x="457200" y="1481328"/>
            <a:ext cx="6858000" cy="5224272"/>
          </a:xfrm>
        </p:spPr>
        <p:txBody>
          <a:bodyPr>
            <a:normAutofit/>
          </a:bodyPr>
          <a:lstStyle/>
          <a:p>
            <a:pPr marL="271463" indent="-185738" algn="just" rtl="0">
              <a:lnSpc>
                <a:spcPct val="110000"/>
              </a:lnSpc>
            </a:pPr>
            <a:r>
              <a:rPr lang="en-US" dirty="0"/>
              <a:t> Aspect of syntactically grouping related declarations. (E.g., fields and methods of a  (data type.) </a:t>
            </a:r>
          </a:p>
          <a:p>
            <a:pPr marL="271463" indent="-185738" algn="just" rtl="0">
              <a:lnSpc>
                <a:spcPct val="110000"/>
              </a:lnSpc>
            </a:pPr>
            <a:r>
              <a:rPr lang="en-US" dirty="0"/>
              <a:t> Package/class in Java. </a:t>
            </a:r>
          </a:p>
          <a:p>
            <a:pPr marL="271463" indent="-185738" algn="just" rtl="0">
              <a:lnSpc>
                <a:spcPct val="110000"/>
              </a:lnSpc>
            </a:pPr>
            <a:r>
              <a:rPr lang="en-US" dirty="0"/>
              <a:t> In OOPLs, a class serves as the basic unit  for decomposition and modification. It can be separately compiled.</a:t>
            </a:r>
          </a:p>
          <a:p>
            <a:pPr algn="just"/>
            <a:endParaRPr lang="ar-JO"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rtl="0"/>
            <a:r>
              <a:rPr lang="en-US" dirty="0">
                <a:solidFill>
                  <a:schemeClr val="tx1"/>
                </a:solidFill>
                <a:effectLst/>
              </a:rPr>
              <a:t>Namespaces</a:t>
            </a:r>
            <a:endParaRPr lang="ar-JO" dirty="0">
              <a:solidFill>
                <a:schemeClr val="tx1"/>
              </a:solidFill>
              <a:effectLst/>
            </a:endParaRPr>
          </a:p>
        </p:txBody>
      </p:sp>
      <p:sp>
        <p:nvSpPr>
          <p:cNvPr id="2" name="Content Placeholder 1"/>
          <p:cNvSpPr>
            <a:spLocks noGrp="1"/>
          </p:cNvSpPr>
          <p:nvPr>
            <p:ph idx="1"/>
          </p:nvPr>
        </p:nvSpPr>
        <p:spPr>
          <a:xfrm>
            <a:off x="609598" y="1600200"/>
            <a:ext cx="6781801" cy="4441163"/>
          </a:xfrm>
        </p:spPr>
        <p:txBody>
          <a:bodyPr>
            <a:normAutofit fontScale="92500"/>
          </a:bodyPr>
          <a:lstStyle/>
          <a:p>
            <a:pPr marL="271463" indent="-185738" algn="just" rtl="0"/>
            <a:r>
              <a:rPr lang="en-US" dirty="0"/>
              <a:t> Method of grouping elements (such as classes and other namespaces) to avoid naming collisions.</a:t>
            </a:r>
          </a:p>
          <a:p>
            <a:pPr marL="271463" indent="-185738" algn="just" rtl="0"/>
            <a:r>
              <a:rPr lang="en-US" dirty="0"/>
              <a:t> Namespaces are also in C++ .</a:t>
            </a:r>
          </a:p>
          <a:p>
            <a:pPr marL="271463" indent="-185738" algn="just" rtl="0"/>
            <a:r>
              <a:rPr lang="en-US" dirty="0"/>
              <a:t> Syntax for accessing elements belonging to a namespace is the . operator </a:t>
            </a:r>
          </a:p>
          <a:p>
            <a:pPr marL="271463" indent="-185738" algn="just" rtl="0"/>
            <a:r>
              <a:rPr lang="en-US" dirty="0"/>
              <a:t>Namespaces are meant for HUGE programs    and frameworks .</a:t>
            </a:r>
          </a:p>
          <a:p>
            <a:pPr marL="271463" indent="-185738" algn="just" rtl="0"/>
            <a:r>
              <a:rPr lang="en-US" dirty="0"/>
              <a:t>In a huge program with different modules designed by different companies there may be classes with the same name. </a:t>
            </a:r>
          </a:p>
          <a:p>
            <a:pPr marL="271463" indent="-185738" algn="just" rtl="0"/>
            <a:r>
              <a:rPr lang="en-US" dirty="0"/>
              <a:t>If each company uses their company name as their namespace, naming collisions are reduced substantially (full names of classes, not only their own name).</a:t>
            </a:r>
          </a:p>
          <a:p>
            <a:pPr marL="85725" indent="0" algn="just" rtl="0">
              <a:buNone/>
            </a:pPr>
            <a:br>
              <a:rPr lang="en-US" dirty="0"/>
            </a:br>
            <a:endParaRPr lang="ar-JO"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solidFill>
                  <a:schemeClr val="tx1"/>
                </a:solidFill>
                <a:effectLst/>
              </a:rPr>
              <a:t>Namespace Example 1</a:t>
            </a:r>
            <a:endParaRPr lang="ar-JO" dirty="0">
              <a:solidFill>
                <a:schemeClr val="tx1"/>
              </a:solidFill>
              <a:effectLst/>
            </a:endParaRPr>
          </a:p>
        </p:txBody>
      </p:sp>
      <p:sp>
        <p:nvSpPr>
          <p:cNvPr id="2" name="Content Placeholder 1"/>
          <p:cNvSpPr>
            <a:spLocks noGrp="1"/>
          </p:cNvSpPr>
          <p:nvPr>
            <p:ph sz="half" idx="2"/>
          </p:nvPr>
        </p:nvSpPr>
        <p:spPr>
          <a:xfrm>
            <a:off x="609598" y="1676400"/>
            <a:ext cx="6477001" cy="4364963"/>
          </a:xfrm>
        </p:spPr>
        <p:txBody>
          <a:bodyPr>
            <a:normAutofit fontScale="85000" lnSpcReduction="20000"/>
          </a:bodyPr>
          <a:lstStyle/>
          <a:p>
            <a:pPr algn="l" rtl="0">
              <a:buNone/>
            </a:pPr>
            <a:r>
              <a:rPr lang="en-US" sz="2400" dirty="0">
                <a:highlight>
                  <a:srgbClr val="FFFF00"/>
                </a:highlight>
              </a:rPr>
              <a:t>Namespa</a:t>
            </a:r>
            <a:r>
              <a:rPr lang="en-US" sz="2500" dirty="0">
                <a:highlight>
                  <a:srgbClr val="FFFF00"/>
                </a:highlight>
              </a:rPr>
              <a:t>ce</a:t>
            </a:r>
            <a:r>
              <a:rPr lang="en-US" sz="2500" dirty="0"/>
              <a:t> JO{</a:t>
            </a:r>
          </a:p>
          <a:p>
            <a:pPr lvl="1">
              <a:buNone/>
            </a:pPr>
            <a:r>
              <a:rPr lang="en-US" sz="2500" dirty="0"/>
              <a:t> Class Student </a:t>
            </a:r>
          </a:p>
          <a:p>
            <a:pPr lvl="1">
              <a:buNone/>
            </a:pPr>
            <a:r>
              <a:rPr lang="en-US" sz="2500" dirty="0"/>
              <a:t>{</a:t>
            </a:r>
          </a:p>
          <a:p>
            <a:pPr lvl="1">
              <a:buNone/>
            </a:pPr>
            <a:endParaRPr lang="en-US" sz="2500" dirty="0"/>
          </a:p>
          <a:p>
            <a:pPr lvl="1">
              <a:buNone/>
            </a:pPr>
            <a:r>
              <a:rPr lang="ar-JO" sz="2500" dirty="0"/>
              <a:t>{</a:t>
            </a:r>
            <a:endParaRPr lang="en-US" sz="2500" dirty="0"/>
          </a:p>
          <a:p>
            <a:pPr lvl="1">
              <a:buNone/>
            </a:pPr>
            <a:r>
              <a:rPr lang="en-US" sz="2500" dirty="0"/>
              <a:t>Class W</a:t>
            </a:r>
          </a:p>
          <a:p>
            <a:pPr lvl="1">
              <a:buNone/>
            </a:pPr>
            <a:r>
              <a:rPr lang="ar-JO" sz="2500" dirty="0"/>
              <a:t>}</a:t>
            </a:r>
            <a:endParaRPr lang="en-US" sz="2500" dirty="0"/>
          </a:p>
          <a:p>
            <a:pPr lvl="1">
              <a:buNone/>
            </a:pPr>
            <a:endParaRPr lang="en-US" sz="2500" dirty="0"/>
          </a:p>
          <a:p>
            <a:pPr lvl="1">
              <a:buNone/>
            </a:pPr>
            <a:r>
              <a:rPr lang="ar-JO" sz="2500" dirty="0"/>
              <a:t>{</a:t>
            </a:r>
            <a:endParaRPr lang="en-US" sz="2500" dirty="0"/>
          </a:p>
          <a:p>
            <a:pPr lvl="1">
              <a:buNone/>
            </a:pPr>
            <a:endParaRPr lang="en-US" sz="2500" dirty="0"/>
          </a:p>
          <a:p>
            <a:pPr lvl="1">
              <a:buNone/>
            </a:pPr>
            <a:r>
              <a:rPr lang="ar-JO" sz="2500" dirty="0"/>
              <a:t>{</a:t>
            </a:r>
          </a:p>
        </p:txBody>
      </p:sp>
      <p:sp>
        <p:nvSpPr>
          <p:cNvPr id="4" name="Content Placeholder 1">
            <a:extLst>
              <a:ext uri="{FF2B5EF4-FFF2-40B4-BE49-F238E27FC236}">
                <a16:creationId xmlns:a16="http://schemas.microsoft.com/office/drawing/2014/main" id="{0B2A1A1A-1722-4EFC-B4FC-68143B491F97}"/>
              </a:ext>
            </a:extLst>
          </p:cNvPr>
          <p:cNvSpPr txBox="1">
            <a:spLocks/>
          </p:cNvSpPr>
          <p:nvPr/>
        </p:nvSpPr>
        <p:spPr>
          <a:xfrm>
            <a:off x="4343400" y="1600200"/>
            <a:ext cx="3048000" cy="4364963"/>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3" charset="2"/>
              <a:buNone/>
            </a:pPr>
            <a:r>
              <a:rPr lang="en-US" sz="2400" dirty="0">
                <a:highlight>
                  <a:srgbClr val="FFFF00"/>
                </a:highlight>
              </a:rPr>
              <a:t>Namespa</a:t>
            </a:r>
            <a:r>
              <a:rPr lang="en-US" sz="2500" dirty="0">
                <a:highlight>
                  <a:srgbClr val="FFFF00"/>
                </a:highlight>
              </a:rPr>
              <a:t>ce X {</a:t>
            </a:r>
            <a:endParaRPr lang="en-US" sz="2400" dirty="0">
              <a:highlight>
                <a:srgbClr val="FFFF00"/>
              </a:highlight>
            </a:endParaRPr>
          </a:p>
          <a:p>
            <a:pPr>
              <a:buFont typeface="Wingdings 3" charset="2"/>
              <a:buNone/>
            </a:pPr>
            <a:r>
              <a:rPr lang="en-US" sz="2400" dirty="0">
                <a:highlight>
                  <a:srgbClr val="FFFF00"/>
                </a:highlight>
              </a:rPr>
              <a:t>Namespa</a:t>
            </a:r>
            <a:r>
              <a:rPr lang="en-US" sz="2500" dirty="0">
                <a:highlight>
                  <a:srgbClr val="FFFF00"/>
                </a:highlight>
              </a:rPr>
              <a:t>ce</a:t>
            </a:r>
            <a:r>
              <a:rPr lang="en-US" sz="2500" dirty="0"/>
              <a:t> IND {</a:t>
            </a:r>
          </a:p>
          <a:p>
            <a:pPr lvl="1">
              <a:buFont typeface="Wingdings 3" charset="2"/>
              <a:buNone/>
            </a:pPr>
            <a:r>
              <a:rPr lang="en-US" sz="2500" dirty="0"/>
              <a:t> Class Student </a:t>
            </a:r>
          </a:p>
          <a:p>
            <a:pPr lvl="1">
              <a:buFont typeface="Wingdings 3" charset="2"/>
              <a:buNone/>
            </a:pPr>
            <a:r>
              <a:rPr lang="en-US" sz="2500" dirty="0"/>
              <a:t>{</a:t>
            </a:r>
          </a:p>
          <a:p>
            <a:pPr lvl="1">
              <a:buFont typeface="Wingdings 3" charset="2"/>
              <a:buNone/>
            </a:pPr>
            <a:endParaRPr lang="en-US" sz="2500" dirty="0"/>
          </a:p>
          <a:p>
            <a:pPr lvl="1">
              <a:buFont typeface="Wingdings 3" charset="2"/>
              <a:buNone/>
            </a:pPr>
            <a:r>
              <a:rPr lang="ar-JO" sz="2500" dirty="0"/>
              <a:t>{</a:t>
            </a:r>
            <a:endParaRPr lang="en-US" sz="2500" dirty="0"/>
          </a:p>
          <a:p>
            <a:pPr lvl="1">
              <a:buFont typeface="Wingdings 3" charset="2"/>
              <a:buNone/>
            </a:pPr>
            <a:r>
              <a:rPr lang="en-US" sz="2500" dirty="0"/>
              <a:t>Class W</a:t>
            </a:r>
          </a:p>
          <a:p>
            <a:pPr lvl="1">
              <a:buFont typeface="Wingdings 3" charset="2"/>
              <a:buNone/>
            </a:pPr>
            <a:r>
              <a:rPr lang="ar-JO" sz="2500" dirty="0"/>
              <a:t>}</a:t>
            </a:r>
            <a:endParaRPr lang="en-US" sz="2500" dirty="0"/>
          </a:p>
          <a:p>
            <a:pPr lvl="1">
              <a:buFont typeface="Wingdings 3" charset="2"/>
              <a:buNone/>
            </a:pPr>
            <a:endParaRPr lang="en-US" sz="2500" dirty="0"/>
          </a:p>
          <a:p>
            <a:pPr lvl="1">
              <a:buFont typeface="Wingdings 3" charset="2"/>
              <a:buNone/>
            </a:pPr>
            <a:r>
              <a:rPr lang="ar-JO" sz="2500" dirty="0"/>
              <a:t>{</a:t>
            </a:r>
            <a:endParaRPr lang="en-US" sz="2500" dirty="0"/>
          </a:p>
          <a:p>
            <a:pPr lvl="1">
              <a:buFont typeface="Wingdings 3" charset="2"/>
              <a:buNone/>
            </a:pPr>
            <a:endParaRPr lang="en-US" sz="2500" dirty="0"/>
          </a:p>
          <a:p>
            <a:pPr lvl="1">
              <a:buFont typeface="Wingdings 3" charset="2"/>
              <a:buNone/>
            </a:pPr>
            <a:r>
              <a:rPr lang="ar-JO" sz="2500" dirty="0"/>
              <a:t>{</a:t>
            </a:r>
            <a:endParaRPr lang="en-US" sz="2500" dirty="0"/>
          </a:p>
          <a:p>
            <a:pPr lvl="1">
              <a:buFont typeface="Wingdings 3" charset="2"/>
              <a:buNone/>
            </a:pPr>
            <a:r>
              <a:rPr lang="en-US" sz="2500" dirty="0"/>
              <a:t>}</a:t>
            </a:r>
            <a:endParaRPr lang="ar-JO" sz="2500" dirty="0"/>
          </a:p>
        </p:txBody>
      </p:sp>
      <p:sp>
        <p:nvSpPr>
          <p:cNvPr id="5" name="Content Placeholder 1">
            <a:extLst>
              <a:ext uri="{FF2B5EF4-FFF2-40B4-BE49-F238E27FC236}">
                <a16:creationId xmlns:a16="http://schemas.microsoft.com/office/drawing/2014/main" id="{CD11748C-88B6-4ED7-A452-8511F1E217CD}"/>
              </a:ext>
            </a:extLst>
          </p:cNvPr>
          <p:cNvSpPr txBox="1">
            <a:spLocks/>
          </p:cNvSpPr>
          <p:nvPr/>
        </p:nvSpPr>
        <p:spPr>
          <a:xfrm>
            <a:off x="6781265" y="1515533"/>
            <a:ext cx="2385313" cy="43649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3" charset="2"/>
              <a:buNone/>
            </a:pPr>
            <a:r>
              <a:rPr lang="en-US" sz="2400" dirty="0">
                <a:highlight>
                  <a:srgbClr val="FFFF00"/>
                </a:highlight>
              </a:rPr>
              <a:t>Include X</a:t>
            </a:r>
          </a:p>
          <a:p>
            <a:pPr>
              <a:buFont typeface="Wingdings 3" charset="2"/>
              <a:buNone/>
            </a:pPr>
            <a:r>
              <a:rPr lang="en-US" sz="2400" dirty="0">
                <a:highlight>
                  <a:srgbClr val="FFFF00"/>
                </a:highlight>
              </a:rPr>
              <a:t>Using X.IND</a:t>
            </a:r>
          </a:p>
          <a:p>
            <a:pPr>
              <a:buFont typeface="Wingdings 3" charset="2"/>
              <a:buNone/>
            </a:pPr>
            <a:endParaRPr lang="en-US" sz="2400" dirty="0">
              <a:highlight>
                <a:srgbClr val="FFFF00"/>
              </a:highlight>
            </a:endParaRPr>
          </a:p>
          <a:p>
            <a:pPr>
              <a:buFont typeface="Wingdings 3" charset="2"/>
              <a:buNone/>
            </a:pPr>
            <a:r>
              <a:rPr lang="en-US" sz="2400" dirty="0">
                <a:highlight>
                  <a:srgbClr val="FFFF00"/>
                </a:highlight>
              </a:rPr>
              <a:t>Main </a:t>
            </a:r>
          </a:p>
          <a:p>
            <a:pPr>
              <a:buFont typeface="Wingdings 3" charset="2"/>
              <a:buNone/>
            </a:pPr>
            <a:r>
              <a:rPr lang="en-US" sz="2400" dirty="0">
                <a:highlight>
                  <a:srgbClr val="FFFF00"/>
                </a:highlight>
              </a:rPr>
              <a:t>{</a:t>
            </a:r>
          </a:p>
          <a:p>
            <a:pPr>
              <a:buFont typeface="Wingdings 3" charset="2"/>
              <a:buNone/>
            </a:pPr>
            <a:r>
              <a:rPr lang="en-US" sz="2400" dirty="0" err="1">
                <a:highlight>
                  <a:srgbClr val="FFFF00"/>
                </a:highlight>
              </a:rPr>
              <a:t>IND.Student</a:t>
            </a:r>
            <a:r>
              <a:rPr lang="en-US" sz="2400" dirty="0">
                <a:highlight>
                  <a:srgbClr val="FFFF00"/>
                </a:highlight>
              </a:rPr>
              <a:t> S1</a:t>
            </a:r>
          </a:p>
          <a:p>
            <a:pPr lvl="1">
              <a:buFont typeface="Wingdings 3" charset="2"/>
              <a:buNone/>
            </a:pPr>
            <a:r>
              <a:rPr lang="ar-JO" sz="2500"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dirty="0">
                <a:solidFill>
                  <a:schemeClr val="tx1"/>
                </a:solidFill>
                <a:effectLst/>
              </a:rPr>
              <a:t>Assembly</a:t>
            </a:r>
            <a:endParaRPr lang="ar-JO" dirty="0">
              <a:solidFill>
                <a:schemeClr val="tx1"/>
              </a:solidFill>
              <a:effectLst/>
            </a:endParaRPr>
          </a:p>
        </p:txBody>
      </p:sp>
      <p:sp>
        <p:nvSpPr>
          <p:cNvPr id="2" name="Content Placeholder 1"/>
          <p:cNvSpPr>
            <a:spLocks noGrp="1"/>
          </p:cNvSpPr>
          <p:nvPr>
            <p:ph idx="1"/>
          </p:nvPr>
        </p:nvSpPr>
        <p:spPr/>
        <p:txBody>
          <a:bodyPr/>
          <a:lstStyle/>
          <a:p>
            <a:pPr algn="just" rtl="0">
              <a:buFont typeface="Wingdings" pitchFamily="2" charset="2"/>
              <a:buChar char="q"/>
            </a:pPr>
            <a:r>
              <a:rPr lang="en-US" dirty="0"/>
              <a:t>Classes may be compiled into .exe or .</a:t>
            </a:r>
            <a:r>
              <a:rPr lang="en-US" dirty="0" err="1"/>
              <a:t>dll</a:t>
            </a:r>
            <a:r>
              <a:rPr lang="en-US" dirty="0"/>
              <a:t>, such </a:t>
            </a:r>
            <a:r>
              <a:rPr lang="en-US"/>
              <a:t>files are called </a:t>
            </a:r>
            <a:r>
              <a:rPr lang="en-US" dirty="0"/>
              <a:t>assemblies and are the packaging units of C#</a:t>
            </a:r>
          </a:p>
          <a:p>
            <a:pPr algn="l" rtl="0">
              <a:buFont typeface="Wingdings" pitchFamily="2" charset="2"/>
              <a:buChar char="q"/>
            </a:pPr>
            <a:r>
              <a:rPr lang="en-US" dirty="0"/>
              <a:t> An assembly is composed of four sections</a:t>
            </a:r>
          </a:p>
          <a:p>
            <a:pPr lvl="1">
              <a:buFont typeface="Wingdings" pitchFamily="2" charset="2"/>
              <a:buChar char="§"/>
            </a:pPr>
            <a:r>
              <a:rPr lang="en-US" dirty="0"/>
              <a:t>Manifest</a:t>
            </a:r>
          </a:p>
          <a:p>
            <a:pPr lvl="1">
              <a:buFont typeface="Wingdings" pitchFamily="2" charset="2"/>
              <a:buChar char="§"/>
            </a:pPr>
            <a:r>
              <a:rPr lang="en-US" dirty="0"/>
              <a:t>type metadata</a:t>
            </a:r>
          </a:p>
          <a:p>
            <a:pPr lvl="1">
              <a:buFont typeface="Wingdings" pitchFamily="2" charset="2"/>
              <a:buChar char="§"/>
            </a:pPr>
            <a:r>
              <a:rPr lang="it-IT" dirty="0"/>
              <a:t>program code (in MSIL format)</a:t>
            </a:r>
          </a:p>
          <a:p>
            <a:pPr lvl="1">
              <a:buFont typeface="Wingdings" pitchFamily="2" charset="2"/>
              <a:buChar char="§"/>
            </a:pPr>
            <a:r>
              <a:rPr lang="en-US" dirty="0"/>
              <a:t>resources used by the program</a:t>
            </a:r>
          </a:p>
          <a:p>
            <a:pPr algn="l" rtl="0">
              <a:buNone/>
            </a:pPr>
            <a:br>
              <a:rPr lang="en-US" dirty="0"/>
            </a:br>
            <a:endParaRPr lang="ar-JO"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458200" cy="6172200"/>
          </a:xfrm>
        </p:spPr>
        <p:txBody>
          <a:bodyPr>
            <a:normAutofit fontScale="47500" lnSpcReduction="20000"/>
          </a:bodyPr>
          <a:lstStyle/>
          <a:p>
            <a:pPr marL="457200" indent="-457200" algn="l" rtl="0">
              <a:lnSpc>
                <a:spcPct val="170000"/>
              </a:lnSpc>
              <a:buFont typeface="Wingdings" pitchFamily="2" charset="2"/>
              <a:buChar char="q"/>
            </a:pPr>
            <a:r>
              <a:rPr lang="en-US" sz="4200" b="1" dirty="0"/>
              <a:t>Manifest</a:t>
            </a:r>
          </a:p>
          <a:p>
            <a:pPr marL="857250" lvl="1" indent="-457200">
              <a:lnSpc>
                <a:spcPct val="170000"/>
              </a:lnSpc>
              <a:buFont typeface="Wingdings" pitchFamily="2" charset="2"/>
              <a:buChar char="v"/>
            </a:pPr>
            <a:r>
              <a:rPr lang="en-US" sz="4000" dirty="0"/>
              <a:t> Contain information about the </a:t>
            </a:r>
            <a:r>
              <a:rPr lang="en-US" sz="4000" b="1" dirty="0"/>
              <a:t>assembly itself </a:t>
            </a:r>
          </a:p>
          <a:p>
            <a:pPr marL="457200" indent="-457200" algn="l" rtl="0">
              <a:lnSpc>
                <a:spcPct val="170000"/>
              </a:lnSpc>
              <a:buFont typeface="Wingdings" pitchFamily="2" charset="2"/>
              <a:buChar char="q"/>
            </a:pPr>
            <a:r>
              <a:rPr lang="en-US" sz="4200" b="1" dirty="0"/>
              <a:t>Type </a:t>
            </a:r>
            <a:r>
              <a:rPr lang="en-US" sz="4200" b="1" dirty="0" err="1"/>
              <a:t>matadata</a:t>
            </a:r>
            <a:r>
              <a:rPr lang="en-US" sz="4200" b="1" dirty="0"/>
              <a:t> </a:t>
            </a:r>
          </a:p>
          <a:p>
            <a:pPr marL="857250" lvl="1" indent="-457200">
              <a:lnSpc>
                <a:spcPct val="170000"/>
              </a:lnSpc>
              <a:buFont typeface="Wingdings" pitchFamily="2" charset="2"/>
              <a:buChar char="v"/>
            </a:pPr>
            <a:r>
              <a:rPr lang="en-US" sz="4000" dirty="0"/>
              <a:t>information about the </a:t>
            </a:r>
            <a:r>
              <a:rPr lang="en-US" sz="4000" b="1" dirty="0"/>
              <a:t>data types </a:t>
            </a:r>
            <a:r>
              <a:rPr lang="en-US" sz="4000" dirty="0"/>
              <a:t>used by the program </a:t>
            </a:r>
          </a:p>
          <a:p>
            <a:pPr marL="457200" indent="-457200" algn="l" rtl="0">
              <a:lnSpc>
                <a:spcPct val="170000"/>
              </a:lnSpc>
              <a:buFont typeface="Wingdings" pitchFamily="2" charset="2"/>
              <a:buChar char="q"/>
            </a:pPr>
            <a:r>
              <a:rPr lang="en-US" sz="4200" b="1" dirty="0"/>
              <a:t>Program Code</a:t>
            </a:r>
          </a:p>
          <a:p>
            <a:pPr marL="857250" lvl="1" indent="-457200">
              <a:lnSpc>
                <a:spcPct val="170000"/>
              </a:lnSpc>
              <a:buFont typeface="Wingdings" pitchFamily="2" charset="2"/>
              <a:buChar char="v"/>
            </a:pPr>
            <a:r>
              <a:rPr lang="en-US" sz="4000" dirty="0"/>
              <a:t>stored in </a:t>
            </a:r>
            <a:r>
              <a:rPr lang="en-US" sz="4000" b="1" dirty="0"/>
              <a:t>MSIL</a:t>
            </a:r>
            <a:r>
              <a:rPr lang="en-US" sz="4000" dirty="0"/>
              <a:t> (Microsoft Intermediate Language) format</a:t>
            </a:r>
          </a:p>
          <a:p>
            <a:pPr marL="457200" indent="-457200" algn="l" rtl="0">
              <a:lnSpc>
                <a:spcPct val="170000"/>
              </a:lnSpc>
              <a:buFont typeface="Wingdings" pitchFamily="2" charset="2"/>
              <a:buChar char="q"/>
            </a:pPr>
            <a:r>
              <a:rPr lang="en-US" sz="4200" b="1" dirty="0"/>
              <a:t> Resources used by the program</a:t>
            </a:r>
          </a:p>
          <a:p>
            <a:pPr marL="857250" lvl="1" indent="-457200">
              <a:lnSpc>
                <a:spcPct val="170000"/>
              </a:lnSpc>
              <a:buFont typeface="Wingdings" pitchFamily="2" charset="2"/>
              <a:buChar char="v"/>
            </a:pPr>
            <a:r>
              <a:rPr lang="en-US" sz="4000" dirty="0"/>
              <a:t>such as</a:t>
            </a:r>
            <a:r>
              <a:rPr lang="en-US" sz="4000" b="1" dirty="0"/>
              <a:t> .bmp </a:t>
            </a:r>
            <a:r>
              <a:rPr lang="en-US" sz="4000" dirty="0"/>
              <a:t>or </a:t>
            </a:r>
            <a:r>
              <a:rPr lang="en-US" sz="4000" b="1" dirty="0"/>
              <a:t>.jpg </a:t>
            </a:r>
            <a:r>
              <a:rPr lang="en-US" sz="4000" dirty="0"/>
              <a:t>files</a:t>
            </a:r>
          </a:p>
          <a:p>
            <a:pPr algn="l" rtl="0">
              <a:buNone/>
            </a:pPr>
            <a:br>
              <a:rPr lang="en-US" dirty="0"/>
            </a:br>
            <a:endParaRPr lang="en-US" dirty="0"/>
          </a:p>
          <a:p>
            <a:pPr algn="l" rtl="0">
              <a:buNone/>
            </a:pPr>
            <a:br>
              <a:rPr lang="en-US" dirty="0"/>
            </a:br>
            <a:endParaRPr lang="en-US" dirty="0"/>
          </a:p>
          <a:p>
            <a:pPr algn="l" rtl="0">
              <a:buNone/>
            </a:pPr>
            <a:br>
              <a:rPr lang="en-US" dirty="0"/>
            </a:br>
            <a:r>
              <a:rPr lang="en-US" dirty="0"/>
              <a:t> </a:t>
            </a:r>
            <a:br>
              <a:rPr lang="en-US" dirty="0"/>
            </a:br>
            <a:endParaRPr lang="ar-JO"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solidFill>
                  <a:schemeClr val="tx1"/>
                </a:solidFill>
              </a:rPr>
              <a:t>Inheritance</a:t>
            </a:r>
            <a:endParaRPr lang="ar-JO" dirty="0">
              <a:solidFill>
                <a:schemeClr val="tx1"/>
              </a:solidFill>
            </a:endParaRPr>
          </a:p>
        </p:txBody>
      </p:sp>
      <p:sp>
        <p:nvSpPr>
          <p:cNvPr id="2" name="Content Placeholder 1"/>
          <p:cNvSpPr>
            <a:spLocks noGrp="1"/>
          </p:cNvSpPr>
          <p:nvPr>
            <p:ph idx="1"/>
          </p:nvPr>
        </p:nvSpPr>
        <p:spPr/>
        <p:txBody>
          <a:bodyPr>
            <a:normAutofit/>
          </a:bodyPr>
          <a:lstStyle/>
          <a:p>
            <a:pPr marL="444500" indent="-358775" algn="just" rtl="0"/>
            <a:r>
              <a:rPr lang="en-US" dirty="0"/>
              <a:t>“If class B inherits class A, then both operations and the information structure described in class A will become part of class B”.</a:t>
            </a:r>
          </a:p>
          <a:p>
            <a:pPr marL="444500" indent="-358775" algn="just" rtl="0"/>
            <a:r>
              <a:rPr lang="en-US" dirty="0"/>
              <a:t> Show </a:t>
            </a:r>
            <a:r>
              <a:rPr lang="en-US" b="1" dirty="0"/>
              <a:t>similarities, Reuse common descriptions              </a:t>
            </a:r>
            <a:r>
              <a:rPr lang="en-US" dirty="0"/>
              <a:t>'Software Reuse‘</a:t>
            </a:r>
          </a:p>
          <a:p>
            <a:pPr marL="444500" indent="-358775" algn="just" rtl="0"/>
            <a:r>
              <a:rPr lang="en-US" dirty="0"/>
              <a:t> Easy </a:t>
            </a:r>
            <a:r>
              <a:rPr lang="en-US" b="1" dirty="0"/>
              <a:t>modification of model by performing</a:t>
            </a:r>
            <a:r>
              <a:rPr lang="en-US" dirty="0"/>
              <a:t> modification in one place</a:t>
            </a:r>
          </a:p>
          <a:p>
            <a:pPr marL="444500" indent="-358775" algn="just" rtl="0">
              <a:tabLst>
                <a:tab pos="542925" algn="l"/>
              </a:tabLst>
            </a:pPr>
            <a:r>
              <a:rPr lang="en-US" dirty="0"/>
              <a:t>Avoid </a:t>
            </a:r>
            <a:r>
              <a:rPr lang="en-US" b="1" dirty="0"/>
              <a:t>redundancy, leading to smaller and</a:t>
            </a:r>
            <a:r>
              <a:rPr lang="en-US" dirty="0"/>
              <a:t> more </a:t>
            </a:r>
            <a:r>
              <a:rPr lang="en-US" b="1" dirty="0"/>
              <a:t>efficient model, easier to</a:t>
            </a:r>
            <a:r>
              <a:rPr lang="en-US" dirty="0"/>
              <a:t> understand</a:t>
            </a:r>
          </a:p>
          <a:p>
            <a:pPr algn="just">
              <a:buNone/>
            </a:pPr>
            <a:br>
              <a:rPr lang="en-US" dirty="0"/>
            </a:br>
            <a:endParaRPr lang="ar-JO"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598" y="457200"/>
            <a:ext cx="6705601" cy="5584163"/>
          </a:xfrm>
        </p:spPr>
        <p:txBody>
          <a:bodyPr>
            <a:normAutofit/>
          </a:bodyPr>
          <a:lstStyle/>
          <a:p>
            <a:pPr algn="just" rtl="0">
              <a:lnSpc>
                <a:spcPct val="120000"/>
              </a:lnSpc>
            </a:pPr>
            <a:r>
              <a:rPr lang="en-US" dirty="0"/>
              <a:t> </a:t>
            </a:r>
            <a:r>
              <a:rPr lang="en-US" b="1" dirty="0"/>
              <a:t>Inheritance</a:t>
            </a:r>
            <a:r>
              <a:rPr lang="en-US" dirty="0"/>
              <a:t> addresses the idea of re-use often we need to write a program that is like, but not exactly the same as another program </a:t>
            </a:r>
          </a:p>
          <a:p>
            <a:pPr algn="just" rtl="0">
              <a:lnSpc>
                <a:spcPct val="120000"/>
              </a:lnSpc>
            </a:pPr>
            <a:r>
              <a:rPr lang="en-US" dirty="0"/>
              <a:t>Inheritance allows one class to "inherit“ members of another class </a:t>
            </a:r>
          </a:p>
          <a:p>
            <a:pPr algn="just" rtl="0">
              <a:lnSpc>
                <a:spcPct val="120000"/>
              </a:lnSpc>
            </a:pPr>
            <a:r>
              <a:rPr lang="en-US" dirty="0"/>
              <a:t>Inheritance typically involves replacing some members via "overrides" </a:t>
            </a:r>
          </a:p>
          <a:p>
            <a:pPr algn="just" rtl="0">
              <a:lnSpc>
                <a:spcPct val="120000"/>
              </a:lnSpc>
            </a:pPr>
            <a:r>
              <a:rPr lang="en-US" dirty="0"/>
              <a:t>The language designer has to decide whether or not to allow multiple inheritance </a:t>
            </a:r>
          </a:p>
          <a:p>
            <a:pPr algn="just" rtl="0">
              <a:buNone/>
            </a:pPr>
            <a:br>
              <a:rPr lang="en-US" dirty="0"/>
            </a:br>
            <a:endParaRPr lang="ar-JO"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solidFill>
                  <a:schemeClr val="tx1"/>
                </a:solidFill>
                <a:effectLst/>
              </a:rPr>
              <a:t>Single Vs Multiple Inheritance</a:t>
            </a:r>
            <a:endParaRPr lang="ar-JO" dirty="0">
              <a:solidFill>
                <a:schemeClr val="tx1"/>
              </a:solidFill>
              <a:effectLst/>
            </a:endParaRPr>
          </a:p>
        </p:txBody>
      </p:sp>
      <p:sp>
        <p:nvSpPr>
          <p:cNvPr id="2" name="Content Placeholder 1"/>
          <p:cNvSpPr>
            <a:spLocks noGrp="1"/>
          </p:cNvSpPr>
          <p:nvPr>
            <p:ph idx="1"/>
          </p:nvPr>
        </p:nvSpPr>
        <p:spPr>
          <a:xfrm>
            <a:off x="609598" y="1676400"/>
            <a:ext cx="7010401" cy="4364963"/>
          </a:xfrm>
        </p:spPr>
        <p:txBody>
          <a:bodyPr>
            <a:normAutofit/>
          </a:bodyPr>
          <a:lstStyle/>
          <a:p>
            <a:pPr algn="just" rtl="0"/>
            <a:r>
              <a:rPr lang="en-US" dirty="0"/>
              <a:t>Single inheritance: a new class is a subclass of a single parent relationships shown in derivation tree </a:t>
            </a:r>
          </a:p>
          <a:p>
            <a:pPr algn="just" rtl="0"/>
            <a:r>
              <a:rPr lang="en-US" dirty="0"/>
              <a:t>Multiple Inheritance: a new class has more than one parent class relationships shown in derivation graph </a:t>
            </a:r>
          </a:p>
          <a:p>
            <a:pPr algn="just" rtl="0"/>
            <a:r>
              <a:rPr lang="en-US" dirty="0"/>
              <a:t> One disadvantage of inheritance for reuse: Creates interdependencies among classes which complicate maintenance </a:t>
            </a:r>
          </a:p>
          <a:p>
            <a:pPr algn="just" rtl="0">
              <a:buNone/>
            </a:pPr>
            <a:br>
              <a:rPr lang="en-US" dirty="0"/>
            </a:br>
            <a:endParaRPr lang="ar-JO"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solidFill>
                  <a:schemeClr val="tx1"/>
                </a:solidFill>
                <a:effectLst/>
              </a:rPr>
              <a:t>Inheritance Example in C++</a:t>
            </a:r>
            <a:endParaRPr lang="ar-JO" dirty="0">
              <a:solidFill>
                <a:schemeClr val="tx1"/>
              </a:solidFill>
              <a:effectLst/>
            </a:endParaRPr>
          </a:p>
        </p:txBody>
      </p:sp>
      <p:sp>
        <p:nvSpPr>
          <p:cNvPr id="5" name="TextBox 4"/>
          <p:cNvSpPr txBox="1"/>
          <p:nvPr/>
        </p:nvSpPr>
        <p:spPr>
          <a:xfrm>
            <a:off x="457201" y="1295401"/>
            <a:ext cx="6019800" cy="5324535"/>
          </a:xfrm>
          <a:prstGeom prst="rect">
            <a:avLst/>
          </a:prstGeom>
          <a:noFill/>
        </p:spPr>
        <p:txBody>
          <a:bodyPr wrap="square" rtlCol="1">
            <a:spAutoFit/>
          </a:bodyPr>
          <a:lstStyle/>
          <a:p>
            <a:r>
              <a:rPr lang="en-US" sz="1600" dirty="0"/>
              <a:t>class </a:t>
            </a:r>
            <a:r>
              <a:rPr lang="en-US" sz="1600" dirty="0" err="1"/>
              <a:t>base_class</a:t>
            </a:r>
            <a:r>
              <a:rPr lang="en-US" sz="1600" dirty="0"/>
              <a:t> {</a:t>
            </a:r>
          </a:p>
          <a:p>
            <a:r>
              <a:rPr lang="en-US" sz="1600" dirty="0"/>
              <a:t> private:</a:t>
            </a:r>
          </a:p>
          <a:p>
            <a:r>
              <a:rPr lang="en-US" sz="1600" dirty="0"/>
              <a:t>   </a:t>
            </a:r>
            <a:r>
              <a:rPr lang="en-US" sz="1600" dirty="0" err="1"/>
              <a:t>int</a:t>
            </a:r>
            <a:r>
              <a:rPr lang="en-US" sz="1600" dirty="0"/>
              <a:t> a;</a:t>
            </a:r>
          </a:p>
          <a:p>
            <a:r>
              <a:rPr lang="en-US" sz="1600" dirty="0"/>
              <a:t>   float x;</a:t>
            </a:r>
          </a:p>
          <a:p>
            <a:r>
              <a:rPr lang="en-US" sz="1600" dirty="0"/>
              <a:t> protected:</a:t>
            </a:r>
          </a:p>
          <a:p>
            <a:r>
              <a:rPr lang="en-US" sz="1600" dirty="0"/>
              <a:t>   </a:t>
            </a:r>
            <a:r>
              <a:rPr lang="en-US" sz="1600" dirty="0" err="1"/>
              <a:t>int</a:t>
            </a:r>
            <a:r>
              <a:rPr lang="en-US" sz="1600" dirty="0"/>
              <a:t> b;</a:t>
            </a:r>
          </a:p>
          <a:p>
            <a:r>
              <a:rPr lang="en-US" sz="1600" dirty="0"/>
              <a:t>   float y;</a:t>
            </a:r>
          </a:p>
          <a:p>
            <a:r>
              <a:rPr lang="en-US" sz="1600" dirty="0"/>
              <a:t> public:</a:t>
            </a:r>
          </a:p>
          <a:p>
            <a:r>
              <a:rPr lang="en-US" sz="1600" dirty="0"/>
              <a:t>   </a:t>
            </a:r>
            <a:r>
              <a:rPr lang="en-US" sz="1600" dirty="0" err="1"/>
              <a:t>int</a:t>
            </a:r>
            <a:r>
              <a:rPr lang="en-US" sz="1600" dirty="0"/>
              <a:t> c;</a:t>
            </a:r>
          </a:p>
          <a:p>
            <a:r>
              <a:rPr lang="en-US" sz="1600" dirty="0"/>
              <a:t>   float z;</a:t>
            </a:r>
          </a:p>
          <a:p>
            <a:r>
              <a:rPr lang="en-US" sz="1600" dirty="0"/>
              <a:t> };</a:t>
            </a:r>
          </a:p>
          <a:p>
            <a:r>
              <a:rPr lang="en-US" sz="1600" dirty="0"/>
              <a:t>class subclass 1: public </a:t>
            </a:r>
            <a:r>
              <a:rPr lang="en-US" sz="1600" dirty="0" err="1"/>
              <a:t>base_class</a:t>
            </a:r>
            <a:r>
              <a:rPr lang="en-US" sz="1600" dirty="0"/>
              <a:t> { ... };</a:t>
            </a:r>
          </a:p>
          <a:p>
            <a:r>
              <a:rPr lang="en-US" sz="1600" dirty="0"/>
              <a:t> // In this one, b and y are protected and</a:t>
            </a:r>
          </a:p>
          <a:p>
            <a:r>
              <a:rPr lang="en-US" sz="1600" dirty="0"/>
              <a:t> // c and z are public</a:t>
            </a:r>
          </a:p>
          <a:p>
            <a:endParaRPr lang="en-US" sz="1600" dirty="0"/>
          </a:p>
          <a:p>
            <a:r>
              <a:rPr lang="en-US" sz="1600" dirty="0"/>
              <a:t>class subclass_2 : private </a:t>
            </a:r>
            <a:r>
              <a:rPr lang="en-US" sz="1600" dirty="0" err="1"/>
              <a:t>base_class</a:t>
            </a:r>
            <a:r>
              <a:rPr lang="en-US" sz="1600" dirty="0"/>
              <a:t> { ... };</a:t>
            </a:r>
          </a:p>
          <a:p>
            <a:r>
              <a:rPr lang="en-US" sz="1600" dirty="0"/>
              <a:t>//In this one, b, y, c, and z are private, </a:t>
            </a:r>
          </a:p>
          <a:p>
            <a:r>
              <a:rPr lang="en-US" sz="1600" dirty="0"/>
              <a:t>//and no derived class has access to any</a:t>
            </a:r>
          </a:p>
          <a:p>
            <a:r>
              <a:rPr lang="en-US" sz="1600" dirty="0"/>
              <a:t>// member of </a:t>
            </a:r>
            <a:r>
              <a:rPr lang="en-US" sz="1600" dirty="0" err="1"/>
              <a:t>base_class</a:t>
            </a:r>
            <a:endParaRPr lang="en-US" sz="1600" dirty="0"/>
          </a:p>
          <a:p>
            <a:endParaRPr lang="en-US" dirty="0"/>
          </a:p>
          <a:p>
            <a:endParaRPr lang="ar-JO" dirty="0"/>
          </a:p>
        </p:txBody>
      </p:sp>
      <p:sp>
        <p:nvSpPr>
          <p:cNvPr id="6" name="Rounded Rectangle 5"/>
          <p:cNvSpPr/>
          <p:nvPr/>
        </p:nvSpPr>
        <p:spPr>
          <a:xfrm>
            <a:off x="2819400" y="1524000"/>
            <a:ext cx="35052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endParaRPr lang="en-US" dirty="0"/>
          </a:p>
          <a:p>
            <a:endParaRPr lang="en-US" dirty="0"/>
          </a:p>
          <a:p>
            <a:r>
              <a:rPr lang="en-US" dirty="0"/>
              <a:t>Inheritance symbol in C++</a:t>
            </a:r>
          </a:p>
          <a:p>
            <a:br>
              <a:rPr lang="en-US" dirty="0"/>
            </a:br>
            <a:endParaRPr lang="ar-JO" dirty="0"/>
          </a:p>
        </p:txBody>
      </p:sp>
      <p:cxnSp>
        <p:nvCxnSpPr>
          <p:cNvPr id="8" name="Straight Arrow Connector 7"/>
          <p:cNvCxnSpPr/>
          <p:nvPr/>
        </p:nvCxnSpPr>
        <p:spPr>
          <a:xfrm rot="5400000">
            <a:off x="1981200" y="2362200"/>
            <a:ext cx="19812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solidFill>
                  <a:schemeClr val="tx1"/>
                </a:solidFill>
                <a:effectLst/>
              </a:rPr>
              <a:t>Class Inheritance</a:t>
            </a:r>
            <a:endParaRPr lang="ar-JO" dirty="0">
              <a:solidFill>
                <a:schemeClr val="tx1"/>
              </a:solidFill>
              <a:effectLst/>
            </a:endParaRPr>
          </a:p>
        </p:txBody>
      </p:sp>
      <p:sp>
        <p:nvSpPr>
          <p:cNvPr id="2" name="Content Placeholder 1"/>
          <p:cNvSpPr>
            <a:spLocks noGrp="1"/>
          </p:cNvSpPr>
          <p:nvPr>
            <p:ph idx="1"/>
          </p:nvPr>
        </p:nvSpPr>
        <p:spPr/>
        <p:txBody>
          <a:bodyPr>
            <a:normAutofit/>
          </a:bodyPr>
          <a:lstStyle/>
          <a:p>
            <a:pPr algn="l" rtl="0"/>
            <a:r>
              <a:rPr lang="en-US" dirty="0"/>
              <a:t> Class Inheritance</a:t>
            </a:r>
          </a:p>
          <a:p>
            <a:pPr algn="l" rtl="0">
              <a:buNone/>
            </a:pPr>
            <a:r>
              <a:rPr lang="en-US" dirty="0"/>
              <a:t>      class &lt;</a:t>
            </a:r>
            <a:r>
              <a:rPr lang="en-US" dirty="0" err="1"/>
              <a:t>class_name</a:t>
            </a:r>
            <a:r>
              <a:rPr lang="en-US" dirty="0"/>
              <a:t>&gt;:&lt;</a:t>
            </a:r>
            <a:r>
              <a:rPr lang="en-US" dirty="0" err="1"/>
              <a:t>super_class</a:t>
            </a:r>
            <a:r>
              <a:rPr lang="en-US" dirty="0"/>
              <a:t>&gt; </a:t>
            </a:r>
          </a:p>
          <a:p>
            <a:pPr algn="l" rtl="0"/>
            <a:r>
              <a:rPr lang="en-US" dirty="0"/>
              <a:t> </a:t>
            </a:r>
            <a:r>
              <a:rPr lang="en-US" dirty="0" err="1"/>
              <a:t>Eg</a:t>
            </a:r>
            <a:r>
              <a:rPr lang="en-US" dirty="0"/>
              <a:t>.</a:t>
            </a:r>
          </a:p>
          <a:p>
            <a:pPr algn="l" rtl="0">
              <a:buNone/>
            </a:pPr>
            <a:r>
              <a:rPr lang="en-US" dirty="0"/>
              <a:t>    public class Car</a:t>
            </a:r>
          </a:p>
          <a:p>
            <a:pPr algn="l" rtl="0">
              <a:buNone/>
            </a:pPr>
            <a:r>
              <a:rPr lang="en-US" dirty="0"/>
              <a:t>           {...} </a:t>
            </a:r>
          </a:p>
          <a:p>
            <a:pPr algn="l" rtl="0">
              <a:buNone/>
            </a:pPr>
            <a:r>
              <a:rPr lang="en-US" dirty="0"/>
              <a:t>    public class </a:t>
            </a:r>
            <a:r>
              <a:rPr lang="en-US" dirty="0" err="1"/>
              <a:t>Volvo:Car</a:t>
            </a:r>
            <a:endParaRPr lang="en-US" dirty="0"/>
          </a:p>
          <a:p>
            <a:pPr algn="l" rtl="0">
              <a:buNone/>
            </a:pPr>
            <a:r>
              <a:rPr lang="en-US" dirty="0"/>
              <a:t>           {...}</a:t>
            </a:r>
          </a:p>
          <a:p>
            <a:pPr algn="l" rtl="0">
              <a:buNone/>
            </a:pPr>
            <a:r>
              <a:rPr lang="en-US" dirty="0"/>
              <a:t>   Q: Which class has no super class?</a:t>
            </a:r>
          </a:p>
          <a:p>
            <a:pPr algn="l" rtl="0">
              <a:buNone/>
            </a:pPr>
            <a:br>
              <a:rPr lang="en-US" dirty="0"/>
            </a:br>
            <a:endParaRPr lang="ar-JO"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965199" y="609600"/>
            <a:ext cx="7648121" cy="1099457"/>
          </a:xfrm>
        </p:spPr>
        <p:txBody>
          <a:bodyPr>
            <a:normAutofit/>
          </a:bodyPr>
          <a:lstStyle/>
          <a:p>
            <a:pPr>
              <a:lnSpc>
                <a:spcPct val="90000"/>
              </a:lnSpc>
            </a:pPr>
            <a:r>
              <a:rPr lang="en-US"/>
              <a:t>OOD TO OOP</a:t>
            </a:r>
            <a:br>
              <a:rPr lang="en-US"/>
            </a:br>
            <a:endParaRPr lang="ar-JO"/>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1">
            <a:extLst>
              <a:ext uri="{FF2B5EF4-FFF2-40B4-BE49-F238E27FC236}">
                <a16:creationId xmlns:a16="http://schemas.microsoft.com/office/drawing/2014/main" id="{B7132C39-D3E2-4A84-B55C-6206B6CE7172}"/>
              </a:ext>
            </a:extLst>
          </p:cNvPr>
          <p:cNvGraphicFramePr>
            <a:graphicFrameLocks noGrp="1"/>
          </p:cNvGraphicFramePr>
          <p:nvPr>
            <p:ph idx="1"/>
            <p:extLst>
              <p:ext uri="{D42A27DB-BD31-4B8C-83A1-F6EECF244321}">
                <p14:modId xmlns:p14="http://schemas.microsoft.com/office/powerpoint/2010/main" val="2307854763"/>
              </p:ext>
            </p:extLst>
          </p:nvPr>
        </p:nvGraphicFramePr>
        <p:xfrm>
          <a:off x="965199" y="1948543"/>
          <a:ext cx="7213600"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562600"/>
          </a:xfrm>
        </p:spPr>
        <p:txBody>
          <a:bodyPr numCol="2">
            <a:normAutofit/>
          </a:bodyPr>
          <a:lstStyle/>
          <a:p>
            <a:pPr algn="l" rtl="0">
              <a:buNone/>
            </a:pPr>
            <a:r>
              <a:rPr lang="en-US" sz="1800" b="1" dirty="0"/>
              <a:t>class Bird {...</a:t>
            </a:r>
          </a:p>
          <a:p>
            <a:pPr algn="l" rtl="0">
              <a:buNone/>
            </a:pPr>
            <a:r>
              <a:rPr lang="en-US" sz="1800" b="1" dirty="0"/>
              <a:t> fly() {...}</a:t>
            </a:r>
          </a:p>
          <a:p>
            <a:pPr algn="l" rtl="0">
              <a:buNone/>
            </a:pPr>
            <a:r>
              <a:rPr lang="ar-JO" sz="1800" dirty="0"/>
              <a:t>{...</a:t>
            </a:r>
          </a:p>
          <a:p>
            <a:pPr algn="l" rtl="0">
              <a:buNone/>
            </a:pPr>
            <a:r>
              <a:rPr lang="en-US" sz="1800" dirty="0"/>
              <a:t>Specialization can override methods</a:t>
            </a:r>
          </a:p>
          <a:p>
            <a:pPr algn="l" rtl="0">
              <a:buNone/>
            </a:pPr>
            <a:r>
              <a:rPr lang="en-US" sz="1800" b="1" dirty="0"/>
              <a:t>class Animal {...</a:t>
            </a:r>
          </a:p>
          <a:p>
            <a:pPr algn="l" rtl="0">
              <a:buNone/>
            </a:pPr>
            <a:r>
              <a:rPr lang="en-US" sz="1800" b="1" dirty="0"/>
              <a:t> move() {...}</a:t>
            </a:r>
          </a:p>
          <a:p>
            <a:pPr algn="l" rtl="0">
              <a:buNone/>
            </a:pPr>
            <a:r>
              <a:rPr lang="ar-JO" sz="1800" b="1" dirty="0"/>
              <a:t>{...</a:t>
            </a:r>
          </a:p>
          <a:p>
            <a:pPr algn="l" rtl="0">
              <a:buNone/>
            </a:pPr>
            <a:r>
              <a:rPr lang="en-US" sz="1800" b="1" dirty="0"/>
              <a:t>class Bird extends Animal </a:t>
            </a:r>
            <a:r>
              <a:rPr lang="ar-JO" sz="1800" b="1" dirty="0"/>
              <a:t>}</a:t>
            </a:r>
            <a:r>
              <a:rPr lang="en-US" sz="1800" b="1" dirty="0"/>
              <a:t>…</a:t>
            </a:r>
          </a:p>
          <a:p>
            <a:pPr algn="l" rtl="0">
              <a:buNone/>
            </a:pPr>
            <a:r>
              <a:rPr lang="en-US" sz="1800" b="1" dirty="0"/>
              <a:t> move() {...</a:t>
            </a:r>
          </a:p>
          <a:p>
            <a:pPr algn="l" rtl="0">
              <a:buNone/>
            </a:pPr>
            <a:r>
              <a:rPr lang="en-US" sz="1800" b="1" dirty="0"/>
              <a:t>fly();</a:t>
            </a:r>
          </a:p>
          <a:p>
            <a:pPr algn="l" rtl="0">
              <a:buNone/>
            </a:pPr>
            <a:r>
              <a:rPr lang="en-US" sz="1800" b="1" dirty="0"/>
              <a:t>…}</a:t>
            </a:r>
          </a:p>
          <a:p>
            <a:pPr algn="l" rtl="0">
              <a:buNone/>
            </a:pPr>
            <a:r>
              <a:rPr lang="en-US" sz="1800" b="1" dirty="0"/>
              <a:t>…}</a:t>
            </a:r>
          </a:p>
          <a:p>
            <a:pPr algn="l" rtl="0">
              <a:buNone/>
            </a:pPr>
            <a:endParaRPr lang="en-US" sz="1800" b="1" dirty="0"/>
          </a:p>
          <a:p>
            <a:pPr algn="l" rtl="0">
              <a:buNone/>
            </a:pPr>
            <a:endParaRPr lang="en-US" sz="1800" b="1" dirty="0"/>
          </a:p>
          <a:p>
            <a:pPr algn="l" rtl="0">
              <a:buNone/>
            </a:pPr>
            <a:endParaRPr lang="en-US" sz="1800" b="1" dirty="0"/>
          </a:p>
          <a:p>
            <a:pPr algn="l" rtl="0">
              <a:buNone/>
            </a:pPr>
            <a:r>
              <a:rPr lang="en-US" sz="1800" b="1" dirty="0"/>
              <a:t>Inheritance methods case: </a:t>
            </a:r>
          </a:p>
          <a:p>
            <a:pPr algn="l" rtl="0">
              <a:buNone/>
            </a:pPr>
            <a:r>
              <a:rPr lang="en-US" sz="1800" b="1" dirty="0"/>
              <a:t>1. Same name in parent</a:t>
            </a:r>
            <a:endParaRPr lang="en-US" sz="1800" dirty="0"/>
          </a:p>
          <a:p>
            <a:pPr algn="l" rtl="0">
              <a:buNone/>
            </a:pPr>
            <a:r>
              <a:rPr lang="en-US" sz="1800" b="1" dirty="0"/>
              <a:t>and child - overriding</a:t>
            </a:r>
            <a:endParaRPr lang="en-US" sz="1800" dirty="0"/>
          </a:p>
          <a:p>
            <a:pPr algn="l" rtl="0">
              <a:buNone/>
            </a:pPr>
            <a:r>
              <a:rPr lang="en-US" sz="1800" b="1" dirty="0"/>
              <a:t>or polymorphism </a:t>
            </a:r>
          </a:p>
          <a:p>
            <a:pPr algn="l" rtl="0">
              <a:buNone/>
            </a:pPr>
            <a:r>
              <a:rPr lang="en-US" sz="1800" b="1" dirty="0"/>
              <a:t>2. In parent not in child,</a:t>
            </a:r>
            <a:endParaRPr lang="en-US" sz="1800" dirty="0"/>
          </a:p>
          <a:p>
            <a:pPr algn="l" rtl="0">
              <a:buNone/>
            </a:pPr>
            <a:r>
              <a:rPr lang="en-US" sz="1800" b="1" dirty="0"/>
              <a:t>reuse </a:t>
            </a:r>
          </a:p>
          <a:p>
            <a:pPr algn="l" rtl="0">
              <a:buNone/>
            </a:pPr>
            <a:r>
              <a:rPr lang="en-US" sz="1800" b="1" dirty="0"/>
              <a:t>3. In child, not in parent,</a:t>
            </a:r>
            <a:endParaRPr lang="en-US" sz="1800" dirty="0"/>
          </a:p>
          <a:p>
            <a:pPr algn="l" rtl="0">
              <a:buNone/>
            </a:pPr>
            <a:r>
              <a:rPr lang="en-US" sz="1800" b="1" dirty="0"/>
              <a:t>adding new features</a:t>
            </a:r>
            <a:endParaRPr lang="en-US" sz="1800" dirty="0"/>
          </a:p>
          <a:p>
            <a:br>
              <a:rPr lang="en-US" sz="1800" dirty="0"/>
            </a:br>
            <a:r>
              <a:rPr lang="en-US" sz="1800" dirty="0"/>
              <a:t> </a:t>
            </a:r>
            <a:br>
              <a:rPr lang="en-US" sz="1800" dirty="0"/>
            </a:br>
            <a:endParaRPr lang="en-US" sz="1800" dirty="0"/>
          </a:p>
          <a:p>
            <a:pPr algn="l" rtl="0">
              <a:buNone/>
            </a:pPr>
            <a:endParaRPr lang="ar-JO"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solidFill>
                  <a:schemeClr val="tx1"/>
                </a:solidFill>
                <a:effectLst/>
              </a:rPr>
              <a:t>Information Hiding</a:t>
            </a:r>
            <a:endParaRPr lang="ar-JO" dirty="0">
              <a:solidFill>
                <a:schemeClr val="tx1"/>
              </a:solidFill>
              <a:effectLst/>
            </a:endParaRPr>
          </a:p>
        </p:txBody>
      </p:sp>
      <p:sp>
        <p:nvSpPr>
          <p:cNvPr id="2" name="Content Placeholder 1"/>
          <p:cNvSpPr>
            <a:spLocks noGrp="1"/>
          </p:cNvSpPr>
          <p:nvPr>
            <p:ph idx="1"/>
          </p:nvPr>
        </p:nvSpPr>
        <p:spPr>
          <a:xfrm>
            <a:off x="609598" y="1447800"/>
            <a:ext cx="6781801" cy="4593563"/>
          </a:xfrm>
        </p:spPr>
        <p:txBody>
          <a:bodyPr>
            <a:normAutofit/>
          </a:bodyPr>
          <a:lstStyle/>
          <a:p>
            <a:pPr algn="l" rtl="0"/>
            <a:r>
              <a:rPr lang="en-US" dirty="0"/>
              <a:t>An ADT must obviously have some kind of representation for its data </a:t>
            </a:r>
          </a:p>
          <a:p>
            <a:pPr algn="l" rtl="0"/>
            <a:r>
              <a:rPr lang="en-US" dirty="0"/>
              <a:t>The user need not know the representation </a:t>
            </a:r>
          </a:p>
          <a:p>
            <a:pPr algn="l" rtl="0"/>
            <a:r>
              <a:rPr lang="en-US" dirty="0"/>
              <a:t>The user should not be allowed to tamper with the representation </a:t>
            </a:r>
          </a:p>
          <a:p>
            <a:pPr algn="l" rtl="0"/>
            <a:r>
              <a:rPr lang="en-US" dirty="0"/>
              <a:t>Solution: Make all data private </a:t>
            </a:r>
          </a:p>
          <a:p>
            <a:pPr algn="l" rtl="0"/>
            <a:r>
              <a:rPr lang="en-US" dirty="0"/>
              <a:t>But what if it's really more convenient for the user to have direct access to the data? </a:t>
            </a:r>
          </a:p>
          <a:p>
            <a:pPr algn="l" rtl="0"/>
            <a:r>
              <a:rPr lang="en-US" dirty="0"/>
              <a:t>Solution: Use setters and getters ( as a proper way of accessing data )</a:t>
            </a:r>
          </a:p>
          <a:p>
            <a:endParaRPr lang="ar-JO"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381000"/>
            <a:ext cx="8382000" cy="5071872"/>
          </a:xfrm>
        </p:spPr>
        <p:txBody>
          <a:bodyPr>
            <a:normAutofit fontScale="25000" lnSpcReduction="20000"/>
          </a:bodyPr>
          <a:lstStyle/>
          <a:p>
            <a:pPr algn="l" rtl="0">
              <a:lnSpc>
                <a:spcPct val="120000"/>
              </a:lnSpc>
              <a:buNone/>
            </a:pPr>
            <a:r>
              <a:rPr lang="en-US" sz="7200" dirty="0">
                <a:solidFill>
                  <a:schemeClr val="accent2"/>
                </a:solidFill>
              </a:rPr>
              <a:t>public class </a:t>
            </a:r>
            <a:r>
              <a:rPr lang="en-US" sz="7200" dirty="0"/>
              <a:t>Heater</a:t>
            </a:r>
          </a:p>
          <a:p>
            <a:pPr algn="l" rtl="0">
              <a:lnSpc>
                <a:spcPct val="120000"/>
              </a:lnSpc>
              <a:buNone/>
            </a:pPr>
            <a:r>
              <a:rPr lang="ar-JO" sz="7200" dirty="0"/>
              <a:t>}</a:t>
            </a:r>
          </a:p>
          <a:p>
            <a:pPr algn="l" rtl="0">
              <a:lnSpc>
                <a:spcPct val="120000"/>
              </a:lnSpc>
              <a:buNone/>
            </a:pPr>
            <a:r>
              <a:rPr lang="en-US" sz="7200" dirty="0">
                <a:solidFill>
                  <a:schemeClr val="accent2"/>
                </a:solidFill>
              </a:rPr>
              <a:t>private</a:t>
            </a:r>
            <a:r>
              <a:rPr lang="en-US" sz="7200" dirty="0"/>
              <a:t> </a:t>
            </a:r>
            <a:r>
              <a:rPr lang="en-US" sz="7200" dirty="0" err="1"/>
              <a:t>int</a:t>
            </a:r>
            <a:r>
              <a:rPr lang="en-US" sz="7200" dirty="0"/>
              <a:t> </a:t>
            </a:r>
            <a:r>
              <a:rPr lang="en-US" sz="7200" dirty="0" err="1"/>
              <a:t>TemperatureInternal</a:t>
            </a:r>
            <a:r>
              <a:rPr lang="en-US" sz="7200" dirty="0"/>
              <a:t>;</a:t>
            </a:r>
            <a:endParaRPr lang="ar-JO" sz="7200" dirty="0"/>
          </a:p>
          <a:p>
            <a:pPr algn="l" rtl="0">
              <a:lnSpc>
                <a:spcPct val="120000"/>
              </a:lnSpc>
              <a:buNone/>
            </a:pPr>
            <a:r>
              <a:rPr lang="en-US" sz="7200" dirty="0">
                <a:solidFill>
                  <a:schemeClr val="accent2"/>
                </a:solidFill>
              </a:rPr>
              <a:t> public </a:t>
            </a:r>
            <a:r>
              <a:rPr lang="en-US" sz="7200" dirty="0" err="1"/>
              <a:t>int</a:t>
            </a:r>
            <a:r>
              <a:rPr lang="en-US" sz="7200" dirty="0"/>
              <a:t> Temperature</a:t>
            </a:r>
            <a:endParaRPr lang="ar-JO" sz="7200" dirty="0"/>
          </a:p>
          <a:p>
            <a:pPr algn="l" rtl="0">
              <a:lnSpc>
                <a:spcPct val="120000"/>
              </a:lnSpc>
              <a:buNone/>
            </a:pPr>
            <a:r>
              <a:rPr lang="ar-JO" sz="7200" dirty="0"/>
              <a:t>}</a:t>
            </a:r>
          </a:p>
          <a:p>
            <a:pPr algn="l" rtl="0">
              <a:lnSpc>
                <a:spcPct val="120000"/>
              </a:lnSpc>
              <a:buNone/>
            </a:pPr>
            <a:r>
              <a:rPr lang="en-US" sz="7200" dirty="0">
                <a:solidFill>
                  <a:schemeClr val="accent2"/>
                </a:solidFill>
              </a:rPr>
              <a:t>get</a:t>
            </a:r>
            <a:r>
              <a:rPr lang="en-US" sz="7200" dirty="0"/>
              <a:t> {</a:t>
            </a:r>
            <a:r>
              <a:rPr lang="en-US" sz="7200" dirty="0" err="1">
                <a:solidFill>
                  <a:schemeClr val="accent2"/>
                </a:solidFill>
              </a:rPr>
              <a:t>return</a:t>
            </a:r>
            <a:r>
              <a:rPr lang="en-US" sz="7200" dirty="0" err="1"/>
              <a:t>TemperatureInternal</a:t>
            </a:r>
            <a:r>
              <a:rPr lang="en-US" sz="7200" dirty="0"/>
              <a:t>;}</a:t>
            </a:r>
          </a:p>
          <a:p>
            <a:pPr algn="l" rtl="0">
              <a:lnSpc>
                <a:spcPct val="120000"/>
              </a:lnSpc>
              <a:buNone/>
            </a:pPr>
            <a:r>
              <a:rPr lang="en-US" sz="7200" dirty="0">
                <a:solidFill>
                  <a:schemeClr val="accent2"/>
                </a:solidFill>
              </a:rPr>
              <a:t> set </a:t>
            </a:r>
            <a:r>
              <a:rPr lang="en-US" sz="7200" dirty="0"/>
              <a:t>{</a:t>
            </a:r>
          </a:p>
          <a:p>
            <a:pPr algn="l" rtl="0">
              <a:lnSpc>
                <a:spcPct val="120000"/>
              </a:lnSpc>
              <a:buNone/>
            </a:pPr>
            <a:r>
              <a:rPr lang="en-US" sz="7200" dirty="0"/>
              <a:t>      </a:t>
            </a:r>
            <a:r>
              <a:rPr lang="en-US" sz="7200" dirty="0">
                <a:solidFill>
                  <a:schemeClr val="accent2"/>
                </a:solidFill>
              </a:rPr>
              <a:t>if</a:t>
            </a:r>
            <a:r>
              <a:rPr lang="en-US" sz="7200" dirty="0"/>
              <a:t> (! </a:t>
            </a:r>
            <a:r>
              <a:rPr lang="en-US" sz="7200" dirty="0" err="1"/>
              <a:t>InRange</a:t>
            </a:r>
            <a:r>
              <a:rPr lang="en-US" sz="7200" dirty="0"/>
              <a:t> (</a:t>
            </a:r>
            <a:r>
              <a:rPr lang="en-US" sz="7200" dirty="0">
                <a:solidFill>
                  <a:schemeClr val="accent2"/>
                </a:solidFill>
              </a:rPr>
              <a:t>value</a:t>
            </a:r>
            <a:r>
              <a:rPr lang="en-US" sz="7200" dirty="0"/>
              <a:t>)) </a:t>
            </a:r>
          </a:p>
          <a:p>
            <a:pPr algn="l" rtl="0">
              <a:lnSpc>
                <a:spcPct val="120000"/>
              </a:lnSpc>
              <a:buNone/>
            </a:pPr>
            <a:r>
              <a:rPr lang="en-US" sz="7200" dirty="0"/>
              <a:t>            {</a:t>
            </a:r>
            <a:r>
              <a:rPr lang="en-US" sz="7200" dirty="0">
                <a:solidFill>
                  <a:schemeClr val="accent2"/>
                </a:solidFill>
              </a:rPr>
              <a:t>throw new </a:t>
            </a:r>
            <a:r>
              <a:rPr lang="en-US" sz="7200" dirty="0" err="1"/>
              <a:t>ArgumentException</a:t>
            </a:r>
            <a:endParaRPr lang="en-US" sz="7200" dirty="0"/>
          </a:p>
          <a:p>
            <a:pPr algn="l" rtl="0">
              <a:lnSpc>
                <a:spcPct val="120000"/>
              </a:lnSpc>
              <a:buNone/>
            </a:pPr>
            <a:r>
              <a:rPr lang="en-US" sz="7200" dirty="0"/>
              <a:t>                  (“Temperature out of range");</a:t>
            </a:r>
          </a:p>
          <a:p>
            <a:pPr algn="l" rtl="0">
              <a:lnSpc>
                <a:spcPct val="120000"/>
              </a:lnSpc>
              <a:buNone/>
            </a:pPr>
            <a:r>
              <a:rPr lang="en-US" sz="7200" dirty="0"/>
              <a:t>}</a:t>
            </a:r>
          </a:p>
          <a:p>
            <a:pPr algn="l" rtl="0">
              <a:lnSpc>
                <a:spcPct val="120000"/>
              </a:lnSpc>
              <a:buNone/>
            </a:pPr>
            <a:r>
              <a:rPr lang="en-US" sz="7200" dirty="0"/>
              <a:t> </a:t>
            </a:r>
            <a:r>
              <a:rPr lang="en-US" sz="7200" dirty="0" err="1"/>
              <a:t>TemperatureInternal</a:t>
            </a:r>
            <a:r>
              <a:rPr lang="en-US" sz="7200" dirty="0"/>
              <a:t> = </a:t>
            </a:r>
            <a:r>
              <a:rPr lang="en-US" sz="7200" dirty="0">
                <a:solidFill>
                  <a:schemeClr val="accent2"/>
                </a:solidFill>
              </a:rPr>
              <a:t>value</a:t>
            </a:r>
            <a:r>
              <a:rPr lang="en-US" sz="7200" dirty="0"/>
              <a:t>;</a:t>
            </a:r>
          </a:p>
          <a:p>
            <a:pPr algn="l" rtl="0">
              <a:lnSpc>
                <a:spcPct val="120000"/>
              </a:lnSpc>
              <a:buNone/>
            </a:pPr>
            <a:r>
              <a:rPr lang="en-US" sz="7200" dirty="0">
                <a:solidFill>
                  <a:schemeClr val="accent2"/>
                </a:solidFill>
              </a:rPr>
              <a:t> Notify Observers;</a:t>
            </a:r>
          </a:p>
          <a:p>
            <a:pPr algn="l" rtl="0">
              <a:lnSpc>
                <a:spcPct val="120000"/>
              </a:lnSpc>
              <a:buNone/>
            </a:pPr>
            <a:r>
              <a:rPr lang="ar-JO" sz="7200" dirty="0"/>
              <a:t>{</a:t>
            </a:r>
          </a:p>
          <a:p>
            <a:pPr algn="l" rtl="0">
              <a:lnSpc>
                <a:spcPct val="120000"/>
              </a:lnSpc>
              <a:buNone/>
            </a:pPr>
            <a:r>
              <a:rPr lang="ar-JO" sz="7200" dirty="0"/>
              <a:t>{</a:t>
            </a:r>
            <a:endParaRPr lang="en-US" sz="7200" dirty="0"/>
          </a:p>
          <a:p>
            <a:br>
              <a:rPr lang="en-US" dirty="0"/>
            </a:br>
            <a:endParaRPr lang="en-US" dirty="0"/>
          </a:p>
          <a:p>
            <a:pPr algn="l">
              <a:buNone/>
            </a:pPr>
            <a:br>
              <a:rPr lang="en-US" dirty="0"/>
            </a:br>
            <a:endParaRPr lang="ar-JO"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rtl="0"/>
            <a:r>
              <a:rPr lang="en-US" dirty="0">
                <a:solidFill>
                  <a:schemeClr val="tx1"/>
                </a:solidFill>
                <a:effectLst/>
              </a:rPr>
              <a:t>Encapsulation</a:t>
            </a:r>
            <a:endParaRPr lang="ar-JO" dirty="0">
              <a:solidFill>
                <a:schemeClr val="tx1"/>
              </a:solidFill>
              <a:effectLst/>
            </a:endParaRPr>
          </a:p>
        </p:txBody>
      </p:sp>
      <p:sp>
        <p:nvSpPr>
          <p:cNvPr id="2" name="Content Placeholder 1"/>
          <p:cNvSpPr>
            <a:spLocks noGrp="1"/>
          </p:cNvSpPr>
          <p:nvPr>
            <p:ph idx="1"/>
          </p:nvPr>
        </p:nvSpPr>
        <p:spPr>
          <a:xfrm>
            <a:off x="457200" y="1481328"/>
            <a:ext cx="8534400" cy="5224272"/>
          </a:xfrm>
        </p:spPr>
        <p:txBody>
          <a:bodyPr>
            <a:normAutofit fontScale="92500" lnSpcReduction="10000"/>
          </a:bodyPr>
          <a:lstStyle/>
          <a:p>
            <a:pPr algn="l" rtl="0">
              <a:lnSpc>
                <a:spcPct val="120000"/>
              </a:lnSpc>
            </a:pPr>
            <a:r>
              <a:rPr lang="en-US" dirty="0"/>
              <a:t> Original motivation: Large programs have two special needs: </a:t>
            </a:r>
          </a:p>
          <a:p>
            <a:pPr lvl="1">
              <a:lnSpc>
                <a:spcPct val="120000"/>
              </a:lnSpc>
            </a:pPr>
            <a:r>
              <a:rPr lang="en-US" dirty="0"/>
              <a:t> 1. Some means of organization, other than simply division into </a:t>
            </a:r>
          </a:p>
          <a:p>
            <a:pPr lvl="1">
              <a:lnSpc>
                <a:spcPct val="120000"/>
              </a:lnSpc>
              <a:buNone/>
            </a:pPr>
            <a:r>
              <a:rPr lang="en-US" dirty="0"/>
              <a:t>       subprograms </a:t>
            </a:r>
          </a:p>
          <a:p>
            <a:pPr lvl="1">
              <a:lnSpc>
                <a:spcPct val="120000"/>
              </a:lnSpc>
            </a:pPr>
            <a:r>
              <a:rPr lang="en-US" dirty="0"/>
              <a:t> 2. Some means of partial compilation (compilation units that are smaller than the whole program)</a:t>
            </a:r>
          </a:p>
          <a:p>
            <a:pPr algn="l" rtl="0">
              <a:lnSpc>
                <a:spcPct val="120000"/>
              </a:lnSpc>
            </a:pPr>
            <a:r>
              <a:rPr lang="en-US" dirty="0"/>
              <a:t>Obvious solution: a grouping of subprograms that are logically related into a unit that can be separately compiled (compilation units) </a:t>
            </a:r>
          </a:p>
          <a:p>
            <a:pPr algn="l" rtl="0">
              <a:lnSpc>
                <a:spcPct val="120000"/>
              </a:lnSpc>
            </a:pPr>
            <a:r>
              <a:rPr lang="en-US" dirty="0"/>
              <a:t>These are called encapsulations.</a:t>
            </a:r>
          </a:p>
          <a:p>
            <a:pPr algn="l" rtl="0">
              <a:lnSpc>
                <a:spcPct val="120000"/>
              </a:lnSpc>
            </a:pPr>
            <a:r>
              <a:rPr lang="en-US" dirty="0"/>
              <a:t>Controlling visibility of names. It Enables enforcing data abstraction </a:t>
            </a:r>
          </a:p>
          <a:p>
            <a:pPr algn="l" rtl="0">
              <a:lnSpc>
                <a:spcPct val="120000"/>
              </a:lnSpc>
            </a:pPr>
            <a:r>
              <a:rPr lang="en-US" dirty="0"/>
              <a:t>Conventions are no substitute for enforced constraints.</a:t>
            </a:r>
          </a:p>
          <a:p>
            <a:pPr algn="l" rtl="0">
              <a:lnSpc>
                <a:spcPct val="120000"/>
              </a:lnSpc>
            </a:pPr>
            <a:r>
              <a:rPr lang="en-US" dirty="0"/>
              <a:t> Enables mechanical detection of typos that manifest as   </a:t>
            </a:r>
          </a:p>
          <a:p>
            <a:pPr algn="l" rtl="0">
              <a:lnSpc>
                <a:spcPct val="120000"/>
              </a:lnSpc>
              <a:buNone/>
            </a:pPr>
            <a:r>
              <a:rPr lang="en-US" dirty="0"/>
              <a:t>        “illegal” accesses. (e.g. problem with global variables)</a:t>
            </a:r>
          </a:p>
          <a:p>
            <a:pPr algn="l" rtl="0">
              <a:lnSpc>
                <a:spcPct val="120000"/>
              </a:lnSpc>
              <a:buNone/>
            </a:pPr>
            <a:br>
              <a:rPr lang="en-US" dirty="0"/>
            </a:br>
            <a:endParaRPr lang="ar-JO"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solidFill>
                  <a:schemeClr val="tx1"/>
                </a:solidFill>
                <a:effectLst/>
              </a:rPr>
              <a:t>Encapsulation</a:t>
            </a:r>
            <a:endParaRPr lang="ar-JO" dirty="0">
              <a:solidFill>
                <a:schemeClr val="tx1"/>
              </a:solidFill>
              <a:effectLst/>
            </a:endParaRPr>
          </a:p>
        </p:txBody>
      </p:sp>
      <p:sp>
        <p:nvSpPr>
          <p:cNvPr id="2" name="Content Placeholder 1"/>
          <p:cNvSpPr>
            <a:spLocks noGrp="1"/>
          </p:cNvSpPr>
          <p:nvPr>
            <p:ph idx="1"/>
          </p:nvPr>
        </p:nvSpPr>
        <p:spPr/>
        <p:txBody>
          <a:bodyPr>
            <a:normAutofit fontScale="92500" lnSpcReduction="10000"/>
          </a:bodyPr>
          <a:lstStyle/>
          <a:p>
            <a:pPr algn="l" rtl="0"/>
            <a:r>
              <a:rPr lang="en-US" dirty="0"/>
              <a:t> A concept of ‘</a:t>
            </a:r>
            <a:r>
              <a:rPr lang="en-US" b="1" dirty="0"/>
              <a:t>Self-containing</a:t>
            </a:r>
            <a:r>
              <a:rPr lang="en-US" dirty="0"/>
              <a:t>' </a:t>
            </a:r>
          </a:p>
          <a:p>
            <a:pPr algn="l" rtl="0"/>
            <a:r>
              <a:rPr lang="en-US" dirty="0"/>
              <a:t> </a:t>
            </a:r>
            <a:r>
              <a:rPr lang="en-US" b="1" dirty="0"/>
              <a:t>Information hiding - 'internal structure is  </a:t>
            </a:r>
          </a:p>
          <a:p>
            <a:pPr algn="l" rtl="0">
              <a:buNone/>
            </a:pPr>
            <a:r>
              <a:rPr lang="en-US" dirty="0"/>
              <a:t>       hidden from their surroundings </a:t>
            </a:r>
          </a:p>
          <a:p>
            <a:pPr algn="l" rtl="0"/>
            <a:r>
              <a:rPr lang="en-US" dirty="0" err="1"/>
              <a:t>Behaviour</a:t>
            </a:r>
            <a:r>
              <a:rPr lang="en-US" dirty="0"/>
              <a:t> and information is represented or  </a:t>
            </a:r>
          </a:p>
          <a:p>
            <a:pPr algn="l" rtl="0">
              <a:buNone/>
            </a:pPr>
            <a:r>
              <a:rPr lang="en-US" dirty="0"/>
              <a:t>      implemented </a:t>
            </a:r>
            <a:r>
              <a:rPr lang="en-US" b="1" dirty="0"/>
              <a:t>internally </a:t>
            </a:r>
          </a:p>
          <a:p>
            <a:pPr algn="l" rtl="0"/>
            <a:r>
              <a:rPr lang="en-US" dirty="0"/>
              <a:t>Functionality and </a:t>
            </a:r>
            <a:r>
              <a:rPr lang="en-US" dirty="0" err="1"/>
              <a:t>behaviour</a:t>
            </a:r>
            <a:r>
              <a:rPr lang="en-US" dirty="0"/>
              <a:t> characterized by  </a:t>
            </a:r>
          </a:p>
          <a:p>
            <a:pPr algn="l" rtl="0">
              <a:buNone/>
            </a:pPr>
            <a:r>
              <a:rPr lang="en-US" dirty="0"/>
              <a:t>     </a:t>
            </a:r>
            <a:r>
              <a:rPr lang="en-US" b="1" dirty="0"/>
              <a:t>'interfacing' operations. </a:t>
            </a:r>
          </a:p>
          <a:p>
            <a:pPr algn="l" rtl="0"/>
            <a:r>
              <a:rPr lang="en-US" dirty="0"/>
              <a:t>The essential features of an ADT are that its  </a:t>
            </a:r>
          </a:p>
          <a:p>
            <a:pPr algn="l" rtl="0">
              <a:buNone/>
            </a:pPr>
            <a:r>
              <a:rPr lang="en-US" dirty="0"/>
              <a:t>      interface is </a:t>
            </a:r>
            <a:r>
              <a:rPr lang="en-US" b="1" dirty="0"/>
              <a:t>independent</a:t>
            </a:r>
            <a:r>
              <a:rPr lang="en-US" dirty="0"/>
              <a:t> of its implementation     </a:t>
            </a:r>
          </a:p>
          <a:p>
            <a:pPr algn="l" rtl="0">
              <a:buNone/>
            </a:pPr>
            <a:r>
              <a:rPr lang="en-US" dirty="0"/>
              <a:t>      and its implementation is </a:t>
            </a:r>
            <a:r>
              <a:rPr lang="en-US" b="1" dirty="0"/>
              <a:t>hidden</a:t>
            </a:r>
            <a:r>
              <a:rPr lang="en-US" dirty="0"/>
              <a:t> from its users </a:t>
            </a:r>
            <a:br>
              <a:rPr lang="en-US" dirty="0"/>
            </a:br>
            <a:endParaRPr lang="ar-JO"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solidFill>
                  <a:schemeClr val="tx1"/>
                </a:solidFill>
                <a:effectLst/>
              </a:rPr>
              <a:t>Encapsulation</a:t>
            </a:r>
            <a:endParaRPr lang="ar-JO" dirty="0">
              <a:solidFill>
                <a:schemeClr val="tx1"/>
              </a:solidFill>
              <a:effectLst/>
            </a:endParaRPr>
          </a:p>
        </p:txBody>
      </p:sp>
      <p:sp>
        <p:nvSpPr>
          <p:cNvPr id="2" name="Content Placeholder 1"/>
          <p:cNvSpPr>
            <a:spLocks noGrp="1"/>
          </p:cNvSpPr>
          <p:nvPr>
            <p:ph idx="1"/>
          </p:nvPr>
        </p:nvSpPr>
        <p:spPr/>
        <p:txBody>
          <a:bodyPr>
            <a:normAutofit fontScale="85000" lnSpcReduction="20000"/>
          </a:bodyPr>
          <a:lstStyle/>
          <a:p>
            <a:pPr algn="l" rtl="0"/>
            <a:r>
              <a:rPr lang="en-US" dirty="0"/>
              <a:t>Encapsulation in C: Files containing one or </a:t>
            </a:r>
          </a:p>
          <a:p>
            <a:pPr algn="l" rtl="0">
              <a:buNone/>
            </a:pPr>
            <a:r>
              <a:rPr lang="en-US" dirty="0"/>
              <a:t>      more subprograms can be independently   </a:t>
            </a:r>
          </a:p>
          <a:p>
            <a:pPr algn="l" rtl="0">
              <a:buNone/>
            </a:pPr>
            <a:r>
              <a:rPr lang="en-US" dirty="0"/>
              <a:t>      compiled </a:t>
            </a:r>
          </a:p>
          <a:p>
            <a:pPr algn="l" rtl="0"/>
            <a:r>
              <a:rPr lang="en-US" dirty="0"/>
              <a:t>The interface is placed in a header file </a:t>
            </a:r>
          </a:p>
          <a:p>
            <a:pPr algn="l" rtl="0"/>
            <a:r>
              <a:rPr lang="en-US" dirty="0"/>
              <a:t>Encapsulation in C++: Similar to C </a:t>
            </a:r>
          </a:p>
          <a:p>
            <a:pPr algn="l" rtl="0"/>
            <a:r>
              <a:rPr lang="en-US" dirty="0"/>
              <a:t>Addition of friend functions that have access to  </a:t>
            </a:r>
          </a:p>
          <a:p>
            <a:pPr algn="l" rtl="0">
              <a:buNone/>
            </a:pPr>
            <a:r>
              <a:rPr lang="en-US" dirty="0"/>
              <a:t>      private members of the friend class </a:t>
            </a:r>
          </a:p>
          <a:p>
            <a:pPr algn="l" rtl="0"/>
            <a:r>
              <a:rPr lang="en-US" dirty="0"/>
              <a:t>C# Assembly: Collection of files that appears to       </a:t>
            </a:r>
          </a:p>
          <a:p>
            <a:pPr algn="l" rtl="0">
              <a:buNone/>
            </a:pPr>
            <a:r>
              <a:rPr lang="en-US" dirty="0"/>
              <a:t>      be a single dynamic link library or executable </a:t>
            </a:r>
          </a:p>
          <a:p>
            <a:pPr algn="l" rtl="0"/>
            <a:r>
              <a:rPr lang="en-US" dirty="0"/>
              <a:t>Larger construct than class; used by all .NET</a:t>
            </a:r>
          </a:p>
          <a:p>
            <a:pPr algn="l" rtl="0">
              <a:buNone/>
            </a:pPr>
            <a:r>
              <a:rPr lang="en-US" dirty="0"/>
              <a:t>      programming languages</a:t>
            </a:r>
          </a:p>
          <a:p>
            <a:pPr>
              <a:buNone/>
            </a:pPr>
            <a:br>
              <a:rPr lang="en-US" dirty="0"/>
            </a:br>
            <a:endParaRPr lang="ar-JO"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solidFill>
                  <a:schemeClr val="tx1"/>
                </a:solidFill>
                <a:effectLst/>
              </a:rPr>
              <a:t>.NET Common Class Modifiers</a:t>
            </a:r>
            <a:endParaRPr lang="ar-JO" dirty="0">
              <a:solidFill>
                <a:schemeClr val="tx1"/>
              </a:solidFill>
              <a:effectLst/>
            </a:endParaRPr>
          </a:p>
        </p:txBody>
      </p:sp>
      <p:sp>
        <p:nvSpPr>
          <p:cNvPr id="2" name="Content Placeholder 1"/>
          <p:cNvSpPr>
            <a:spLocks noGrp="1"/>
          </p:cNvSpPr>
          <p:nvPr>
            <p:ph idx="1"/>
          </p:nvPr>
        </p:nvSpPr>
        <p:spPr>
          <a:xfrm>
            <a:off x="457200" y="1481328"/>
            <a:ext cx="8229600" cy="4919472"/>
          </a:xfrm>
        </p:spPr>
        <p:txBody>
          <a:bodyPr>
            <a:normAutofit fontScale="77500" lnSpcReduction="20000"/>
          </a:bodyPr>
          <a:lstStyle/>
          <a:p>
            <a:pPr algn="l" rtl="0">
              <a:lnSpc>
                <a:spcPct val="170000"/>
              </a:lnSpc>
            </a:pPr>
            <a:r>
              <a:rPr lang="en-US" dirty="0"/>
              <a:t> The 7 class modifiers are public, protected,</a:t>
            </a:r>
          </a:p>
          <a:p>
            <a:pPr algn="l" rtl="0">
              <a:lnSpc>
                <a:spcPct val="170000"/>
              </a:lnSpc>
              <a:buNone/>
            </a:pPr>
            <a:r>
              <a:rPr lang="en-US" dirty="0"/>
              <a:t>       internal, private, abstract, sealed, and new </a:t>
            </a:r>
          </a:p>
          <a:p>
            <a:pPr algn="l" rtl="0">
              <a:lnSpc>
                <a:spcPct val="170000"/>
              </a:lnSpc>
            </a:pPr>
            <a:r>
              <a:rPr lang="en-US" dirty="0"/>
              <a:t>Abstract – cant be instantiated. It is designed       </a:t>
            </a:r>
          </a:p>
          <a:p>
            <a:pPr algn="l" rtl="0">
              <a:lnSpc>
                <a:spcPct val="170000"/>
              </a:lnSpc>
              <a:buNone/>
            </a:pPr>
            <a:r>
              <a:rPr lang="en-US" dirty="0"/>
              <a:t>      only to be a base class for inheritance </a:t>
            </a:r>
          </a:p>
          <a:p>
            <a:pPr algn="l" rtl="0">
              <a:lnSpc>
                <a:spcPct val="170000"/>
              </a:lnSpc>
            </a:pPr>
            <a:r>
              <a:rPr lang="en-US" dirty="0"/>
              <a:t>Sealed – cant be inherited from. </a:t>
            </a:r>
          </a:p>
          <a:p>
            <a:pPr algn="l" rtl="0">
              <a:lnSpc>
                <a:spcPct val="170000"/>
              </a:lnSpc>
            </a:pPr>
            <a:r>
              <a:rPr lang="en-US" dirty="0"/>
              <a:t>Public – available to externals </a:t>
            </a:r>
          </a:p>
          <a:p>
            <a:pPr algn="l" rtl="0">
              <a:lnSpc>
                <a:spcPct val="170000"/>
              </a:lnSpc>
            </a:pPr>
            <a:r>
              <a:rPr lang="en-US" dirty="0"/>
              <a:t>Internal/Friend</a:t>
            </a:r>
          </a:p>
          <a:p>
            <a:pPr algn="l" rtl="0">
              <a:lnSpc>
                <a:spcPct val="170000"/>
              </a:lnSpc>
              <a:buNone/>
            </a:pPr>
            <a:r>
              <a:rPr lang="en-US" dirty="0"/>
              <a:t>– A class that is only accessible by code in the same project </a:t>
            </a:r>
          </a:p>
          <a:p>
            <a:pPr algn="l" rtl="0">
              <a:lnSpc>
                <a:spcPct val="170000"/>
              </a:lnSpc>
              <a:buNone/>
            </a:pPr>
            <a:r>
              <a:rPr lang="en-US" dirty="0"/>
              <a:t>– Although not the same, it is similar to package keyword in java </a:t>
            </a:r>
          </a:p>
          <a:p>
            <a:pPr algn="l" rtl="0">
              <a:lnSpc>
                <a:spcPct val="170000"/>
              </a:lnSpc>
            </a:pPr>
            <a:r>
              <a:rPr lang="en-US" dirty="0"/>
              <a:t>Private : unavailable for externals</a:t>
            </a:r>
          </a:p>
          <a:p>
            <a:pPr algn="l" rtl="0">
              <a:buNone/>
            </a:pPr>
            <a:br>
              <a:rPr lang="en-US" dirty="0"/>
            </a:br>
            <a:endParaRPr lang="ar-JO"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6705600" cy="5486400"/>
          </a:xfrm>
        </p:spPr>
        <p:txBody>
          <a:bodyPr>
            <a:normAutofit fontScale="70000" lnSpcReduction="20000"/>
          </a:bodyPr>
          <a:lstStyle/>
          <a:p>
            <a:pPr algn="l" rtl="0"/>
            <a:r>
              <a:rPr lang="en-US" sz="2800" dirty="0"/>
              <a:t>The 'new' keyword can be used for ‘nested’    </a:t>
            </a:r>
          </a:p>
          <a:p>
            <a:pPr algn="l" rtl="0">
              <a:buNone/>
            </a:pPr>
            <a:r>
              <a:rPr lang="en-US" sz="2800" dirty="0"/>
              <a:t>     classes. A nested class is one that is defined in the   </a:t>
            </a:r>
          </a:p>
          <a:p>
            <a:pPr algn="l" rtl="0">
              <a:buNone/>
            </a:pPr>
            <a:r>
              <a:rPr lang="en-US" sz="2800" dirty="0"/>
              <a:t>     body of another class. </a:t>
            </a:r>
          </a:p>
          <a:p>
            <a:pPr algn="l" rtl="0"/>
            <a:r>
              <a:rPr lang="en-US" sz="2800" dirty="0"/>
              <a:t>It is in most ways identical to a class defined in   </a:t>
            </a:r>
          </a:p>
          <a:p>
            <a:pPr algn="l" rtl="0">
              <a:buNone/>
            </a:pPr>
            <a:r>
              <a:rPr lang="en-US" sz="2800" dirty="0"/>
              <a:t>      the normal way, but its access level cannot be more </a:t>
            </a:r>
          </a:p>
          <a:p>
            <a:pPr algn="l" rtl="0">
              <a:buNone/>
            </a:pPr>
            <a:r>
              <a:rPr lang="en-US" sz="2800" dirty="0"/>
              <a:t>      liberal than that of the class in which it is defined. </a:t>
            </a:r>
          </a:p>
          <a:p>
            <a:pPr algn="l" rtl="0"/>
            <a:r>
              <a:rPr lang="en-US" sz="2800" dirty="0"/>
              <a:t>A nested class should be declared using the 'new'</a:t>
            </a:r>
          </a:p>
          <a:p>
            <a:pPr algn="l" rtl="0">
              <a:buNone/>
            </a:pPr>
            <a:r>
              <a:rPr lang="en-US" sz="2800" dirty="0"/>
              <a:t>      keyword just in case it has the same name as (and      </a:t>
            </a:r>
          </a:p>
          <a:p>
            <a:pPr algn="l" rtl="0">
              <a:buNone/>
            </a:pPr>
            <a:r>
              <a:rPr lang="en-US" sz="2800" dirty="0"/>
              <a:t>      thus overrides) an inherited type. </a:t>
            </a:r>
          </a:p>
          <a:p>
            <a:pPr algn="l" rtl="0"/>
            <a:r>
              <a:rPr lang="en-US" sz="2800" dirty="0"/>
              <a:t>Friend and internal are the same. Friend is used in  </a:t>
            </a:r>
          </a:p>
          <a:p>
            <a:pPr algn="l" rtl="0">
              <a:buNone/>
            </a:pPr>
            <a:r>
              <a:rPr lang="en-US" sz="2800" dirty="0"/>
              <a:t>      VB.NET and Internal is used in C#.</a:t>
            </a:r>
            <a:br>
              <a:rPr lang="en-US" dirty="0"/>
            </a:br>
            <a:endParaRPr lang="ar-JO"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208844"/>
            <a:ext cx="8229600" cy="1143000"/>
          </a:xfrm>
        </p:spPr>
        <p:txBody>
          <a:bodyPr/>
          <a:lstStyle/>
          <a:p>
            <a:pPr algn="ctr"/>
            <a:r>
              <a:rPr lang="en-US" dirty="0">
                <a:solidFill>
                  <a:schemeClr val="tx1"/>
                </a:solidFill>
                <a:effectLst/>
              </a:rPr>
              <a:t>Binding</a:t>
            </a:r>
            <a:endParaRPr lang="ar-JO" dirty="0">
              <a:solidFill>
                <a:schemeClr val="tx1"/>
              </a:solidFill>
              <a:effectLst/>
            </a:endParaRPr>
          </a:p>
        </p:txBody>
      </p:sp>
      <p:sp>
        <p:nvSpPr>
          <p:cNvPr id="2" name="Content Placeholder 1"/>
          <p:cNvSpPr>
            <a:spLocks noGrp="1"/>
          </p:cNvSpPr>
          <p:nvPr>
            <p:ph idx="1"/>
          </p:nvPr>
        </p:nvSpPr>
        <p:spPr>
          <a:xfrm>
            <a:off x="304800" y="1066800"/>
            <a:ext cx="8610600" cy="5562600"/>
          </a:xfrm>
        </p:spPr>
        <p:txBody>
          <a:bodyPr>
            <a:noAutofit/>
          </a:bodyPr>
          <a:lstStyle/>
          <a:p>
            <a:pPr algn="l" rtl="0">
              <a:lnSpc>
                <a:spcPct val="120000"/>
              </a:lnSpc>
            </a:pPr>
            <a:r>
              <a:rPr lang="en-US" sz="1600" dirty="0"/>
              <a:t>Binding is the association of an object to its attributes,</a:t>
            </a:r>
          </a:p>
          <a:p>
            <a:pPr algn="l" rtl="0">
              <a:lnSpc>
                <a:spcPct val="120000"/>
              </a:lnSpc>
              <a:buNone/>
            </a:pPr>
            <a:r>
              <a:rPr lang="en-US" sz="1600" dirty="0"/>
              <a:t>      operations, or name </a:t>
            </a:r>
          </a:p>
          <a:p>
            <a:pPr algn="l" rtl="0">
              <a:lnSpc>
                <a:spcPct val="120000"/>
              </a:lnSpc>
            </a:pPr>
            <a:r>
              <a:rPr lang="en-US" sz="1600" dirty="0"/>
              <a:t>There are many different types of bindings and bindings can occur at different times, for example:</a:t>
            </a:r>
          </a:p>
          <a:p>
            <a:pPr lvl="1">
              <a:lnSpc>
                <a:spcPct val="120000"/>
              </a:lnSpc>
            </a:pPr>
            <a:r>
              <a:rPr lang="en-US" sz="1400" dirty="0"/>
              <a:t> - design time binding: binding * to multiplication </a:t>
            </a:r>
          </a:p>
          <a:p>
            <a:pPr lvl="1">
              <a:lnSpc>
                <a:spcPct val="120000"/>
              </a:lnSpc>
            </a:pPr>
            <a:r>
              <a:rPr lang="en-US" sz="1400" dirty="0"/>
              <a:t>– language  implementation time binding: </a:t>
            </a:r>
            <a:r>
              <a:rPr lang="en-US" sz="1400" dirty="0" err="1"/>
              <a:t>int</a:t>
            </a:r>
            <a:r>
              <a:rPr lang="en-US" sz="1400" dirty="0"/>
              <a:t> size and operations </a:t>
            </a:r>
          </a:p>
          <a:p>
            <a:pPr lvl="1">
              <a:lnSpc>
                <a:spcPct val="120000"/>
              </a:lnSpc>
            </a:pPr>
            <a:r>
              <a:rPr lang="en-US" sz="1400" dirty="0"/>
              <a:t>- compile time binding: binding type to a variable</a:t>
            </a:r>
          </a:p>
          <a:p>
            <a:pPr lvl="1">
              <a:lnSpc>
                <a:spcPct val="120000"/>
              </a:lnSpc>
            </a:pPr>
            <a:r>
              <a:rPr lang="en-US" sz="1400" dirty="0"/>
              <a:t>   • for instance in </a:t>
            </a:r>
            <a:r>
              <a:rPr lang="en-US" sz="1400" dirty="0" err="1"/>
              <a:t>int</a:t>
            </a:r>
            <a:r>
              <a:rPr lang="en-US" sz="1400" dirty="0"/>
              <a:t> x; x will be treated as an </a:t>
            </a:r>
            <a:r>
              <a:rPr lang="en-US" sz="1400" dirty="0" err="1"/>
              <a:t>int</a:t>
            </a:r>
            <a:r>
              <a:rPr lang="en-US" sz="1400" dirty="0"/>
              <a:t> from here forward </a:t>
            </a:r>
          </a:p>
          <a:p>
            <a:pPr lvl="1">
              <a:lnSpc>
                <a:spcPct val="120000"/>
              </a:lnSpc>
            </a:pPr>
            <a:r>
              <a:rPr lang="en-US" sz="1400" dirty="0"/>
              <a:t> - link time binding: binding function name to a specific function definition </a:t>
            </a:r>
          </a:p>
          <a:p>
            <a:pPr lvl="1">
              <a:lnSpc>
                <a:spcPct val="120000"/>
              </a:lnSpc>
            </a:pPr>
            <a:r>
              <a:rPr lang="en-US" sz="1400" dirty="0"/>
              <a:t>- load time binding: binding variable to memory location </a:t>
            </a:r>
          </a:p>
          <a:p>
            <a:pPr lvl="1">
              <a:lnSpc>
                <a:spcPct val="120000"/>
              </a:lnSpc>
            </a:pPr>
            <a:r>
              <a:rPr lang="en-US" sz="1400" dirty="0"/>
              <a:t>– run time binding: binding variable to memory location or bind a polymorphic variable to specific class type </a:t>
            </a:r>
          </a:p>
          <a:p>
            <a:pPr algn="l" rtl="0">
              <a:lnSpc>
                <a:spcPct val="120000"/>
              </a:lnSpc>
            </a:pPr>
            <a:r>
              <a:rPr lang="en-US" sz="1600" dirty="0"/>
              <a:t>Binding is static if it occurs before run time and remains unchanged, otherwise binding is dynamic</a:t>
            </a:r>
          </a:p>
          <a:p>
            <a:pPr algn="l">
              <a:lnSpc>
                <a:spcPct val="120000"/>
              </a:lnSpc>
              <a:buNone/>
            </a:pPr>
            <a:br>
              <a:rPr lang="en-US" sz="1600" dirty="0"/>
            </a:br>
            <a:endParaRPr lang="ar-JO" sz="1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solidFill>
                  <a:schemeClr val="tx1"/>
                </a:solidFill>
                <a:effectLst/>
              </a:rPr>
              <a:t>Dynamic Binding</a:t>
            </a:r>
            <a:endParaRPr lang="ar-JO" dirty="0">
              <a:solidFill>
                <a:schemeClr val="tx1"/>
              </a:solidFill>
              <a:effectLst/>
            </a:endParaRPr>
          </a:p>
        </p:txBody>
      </p:sp>
      <p:sp>
        <p:nvSpPr>
          <p:cNvPr id="2" name="Content Placeholder 1"/>
          <p:cNvSpPr>
            <a:spLocks noGrp="1"/>
          </p:cNvSpPr>
          <p:nvPr>
            <p:ph idx="1"/>
          </p:nvPr>
        </p:nvSpPr>
        <p:spPr>
          <a:xfrm>
            <a:off x="609598" y="1524000"/>
            <a:ext cx="7086601" cy="4517363"/>
          </a:xfrm>
        </p:spPr>
        <p:txBody>
          <a:bodyPr>
            <a:normAutofit lnSpcReduction="10000"/>
          </a:bodyPr>
          <a:lstStyle/>
          <a:p>
            <a:pPr algn="just" rtl="0">
              <a:lnSpc>
                <a:spcPct val="120000"/>
              </a:lnSpc>
            </a:pPr>
            <a:r>
              <a:rPr lang="en-US" dirty="0"/>
              <a:t>Static almost always means fixed or bound at compile time, and cannot thereafter be changed. </a:t>
            </a:r>
          </a:p>
          <a:p>
            <a:pPr algn="just" rtl="0">
              <a:lnSpc>
                <a:spcPct val="120000"/>
              </a:lnSpc>
            </a:pPr>
            <a:r>
              <a:rPr lang="en-US" dirty="0"/>
              <a:t> Dynamic almost always means not fixed or bound until run time, and therefore can change during the course of execution. </a:t>
            </a:r>
          </a:p>
          <a:p>
            <a:pPr algn="just" rtl="0">
              <a:lnSpc>
                <a:spcPct val="120000"/>
              </a:lnSpc>
            </a:pPr>
            <a:r>
              <a:rPr lang="en-US" b="1" dirty="0"/>
              <a:t>dynamic binding </a:t>
            </a:r>
            <a:r>
              <a:rPr lang="en-US" dirty="0"/>
              <a:t>addresses the idea of polymorphism </a:t>
            </a:r>
          </a:p>
          <a:p>
            <a:pPr algn="just" rtl="0">
              <a:lnSpc>
                <a:spcPct val="120000"/>
              </a:lnSpc>
            </a:pPr>
            <a:r>
              <a:rPr lang="en-US" dirty="0"/>
              <a:t>polymorphism is a powerful way to write code that has       multiple identities (typically a general and a specific) </a:t>
            </a:r>
          </a:p>
          <a:p>
            <a:pPr algn="just" rtl="0">
              <a:lnSpc>
                <a:spcPct val="120000"/>
              </a:lnSpc>
            </a:pPr>
            <a:r>
              <a:rPr lang="en-US" dirty="0"/>
              <a:t>The real gain is having code that can deal with the general type and requires no change to deal with a new  specific type that can also behave like the general type</a:t>
            </a:r>
          </a:p>
          <a:p>
            <a:pPr algn="just" rtl="0">
              <a:lnSpc>
                <a:spcPct val="120000"/>
              </a:lnSpc>
              <a:buNone/>
            </a:pPr>
            <a:br>
              <a:rPr lang="en-US" dirty="0"/>
            </a:br>
            <a:endParaRPr lang="ar-JO"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489360" y="1382486"/>
            <a:ext cx="2660686" cy="4093028"/>
          </a:xfrm>
        </p:spPr>
        <p:txBody>
          <a:bodyPr anchor="ctr">
            <a:normAutofit/>
          </a:bodyPr>
          <a:lstStyle/>
          <a:p>
            <a:pPr rtl="0"/>
            <a:r>
              <a:rPr lang="en-US" sz="3200" dirty="0"/>
              <a:t> Object Oriented</a:t>
            </a:r>
            <a:br>
              <a:rPr lang="en-US" sz="3200" b="0" dirty="0"/>
            </a:br>
            <a:br>
              <a:rPr lang="en-US" sz="3200" dirty="0"/>
            </a:br>
            <a:endParaRPr lang="ar-JO" sz="3200" dirty="0"/>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6950" y="-8467"/>
            <a:ext cx="3575050"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3289" y="0"/>
            <a:ext cx="466071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1">
            <a:extLst>
              <a:ext uri="{FF2B5EF4-FFF2-40B4-BE49-F238E27FC236}">
                <a16:creationId xmlns:a16="http://schemas.microsoft.com/office/drawing/2014/main" id="{BED58C6A-344C-4132-836B-06FDFBB295E9}"/>
              </a:ext>
            </a:extLst>
          </p:cNvPr>
          <p:cNvGraphicFramePr>
            <a:graphicFrameLocks noGrp="1"/>
          </p:cNvGraphicFramePr>
          <p:nvPr>
            <p:ph idx="1"/>
            <p:extLst>
              <p:ext uri="{D42A27DB-BD31-4B8C-83A1-F6EECF244321}">
                <p14:modId xmlns:p14="http://schemas.microsoft.com/office/powerpoint/2010/main" val="862009682"/>
              </p:ext>
            </p:extLst>
          </p:nvPr>
        </p:nvGraphicFramePr>
        <p:xfrm>
          <a:off x="3687414" y="944563"/>
          <a:ext cx="4971603"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rtl="0"/>
            <a:r>
              <a:rPr lang="en-US" dirty="0">
                <a:solidFill>
                  <a:schemeClr val="tx1"/>
                </a:solidFill>
                <a:effectLst/>
              </a:rPr>
              <a:t>Dynamic Binding Example</a:t>
            </a:r>
            <a:endParaRPr lang="ar-JO" dirty="0">
              <a:solidFill>
                <a:schemeClr val="tx1"/>
              </a:solidFill>
              <a:effectLst/>
            </a:endParaRPr>
          </a:p>
        </p:txBody>
      </p:sp>
      <p:sp>
        <p:nvSpPr>
          <p:cNvPr id="2" name="Content Placeholder 1"/>
          <p:cNvSpPr>
            <a:spLocks noGrp="1"/>
          </p:cNvSpPr>
          <p:nvPr>
            <p:ph idx="1"/>
          </p:nvPr>
        </p:nvSpPr>
        <p:spPr/>
        <p:txBody>
          <a:bodyPr>
            <a:normAutofit/>
          </a:bodyPr>
          <a:lstStyle/>
          <a:p>
            <a:pPr algn="l" rtl="0">
              <a:buNone/>
            </a:pPr>
            <a:r>
              <a:rPr lang="en-US" b="1" dirty="0"/>
              <a:t>class </a:t>
            </a:r>
            <a:r>
              <a:rPr lang="en-US" b="1" dirty="0" err="1"/>
              <a:t>Eg</a:t>
            </a:r>
            <a:r>
              <a:rPr lang="en-US" b="1" dirty="0"/>
              <a:t> {</a:t>
            </a:r>
          </a:p>
          <a:p>
            <a:pPr algn="l" rtl="0">
              <a:buNone/>
            </a:pPr>
            <a:r>
              <a:rPr lang="en-US" b="1" dirty="0"/>
              <a:t>public static void main (String[] </a:t>
            </a:r>
            <a:r>
              <a:rPr lang="en-US" b="1" dirty="0" err="1"/>
              <a:t>args</a:t>
            </a:r>
            <a:r>
              <a:rPr lang="en-US" b="1" dirty="0"/>
              <a:t>) {</a:t>
            </a:r>
          </a:p>
          <a:p>
            <a:pPr algn="l" rtl="0">
              <a:buNone/>
            </a:pPr>
            <a:r>
              <a:rPr lang="en-US" dirty="0"/>
              <a:t>Rectangle [] </a:t>
            </a:r>
            <a:r>
              <a:rPr lang="en-US" dirty="0" err="1"/>
              <a:t>rs</a:t>
            </a:r>
            <a:r>
              <a:rPr lang="en-US" dirty="0"/>
              <a:t> = </a:t>
            </a:r>
            <a:r>
              <a:rPr lang="en-US" b="1" dirty="0"/>
              <a:t>{ new Rectangle(5,6),</a:t>
            </a:r>
          </a:p>
          <a:p>
            <a:pPr algn="l" rtl="0">
              <a:buNone/>
            </a:pPr>
            <a:r>
              <a:rPr lang="en-US" b="1" dirty="0"/>
              <a:t>new </a:t>
            </a:r>
            <a:r>
              <a:rPr lang="en-US" b="1" dirty="0" err="1"/>
              <a:t>ColoredRectangle</a:t>
            </a:r>
            <a:r>
              <a:rPr lang="en-US" b="1" dirty="0"/>
              <a:t>(Color.red,1,1),</a:t>
            </a:r>
          </a:p>
          <a:p>
            <a:pPr algn="l" rtl="0">
              <a:buNone/>
            </a:pPr>
            <a:r>
              <a:rPr lang="en-US" b="1" dirty="0"/>
              <a:t>new Square(3)};</a:t>
            </a:r>
          </a:p>
          <a:p>
            <a:pPr algn="l" rtl="0">
              <a:buNone/>
            </a:pPr>
            <a:r>
              <a:rPr lang="nn-NO" dirty="0"/>
              <a:t>for (int i = 0; i&lt; rs.length; i++)</a:t>
            </a:r>
          </a:p>
          <a:p>
            <a:pPr algn="l" rtl="0">
              <a:buNone/>
            </a:pPr>
            <a:r>
              <a:rPr lang="en-US" dirty="0" err="1"/>
              <a:t>System.out.println</a:t>
            </a:r>
            <a:r>
              <a:rPr lang="en-US" dirty="0"/>
              <a:t>( </a:t>
            </a:r>
            <a:r>
              <a:rPr lang="en-US" dirty="0" err="1"/>
              <a:t>rs</a:t>
            </a:r>
            <a:r>
              <a:rPr lang="en-US" dirty="0"/>
              <a:t>[</a:t>
            </a:r>
            <a:r>
              <a:rPr lang="en-US" dirty="0" err="1"/>
              <a:t>i</a:t>
            </a:r>
            <a:r>
              <a:rPr lang="en-US" dirty="0"/>
              <a:t>].perimeter() );</a:t>
            </a:r>
          </a:p>
          <a:p>
            <a:pPr algn="l" rtl="0">
              <a:buNone/>
            </a:pPr>
            <a:r>
              <a:rPr lang="ar-JO" b="1" dirty="0"/>
              <a:t>{{</a:t>
            </a:r>
            <a:endParaRPr lang="en-US" dirty="0"/>
          </a:p>
          <a:p>
            <a:pPr algn="l" rtl="0">
              <a:buNone/>
            </a:pPr>
            <a:br>
              <a:rPr lang="en-US" dirty="0"/>
            </a:br>
            <a:endParaRPr lang="ar-JO"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533400"/>
            <a:ext cx="41910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endParaRPr lang="en-US" dirty="0"/>
          </a:p>
          <a:p>
            <a:endParaRPr lang="en-US" dirty="0"/>
          </a:p>
          <a:p>
            <a:r>
              <a:rPr lang="en-US" dirty="0"/>
              <a:t>public class Mammal{</a:t>
            </a:r>
          </a:p>
          <a:p>
            <a:r>
              <a:rPr lang="en-US" dirty="0"/>
              <a:t> void speak() {</a:t>
            </a:r>
          </a:p>
          <a:p>
            <a:r>
              <a:rPr lang="en-US" dirty="0" err="1"/>
              <a:t>System.out.println</a:t>
            </a:r>
            <a:r>
              <a:rPr lang="en-US" dirty="0"/>
              <a:t>("</a:t>
            </a:r>
            <a:r>
              <a:rPr lang="en-US" dirty="0" err="1"/>
              <a:t>Ohhh</a:t>
            </a:r>
            <a:r>
              <a:rPr lang="en-US" dirty="0"/>
              <a:t>!");</a:t>
            </a:r>
          </a:p>
          <a:p>
            <a:r>
              <a:rPr lang="en-US" dirty="0"/>
              <a:t>}</a:t>
            </a:r>
          </a:p>
          <a:p>
            <a:r>
              <a:rPr lang="en-US" dirty="0"/>
              <a:t>}</a:t>
            </a:r>
          </a:p>
          <a:p>
            <a:br>
              <a:rPr lang="en-US" dirty="0"/>
            </a:br>
            <a:endParaRPr lang="ar-JO" dirty="0"/>
          </a:p>
        </p:txBody>
      </p:sp>
      <p:sp>
        <p:nvSpPr>
          <p:cNvPr id="5" name="Rectangle 4"/>
          <p:cNvSpPr/>
          <p:nvPr/>
        </p:nvSpPr>
        <p:spPr>
          <a:xfrm>
            <a:off x="609600" y="2590800"/>
            <a:ext cx="41910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endParaRPr lang="en-US" dirty="0"/>
          </a:p>
          <a:p>
            <a:endParaRPr lang="en-US" dirty="0"/>
          </a:p>
          <a:p>
            <a:r>
              <a:rPr lang="en-US" dirty="0"/>
              <a:t>public class Dog extends Mammal {</a:t>
            </a:r>
          </a:p>
          <a:p>
            <a:r>
              <a:rPr lang="en-US" dirty="0"/>
              <a:t>void speak() {</a:t>
            </a:r>
          </a:p>
          <a:p>
            <a:r>
              <a:rPr lang="en-US" dirty="0" err="1"/>
              <a:t>System.out.println</a:t>
            </a:r>
            <a:r>
              <a:rPr lang="en-US" dirty="0"/>
              <a:t>("Woof!");}</a:t>
            </a:r>
          </a:p>
          <a:p>
            <a:r>
              <a:rPr lang="en-US" dirty="0"/>
              <a:t>}</a:t>
            </a:r>
          </a:p>
          <a:p>
            <a:br>
              <a:rPr lang="en-US" dirty="0"/>
            </a:br>
            <a:endParaRPr lang="ar-JO" dirty="0"/>
          </a:p>
        </p:txBody>
      </p:sp>
      <p:sp>
        <p:nvSpPr>
          <p:cNvPr id="6" name="Rectangle 5"/>
          <p:cNvSpPr/>
          <p:nvPr/>
        </p:nvSpPr>
        <p:spPr>
          <a:xfrm>
            <a:off x="4267200" y="3962400"/>
            <a:ext cx="464820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endParaRPr lang="en-US" dirty="0"/>
          </a:p>
          <a:p>
            <a:pPr>
              <a:lnSpc>
                <a:spcPct val="150000"/>
              </a:lnSpc>
            </a:pPr>
            <a:endParaRPr lang="en-US" dirty="0"/>
          </a:p>
          <a:p>
            <a:pPr>
              <a:lnSpc>
                <a:spcPct val="150000"/>
              </a:lnSpc>
            </a:pPr>
            <a:r>
              <a:rPr lang="en-US" dirty="0"/>
              <a:t>public class Test {</a:t>
            </a:r>
          </a:p>
          <a:p>
            <a:pPr>
              <a:lnSpc>
                <a:spcPct val="150000"/>
              </a:lnSpc>
            </a:pPr>
            <a:r>
              <a:rPr lang="en-US" dirty="0"/>
              <a:t>public static void main(String[] </a:t>
            </a:r>
            <a:r>
              <a:rPr lang="en-US" dirty="0" err="1"/>
              <a:t>args</a:t>
            </a:r>
            <a:r>
              <a:rPr lang="en-US" dirty="0"/>
              <a:t>) {</a:t>
            </a:r>
          </a:p>
          <a:p>
            <a:pPr>
              <a:lnSpc>
                <a:spcPct val="150000"/>
              </a:lnSpc>
            </a:pPr>
            <a:r>
              <a:rPr lang="en-US" dirty="0"/>
              <a:t>Mammal pet = new Mammal();</a:t>
            </a:r>
          </a:p>
          <a:p>
            <a:pPr>
              <a:lnSpc>
                <a:spcPct val="150000"/>
              </a:lnSpc>
            </a:pPr>
            <a:r>
              <a:rPr lang="en-US" dirty="0"/>
              <a:t> Dog </a:t>
            </a:r>
            <a:r>
              <a:rPr lang="en-US" dirty="0" err="1"/>
              <a:t>fido</a:t>
            </a:r>
            <a:r>
              <a:rPr lang="en-US" dirty="0"/>
              <a:t> = new Dog();</a:t>
            </a:r>
          </a:p>
          <a:p>
            <a:pPr>
              <a:lnSpc>
                <a:spcPct val="150000"/>
              </a:lnSpc>
            </a:pPr>
            <a:r>
              <a:rPr lang="en-US" dirty="0"/>
              <a:t>pet = </a:t>
            </a:r>
            <a:r>
              <a:rPr lang="en-US" dirty="0" err="1"/>
              <a:t>fido</a:t>
            </a:r>
            <a:r>
              <a:rPr lang="en-US" dirty="0"/>
              <a:t>; </a:t>
            </a:r>
          </a:p>
          <a:p>
            <a:pPr>
              <a:lnSpc>
                <a:spcPct val="150000"/>
              </a:lnSpc>
            </a:pPr>
            <a:r>
              <a:rPr lang="en-US" dirty="0" err="1"/>
              <a:t>pet.speak</a:t>
            </a:r>
            <a:r>
              <a:rPr lang="en-US" dirty="0"/>
              <a:t>();</a:t>
            </a:r>
          </a:p>
          <a:p>
            <a:pPr>
              <a:lnSpc>
                <a:spcPct val="150000"/>
              </a:lnSpc>
            </a:pPr>
            <a:r>
              <a:rPr lang="en-US" dirty="0"/>
              <a:t>} }</a:t>
            </a:r>
          </a:p>
          <a:p>
            <a:br>
              <a:rPr lang="en-US" dirty="0"/>
            </a:br>
            <a:endParaRPr lang="ar-JO"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rtl="0"/>
            <a:r>
              <a:rPr lang="en-US" b="0" dirty="0">
                <a:solidFill>
                  <a:schemeClr val="tx1"/>
                </a:solidFill>
              </a:rPr>
              <a:t>Difference between static </a:t>
            </a:r>
            <a:r>
              <a:rPr lang="en-US" b="0" dirty="0">
                <a:solidFill>
                  <a:schemeClr val="tx1"/>
                </a:solidFill>
                <a:effectLst/>
              </a:rPr>
              <a:t>and dynamic bindings</a:t>
            </a:r>
            <a:endParaRPr lang="ar-JO" dirty="0">
              <a:solidFill>
                <a:schemeClr val="tx1"/>
              </a:solidFill>
              <a:effectLst/>
            </a:endParaRPr>
          </a:p>
        </p:txBody>
      </p:sp>
      <p:sp>
        <p:nvSpPr>
          <p:cNvPr id="2" name="Content Placeholder 1"/>
          <p:cNvSpPr>
            <a:spLocks noGrp="1"/>
          </p:cNvSpPr>
          <p:nvPr>
            <p:ph idx="1"/>
          </p:nvPr>
        </p:nvSpPr>
        <p:spPr/>
        <p:txBody>
          <a:bodyPr>
            <a:normAutofit lnSpcReduction="10000"/>
          </a:bodyPr>
          <a:lstStyle/>
          <a:p>
            <a:pPr algn="just" rtl="0"/>
            <a:r>
              <a:rPr lang="en-US" dirty="0"/>
              <a:t>Static binding can be also called early binding, while      dynamic binding is called late binding. </a:t>
            </a:r>
          </a:p>
          <a:p>
            <a:pPr algn="just" rtl="0"/>
            <a:r>
              <a:rPr lang="en-US" dirty="0"/>
              <a:t>Efficiency - static binding uses least CPU cycles, dynamic binding requires more time. </a:t>
            </a:r>
          </a:p>
          <a:p>
            <a:pPr algn="just" rtl="0"/>
            <a:r>
              <a:rPr lang="en-US" dirty="0"/>
              <a:t>Error detection - static binding permits errors to be caught at compile time (strong typing) rather than run-time (weak typing). </a:t>
            </a:r>
          </a:p>
          <a:p>
            <a:pPr algn="just" rtl="0"/>
            <a:r>
              <a:rPr lang="en-US" dirty="0"/>
              <a:t>Flexibility - dynamic binding permits greater   flexibility, static binding creates rigidity and inhibits reuse.</a:t>
            </a:r>
          </a:p>
          <a:p>
            <a:pPr algn="l" rtl="0">
              <a:buNone/>
            </a:pPr>
            <a:br>
              <a:rPr lang="en-US" dirty="0"/>
            </a:br>
            <a:endParaRPr lang="ar-JO"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solidFill>
                  <a:schemeClr val="tx1"/>
                </a:solidFill>
                <a:effectLst/>
              </a:rPr>
              <a:t>Polymorphism - Overriding</a:t>
            </a:r>
            <a:endParaRPr lang="ar-JO" dirty="0">
              <a:solidFill>
                <a:schemeClr val="tx1"/>
              </a:solidFill>
              <a:effectLst/>
            </a:endParaRPr>
          </a:p>
        </p:txBody>
      </p:sp>
      <p:sp>
        <p:nvSpPr>
          <p:cNvPr id="2" name="Content Placeholder 1"/>
          <p:cNvSpPr>
            <a:spLocks noGrp="1"/>
          </p:cNvSpPr>
          <p:nvPr>
            <p:ph idx="1"/>
          </p:nvPr>
        </p:nvSpPr>
        <p:spPr>
          <a:xfrm>
            <a:off x="609598" y="1524000"/>
            <a:ext cx="7010401" cy="4517363"/>
          </a:xfrm>
        </p:spPr>
        <p:txBody>
          <a:bodyPr>
            <a:normAutofit/>
          </a:bodyPr>
          <a:lstStyle/>
          <a:p>
            <a:pPr algn="l" rtl="0">
              <a:lnSpc>
                <a:spcPct val="120000"/>
              </a:lnSpc>
            </a:pPr>
            <a:r>
              <a:rPr lang="en-US" dirty="0"/>
              <a:t> Determining at run-time which function / method to call</a:t>
            </a:r>
          </a:p>
          <a:p>
            <a:pPr algn="l" rtl="0">
              <a:lnSpc>
                <a:spcPct val="120000"/>
              </a:lnSpc>
            </a:pPr>
            <a:r>
              <a:rPr lang="en-US" dirty="0"/>
              <a:t>Letting an object determine which function / method is appropriate. </a:t>
            </a:r>
          </a:p>
          <a:p>
            <a:pPr algn="l" rtl="0">
              <a:lnSpc>
                <a:spcPct val="120000"/>
              </a:lnSpc>
            </a:pPr>
            <a:r>
              <a:rPr lang="en-US" dirty="0"/>
              <a:t>Normal situation: Compiler determines which method / function to call or bind (early, runtime or static binding) </a:t>
            </a:r>
          </a:p>
          <a:p>
            <a:pPr algn="l" rtl="0">
              <a:lnSpc>
                <a:spcPct val="120000"/>
              </a:lnSpc>
            </a:pPr>
            <a:r>
              <a:rPr lang="en-US" dirty="0"/>
              <a:t>Polymorphic situation: Compiler is unable to determine which method to call; binding is deferred until the program executes (late, run-time, dynamic binding).</a:t>
            </a:r>
          </a:p>
          <a:p>
            <a:pPr algn="l">
              <a:buNone/>
            </a:pPr>
            <a:br>
              <a:rPr lang="en-US" dirty="0"/>
            </a:br>
            <a:endParaRPr lang="ar-JO"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rtl="0"/>
            <a:r>
              <a:rPr lang="en-US" dirty="0">
                <a:solidFill>
                  <a:schemeClr val="tx1"/>
                </a:solidFill>
                <a:effectLst/>
              </a:rPr>
              <a:t>Polymorphism</a:t>
            </a:r>
            <a:endParaRPr lang="ar-JO" dirty="0">
              <a:solidFill>
                <a:schemeClr val="tx1"/>
              </a:solidFill>
              <a:effectLst/>
            </a:endParaRPr>
          </a:p>
        </p:txBody>
      </p:sp>
      <p:sp>
        <p:nvSpPr>
          <p:cNvPr id="2" name="Content Placeholder 1"/>
          <p:cNvSpPr>
            <a:spLocks noGrp="1"/>
          </p:cNvSpPr>
          <p:nvPr>
            <p:ph idx="1"/>
          </p:nvPr>
        </p:nvSpPr>
        <p:spPr>
          <a:xfrm>
            <a:off x="609598" y="1371600"/>
            <a:ext cx="7696201" cy="4669763"/>
          </a:xfrm>
        </p:spPr>
        <p:txBody>
          <a:bodyPr>
            <a:normAutofit fontScale="77500" lnSpcReduction="20000"/>
          </a:bodyPr>
          <a:lstStyle/>
          <a:p>
            <a:pPr algn="l" rtl="0">
              <a:lnSpc>
                <a:spcPct val="120000"/>
              </a:lnSpc>
            </a:pPr>
            <a:r>
              <a:rPr lang="en-US" sz="2600" dirty="0"/>
              <a:t>Same object has different implementations A concept in type theory </a:t>
            </a:r>
          </a:p>
          <a:p>
            <a:pPr algn="l" rtl="0">
              <a:lnSpc>
                <a:spcPct val="120000"/>
              </a:lnSpc>
            </a:pPr>
            <a:r>
              <a:rPr lang="en-US" sz="2600" dirty="0"/>
              <a:t>A Polymorphic procedure comes in more than one  "</a:t>
            </a:r>
            <a:r>
              <a:rPr lang="en-US" sz="2600" dirty="0" err="1"/>
              <a:t>flavour</a:t>
            </a:r>
            <a:r>
              <a:rPr lang="en-US" sz="2600" dirty="0"/>
              <a:t>" - the type, and possibly the number of formal parameters is not fixed, so different calls to the same named procedure invoke different actual code </a:t>
            </a:r>
          </a:p>
          <a:p>
            <a:pPr algn="l" rtl="0">
              <a:lnSpc>
                <a:spcPct val="120000"/>
              </a:lnSpc>
            </a:pPr>
            <a:r>
              <a:rPr lang="en-US" sz="2600" b="1" dirty="0"/>
              <a:t>Polymorphism</a:t>
            </a:r>
            <a:r>
              <a:rPr lang="en-US" sz="2600" dirty="0"/>
              <a:t> - "many forms”. </a:t>
            </a:r>
          </a:p>
          <a:p>
            <a:pPr algn="l" rtl="0">
              <a:lnSpc>
                <a:spcPct val="120000"/>
              </a:lnSpc>
            </a:pPr>
            <a:r>
              <a:rPr lang="en-US" sz="2600" dirty="0"/>
              <a:t>A common name may denote instances of different classes </a:t>
            </a:r>
          </a:p>
          <a:p>
            <a:pPr algn="l" rtl="0">
              <a:lnSpc>
                <a:spcPct val="120000"/>
              </a:lnSpc>
            </a:pPr>
            <a:r>
              <a:rPr lang="en-US" sz="2600" dirty="0"/>
              <a:t>One type of operation can be implemented in different ways by different classes </a:t>
            </a:r>
          </a:p>
          <a:p>
            <a:pPr algn="l" rtl="0">
              <a:lnSpc>
                <a:spcPct val="120000"/>
              </a:lnSpc>
            </a:pPr>
            <a:r>
              <a:rPr lang="en-US" sz="2600" b="1" dirty="0"/>
              <a:t>Overloading in modern OO language</a:t>
            </a:r>
          </a:p>
          <a:p>
            <a:pPr algn="l" rtl="0">
              <a:buNone/>
            </a:pPr>
            <a:br>
              <a:rPr lang="en-US" dirty="0"/>
            </a:br>
            <a:endParaRPr lang="ar-JO"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599" y="762000"/>
            <a:ext cx="6248402" cy="5279363"/>
          </a:xfrm>
        </p:spPr>
        <p:txBody>
          <a:bodyPr>
            <a:normAutofit fontScale="92500" lnSpcReduction="20000"/>
          </a:bodyPr>
          <a:lstStyle/>
          <a:p>
            <a:pPr algn="l" rtl="0"/>
            <a:r>
              <a:rPr lang="en-US" dirty="0"/>
              <a:t>A very strong tool for allowing system designers to develop flexible systems </a:t>
            </a:r>
          </a:p>
          <a:p>
            <a:pPr algn="l" rtl="0"/>
            <a:r>
              <a:rPr lang="en-US" dirty="0"/>
              <a:t>Designer only need to specify what shall occur and not how it shall occur </a:t>
            </a:r>
          </a:p>
          <a:p>
            <a:pPr algn="l" rtl="0"/>
            <a:r>
              <a:rPr lang="en-US" dirty="0"/>
              <a:t>To add an object, the modification will only affect the new object, not those using it. </a:t>
            </a:r>
          </a:p>
          <a:p>
            <a:pPr algn="l" rtl="0">
              <a:buNone/>
            </a:pPr>
            <a:r>
              <a:rPr lang="en-US" b="1" dirty="0"/>
              <a:t>Animal a; </a:t>
            </a:r>
          </a:p>
          <a:p>
            <a:pPr algn="l" rtl="0">
              <a:buNone/>
            </a:pPr>
            <a:r>
              <a:rPr lang="en-US" b="1" dirty="0"/>
              <a:t>a = new Eagle(...); </a:t>
            </a:r>
          </a:p>
          <a:p>
            <a:pPr algn="l" rtl="0">
              <a:buNone/>
            </a:pPr>
            <a:r>
              <a:rPr lang="en-US" b="1" dirty="0" err="1"/>
              <a:t>a.move</a:t>
            </a:r>
            <a:r>
              <a:rPr lang="en-US" b="1" dirty="0"/>
              <a:t>(destination); </a:t>
            </a:r>
          </a:p>
          <a:p>
            <a:pPr algn="l" rtl="0">
              <a:buNone/>
            </a:pPr>
            <a:r>
              <a:rPr lang="en-US" b="1" dirty="0"/>
              <a:t>a = new Kiwi(...); </a:t>
            </a:r>
          </a:p>
          <a:p>
            <a:pPr algn="l" rtl="0">
              <a:buNone/>
            </a:pPr>
            <a:r>
              <a:rPr lang="en-US" b="1" dirty="0" err="1"/>
              <a:t>a.move</a:t>
            </a:r>
            <a:r>
              <a:rPr lang="en-US" b="1" dirty="0"/>
              <a:t>(destination); </a:t>
            </a:r>
          </a:p>
          <a:p>
            <a:pPr algn="l" rtl="0">
              <a:buNone/>
            </a:pPr>
            <a:endParaRPr lang="en-US" b="1" dirty="0"/>
          </a:p>
          <a:p>
            <a:pPr algn="l" rtl="0">
              <a:buNone/>
            </a:pPr>
            <a:r>
              <a:rPr lang="en-US" b="1" dirty="0"/>
              <a:t>a can be asked to do anything Animal (or a </a:t>
            </a:r>
            <a:r>
              <a:rPr lang="en-US" b="1" dirty="0" err="1"/>
              <a:t>superclass</a:t>
            </a:r>
            <a:r>
              <a:rPr lang="en-US" b="1" dirty="0"/>
              <a:t> of Animal) has as a public method (and nothing else) </a:t>
            </a:r>
          </a:p>
          <a:p>
            <a:pPr algn="l" rtl="0">
              <a:buNone/>
            </a:pPr>
            <a:r>
              <a:rPr lang="en-US" dirty="0"/>
              <a:t>But what happens when you ask </a:t>
            </a:r>
            <a:r>
              <a:rPr lang="en-US" b="1" dirty="0"/>
              <a:t>a to move()depends </a:t>
            </a:r>
            <a:r>
              <a:rPr lang="en-US" dirty="0"/>
              <a:t>upon the type of the actual object (Eagles fly, Kiwis run).</a:t>
            </a:r>
          </a:p>
          <a:p>
            <a:pPr>
              <a:buNone/>
            </a:pPr>
            <a:br>
              <a:rPr lang="en-US" dirty="0"/>
            </a:br>
            <a:endParaRPr lang="ar-JO"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60528"/>
            <a:ext cx="8610600" cy="1320800"/>
          </a:xfrm>
        </p:spPr>
        <p:txBody>
          <a:bodyPr/>
          <a:lstStyle/>
          <a:p>
            <a:pPr algn="ctr"/>
            <a:r>
              <a:rPr lang="en-US" dirty="0">
                <a:solidFill>
                  <a:schemeClr val="tx1"/>
                </a:solidFill>
                <a:effectLst/>
              </a:rPr>
              <a:t>Before Object Oriented Programming</a:t>
            </a:r>
            <a:endParaRPr lang="ar-JO" dirty="0">
              <a:solidFill>
                <a:schemeClr val="tx1"/>
              </a:solidFill>
              <a:effectLst/>
            </a:endParaRPr>
          </a:p>
        </p:txBody>
      </p:sp>
      <p:sp>
        <p:nvSpPr>
          <p:cNvPr id="2" name="Content Placeholder 1"/>
          <p:cNvSpPr>
            <a:spLocks noGrp="1"/>
          </p:cNvSpPr>
          <p:nvPr>
            <p:ph idx="1"/>
          </p:nvPr>
        </p:nvSpPr>
        <p:spPr>
          <a:xfrm>
            <a:off x="457200" y="1481328"/>
            <a:ext cx="8458200" cy="5071872"/>
          </a:xfrm>
        </p:spPr>
        <p:txBody>
          <a:bodyPr>
            <a:noAutofit/>
          </a:bodyPr>
          <a:lstStyle/>
          <a:p>
            <a:pPr marL="274638" indent="166688" algn="l" rtl="0">
              <a:buFont typeface="Wingdings" pitchFamily="2" charset="2"/>
              <a:buChar char="Ø"/>
            </a:pPr>
            <a:r>
              <a:rPr lang="en-US" sz="2000" dirty="0"/>
              <a:t>Before OOP, programming was procedural</a:t>
            </a:r>
          </a:p>
          <a:p>
            <a:pPr marL="274638" indent="166688" algn="l" rtl="0">
              <a:buNone/>
            </a:pPr>
            <a:r>
              <a:rPr lang="en-US" sz="2000" dirty="0"/>
              <a:t> (Fortran, Pascal, C, etc). </a:t>
            </a:r>
          </a:p>
          <a:p>
            <a:pPr marL="274638" indent="166688" algn="l" rtl="0">
              <a:buFont typeface="Wingdings" pitchFamily="2" charset="2"/>
              <a:buChar char="Ø"/>
            </a:pPr>
            <a:r>
              <a:rPr lang="en-US" sz="2000" dirty="0"/>
              <a:t>Program started at some fixed point and then invoked a series             </a:t>
            </a:r>
          </a:p>
          <a:p>
            <a:pPr marL="274638" indent="166688" algn="l" rtl="0">
              <a:buNone/>
            </a:pPr>
            <a:r>
              <a:rPr lang="en-US" sz="2000" dirty="0"/>
              <a:t>of subroutines (functions) in sequence to produce the desired </a:t>
            </a:r>
          </a:p>
          <a:p>
            <a:pPr marL="274638" indent="166688" algn="l" rtl="0">
              <a:buNone/>
            </a:pPr>
            <a:r>
              <a:rPr lang="en-US" sz="2000" dirty="0"/>
              <a:t>results.</a:t>
            </a:r>
          </a:p>
          <a:p>
            <a:pPr marL="274638" indent="166688" algn="l" rtl="0">
              <a:lnSpc>
                <a:spcPct val="150000"/>
              </a:lnSpc>
              <a:buFont typeface="Wingdings" pitchFamily="2" charset="2"/>
              <a:buChar char="Ø"/>
            </a:pPr>
            <a:r>
              <a:rPr lang="en-US" sz="2000" dirty="0"/>
              <a:t> Codes and functions were mixed.</a:t>
            </a:r>
          </a:p>
          <a:p>
            <a:pPr marL="274638" indent="166688" algn="l" rtl="0">
              <a:lnSpc>
                <a:spcPct val="150000"/>
              </a:lnSpc>
              <a:buFont typeface="Wingdings" pitchFamily="2" charset="2"/>
              <a:buChar char="Ø"/>
            </a:pPr>
            <a:r>
              <a:rPr lang="en-US" sz="2000" dirty="0"/>
              <a:t>Not suitable for large complex software.</a:t>
            </a:r>
          </a:p>
          <a:p>
            <a:pPr marL="274638" indent="166688" algn="l" rtl="0">
              <a:lnSpc>
                <a:spcPct val="150000"/>
              </a:lnSpc>
              <a:buFont typeface="Wingdings" pitchFamily="2" charset="2"/>
              <a:buChar char="Ø"/>
            </a:pPr>
            <a:r>
              <a:rPr lang="en-US" sz="2000" dirty="0"/>
              <a:t>Difficult to maintain and debug.</a:t>
            </a:r>
          </a:p>
          <a:p>
            <a:pPr marL="274638" indent="166688" algn="l" rtl="0">
              <a:buFont typeface="Wingdings" pitchFamily="2" charset="2"/>
              <a:buChar char="Ø"/>
            </a:pPr>
            <a:r>
              <a:rPr lang="en-US" sz="2000" dirty="0"/>
              <a:t>Life of a programmer was much more stressful before OOP came to the rescue.</a:t>
            </a:r>
          </a:p>
          <a:p>
            <a:pPr>
              <a:buNone/>
            </a:pPr>
            <a:br>
              <a:rPr lang="en-US" sz="2000" dirty="0"/>
            </a:br>
            <a:endParaRPr lang="ar-JO"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rtl="0"/>
            <a:r>
              <a:rPr lang="en-US" dirty="0">
                <a:solidFill>
                  <a:schemeClr val="tx1"/>
                </a:solidFill>
                <a:effectLst/>
              </a:rPr>
              <a:t>Abstraction and ADT</a:t>
            </a:r>
            <a:endParaRPr lang="ar-JO" dirty="0">
              <a:solidFill>
                <a:schemeClr val="tx1"/>
              </a:solidFill>
              <a:effectLst/>
            </a:endParaRPr>
          </a:p>
        </p:txBody>
      </p:sp>
      <p:sp>
        <p:nvSpPr>
          <p:cNvPr id="2" name="Content Placeholder 1"/>
          <p:cNvSpPr>
            <a:spLocks noGrp="1"/>
          </p:cNvSpPr>
          <p:nvPr>
            <p:ph idx="1"/>
          </p:nvPr>
        </p:nvSpPr>
        <p:spPr>
          <a:xfrm>
            <a:off x="228600" y="1524000"/>
            <a:ext cx="8686800" cy="5148072"/>
          </a:xfrm>
        </p:spPr>
        <p:txBody>
          <a:bodyPr>
            <a:normAutofit fontScale="77500" lnSpcReduction="20000"/>
          </a:bodyPr>
          <a:lstStyle/>
          <a:p>
            <a:pPr marL="365125" indent="-182563" algn="just" rtl="0">
              <a:lnSpc>
                <a:spcPct val="120000"/>
              </a:lnSpc>
            </a:pPr>
            <a:r>
              <a:rPr lang="en-US" sz="3000" dirty="0"/>
              <a:t> Abstraction is the process of exhibiting only the</a:t>
            </a:r>
          </a:p>
          <a:p>
            <a:pPr marL="365125" indent="-182563" algn="just" rtl="0">
              <a:lnSpc>
                <a:spcPct val="120000"/>
              </a:lnSpc>
              <a:buNone/>
            </a:pPr>
            <a:r>
              <a:rPr lang="en-US" sz="3000" dirty="0"/>
              <a:t>    essential characteristics of an object depending on</a:t>
            </a:r>
          </a:p>
          <a:p>
            <a:pPr marL="365125" indent="-182563" algn="just" rtl="0">
              <a:lnSpc>
                <a:spcPct val="120000"/>
              </a:lnSpc>
              <a:buNone/>
            </a:pPr>
            <a:r>
              <a:rPr lang="en-US" sz="3000" dirty="0"/>
              <a:t>    programmers view.</a:t>
            </a:r>
          </a:p>
          <a:p>
            <a:pPr marL="639762" indent="-457200" algn="just">
              <a:lnSpc>
                <a:spcPct val="120000"/>
              </a:lnSpc>
            </a:pPr>
            <a:r>
              <a:rPr lang="en-US" sz="3000" dirty="0"/>
              <a:t>In design abstraction, we focus on the important</a:t>
            </a:r>
          </a:p>
          <a:p>
            <a:pPr marL="365125" indent="-182563" algn="just" rtl="0">
              <a:lnSpc>
                <a:spcPct val="120000"/>
              </a:lnSpc>
              <a:buNone/>
            </a:pPr>
            <a:r>
              <a:rPr lang="en-US" sz="3000" dirty="0"/>
              <a:t>    relevant information and ignore unnecessary details.</a:t>
            </a:r>
          </a:p>
          <a:p>
            <a:pPr marL="441325" indent="-274638" algn="just" rtl="0">
              <a:lnSpc>
                <a:spcPct val="120000"/>
              </a:lnSpc>
            </a:pPr>
            <a:r>
              <a:rPr lang="en-US" sz="3000" dirty="0"/>
              <a:t>Abstract Data Type (ADT) is an idealization of </a:t>
            </a:r>
            <a:r>
              <a:rPr lang="en-US" sz="3000" dirty="0">
                <a:highlight>
                  <a:srgbClr val="FFFF00"/>
                </a:highlight>
              </a:rPr>
              <a:t>a set of          values</a:t>
            </a:r>
            <a:r>
              <a:rPr lang="en-US" sz="3000" dirty="0"/>
              <a:t>, along with a </a:t>
            </a:r>
            <a:r>
              <a:rPr lang="en-US" sz="3000" dirty="0">
                <a:highlight>
                  <a:srgbClr val="FFFF00"/>
                </a:highlight>
              </a:rPr>
              <a:t>set of functions </a:t>
            </a:r>
            <a:r>
              <a:rPr lang="en-US" sz="3000" dirty="0"/>
              <a:t>and relations on                 these values that together constitute a type. Simple    examples include Integers, Sets, Lists, and so on.</a:t>
            </a:r>
          </a:p>
          <a:p>
            <a:pPr marL="365125" indent="-182563" algn="just" rtl="0">
              <a:lnSpc>
                <a:spcPct val="120000"/>
              </a:lnSpc>
            </a:pPr>
            <a:r>
              <a:rPr lang="en-US" sz="3000" dirty="0"/>
              <a:t> Class == Encapsulated ADT</a:t>
            </a:r>
          </a:p>
          <a:p>
            <a:pPr marL="533400" indent="-533400" algn="just" rtl="0">
              <a:lnSpc>
                <a:spcPct val="120000"/>
              </a:lnSpc>
              <a:buNone/>
            </a:pPr>
            <a:br>
              <a:rPr lang="en-US" dirty="0"/>
            </a:br>
            <a:endParaRPr lang="ar-JO"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762000"/>
            <a:ext cx="7315200" cy="5181600"/>
          </a:xfrm>
        </p:spPr>
        <p:txBody>
          <a:bodyPr>
            <a:normAutofit fontScale="62500" lnSpcReduction="20000"/>
          </a:bodyPr>
          <a:lstStyle/>
          <a:p>
            <a:pPr algn="just" rtl="0">
              <a:lnSpc>
                <a:spcPct val="120000"/>
              </a:lnSpc>
            </a:pPr>
            <a:r>
              <a:rPr lang="en-US" sz="3200" dirty="0"/>
              <a:t> Abstraction is one of the important design characteristics and  techniques of reducing complexity. By focusing only on important data and processes to the project and ignore any irrelevant details, we reduce the system complexity. </a:t>
            </a:r>
          </a:p>
          <a:p>
            <a:pPr algn="just" rtl="0">
              <a:lnSpc>
                <a:spcPct val="120000"/>
              </a:lnSpc>
            </a:pPr>
            <a:r>
              <a:rPr lang="en-US" sz="3200" dirty="0"/>
              <a:t>As a system designer, you should always use abstraction to hide system complexity and show users only what they need to know.</a:t>
            </a:r>
          </a:p>
          <a:p>
            <a:pPr algn="just" rtl="0">
              <a:lnSpc>
                <a:spcPct val="120000"/>
              </a:lnSpc>
            </a:pPr>
            <a:r>
              <a:rPr lang="en-US" sz="3200" dirty="0"/>
              <a:t>Types of ADT:</a:t>
            </a:r>
          </a:p>
          <a:p>
            <a:pPr lvl="1" algn="just">
              <a:lnSpc>
                <a:spcPct val="120000"/>
              </a:lnSpc>
            </a:pPr>
            <a:r>
              <a:rPr lang="en-US" sz="3000" dirty="0"/>
              <a:t>Built-in types are examples of this, e.g. types for integers, floating point numbers, and characters. </a:t>
            </a:r>
          </a:p>
          <a:p>
            <a:pPr lvl="1" algn="just">
              <a:lnSpc>
                <a:spcPct val="120000"/>
              </a:lnSpc>
            </a:pPr>
            <a:r>
              <a:rPr lang="en-US" sz="3000" dirty="0"/>
              <a:t> We define our own types whenever we create a class, struct, record, etc.</a:t>
            </a:r>
          </a:p>
          <a:p>
            <a:pPr marL="457200" lvl="1" indent="0" algn="just">
              <a:lnSpc>
                <a:spcPct val="120000"/>
              </a:lnSpc>
              <a:buNone/>
            </a:pPr>
            <a:br>
              <a:rPr lang="en-US" dirty="0"/>
            </a:br>
            <a:endParaRPr lang="ar-JO"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6553200" cy="5562600"/>
          </a:xfrm>
        </p:spPr>
        <p:txBody>
          <a:bodyPr>
            <a:normAutofit/>
          </a:bodyPr>
          <a:lstStyle/>
          <a:p>
            <a:pPr algn="just" rtl="0"/>
            <a:r>
              <a:rPr lang="en-US" dirty="0"/>
              <a:t>System can include several levels of abstractions. It can be applied to both data and procedures.</a:t>
            </a:r>
          </a:p>
          <a:p>
            <a:pPr lvl="1" algn="just"/>
            <a:r>
              <a:rPr lang="en-US" b="1" dirty="0"/>
              <a:t>Procedural abstraction</a:t>
            </a:r>
            <a:r>
              <a:rPr lang="en-US" dirty="0"/>
              <a:t>: the separation of what a function/module does from how the function accomplishes its purpose.</a:t>
            </a:r>
          </a:p>
          <a:p>
            <a:pPr lvl="1" algn="just"/>
            <a:r>
              <a:rPr lang="en-US" dirty="0"/>
              <a:t> </a:t>
            </a:r>
            <a:r>
              <a:rPr lang="en-US" b="1" dirty="0"/>
              <a:t>Data abstraction: </a:t>
            </a:r>
            <a:r>
              <a:rPr lang="en-US" dirty="0"/>
              <a:t>separation of the logical view of a data object (what is stored) from the physical view (how the information is represented).</a:t>
            </a:r>
          </a:p>
          <a:p>
            <a:pPr algn="just">
              <a:buNone/>
            </a:pPr>
            <a:br>
              <a:rPr lang="en-US" dirty="0"/>
            </a:br>
            <a:endParaRPr lang="ar-JO"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solidFill>
                  <a:schemeClr val="tx1"/>
                </a:solidFill>
              </a:rPr>
              <a:t>ADT Examples</a:t>
            </a:r>
            <a:endParaRPr lang="ar-JO" dirty="0">
              <a:solidFill>
                <a:schemeClr val="tx1"/>
              </a:solidFill>
            </a:endParaRPr>
          </a:p>
        </p:txBody>
      </p:sp>
      <p:sp>
        <p:nvSpPr>
          <p:cNvPr id="2" name="Content Placeholder 1"/>
          <p:cNvSpPr>
            <a:spLocks noGrp="1"/>
          </p:cNvSpPr>
          <p:nvPr>
            <p:ph idx="1"/>
          </p:nvPr>
        </p:nvSpPr>
        <p:spPr>
          <a:xfrm>
            <a:off x="457200" y="1481328"/>
            <a:ext cx="7162800" cy="4767072"/>
          </a:xfrm>
        </p:spPr>
        <p:txBody>
          <a:bodyPr>
            <a:normAutofit fontScale="77500" lnSpcReduction="20000"/>
          </a:bodyPr>
          <a:lstStyle/>
          <a:p>
            <a:pPr marL="0" indent="0" algn="l" rtl="0">
              <a:buNone/>
            </a:pPr>
            <a:r>
              <a:rPr lang="en-US" sz="3000" b="1" dirty="0"/>
              <a:t>SET Example </a:t>
            </a:r>
          </a:p>
          <a:p>
            <a:pPr algn="l" rtl="0"/>
            <a:r>
              <a:rPr lang="en-US" sz="2600" dirty="0"/>
              <a:t>The SET ADT is a collection of data items that are accessed by operations such as: Union, Intersection, and Set Difference.</a:t>
            </a:r>
          </a:p>
          <a:p>
            <a:pPr algn="l" rtl="0"/>
            <a:r>
              <a:rPr lang="en-US" sz="2600" dirty="0"/>
              <a:t>Example: String ADT is an ordered sequence of characters with operations concatenate, length, compare, substring, etc.</a:t>
            </a:r>
          </a:p>
          <a:p>
            <a:pPr algn="l" rtl="0"/>
            <a:endParaRPr lang="en-US" sz="2600" dirty="0"/>
          </a:p>
          <a:p>
            <a:pPr algn="l" rtl="0">
              <a:buNone/>
            </a:pPr>
            <a:r>
              <a:rPr lang="en-US" sz="3000" b="1" dirty="0"/>
              <a:t> LIST example </a:t>
            </a:r>
          </a:p>
          <a:p>
            <a:pPr algn="l" rtl="0"/>
            <a:r>
              <a:rPr lang="en-US" sz="2600" dirty="0"/>
              <a:t> new List returns an empty List, [] </a:t>
            </a:r>
          </a:p>
          <a:p>
            <a:pPr algn="l" rtl="0"/>
            <a:r>
              <a:rPr lang="en-US" sz="2600" dirty="0"/>
              <a:t> </a:t>
            </a:r>
            <a:r>
              <a:rPr lang="en-US" sz="2600" dirty="0" err="1"/>
              <a:t>list.add</a:t>
            </a:r>
            <a:r>
              <a:rPr lang="en-US" sz="2600" dirty="0"/>
              <a:t>(a)adds a to the end of the list [</a:t>
            </a:r>
            <a:r>
              <a:rPr lang="en-US" sz="2600" dirty="0" err="1"/>
              <a:t>original_elements</a:t>
            </a:r>
            <a:r>
              <a:rPr lang="en-US" sz="2600" dirty="0"/>
              <a:t>, a]</a:t>
            </a:r>
          </a:p>
          <a:p>
            <a:pPr algn="l" rtl="0"/>
            <a:r>
              <a:rPr lang="en-US" sz="2600" dirty="0"/>
              <a:t>get(x) returns the element at position x in the List </a:t>
            </a:r>
          </a:p>
          <a:p>
            <a:pPr algn="l" rtl="0"/>
            <a:r>
              <a:rPr lang="en-US" sz="2600" dirty="0"/>
              <a:t>size()returns the size of the </a:t>
            </a:r>
            <a:r>
              <a:rPr lang="en-US" sz="2600" dirty="0" err="1"/>
              <a:t>Lis</a:t>
            </a:r>
            <a:r>
              <a:rPr lang="en-US" sz="2600" dirty="0"/>
              <a:t>.</a:t>
            </a:r>
          </a:p>
          <a:p>
            <a:endParaRPr lang="ar-JO"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Picture10.png"/>
          <p:cNvPicPr>
            <a:picLocks noGrp="1" noChangeAspect="1"/>
          </p:cNvPicPr>
          <p:nvPr>
            <p:ph idx="1"/>
          </p:nvPr>
        </p:nvPicPr>
        <p:blipFill>
          <a:blip r:embed="rId3"/>
          <a:srcRect l="4651" t="5333" r="4651" b="10549"/>
          <a:stretch>
            <a:fillRect/>
          </a:stretch>
        </p:blipFill>
        <p:spPr>
          <a:xfrm>
            <a:off x="304800" y="533400"/>
            <a:ext cx="6800045" cy="5029200"/>
          </a:xfr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1037</TotalTime>
  <Words>2665</Words>
  <Application>Microsoft Office PowerPoint</Application>
  <PresentationFormat>On-screen Show (4:3)</PresentationFormat>
  <Paragraphs>364</Paragraphs>
  <Slides>35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Trebuchet MS</vt:lpstr>
      <vt:lpstr>Wingdings</vt:lpstr>
      <vt:lpstr>Wingdings 3</vt:lpstr>
      <vt:lpstr>Facet</vt:lpstr>
      <vt:lpstr>Chapter 3 </vt:lpstr>
      <vt:lpstr>OOD TO OOP </vt:lpstr>
      <vt:lpstr> Object Oriented  </vt:lpstr>
      <vt:lpstr>Before Object Oriented Programming</vt:lpstr>
      <vt:lpstr>Abstraction and ADT</vt:lpstr>
      <vt:lpstr>PowerPoint Presentation</vt:lpstr>
      <vt:lpstr>PowerPoint Presentation</vt:lpstr>
      <vt:lpstr>ADT Examples</vt:lpstr>
      <vt:lpstr>PowerPoint Presentation</vt:lpstr>
      <vt:lpstr>Modularity</vt:lpstr>
      <vt:lpstr>Namespaces</vt:lpstr>
      <vt:lpstr>Namespace Example 1</vt:lpstr>
      <vt:lpstr>Assembly</vt:lpstr>
      <vt:lpstr>PowerPoint Presentation</vt:lpstr>
      <vt:lpstr>Inheritance</vt:lpstr>
      <vt:lpstr>PowerPoint Presentation</vt:lpstr>
      <vt:lpstr>Single Vs Multiple Inheritance</vt:lpstr>
      <vt:lpstr>Inheritance Example in C++</vt:lpstr>
      <vt:lpstr>Class Inheritance</vt:lpstr>
      <vt:lpstr>PowerPoint Presentation</vt:lpstr>
      <vt:lpstr>Information Hiding</vt:lpstr>
      <vt:lpstr>PowerPoint Presentation</vt:lpstr>
      <vt:lpstr>Encapsulation</vt:lpstr>
      <vt:lpstr>Encapsulation</vt:lpstr>
      <vt:lpstr>Encapsulation</vt:lpstr>
      <vt:lpstr>.NET Common Class Modifiers</vt:lpstr>
      <vt:lpstr>PowerPoint Presentation</vt:lpstr>
      <vt:lpstr>Binding</vt:lpstr>
      <vt:lpstr>Dynamic Binding</vt:lpstr>
      <vt:lpstr>Dynamic Binding Example</vt:lpstr>
      <vt:lpstr>PowerPoint Presentation</vt:lpstr>
      <vt:lpstr>Difference between static and dynamic bindings</vt:lpstr>
      <vt:lpstr>Polymorphism - Overriding</vt:lpstr>
      <vt:lpstr>Polymorphism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dc:title>
  <dc:creator>Admin</dc:creator>
  <cp:lastModifiedBy>Aws Magableh</cp:lastModifiedBy>
  <cp:revision>116</cp:revision>
  <dcterms:created xsi:type="dcterms:W3CDTF">2006-08-16T00:00:00Z</dcterms:created>
  <dcterms:modified xsi:type="dcterms:W3CDTF">2022-04-06T12:29:46Z</dcterms:modified>
</cp:coreProperties>
</file>