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5" r:id="rId17"/>
    <p:sldId id="316" r:id="rId18"/>
    <p:sldId id="318" r:id="rId19"/>
    <p:sldId id="321" r:id="rId20"/>
    <p:sldId id="322" r:id="rId21"/>
    <p:sldId id="323" r:id="rId22"/>
    <p:sldId id="328" r:id="rId23"/>
    <p:sldId id="32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6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881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2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26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0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6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0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2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3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0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4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174F7-D4DE-494C-8AB9-33EEFDDFA14E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886F60-0230-4A96-B85C-F3ED09B6B93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CD3FC4-2880-4432-8E42-142722CF00B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347726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90476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Method Overloading &amp; Overriding</a:t>
            </a:r>
            <a:endParaRPr lang="ar-JO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3897" y="1597064"/>
            <a:ext cx="8966791" cy="4392610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b="1" dirty="0"/>
              <a:t>Overloading: </a:t>
            </a:r>
            <a:r>
              <a:rPr lang="en-US" dirty="0"/>
              <a:t>multiple methods of the same name and return type in the same class </a:t>
            </a:r>
          </a:p>
          <a:p>
            <a:pPr lvl="1"/>
            <a:r>
              <a:rPr lang="en-US" dirty="0"/>
              <a:t> Constructors can be similarly overloaded </a:t>
            </a:r>
          </a:p>
          <a:p>
            <a:pPr algn="l" rtl="0"/>
            <a:r>
              <a:rPr lang="en-US" dirty="0"/>
              <a:t>Overloaded functions: different functions, distinguished by argument types</a:t>
            </a:r>
          </a:p>
          <a:p>
            <a:pPr lvl="1"/>
            <a:r>
              <a:rPr lang="en-US" dirty="0"/>
              <a:t>These are two different functions:</a:t>
            </a:r>
          </a:p>
          <a:p>
            <a:pPr lvl="3">
              <a:buNone/>
            </a:pPr>
            <a:r>
              <a:rPr lang="en-US" dirty="0"/>
              <a:t> </a:t>
            </a:r>
            <a:r>
              <a:rPr lang="en-US" sz="1600" dirty="0"/>
              <a:t>stack::stack(int n);</a:t>
            </a:r>
          </a:p>
          <a:p>
            <a:pPr lvl="3">
              <a:buNone/>
            </a:pPr>
            <a:r>
              <a:rPr lang="en-US" sz="1600" dirty="0"/>
              <a:t> stack::stack();</a:t>
            </a:r>
          </a:p>
          <a:p>
            <a:pPr algn="l" rtl="0"/>
            <a:r>
              <a:rPr lang="en-US" dirty="0"/>
              <a:t> </a:t>
            </a:r>
            <a:r>
              <a:rPr lang="en-US" b="1" dirty="0"/>
              <a:t>Overriding</a:t>
            </a:r>
          </a:p>
          <a:p>
            <a:pPr lvl="1">
              <a:buNone/>
            </a:pPr>
            <a:r>
              <a:rPr lang="en-US" dirty="0"/>
              <a:t> - Use virtual and override </a:t>
            </a:r>
          </a:p>
          <a:p>
            <a:pPr lvl="1">
              <a:buNone/>
            </a:pPr>
            <a:r>
              <a:rPr lang="en-US" dirty="0"/>
              <a:t> - Only method declared with virtual can be overridden</a:t>
            </a:r>
          </a:p>
          <a:p>
            <a:pPr lvl="1">
              <a:buNone/>
            </a:pPr>
            <a:r>
              <a:rPr lang="en-US" dirty="0"/>
              <a:t> – E.g. In Car (parent): public </a:t>
            </a:r>
            <a:r>
              <a:rPr lang="en-US" u="sng" dirty="0"/>
              <a:t>virtual</a:t>
            </a:r>
            <a:r>
              <a:rPr lang="en-US" dirty="0"/>
              <a:t> void Accelerate ()</a:t>
            </a:r>
          </a:p>
          <a:p>
            <a:pPr lvl="1">
              <a:buNone/>
            </a:pPr>
            <a:r>
              <a:rPr lang="en-US" dirty="0"/>
              <a:t>    In Volvo (child): public override void Accelerate ()</a:t>
            </a:r>
          </a:p>
          <a:p>
            <a:pPr lvl="1">
              <a:buNone/>
            </a:pPr>
            <a:br>
              <a:rPr lang="en-US" dirty="0"/>
            </a:br>
            <a:endParaRPr lang="ar-J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9721" y="614917"/>
            <a:ext cx="8229600" cy="4525963"/>
          </a:xfrm>
        </p:spPr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dirty="0">
                <a:solidFill>
                  <a:schemeClr val="accent2"/>
                </a:solidFill>
              </a:rPr>
              <a:t>class</a:t>
            </a:r>
            <a:r>
              <a:rPr lang="en-US" dirty="0"/>
              <a:t> Derived2:Base</a:t>
            </a:r>
          </a:p>
          <a:p>
            <a:pPr algn="l" rtl="0">
              <a:buNone/>
            </a:pPr>
            <a:r>
              <a:rPr lang="en-US" dirty="0"/>
              <a:t>{</a:t>
            </a:r>
          </a:p>
          <a:p>
            <a:pPr algn="l" rtl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public override void </a:t>
            </a:r>
            <a:r>
              <a:rPr lang="en-US" dirty="0"/>
              <a:t>who()</a:t>
            </a:r>
          </a:p>
          <a:p>
            <a:pPr algn="l" rtl="0">
              <a:buNone/>
            </a:pPr>
            <a:r>
              <a:rPr lang="en-US" dirty="0"/>
              <a:t>   {</a:t>
            </a:r>
          </a:p>
          <a:p>
            <a:pPr algn="l" rtl="0">
              <a:buNone/>
            </a:pPr>
            <a:r>
              <a:rPr lang="en-US" dirty="0"/>
              <a:t>       </a:t>
            </a:r>
            <a:r>
              <a:rPr lang="en-US" dirty="0" err="1"/>
              <a:t>Console.WriteLine</a:t>
            </a:r>
            <a:r>
              <a:rPr lang="en-US" dirty="0"/>
              <a:t>("who() in Derived2");</a:t>
            </a:r>
          </a:p>
          <a:p>
            <a:pPr algn="l" rtl="0">
              <a:buNone/>
            </a:pPr>
            <a:r>
              <a:rPr lang="en-US" dirty="0"/>
              <a:t>   }</a:t>
            </a:r>
          </a:p>
          <a:p>
            <a:pPr algn="l" rtl="0">
              <a:buNone/>
            </a:pPr>
            <a:r>
              <a:rPr lang="en-US" dirty="0">
                <a:solidFill>
                  <a:schemeClr val="accent2"/>
                </a:solidFill>
              </a:rPr>
              <a:t>class</a:t>
            </a:r>
            <a:r>
              <a:rPr lang="en-US" dirty="0"/>
              <a:t> Derived 3 :Base</a:t>
            </a:r>
          </a:p>
          <a:p>
            <a:pPr algn="l" rtl="0">
              <a:buNone/>
            </a:pPr>
            <a:r>
              <a:rPr lang="en-US" dirty="0"/>
              <a:t>{</a:t>
            </a:r>
          </a:p>
          <a:p>
            <a:pPr algn="l" rtl="0">
              <a:buNone/>
            </a:pPr>
            <a:r>
              <a:rPr lang="en-US" dirty="0">
                <a:solidFill>
                  <a:srgbClr val="00B050"/>
                </a:solidFill>
              </a:rPr>
              <a:t>//does not override who()</a:t>
            </a:r>
          </a:p>
          <a:p>
            <a:pPr algn="l" rtl="0">
              <a:buNone/>
            </a:pPr>
            <a:r>
              <a:rPr lang="en-US" dirty="0"/>
              <a:t>}</a:t>
            </a:r>
          </a:p>
          <a:p>
            <a:pPr algn="l">
              <a:buNone/>
            </a:pPr>
            <a:br>
              <a:rPr lang="en-US" dirty="0"/>
            </a:br>
            <a:endParaRPr lang="ar-J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298" y="1"/>
            <a:ext cx="9264502" cy="6698511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1400" dirty="0">
                <a:solidFill>
                  <a:schemeClr val="accent2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/>
              <a:t>Main_class</a:t>
            </a:r>
            <a:endParaRPr lang="en-US" sz="1400" dirty="0"/>
          </a:p>
          <a:p>
            <a:pPr algn="l" rtl="0">
              <a:buNone/>
            </a:pPr>
            <a:r>
              <a:rPr lang="en-US" sz="1400" dirty="0"/>
              <a:t>{</a:t>
            </a:r>
          </a:p>
          <a:p>
            <a:pPr algn="l" rtl="0">
              <a:buNone/>
            </a:pPr>
            <a:r>
              <a:rPr lang="en-US" sz="1400" dirty="0"/>
              <a:t>    [</a:t>
            </a:r>
            <a:r>
              <a:rPr lang="en-US" sz="1400" dirty="0" err="1"/>
              <a:t>STAThread</a:t>
            </a:r>
            <a:r>
              <a:rPr lang="en-US" sz="1400" dirty="0"/>
              <a:t>] </a:t>
            </a:r>
          </a:p>
          <a:p>
            <a:pPr algn="l" rtl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chemeClr val="accent2"/>
                </a:solidFill>
              </a:rPr>
              <a:t>static void </a:t>
            </a:r>
            <a:r>
              <a:rPr lang="en-US" sz="1400" dirty="0"/>
              <a:t>Main(</a:t>
            </a:r>
            <a:r>
              <a:rPr lang="en-US" sz="1400" dirty="0">
                <a:solidFill>
                  <a:schemeClr val="accent2"/>
                </a:solidFill>
              </a:rPr>
              <a:t>string</a:t>
            </a:r>
            <a:r>
              <a:rPr lang="en-US" sz="1400" dirty="0"/>
              <a:t>[  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pPr algn="l" rtl="0">
              <a:buNone/>
            </a:pPr>
            <a:r>
              <a:rPr lang="en-US" sz="1400" dirty="0"/>
              <a:t>{    Base[] </a:t>
            </a:r>
            <a:r>
              <a:rPr lang="en-US" sz="1400" dirty="0" err="1"/>
              <a:t>baseRef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accent2"/>
                </a:solidFill>
              </a:rPr>
              <a:t>new</a:t>
            </a:r>
            <a:r>
              <a:rPr lang="en-US" sz="1400" dirty="0"/>
              <a:t> Base[4];</a:t>
            </a:r>
          </a:p>
          <a:p>
            <a:pPr algn="l" rtl="0">
              <a:buNone/>
            </a:pPr>
            <a:r>
              <a:rPr lang="en-US" sz="1400" dirty="0"/>
              <a:t>    Base </a:t>
            </a:r>
            <a:r>
              <a:rPr lang="en-US" sz="1400" dirty="0" err="1"/>
              <a:t>baseObj</a:t>
            </a:r>
            <a:r>
              <a:rPr lang="en-US" sz="1400" dirty="0"/>
              <a:t>=</a:t>
            </a:r>
            <a:r>
              <a:rPr lang="en-US" sz="1400" dirty="0">
                <a:solidFill>
                  <a:schemeClr val="accent2"/>
                </a:solidFill>
              </a:rPr>
              <a:t>new </a:t>
            </a:r>
            <a:r>
              <a:rPr lang="en-US" sz="1400" dirty="0"/>
              <a:t>Base(  ); </a:t>
            </a:r>
          </a:p>
          <a:p>
            <a:pPr algn="l" rtl="0">
              <a:buNone/>
            </a:pPr>
            <a:r>
              <a:rPr lang="en-US" sz="1400" dirty="0"/>
              <a:t>   </a:t>
            </a:r>
            <a:r>
              <a:rPr lang="en-US" sz="1400" dirty="0" err="1"/>
              <a:t>Derivedl</a:t>
            </a:r>
            <a:r>
              <a:rPr lang="en-US" sz="1400" dirty="0"/>
              <a:t> dl=</a:t>
            </a:r>
            <a:r>
              <a:rPr lang="en-US" sz="1400" dirty="0">
                <a:solidFill>
                  <a:schemeClr val="accent2"/>
                </a:solidFill>
              </a:rPr>
              <a:t>new </a:t>
            </a:r>
            <a:r>
              <a:rPr lang="en-US" sz="1400" dirty="0"/>
              <a:t>Derived1(  ); </a:t>
            </a:r>
          </a:p>
          <a:p>
            <a:pPr algn="l" rtl="0">
              <a:buNone/>
            </a:pPr>
            <a:r>
              <a:rPr lang="en-US" sz="1400" dirty="0"/>
              <a:t>   Derived2 d2=</a:t>
            </a:r>
            <a:r>
              <a:rPr lang="en-US" sz="1400" dirty="0">
                <a:solidFill>
                  <a:schemeClr val="accent2"/>
                </a:solidFill>
              </a:rPr>
              <a:t>new </a:t>
            </a:r>
            <a:r>
              <a:rPr lang="en-US" sz="1400" dirty="0"/>
              <a:t>Derived2(  ); </a:t>
            </a:r>
          </a:p>
          <a:p>
            <a:pPr algn="l" rtl="0">
              <a:buNone/>
            </a:pPr>
            <a:r>
              <a:rPr lang="en-US" sz="1400" dirty="0"/>
              <a:t>   Derived3 d3=</a:t>
            </a:r>
            <a:r>
              <a:rPr lang="en-US" sz="1400" dirty="0">
                <a:solidFill>
                  <a:schemeClr val="accent2"/>
                </a:solidFill>
              </a:rPr>
              <a:t>new </a:t>
            </a:r>
            <a:r>
              <a:rPr lang="en-US" sz="1400" dirty="0"/>
              <a:t>Derived3(  );</a:t>
            </a:r>
          </a:p>
          <a:p>
            <a:pPr algn="l" rtl="0">
              <a:buNone/>
            </a:pPr>
            <a:endParaRPr lang="en-US" sz="1400" dirty="0"/>
          </a:p>
          <a:p>
            <a:pPr algn="l" rtl="0">
              <a:buNone/>
            </a:pPr>
            <a:r>
              <a:rPr lang="en-US" sz="1400" dirty="0" err="1"/>
              <a:t>baseRef</a:t>
            </a:r>
            <a:r>
              <a:rPr lang="en-US" sz="1400" dirty="0"/>
              <a:t> [0]=</a:t>
            </a:r>
            <a:r>
              <a:rPr lang="en-US" sz="1400" dirty="0" err="1"/>
              <a:t>baseObj</a:t>
            </a:r>
            <a:r>
              <a:rPr lang="en-US" sz="1400" dirty="0"/>
              <a:t>; </a:t>
            </a:r>
          </a:p>
          <a:p>
            <a:pPr algn="l" rtl="0">
              <a:buNone/>
            </a:pPr>
            <a:r>
              <a:rPr lang="en-US" sz="1400" dirty="0" err="1"/>
              <a:t>baseref</a:t>
            </a:r>
            <a:r>
              <a:rPr lang="en-US" sz="1400" dirty="0"/>
              <a:t> [1]=d1;</a:t>
            </a:r>
          </a:p>
          <a:p>
            <a:pPr algn="l" rtl="0">
              <a:buNone/>
            </a:pPr>
            <a:r>
              <a:rPr lang="en-US" sz="1400" dirty="0"/>
              <a:t> </a:t>
            </a:r>
            <a:r>
              <a:rPr lang="en-US" sz="1400" dirty="0" err="1"/>
              <a:t>baseRef</a:t>
            </a:r>
            <a:r>
              <a:rPr lang="en-US" sz="1400" dirty="0"/>
              <a:t> [2]=d2;</a:t>
            </a:r>
          </a:p>
          <a:p>
            <a:pPr algn="l" rtl="0">
              <a:buNone/>
            </a:pPr>
            <a:r>
              <a:rPr lang="en-US" sz="1400" dirty="0"/>
              <a:t> </a:t>
            </a:r>
            <a:r>
              <a:rPr lang="en-US" sz="1400" dirty="0" err="1"/>
              <a:t>baseref</a:t>
            </a:r>
            <a:r>
              <a:rPr lang="en-US" sz="1400" dirty="0"/>
              <a:t> [3]=d3;</a:t>
            </a:r>
          </a:p>
          <a:p>
            <a:pPr algn="l" rtl="0">
              <a:buNone/>
            </a:pPr>
            <a:endParaRPr lang="en-US" sz="1400" dirty="0"/>
          </a:p>
          <a:p>
            <a:pPr algn="l" rtl="0">
              <a:buNone/>
            </a:pPr>
            <a:r>
              <a:rPr lang="en-US" sz="1400" dirty="0"/>
              <a:t>For(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=0;i&lt;4;i++)</a:t>
            </a:r>
          </a:p>
          <a:p>
            <a:pPr algn="l" rtl="0">
              <a:buNone/>
            </a:pPr>
            <a:r>
              <a:rPr lang="en-US" sz="1400" dirty="0"/>
              <a:t>{</a:t>
            </a:r>
          </a:p>
          <a:p>
            <a:pPr algn="l" rtl="0">
              <a:buNone/>
            </a:pPr>
            <a:r>
              <a:rPr lang="en-US" sz="1400" dirty="0"/>
              <a:t>    </a:t>
            </a:r>
            <a:r>
              <a:rPr lang="en-US" sz="1400" dirty="0" err="1"/>
              <a:t>baseRef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].who( );</a:t>
            </a:r>
          </a:p>
          <a:p>
            <a:pPr algn="l" rtl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br>
              <a:rPr lang="en-US" sz="1600" dirty="0"/>
            </a:br>
            <a:endParaRPr lang="ar-JO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  <a:effectLst/>
              </a:rPr>
              <a:t>bstract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  <a:effectLst/>
              </a:rPr>
              <a:t>ethod</a:t>
            </a:r>
            <a:endParaRPr lang="ar-JO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An abstract method is one that does not include a definition (it only defines a   </a:t>
            </a:r>
          </a:p>
          <a:p>
            <a:pPr algn="l" rtl="0">
              <a:buNone/>
            </a:pPr>
            <a:r>
              <a:rPr lang="en-US" dirty="0"/>
              <a:t>     protocol). This is pure virtual in C++. </a:t>
            </a:r>
          </a:p>
          <a:p>
            <a:pPr algn="l" rtl="0"/>
            <a:r>
              <a:rPr lang="en-US" dirty="0"/>
              <a:t>An abstract class is one that includes at least one abstract method </a:t>
            </a:r>
          </a:p>
          <a:p>
            <a:pPr algn="l" rtl="0"/>
            <a:r>
              <a:rPr lang="en-US" dirty="0"/>
              <a:t>An abstract class cannot be instantiated</a:t>
            </a:r>
          </a:p>
          <a:p>
            <a:pPr>
              <a:buNone/>
            </a:pPr>
            <a:br>
              <a:rPr lang="en-US" dirty="0"/>
            </a:br>
            <a:endParaRPr lang="ar-J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>
                <a:solidFill>
                  <a:schemeClr val="tx1"/>
                </a:solidFill>
                <a:effectLst/>
              </a:rPr>
              <a:t>Types: Boxing and </a:t>
            </a:r>
            <a:r>
              <a:rPr lang="en-US" dirty="0" err="1">
                <a:solidFill>
                  <a:schemeClr val="tx1"/>
                </a:solidFill>
                <a:effectLst/>
              </a:rPr>
              <a:t>Unboxing</a:t>
            </a:r>
            <a:endParaRPr lang="ar-JO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7312" y="1470697"/>
            <a:ext cx="8686800" cy="452596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Boxing</a:t>
            </a:r>
          </a:p>
          <a:p>
            <a:pPr algn="l" rtl="0">
              <a:buNone/>
            </a:pPr>
            <a:r>
              <a:rPr lang="en-US" dirty="0"/>
              <a:t>   – Copies a value type into a reference type (object) </a:t>
            </a:r>
          </a:p>
          <a:p>
            <a:pPr algn="l" rtl="0">
              <a:buNone/>
            </a:pPr>
            <a:r>
              <a:rPr lang="en-US" dirty="0"/>
              <a:t>   – Each value type has corresponding "hidden“ reference type</a:t>
            </a:r>
          </a:p>
          <a:p>
            <a:pPr algn="l" rtl="0">
              <a:buNone/>
            </a:pPr>
            <a:r>
              <a:rPr lang="en-US" dirty="0"/>
              <a:t>   – Note that a reference-type copy is made of the      value type</a:t>
            </a:r>
          </a:p>
          <a:p>
            <a:pPr lvl="2" algn="l" rtl="0">
              <a:buFont typeface="Arial" pitchFamily="34" charset="0"/>
              <a:buChar char="•"/>
            </a:pPr>
            <a:r>
              <a:rPr lang="en-US" dirty="0"/>
              <a:t> Value types are never aliased</a:t>
            </a:r>
          </a:p>
          <a:p>
            <a:pPr algn="l" rtl="0">
              <a:buNone/>
            </a:pPr>
            <a:r>
              <a:rPr lang="en-US" dirty="0"/>
              <a:t>    – Value type is converted implicitly to object, a  </a:t>
            </a:r>
          </a:p>
          <a:p>
            <a:pPr algn="l" rtl="0">
              <a:buNone/>
            </a:pPr>
            <a:r>
              <a:rPr lang="en-US" dirty="0"/>
              <a:t>       reference type</a:t>
            </a:r>
          </a:p>
          <a:p>
            <a:pPr lvl="2" algn="l" rtl="0">
              <a:buFont typeface="Arial" pitchFamily="34" charset="0"/>
              <a:buChar char="•"/>
            </a:pPr>
            <a:r>
              <a:rPr lang="en-US" dirty="0"/>
              <a:t> Essentially an "up cast”</a:t>
            </a:r>
          </a:p>
          <a:p>
            <a:br>
              <a:rPr lang="en-US" dirty="0"/>
            </a:br>
            <a:endParaRPr lang="ar-JO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>
                <a:solidFill>
                  <a:schemeClr val="tx1"/>
                </a:solidFill>
                <a:effectLst/>
              </a:rPr>
              <a:t>Types: Boxing and </a:t>
            </a:r>
            <a:r>
              <a:rPr lang="en-US" dirty="0" err="1">
                <a:solidFill>
                  <a:schemeClr val="tx1"/>
                </a:solidFill>
                <a:effectLst/>
              </a:rPr>
              <a:t>Unboxing</a:t>
            </a:r>
            <a:endParaRPr lang="ar-JO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 err="1"/>
              <a:t>Unboxing</a:t>
            </a:r>
            <a:endParaRPr lang="en-US" b="1" dirty="0"/>
          </a:p>
          <a:p>
            <a:pPr algn="l" rtl="0">
              <a:lnSpc>
                <a:spcPct val="150000"/>
              </a:lnSpc>
              <a:buNone/>
            </a:pPr>
            <a:r>
              <a:rPr lang="en-US" dirty="0"/>
              <a:t>   – Inverse operation of boxing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dirty="0"/>
              <a:t>   – Copies the value out of the box</a:t>
            </a:r>
          </a:p>
          <a:p>
            <a:pPr lvl="2" algn="l" rtl="0">
              <a:lnSpc>
                <a:spcPct val="150000"/>
              </a:lnSpc>
              <a:buNone/>
            </a:pPr>
            <a:r>
              <a:rPr lang="en-US" dirty="0"/>
              <a:t>• Copies from reference type to value type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dirty="0"/>
              <a:t>    – Requires an explicit conversion</a:t>
            </a:r>
          </a:p>
          <a:p>
            <a:pPr lvl="2" algn="l" rtl="0">
              <a:lnSpc>
                <a:spcPct val="150000"/>
              </a:lnSpc>
              <a:buNone/>
            </a:pPr>
            <a:r>
              <a:rPr lang="en-US" dirty="0"/>
              <a:t>• May not succeed (like all explicit conversions) </a:t>
            </a:r>
          </a:p>
          <a:p>
            <a:pPr lvl="2" algn="l" rtl="0">
              <a:lnSpc>
                <a:spcPct val="150000"/>
              </a:lnSpc>
              <a:buNone/>
            </a:pPr>
            <a:r>
              <a:rPr lang="en-US" dirty="0"/>
              <a:t>• Essentially a "down cast”</a:t>
            </a:r>
          </a:p>
          <a:p>
            <a:br>
              <a:rPr lang="en-US" dirty="0"/>
            </a:br>
            <a:endParaRPr lang="ar-JO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Types: Boxing and </a:t>
            </a:r>
            <a:r>
              <a:rPr lang="en-US" dirty="0" err="1">
                <a:solidFill>
                  <a:schemeClr val="tx1"/>
                </a:solidFill>
                <a:effectLst/>
              </a:rPr>
              <a:t>Unboxing</a:t>
            </a:r>
            <a:endParaRPr lang="ar-JO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Boxing and </a:t>
            </a:r>
            <a:r>
              <a:rPr lang="en-US" dirty="0" err="1"/>
              <a:t>Unboxing</a:t>
            </a:r>
            <a:endParaRPr lang="ar-JO" dirty="0"/>
          </a:p>
        </p:txBody>
      </p:sp>
      <p:pic>
        <p:nvPicPr>
          <p:cNvPr id="4" name="Picture 3" descr="Picture56.png"/>
          <p:cNvPicPr>
            <a:picLocks noChangeAspect="1"/>
          </p:cNvPicPr>
          <p:nvPr/>
        </p:nvPicPr>
        <p:blipFill>
          <a:blip r:embed="rId2"/>
          <a:srcRect l="7929" t="50000" r="6212" b="17778"/>
          <a:stretch>
            <a:fillRect/>
          </a:stretch>
        </p:blipFill>
        <p:spPr>
          <a:xfrm>
            <a:off x="739602" y="2842551"/>
            <a:ext cx="8534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>
                <a:solidFill>
                  <a:schemeClr val="tx1"/>
                </a:solidFill>
                <a:effectLst/>
              </a:rPr>
              <a:t>Interfaces</a:t>
            </a:r>
            <a:endParaRPr lang="ar-JO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5172" y="1502593"/>
            <a:ext cx="8229600" cy="4843272"/>
          </a:xfrm>
        </p:spPr>
        <p:txBody>
          <a:bodyPr>
            <a:normAutofit/>
          </a:bodyPr>
          <a:lstStyle/>
          <a:p>
            <a:pPr algn="l" rtl="0">
              <a:lnSpc>
                <a:spcPct val="110000"/>
              </a:lnSpc>
            </a:pPr>
            <a:r>
              <a:rPr lang="en-US" dirty="0"/>
              <a:t>An interface defines a contract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   Includes methods, properties, indexers, events - Any class or struct implementing an interface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must support all parts of the contract </a:t>
            </a:r>
          </a:p>
          <a:p>
            <a:pPr algn="l" rtl="0">
              <a:lnSpc>
                <a:spcPct val="110000"/>
              </a:lnSpc>
            </a:pPr>
            <a:r>
              <a:rPr lang="en-US" dirty="0"/>
              <a:t>Interfaces provide polymorphism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  Many classes and structs may implement a particular interface </a:t>
            </a:r>
          </a:p>
          <a:p>
            <a:pPr algn="l" rtl="0">
              <a:lnSpc>
                <a:spcPct val="110000"/>
              </a:lnSpc>
            </a:pPr>
            <a:r>
              <a:rPr lang="en-US" dirty="0"/>
              <a:t>Contain no implementation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   Must be implemented by a class or struct</a:t>
            </a:r>
          </a:p>
          <a:p>
            <a:pPr algn="l" rtl="0">
              <a:buNone/>
            </a:pPr>
            <a:br>
              <a:rPr lang="en-US" dirty="0"/>
            </a:br>
            <a:endParaRPr lang="ar-JO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8307" y="95693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Interfaces</a:t>
            </a:r>
            <a:endParaRPr lang="ar-JO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912" y="1632098"/>
            <a:ext cx="56388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public interface </a:t>
            </a:r>
            <a:r>
              <a:rPr lang="en-US" dirty="0" err="1"/>
              <a:t>IDelete</a:t>
            </a:r>
            <a:r>
              <a:rPr lang="en-US" dirty="0"/>
              <a:t> { </a:t>
            </a:r>
          </a:p>
          <a:p>
            <a:r>
              <a:rPr lang="en-US" dirty="0"/>
              <a:t>void Delete();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class </a:t>
            </a:r>
            <a:r>
              <a:rPr lang="en-US" dirty="0" err="1"/>
              <a:t>TextBox</a:t>
            </a:r>
            <a:r>
              <a:rPr lang="en-US" dirty="0"/>
              <a:t> : </a:t>
            </a:r>
            <a:r>
              <a:rPr lang="en-US" dirty="0" err="1"/>
              <a:t>IDelete</a:t>
            </a:r>
            <a:r>
              <a:rPr lang="en-US" dirty="0"/>
              <a:t> {</a:t>
            </a:r>
          </a:p>
          <a:p>
            <a:r>
              <a:rPr lang="en-US" dirty="0"/>
              <a:t> public void Delete() { ...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class Car : </a:t>
            </a:r>
            <a:r>
              <a:rPr lang="en-US" dirty="0" err="1"/>
              <a:t>IDelete</a:t>
            </a:r>
            <a:r>
              <a:rPr lang="en-US" dirty="0"/>
              <a:t> { </a:t>
            </a:r>
          </a:p>
          <a:p>
            <a:r>
              <a:rPr lang="en-US" dirty="0"/>
              <a:t>public void Delete() { ... }</a:t>
            </a:r>
          </a:p>
          <a:p>
            <a:r>
              <a:rPr lang="en-US" dirty="0"/>
              <a:t>}</a:t>
            </a:r>
          </a:p>
          <a:p>
            <a:pPr algn="ctr"/>
            <a:endParaRPr lang="ar-JO" dirty="0"/>
          </a:p>
        </p:txBody>
      </p:sp>
      <p:sp>
        <p:nvSpPr>
          <p:cNvPr id="5" name="Rectangle 4"/>
          <p:cNvSpPr/>
          <p:nvPr/>
        </p:nvSpPr>
        <p:spPr>
          <a:xfrm>
            <a:off x="5018567" y="4004930"/>
            <a:ext cx="5105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err="1"/>
              <a:t>TextBox</a:t>
            </a:r>
            <a:r>
              <a:rPr lang="en-US" b="1" dirty="0"/>
              <a:t> </a:t>
            </a:r>
            <a:r>
              <a:rPr lang="en-US" b="1" dirty="0" err="1"/>
              <a:t>tb</a:t>
            </a:r>
            <a:r>
              <a:rPr lang="en-US" b="1" dirty="0"/>
              <a:t> = new </a:t>
            </a:r>
            <a:r>
              <a:rPr lang="en-US" b="1" dirty="0" err="1"/>
              <a:t>TextBox</a:t>
            </a:r>
            <a:r>
              <a:rPr lang="en-US" b="1" dirty="0"/>
              <a:t>( ); </a:t>
            </a:r>
          </a:p>
          <a:p>
            <a:r>
              <a:rPr lang="en-US" b="1" dirty="0" err="1"/>
              <a:t>IDelete</a:t>
            </a:r>
            <a:r>
              <a:rPr lang="en-US" b="1" dirty="0"/>
              <a:t> </a:t>
            </a:r>
            <a:r>
              <a:rPr lang="en-US" b="1" dirty="0" err="1"/>
              <a:t>iDel</a:t>
            </a:r>
            <a:r>
              <a:rPr lang="en-US" b="1" dirty="0"/>
              <a:t> = </a:t>
            </a:r>
            <a:r>
              <a:rPr lang="en-US" b="1" dirty="0" err="1"/>
              <a:t>tb</a:t>
            </a:r>
            <a:r>
              <a:rPr lang="en-US" b="1" dirty="0"/>
              <a:t>; </a:t>
            </a:r>
          </a:p>
          <a:p>
            <a:r>
              <a:rPr lang="en-US" b="1" dirty="0" err="1"/>
              <a:t>iDel.Delete</a:t>
            </a:r>
            <a:r>
              <a:rPr lang="en-US" b="1" dirty="0"/>
              <a:t>( );</a:t>
            </a:r>
          </a:p>
          <a:p>
            <a:endParaRPr lang="en-US" dirty="0"/>
          </a:p>
          <a:p>
            <a:r>
              <a:rPr lang="en-US" dirty="0"/>
              <a:t>Car c = new Car( );</a:t>
            </a:r>
          </a:p>
          <a:p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= c; </a:t>
            </a:r>
          </a:p>
          <a:p>
            <a:r>
              <a:rPr lang="en-US" dirty="0" err="1"/>
              <a:t>iDel.Delete</a:t>
            </a:r>
            <a:r>
              <a:rPr lang="en-US" dirty="0"/>
              <a:t>( );</a:t>
            </a:r>
          </a:p>
          <a:p>
            <a:pPr algn="ctr"/>
            <a:endParaRPr lang="ar-JO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>
                <a:solidFill>
                  <a:schemeClr val="tx1"/>
                </a:solidFill>
                <a:effectLst/>
              </a:rPr>
              <a:t>Interface</a:t>
            </a:r>
            <a:endParaRPr lang="ar-JO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l" rtl="0"/>
            <a:r>
              <a:rPr lang="en-US" dirty="0"/>
              <a:t>No data members </a:t>
            </a:r>
          </a:p>
          <a:p>
            <a:pPr algn="l" rtl="0"/>
            <a:r>
              <a:rPr lang="en-US" dirty="0"/>
              <a:t>No constructors, destructors</a:t>
            </a:r>
          </a:p>
          <a:p>
            <a:pPr algn="l" rtl="0"/>
            <a:r>
              <a:rPr lang="en-US" dirty="0"/>
              <a:t>Not allow static member</a:t>
            </a:r>
          </a:p>
          <a:p>
            <a:pPr algn="l" rtl="0"/>
            <a:r>
              <a:rPr lang="en-US" dirty="0"/>
              <a:t> Class members have no implementation</a:t>
            </a:r>
          </a:p>
          <a:p>
            <a:pPr algn="l" rtl="0"/>
            <a:r>
              <a:rPr lang="en-US" dirty="0"/>
              <a:t> Many classes can implement the same interface</a:t>
            </a:r>
          </a:p>
          <a:p>
            <a:pPr algn="l" rtl="0"/>
            <a:r>
              <a:rPr lang="en-US" dirty="0"/>
              <a:t> When a class implements an interface, the class must implement the entire interface.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 algn="l" rtl="0"/>
            <a:endParaRPr lang="ar-JO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>
                <a:solidFill>
                  <a:schemeClr val="tx1"/>
                </a:solidFill>
                <a:effectLst/>
              </a:rPr>
              <a:t>Abstract Classes</a:t>
            </a:r>
            <a:endParaRPr lang="ar-JO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An abstract class is one that cannot be instantiated </a:t>
            </a:r>
          </a:p>
          <a:p>
            <a:pPr algn="l" rtl="0"/>
            <a:r>
              <a:rPr lang="en-US" dirty="0"/>
              <a:t>Intended to be used as a base class</a:t>
            </a:r>
          </a:p>
          <a:p>
            <a:pPr algn="l" rtl="0"/>
            <a:r>
              <a:rPr lang="en-US" dirty="0"/>
              <a:t>May contain abstract and non-abstract function members </a:t>
            </a:r>
          </a:p>
          <a:p>
            <a:pPr algn="l" rtl="0"/>
            <a:r>
              <a:rPr lang="en-US" dirty="0"/>
              <a:t>Similar to an interface</a:t>
            </a:r>
          </a:p>
          <a:p>
            <a:pPr algn="l" rtl="0"/>
            <a:r>
              <a:rPr lang="en-US" dirty="0"/>
              <a:t>Cannot be sealed</a:t>
            </a:r>
          </a:p>
          <a:p>
            <a:pPr algn="l" rtl="0">
              <a:buNone/>
            </a:pPr>
            <a:br>
              <a:rPr lang="en-US" dirty="0"/>
            </a:br>
            <a:endParaRPr lang="ar-J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>
                <a:solidFill>
                  <a:schemeClr val="tx1"/>
                </a:solidFill>
                <a:effectLst/>
              </a:rPr>
              <a:t>Method Overloading &amp; Overriding</a:t>
            </a:r>
            <a:endParaRPr lang="ar-JO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1637415"/>
            <a:ext cx="8596668" cy="440394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Overriding (cont')</a:t>
            </a:r>
          </a:p>
          <a:p>
            <a:pPr algn="l" rtl="0">
              <a:buNone/>
            </a:pPr>
            <a:r>
              <a:rPr lang="en-US" dirty="0"/>
              <a:t>   - If no virtual and override is used, will simply be method </a:t>
            </a:r>
            <a:r>
              <a:rPr lang="en-US" u="sng" dirty="0"/>
              <a:t>hiding</a:t>
            </a:r>
            <a:r>
              <a:rPr lang="en-US" dirty="0"/>
              <a:t>, not method overriding</a:t>
            </a:r>
          </a:p>
          <a:p>
            <a:pPr algn="l" rtl="0">
              <a:buNone/>
            </a:pPr>
            <a:r>
              <a:rPr lang="en-US" dirty="0"/>
              <a:t>   – Although a virtual method can be overridden, it doesn't have to be.</a:t>
            </a:r>
          </a:p>
          <a:p>
            <a:pPr algn="l" rtl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ar-JO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chemeClr val="tx1"/>
                </a:solidFill>
                <a:effectLst/>
              </a:rPr>
              <a:t>Sealed Classes</a:t>
            </a:r>
            <a:endParaRPr lang="ar-JO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 sealed class is one that cannot be used as a base class </a:t>
            </a:r>
          </a:p>
          <a:p>
            <a:pPr algn="l" rtl="0"/>
            <a:r>
              <a:rPr lang="en-US" dirty="0"/>
              <a:t>Sealed classes can't be abstract </a:t>
            </a:r>
          </a:p>
          <a:p>
            <a:pPr algn="l" rtl="0"/>
            <a:r>
              <a:rPr lang="en-US" dirty="0"/>
              <a:t>Why seal a class?</a:t>
            </a:r>
          </a:p>
          <a:p>
            <a:pPr lvl="1"/>
            <a:r>
              <a:rPr lang="en-US" dirty="0"/>
              <a:t>   To prevent unintended derivation</a:t>
            </a:r>
          </a:p>
          <a:p>
            <a:pPr lvl="1"/>
            <a:r>
              <a:rPr lang="en-US" dirty="0"/>
              <a:t>   Code optimization</a:t>
            </a:r>
          </a:p>
          <a:p>
            <a:pPr algn="l" rtl="0">
              <a:buNone/>
            </a:pPr>
            <a:br>
              <a:rPr lang="en-US" dirty="0"/>
            </a:br>
            <a:endParaRPr lang="ar-JO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/>
              <a:t>Using sealed to prevent inheritance</a:t>
            </a:r>
            <a:endParaRPr lang="ar-JO" dirty="0"/>
          </a:p>
        </p:txBody>
      </p:sp>
      <p:pic>
        <p:nvPicPr>
          <p:cNvPr id="4" name="Content Placeholder 3" descr="Picture6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713" y="1660859"/>
            <a:ext cx="5738683" cy="3881437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chemeClr val="tx1"/>
                </a:solidFill>
                <a:effectLst/>
              </a:rPr>
              <a:t>Single and Multiple Inheritance</a:t>
            </a:r>
            <a:endParaRPr lang="ar-JO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1573619"/>
            <a:ext cx="8596668" cy="446774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Multiple inheritance allows a new class to inherit from two or more classes </a:t>
            </a:r>
          </a:p>
          <a:p>
            <a:pPr algn="l" rtl="0"/>
            <a:r>
              <a:rPr lang="en-US" dirty="0"/>
              <a:t>Disadvantages of multiple inheritance:</a:t>
            </a:r>
          </a:p>
          <a:p>
            <a:pPr lvl="1"/>
            <a:r>
              <a:rPr lang="en-US" dirty="0"/>
              <a:t>    Language and implementation complexity (in part due to name collisions)</a:t>
            </a:r>
          </a:p>
          <a:p>
            <a:pPr algn="l" rtl="0"/>
            <a:r>
              <a:rPr lang="en-US" dirty="0"/>
              <a:t>Advantage:</a:t>
            </a:r>
          </a:p>
          <a:p>
            <a:pPr lvl="1"/>
            <a:r>
              <a:rPr lang="en-US" dirty="0"/>
              <a:t>      Sometimes it is extremely convenient and valuable</a:t>
            </a:r>
          </a:p>
          <a:p>
            <a:pPr algn="l" rtl="0">
              <a:buNone/>
            </a:pPr>
            <a:br>
              <a:rPr lang="en-US" dirty="0"/>
            </a:br>
            <a:endParaRPr lang="ar-JO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2766" y="-203200"/>
            <a:ext cx="8596668" cy="1320800"/>
          </a:xfrm>
        </p:spPr>
        <p:txBody>
          <a:bodyPr>
            <a:normAutofit fontScale="90000"/>
          </a:bodyPr>
          <a:lstStyle/>
          <a:p>
            <a:pPr algn="ctr" rtl="0"/>
            <a:br>
              <a:rPr lang="en-US" b="0" dirty="0">
                <a:solidFill>
                  <a:schemeClr val="tx1"/>
                </a:solidFill>
              </a:rPr>
            </a:b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Multiple Inheritance</a:t>
            </a:r>
            <a:br>
              <a:rPr lang="en-US" b="0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ar-JO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229100" y="2095500"/>
            <a:ext cx="1447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4305300" y="39243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5257800" y="2057400"/>
            <a:ext cx="1447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448300" y="3924300"/>
            <a:ext cx="1371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57800" y="1371600"/>
            <a:ext cx="2920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Z</a:t>
            </a:r>
            <a:endParaRPr lang="ar-JO" dirty="0"/>
          </a:p>
        </p:txBody>
      </p:sp>
      <p:sp>
        <p:nvSpPr>
          <p:cNvPr id="27" name="TextBox 26"/>
          <p:cNvSpPr txBox="1"/>
          <p:nvPr/>
        </p:nvSpPr>
        <p:spPr>
          <a:xfrm>
            <a:off x="7315201" y="3200400"/>
            <a:ext cx="10855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Display()</a:t>
            </a:r>
            <a:endParaRPr lang="ar-JO" dirty="0"/>
          </a:p>
        </p:txBody>
      </p:sp>
      <p:sp>
        <p:nvSpPr>
          <p:cNvPr id="28" name="TextBox 27"/>
          <p:cNvSpPr txBox="1"/>
          <p:nvPr/>
        </p:nvSpPr>
        <p:spPr>
          <a:xfrm>
            <a:off x="5410200" y="5029200"/>
            <a:ext cx="3080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</a:t>
            </a:r>
            <a:endParaRPr lang="ar-JO" dirty="0"/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4114801" y="3276600"/>
            <a:ext cx="7813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</a:t>
            </a:r>
            <a:endParaRPr lang="ar-JO" dirty="0"/>
          </a:p>
        </p:txBody>
      </p:sp>
      <p:sp>
        <p:nvSpPr>
          <p:cNvPr id="30" name="TextBox 29"/>
          <p:cNvSpPr txBox="1"/>
          <p:nvPr/>
        </p:nvSpPr>
        <p:spPr>
          <a:xfrm>
            <a:off x="6477001" y="3200400"/>
            <a:ext cx="3177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</a:t>
            </a:r>
            <a:endParaRPr lang="ar-JO" dirty="0"/>
          </a:p>
        </p:txBody>
      </p:sp>
      <p:sp>
        <p:nvSpPr>
          <p:cNvPr id="31" name="TextBox 30"/>
          <p:cNvSpPr txBox="1"/>
          <p:nvPr/>
        </p:nvSpPr>
        <p:spPr>
          <a:xfrm>
            <a:off x="2362201" y="3276600"/>
            <a:ext cx="10855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Display()</a:t>
            </a:r>
            <a:endParaRPr lang="ar-JO" dirty="0"/>
          </a:p>
        </p:txBody>
      </p:sp>
      <p:sp>
        <p:nvSpPr>
          <p:cNvPr id="32" name="Rectangle 31"/>
          <p:cNvSpPr/>
          <p:nvPr/>
        </p:nvSpPr>
        <p:spPr>
          <a:xfrm>
            <a:off x="3733800" y="5715000"/>
            <a:ext cx="355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Which display() should C inherit?</a:t>
            </a:r>
            <a:endParaRPr lang="ar-J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>
                <a:solidFill>
                  <a:schemeClr val="tx1"/>
                </a:solidFill>
                <a:effectLst/>
              </a:rPr>
              <a:t>Overriding</a:t>
            </a:r>
            <a:endParaRPr lang="ar-JO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5194" y="1799083"/>
            <a:ext cx="9412963" cy="388077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 A method in child class overrides a method in parent class if they have the same name and type signature.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 </a:t>
            </a:r>
            <a:r>
              <a:rPr lang="en-US" b="1" dirty="0"/>
              <a:t>Overriding </a:t>
            </a:r>
          </a:p>
          <a:p>
            <a:pPr algn="l" rtl="0"/>
            <a:r>
              <a:rPr lang="en-US" dirty="0"/>
              <a:t>classes in which methods are defined must be in a parent-child relationship.</a:t>
            </a:r>
          </a:p>
          <a:p>
            <a:pPr algn="l" rtl="0"/>
            <a:r>
              <a:rPr lang="en-US" dirty="0"/>
              <a:t>Type signatures must match.</a:t>
            </a:r>
          </a:p>
          <a:p>
            <a:pPr algn="l" rtl="0"/>
            <a:r>
              <a:rPr lang="en-US" dirty="0"/>
              <a:t>Dynamic binding of messages.</a:t>
            </a:r>
          </a:p>
          <a:p>
            <a:pPr algn="l" rtl="0"/>
            <a:r>
              <a:rPr lang="en-US" dirty="0"/>
              <a:t>Runtime mechanism based on the dynamic type of the receiver.</a:t>
            </a:r>
          </a:p>
          <a:p>
            <a:pPr marL="0" indent="0" algn="l" rtl="0">
              <a:buNone/>
            </a:pPr>
            <a:br>
              <a:rPr lang="en-US" dirty="0"/>
            </a:br>
            <a:endParaRPr lang="ar-J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4540" y="1337930"/>
            <a:ext cx="8229600" cy="533400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b="1" dirty="0"/>
              <a:t>Overloading</a:t>
            </a:r>
            <a:r>
              <a:rPr lang="en-US" dirty="0"/>
              <a:t> - single method name having   several alternative implementations. </a:t>
            </a:r>
          </a:p>
          <a:p>
            <a:pPr algn="l" rtl="0">
              <a:lnSpc>
                <a:spcPct val="150000"/>
              </a:lnSpc>
            </a:pPr>
            <a:r>
              <a:rPr lang="en-US" b="1" dirty="0"/>
              <a:t>Overriding</a:t>
            </a:r>
            <a:r>
              <a:rPr lang="en-US" dirty="0"/>
              <a:t> - child class provides alternative   implementation for parent class method.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/>
              <a:t>Polymorphic variable </a:t>
            </a:r>
            <a:r>
              <a:rPr lang="en-US" dirty="0"/>
              <a:t>– a variable that is declared as one type but holds a value of a different type.</a:t>
            </a:r>
          </a:p>
          <a:p>
            <a:pPr algn="l" rtl="0">
              <a:buNone/>
            </a:pPr>
            <a:br>
              <a:rPr lang="en-US" dirty="0"/>
            </a:br>
            <a:endParaRPr lang="ar-J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8989" y="237461"/>
            <a:ext cx="8596668" cy="1320800"/>
          </a:xfrm>
        </p:spPr>
        <p:txBody>
          <a:bodyPr/>
          <a:lstStyle/>
          <a:p>
            <a:pPr algn="ctr" rtl="0"/>
            <a:r>
              <a:rPr lang="en-US" dirty="0">
                <a:solidFill>
                  <a:schemeClr val="tx1"/>
                </a:solidFill>
                <a:effectLst/>
              </a:rPr>
              <a:t>Overloading</a:t>
            </a:r>
            <a:r>
              <a:rPr lang="en-US" b="0" dirty="0"/>
              <a:t> </a:t>
            </a:r>
            <a:endParaRPr lang="ar-JO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5802" y="1134140"/>
            <a:ext cx="8458200" cy="5224272"/>
          </a:xfrm>
        </p:spPr>
        <p:txBody>
          <a:bodyPr>
            <a:normAutofit fontScale="25000" lnSpcReduction="20000"/>
          </a:bodyPr>
          <a:lstStyle/>
          <a:p>
            <a:pPr algn="l" rtl="0">
              <a:lnSpc>
                <a:spcPct val="120000"/>
              </a:lnSpc>
              <a:buNone/>
            </a:pPr>
            <a:r>
              <a:rPr lang="en-US" sz="8000" b="1" dirty="0"/>
              <a:t>Overloading Based on Type Signatures</a:t>
            </a:r>
          </a:p>
          <a:p>
            <a:pPr algn="l" rtl="0">
              <a:lnSpc>
                <a:spcPct val="120000"/>
              </a:lnSpc>
            </a:pPr>
            <a:r>
              <a:rPr lang="en-US" sz="8000" dirty="0"/>
              <a:t> Same method name with different implementations having different type signatures. </a:t>
            </a:r>
          </a:p>
          <a:p>
            <a:pPr algn="l" rtl="0">
              <a:lnSpc>
                <a:spcPct val="120000"/>
              </a:lnSpc>
            </a:pPr>
            <a:r>
              <a:rPr lang="en-US" sz="8000" dirty="0"/>
              <a:t>Occurs in object-oriented languages (C++, Java, C#, Delphi Pascal) </a:t>
            </a:r>
          </a:p>
          <a:p>
            <a:pPr algn="l" rtl="0">
              <a:lnSpc>
                <a:spcPct val="120000"/>
              </a:lnSpc>
              <a:buNone/>
            </a:pPr>
            <a:endParaRPr lang="en-US" sz="8000" dirty="0">
              <a:solidFill>
                <a:schemeClr val="accent2"/>
              </a:solidFill>
            </a:endParaRPr>
          </a:p>
          <a:p>
            <a:pPr algn="l" rtl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accent2"/>
                </a:solidFill>
              </a:rPr>
              <a:t>Class Example {</a:t>
            </a:r>
          </a:p>
          <a:p>
            <a:pPr algn="l" rtl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accent2"/>
                </a:solidFill>
              </a:rPr>
              <a:t>Add (</a:t>
            </a:r>
            <a:r>
              <a:rPr lang="en-US" sz="8000" dirty="0" err="1">
                <a:solidFill>
                  <a:schemeClr val="accent2"/>
                </a:solidFill>
              </a:rPr>
              <a:t>int</a:t>
            </a:r>
            <a:r>
              <a:rPr lang="en-US" sz="8000" dirty="0">
                <a:solidFill>
                  <a:schemeClr val="accent2"/>
                </a:solidFill>
              </a:rPr>
              <a:t> a) { return a; } </a:t>
            </a:r>
          </a:p>
          <a:p>
            <a:pPr algn="l" rtl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accent2"/>
                </a:solidFill>
              </a:rPr>
              <a:t>Add (</a:t>
            </a:r>
            <a:r>
              <a:rPr lang="en-US" sz="8000" dirty="0" err="1">
                <a:solidFill>
                  <a:schemeClr val="accent2"/>
                </a:solidFill>
              </a:rPr>
              <a:t>int</a:t>
            </a:r>
            <a:r>
              <a:rPr lang="en-US" sz="8000" dirty="0">
                <a:solidFill>
                  <a:schemeClr val="accent2"/>
                </a:solidFill>
              </a:rPr>
              <a:t> a, </a:t>
            </a:r>
            <a:r>
              <a:rPr lang="en-US" sz="8000" dirty="0" err="1">
                <a:solidFill>
                  <a:schemeClr val="accent2"/>
                </a:solidFill>
              </a:rPr>
              <a:t>int</a:t>
            </a:r>
            <a:r>
              <a:rPr lang="en-US" sz="8000" dirty="0">
                <a:solidFill>
                  <a:schemeClr val="accent2"/>
                </a:solidFill>
              </a:rPr>
              <a:t> b) { return a + b; } </a:t>
            </a:r>
          </a:p>
          <a:p>
            <a:pPr algn="l" rtl="0">
              <a:lnSpc>
                <a:spcPct val="120000"/>
              </a:lnSpc>
              <a:buNone/>
            </a:pPr>
            <a:r>
              <a:rPr lang="en-US" sz="8000" dirty="0">
                <a:solidFill>
                  <a:schemeClr val="accent2"/>
                </a:solidFill>
              </a:rPr>
              <a:t>Add (int a, int b, int c) { return a + b + c; } }</a:t>
            </a:r>
          </a:p>
          <a:p>
            <a:pPr algn="l" rtl="0">
              <a:lnSpc>
                <a:spcPct val="120000"/>
              </a:lnSpc>
              <a:buNone/>
            </a:pPr>
            <a:endParaRPr lang="en-US" sz="8000" dirty="0">
              <a:solidFill>
                <a:schemeClr val="accent2"/>
              </a:solidFill>
            </a:endParaRPr>
          </a:p>
          <a:p>
            <a:pPr algn="l" rtl="0">
              <a:lnSpc>
                <a:spcPct val="120000"/>
              </a:lnSpc>
            </a:pPr>
            <a:r>
              <a:rPr lang="en-US" sz="8000" dirty="0"/>
              <a:t>C++ allows methods as well as operators to be overloaded. </a:t>
            </a:r>
          </a:p>
          <a:p>
            <a:pPr algn="l" rtl="0">
              <a:lnSpc>
                <a:spcPct val="120000"/>
              </a:lnSpc>
              <a:buNone/>
            </a:pPr>
            <a:br>
              <a:rPr lang="en-US" sz="8000" dirty="0"/>
            </a:br>
            <a:endParaRPr lang="en-US" sz="8000" dirty="0"/>
          </a:p>
          <a:p>
            <a:pPr algn="l" rtl="0">
              <a:buNone/>
            </a:pP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ar-J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>
                <a:solidFill>
                  <a:schemeClr val="tx1"/>
                </a:solidFill>
                <a:effectLst/>
              </a:rPr>
              <a:t>Overriding Notation</a:t>
            </a:r>
            <a:endParaRPr lang="ar-JO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25000" lnSpcReduction="20000"/>
          </a:bodyPr>
          <a:lstStyle/>
          <a:p>
            <a:pPr algn="l" rtl="0">
              <a:buNone/>
            </a:pPr>
            <a:r>
              <a:rPr lang="en-US" sz="4800" b="1" dirty="0"/>
              <a:t>C++</a:t>
            </a:r>
            <a:endParaRPr lang="en-US" sz="4800" dirty="0"/>
          </a:p>
          <a:p>
            <a:pPr algn="l" rtl="0">
              <a:buNone/>
            </a:pPr>
            <a:r>
              <a:rPr lang="en-US" sz="4800" dirty="0">
                <a:cs typeface="+mj-cs"/>
              </a:rPr>
              <a:t>class Parent { </a:t>
            </a:r>
          </a:p>
          <a:p>
            <a:pPr algn="l" rtl="0">
              <a:buNone/>
            </a:pPr>
            <a:r>
              <a:rPr lang="en-US" sz="4800" dirty="0">
                <a:cs typeface="+mj-cs"/>
              </a:rPr>
              <a:t>public:</a:t>
            </a:r>
          </a:p>
          <a:p>
            <a:pPr algn="l" rtl="0">
              <a:buNone/>
            </a:pPr>
            <a:r>
              <a:rPr lang="en-US" sz="4800" dirty="0">
                <a:solidFill>
                  <a:schemeClr val="accent2"/>
                </a:solidFill>
                <a:cs typeface="+mj-cs"/>
              </a:rPr>
              <a:t>virtual</a:t>
            </a:r>
            <a:r>
              <a:rPr lang="en-US" sz="4800" dirty="0">
                <a:cs typeface="+mj-cs"/>
              </a:rPr>
              <a:t> </a:t>
            </a:r>
            <a:r>
              <a:rPr lang="en-US" sz="4800" dirty="0" err="1">
                <a:cs typeface="+mj-cs"/>
              </a:rPr>
              <a:t>int</a:t>
            </a:r>
            <a:r>
              <a:rPr lang="en-US" sz="4800" dirty="0">
                <a:cs typeface="+mj-cs"/>
              </a:rPr>
              <a:t> test (</a:t>
            </a:r>
            <a:r>
              <a:rPr lang="en-US" sz="4800" dirty="0" err="1">
                <a:cs typeface="+mj-cs"/>
              </a:rPr>
              <a:t>int</a:t>
            </a:r>
            <a:r>
              <a:rPr lang="en-US" sz="4800" dirty="0">
                <a:cs typeface="+mj-cs"/>
              </a:rPr>
              <a:t> a) { ... }</a:t>
            </a:r>
          </a:p>
          <a:p>
            <a:pPr algn="l" rtl="0">
              <a:buNone/>
            </a:pPr>
            <a:r>
              <a:rPr lang="en-US" sz="4800" dirty="0">
                <a:cs typeface="+mj-cs"/>
              </a:rPr>
              <a:t>}</a:t>
            </a:r>
          </a:p>
          <a:p>
            <a:pPr algn="l" rtl="0">
              <a:buNone/>
            </a:pPr>
            <a:r>
              <a:rPr lang="en-US" sz="4800" dirty="0">
                <a:cs typeface="+mj-cs"/>
              </a:rPr>
              <a:t>class Child : public Parent {</a:t>
            </a:r>
          </a:p>
          <a:p>
            <a:pPr algn="l" rtl="0">
              <a:buNone/>
            </a:pPr>
            <a:r>
              <a:rPr lang="en-US" sz="4800" dirty="0">
                <a:cs typeface="+mj-cs"/>
              </a:rPr>
              <a:t> public:</a:t>
            </a:r>
          </a:p>
          <a:p>
            <a:pPr algn="l" rtl="0">
              <a:buNone/>
            </a:pPr>
            <a:r>
              <a:rPr lang="en-US" sz="4800" dirty="0" err="1">
                <a:cs typeface="+mj-cs"/>
              </a:rPr>
              <a:t>int</a:t>
            </a:r>
            <a:r>
              <a:rPr lang="en-US" sz="4800" dirty="0">
                <a:cs typeface="+mj-cs"/>
              </a:rPr>
              <a:t> test (</a:t>
            </a:r>
            <a:r>
              <a:rPr lang="en-US" sz="4800" dirty="0" err="1">
                <a:cs typeface="+mj-cs"/>
              </a:rPr>
              <a:t>int</a:t>
            </a:r>
            <a:r>
              <a:rPr lang="en-US" sz="4800" dirty="0">
                <a:cs typeface="+mj-cs"/>
              </a:rPr>
              <a:t> a) { ... }</a:t>
            </a:r>
          </a:p>
          <a:p>
            <a:pPr algn="l" rtl="0">
              <a:buNone/>
            </a:pPr>
            <a:r>
              <a:rPr lang="en-US" sz="4800" dirty="0">
                <a:cs typeface="+mj-cs"/>
              </a:rPr>
              <a:t>}</a:t>
            </a:r>
          </a:p>
          <a:p>
            <a:pPr algn="l" rtl="0">
              <a:buNone/>
            </a:pPr>
            <a:endParaRPr lang="en-US" sz="4800" dirty="0">
              <a:cs typeface="+mj-cs"/>
            </a:endParaRPr>
          </a:p>
          <a:p>
            <a:pPr algn="l" rtl="0">
              <a:buNone/>
            </a:pPr>
            <a:r>
              <a:rPr lang="en-US" sz="4800" b="1" dirty="0">
                <a:cs typeface="+mj-cs"/>
              </a:rPr>
              <a:t>C#</a:t>
            </a:r>
          </a:p>
          <a:p>
            <a:pPr algn="l" rtl="0">
              <a:buNone/>
            </a:pPr>
            <a:r>
              <a:rPr lang="en-US" sz="4800" dirty="0">
                <a:cs typeface="+mj-cs"/>
              </a:rPr>
              <a:t>class Parent {</a:t>
            </a:r>
          </a:p>
          <a:p>
            <a:pPr algn="l" rtl="0">
              <a:buNone/>
            </a:pPr>
            <a:r>
              <a:rPr lang="en-US" sz="4800" dirty="0">
                <a:cs typeface="+mj-cs"/>
              </a:rPr>
              <a:t>public </a:t>
            </a:r>
            <a:r>
              <a:rPr lang="en-US" sz="4800" dirty="0">
                <a:solidFill>
                  <a:schemeClr val="accent2"/>
                </a:solidFill>
                <a:cs typeface="+mj-cs"/>
              </a:rPr>
              <a:t>virtual</a:t>
            </a:r>
            <a:r>
              <a:rPr lang="en-US" sz="4800" dirty="0">
                <a:cs typeface="+mj-cs"/>
              </a:rPr>
              <a:t> </a:t>
            </a:r>
            <a:r>
              <a:rPr lang="en-US" sz="4800" dirty="0" err="1">
                <a:cs typeface="+mj-cs"/>
              </a:rPr>
              <a:t>int</a:t>
            </a:r>
            <a:r>
              <a:rPr lang="en-US" sz="4800" dirty="0">
                <a:cs typeface="+mj-cs"/>
              </a:rPr>
              <a:t> test (</a:t>
            </a:r>
            <a:r>
              <a:rPr lang="en-US" sz="4800" dirty="0" err="1">
                <a:cs typeface="+mj-cs"/>
              </a:rPr>
              <a:t>int</a:t>
            </a:r>
            <a:r>
              <a:rPr lang="en-US" sz="4800" dirty="0">
                <a:cs typeface="+mj-cs"/>
              </a:rPr>
              <a:t> a) { ... }</a:t>
            </a:r>
          </a:p>
          <a:p>
            <a:pPr algn="l" rtl="0">
              <a:buNone/>
            </a:pPr>
            <a:r>
              <a:rPr lang="en-US" sz="4800" dirty="0">
                <a:cs typeface="+mj-cs"/>
              </a:rPr>
              <a:t>}</a:t>
            </a:r>
          </a:p>
          <a:p>
            <a:pPr algn="l" rtl="0">
              <a:buNone/>
            </a:pPr>
            <a:r>
              <a:rPr lang="en-US" sz="4800" dirty="0">
                <a:cs typeface="+mj-cs"/>
              </a:rPr>
              <a:t>class Child : Parent {</a:t>
            </a:r>
          </a:p>
          <a:p>
            <a:pPr algn="l" rtl="0">
              <a:buNone/>
            </a:pPr>
            <a:r>
              <a:rPr lang="en-US" sz="4800" dirty="0">
                <a:cs typeface="+mj-cs"/>
              </a:rPr>
              <a:t>public </a:t>
            </a:r>
            <a:r>
              <a:rPr lang="en-US" sz="4800" dirty="0">
                <a:solidFill>
                  <a:schemeClr val="accent2"/>
                </a:solidFill>
                <a:cs typeface="+mj-cs"/>
              </a:rPr>
              <a:t>override</a:t>
            </a:r>
            <a:r>
              <a:rPr lang="en-US" sz="4800" dirty="0">
                <a:cs typeface="+mj-cs"/>
              </a:rPr>
              <a:t> </a:t>
            </a:r>
            <a:r>
              <a:rPr lang="en-US" sz="4800" dirty="0" err="1">
                <a:cs typeface="+mj-cs"/>
              </a:rPr>
              <a:t>int</a:t>
            </a:r>
            <a:r>
              <a:rPr lang="en-US" sz="4800" dirty="0">
                <a:cs typeface="+mj-cs"/>
              </a:rPr>
              <a:t> test (</a:t>
            </a:r>
            <a:r>
              <a:rPr lang="en-US" sz="4800" dirty="0" err="1">
                <a:cs typeface="+mj-cs"/>
              </a:rPr>
              <a:t>int</a:t>
            </a:r>
            <a:r>
              <a:rPr lang="en-US" sz="4800" dirty="0">
                <a:cs typeface="+mj-cs"/>
              </a:rPr>
              <a:t> a) { ... }</a:t>
            </a:r>
          </a:p>
          <a:p>
            <a:pPr algn="l" rtl="0">
              <a:buNone/>
            </a:pPr>
            <a:endParaRPr lang="en-US" dirty="0">
              <a:cs typeface="+mj-cs"/>
            </a:endParaRPr>
          </a:p>
          <a:p>
            <a:pPr algn="l" rtl="0">
              <a:buNone/>
            </a:pPr>
            <a:r>
              <a:rPr lang="ar-JO" dirty="0">
                <a:cs typeface="+mj-cs"/>
              </a:rPr>
              <a:t>{</a:t>
            </a:r>
            <a:endParaRPr lang="en-US" dirty="0">
              <a:cs typeface="+mj-cs"/>
            </a:endParaRPr>
          </a:p>
          <a:p>
            <a:pPr algn="l" rtl="0">
              <a:buNone/>
            </a:pPr>
            <a:br>
              <a:rPr lang="en-US" dirty="0"/>
            </a:br>
            <a:endParaRPr lang="ar-J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dirty="0">
                <a:solidFill>
                  <a:schemeClr val="tx1"/>
                </a:solidFill>
                <a:effectLst/>
              </a:rPr>
              <a:t>Overriding Vs. Method hiding</a:t>
            </a:r>
            <a:endParaRPr lang="ar-JO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1328928"/>
            <a:ext cx="8229600" cy="4919472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b="1" dirty="0"/>
              <a:t>Overriding</a:t>
            </a:r>
            <a:r>
              <a:rPr lang="en-US" dirty="0"/>
              <a:t> </a:t>
            </a:r>
          </a:p>
          <a:p>
            <a:pPr algn="l" rtl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Car {</a:t>
            </a:r>
          </a:p>
          <a:p>
            <a:pPr algn="l" rtl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public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virtual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Accelerate (...) {...}</a:t>
            </a:r>
          </a:p>
          <a:p>
            <a:pPr algn="l" rtl="0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chemeClr val="accent2"/>
                </a:solidFill>
              </a:rPr>
              <a:t>public class </a:t>
            </a:r>
            <a:r>
              <a:rPr lang="en-US" dirty="0" err="1">
                <a:solidFill>
                  <a:schemeClr val="accent2"/>
                </a:solidFill>
              </a:rPr>
              <a:t>Volvo:Car</a:t>
            </a:r>
            <a:r>
              <a:rPr lang="en-US" dirty="0">
                <a:solidFill>
                  <a:schemeClr val="accent2"/>
                </a:solidFill>
              </a:rPr>
              <a:t> {</a:t>
            </a:r>
          </a:p>
          <a:p>
            <a:pPr algn="l" rtl="0">
              <a:buNone/>
            </a:pPr>
            <a:r>
              <a:rPr lang="en-US" dirty="0">
                <a:solidFill>
                  <a:schemeClr val="accent2"/>
                </a:solidFill>
              </a:rPr>
              <a:t>  public </a:t>
            </a:r>
            <a:r>
              <a:rPr lang="en-US" b="1" dirty="0">
                <a:solidFill>
                  <a:schemeClr val="accent2"/>
                </a:solidFill>
              </a:rPr>
              <a:t>override</a:t>
            </a:r>
            <a:r>
              <a:rPr lang="en-US" dirty="0">
                <a:solidFill>
                  <a:schemeClr val="accent2"/>
                </a:solidFill>
              </a:rPr>
              <a:t> Accelerate (...) {...}</a:t>
            </a:r>
          </a:p>
          <a:p>
            <a:pPr algn="l" rtl="0">
              <a:buNone/>
            </a:pPr>
            <a:r>
              <a:rPr lang="en-US" dirty="0">
                <a:solidFill>
                  <a:schemeClr val="accent2"/>
                </a:solidFill>
              </a:rPr>
              <a:t> }</a:t>
            </a:r>
          </a:p>
          <a:p>
            <a:pPr algn="l" rtl="0">
              <a:buNone/>
            </a:pPr>
            <a:r>
              <a:rPr lang="en-US" dirty="0"/>
              <a:t>  public static void Main() {</a:t>
            </a:r>
          </a:p>
          <a:p>
            <a:pPr algn="l" rtl="0">
              <a:buNone/>
            </a:pPr>
            <a:r>
              <a:rPr lang="en-US" b="1" dirty="0"/>
              <a:t>  </a:t>
            </a:r>
            <a:r>
              <a:rPr lang="en-US" dirty="0"/>
              <a:t>Volvo v = new Volvo (); </a:t>
            </a:r>
          </a:p>
          <a:p>
            <a:pPr algn="l" rtl="0">
              <a:buNone/>
            </a:pPr>
            <a:r>
              <a:rPr lang="en-US" b="1" dirty="0"/>
              <a:t>  </a:t>
            </a:r>
            <a:r>
              <a:rPr lang="en-US" b="1" dirty="0" err="1"/>
              <a:t>v.Accelerate</a:t>
            </a:r>
            <a:r>
              <a:rPr lang="en-US" b="1" dirty="0"/>
              <a:t>(); -Which of the methods is called? </a:t>
            </a:r>
            <a:r>
              <a:rPr lang="en-US" dirty="0"/>
              <a:t>Car c = (Car) Volvo; </a:t>
            </a:r>
          </a:p>
          <a:p>
            <a:pPr algn="l" rtl="0">
              <a:buNone/>
            </a:pPr>
            <a:r>
              <a:rPr lang="en-US" b="1" dirty="0"/>
              <a:t>  </a:t>
            </a:r>
            <a:r>
              <a:rPr lang="en-US" b="1" dirty="0" err="1"/>
              <a:t>c.Accelerate</a:t>
            </a:r>
            <a:r>
              <a:rPr lang="en-US" b="1" dirty="0"/>
              <a:t>(); -Which of the methods is called? }</a:t>
            </a:r>
            <a:endParaRPr lang="en-US" dirty="0"/>
          </a:p>
          <a:p>
            <a:pPr algn="l" rtl="0">
              <a:buNone/>
            </a:pPr>
            <a:br>
              <a:rPr lang="en-US" dirty="0"/>
            </a:br>
            <a:endParaRPr lang="ar-J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Overriding Vs. Method hiding</a:t>
            </a:r>
            <a:endParaRPr lang="ar-JO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1531089"/>
            <a:ext cx="8596668" cy="4510274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b="1" dirty="0"/>
              <a:t>Method hiding </a:t>
            </a:r>
          </a:p>
          <a:p>
            <a:pPr algn="l" rtl="0">
              <a:buNone/>
            </a:pPr>
            <a:r>
              <a:rPr lang="en-US" dirty="0">
                <a:solidFill>
                  <a:schemeClr val="accent2"/>
                </a:solidFill>
              </a:rPr>
              <a:t>   public class Car {</a:t>
            </a:r>
          </a:p>
          <a:p>
            <a:pPr algn="l" rtl="0">
              <a:buNone/>
            </a:pPr>
            <a:r>
              <a:rPr lang="en-US" dirty="0">
                <a:solidFill>
                  <a:schemeClr val="accent2"/>
                </a:solidFill>
              </a:rPr>
              <a:t>    public </a:t>
            </a:r>
            <a:r>
              <a:rPr lang="en-US" b="1" dirty="0">
                <a:solidFill>
                  <a:schemeClr val="accent2"/>
                </a:solidFill>
              </a:rPr>
              <a:t>void</a:t>
            </a:r>
            <a:r>
              <a:rPr lang="en-US" dirty="0">
                <a:solidFill>
                  <a:schemeClr val="accent2"/>
                </a:solidFill>
              </a:rPr>
              <a:t> Accelerate (...) {...}</a:t>
            </a:r>
          </a:p>
          <a:p>
            <a:pPr algn="l" rtl="0">
              <a:buNone/>
            </a:pPr>
            <a:r>
              <a:rPr lang="en-US" dirty="0">
                <a:solidFill>
                  <a:schemeClr val="accent2"/>
                </a:solidFill>
              </a:rPr>
              <a:t>}</a:t>
            </a:r>
          </a:p>
          <a:p>
            <a:pPr algn="l" rtl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public class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Volvo:Car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{</a:t>
            </a:r>
          </a:p>
          <a:p>
            <a:pPr algn="l" rtl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public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Accelerate (...) {...}</a:t>
            </a:r>
          </a:p>
          <a:p>
            <a:pPr algn="l" rtl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} </a:t>
            </a:r>
          </a:p>
          <a:p>
            <a:pPr algn="l" rtl="0">
              <a:buNone/>
            </a:pPr>
            <a:r>
              <a:rPr lang="en-US" dirty="0"/>
              <a:t>   public static void Main() {</a:t>
            </a:r>
          </a:p>
          <a:p>
            <a:pPr algn="l" rtl="0">
              <a:buNone/>
            </a:pPr>
            <a:r>
              <a:rPr lang="en-US" b="1" dirty="0"/>
              <a:t>     	</a:t>
            </a:r>
            <a:r>
              <a:rPr lang="en-US" dirty="0"/>
              <a:t>Volvo v = new Volvo ();</a:t>
            </a:r>
          </a:p>
          <a:p>
            <a:pPr algn="l" rtl="0">
              <a:buNone/>
            </a:pPr>
            <a:r>
              <a:rPr lang="en-US" b="1" dirty="0"/>
              <a:t>	</a:t>
            </a:r>
            <a:r>
              <a:rPr lang="en-US" b="1" dirty="0" err="1"/>
              <a:t>v.Accelerate</a:t>
            </a:r>
            <a:r>
              <a:rPr lang="en-US" b="1" dirty="0"/>
              <a:t>(); -Which of the methods is called? </a:t>
            </a:r>
          </a:p>
          <a:p>
            <a:pPr algn="l" rtl="0">
              <a:buNone/>
            </a:pPr>
            <a:r>
              <a:rPr lang="en-US" dirty="0"/>
              <a:t>	Car c = (Car) Volvo;</a:t>
            </a:r>
          </a:p>
          <a:p>
            <a:pPr algn="l" rtl="0">
              <a:buNone/>
            </a:pPr>
            <a:r>
              <a:rPr lang="en-US" b="1" dirty="0"/>
              <a:t>	</a:t>
            </a:r>
            <a:r>
              <a:rPr lang="en-US" b="1" dirty="0" err="1"/>
              <a:t>c.Accelerate</a:t>
            </a:r>
            <a:r>
              <a:rPr lang="en-US" b="1" dirty="0"/>
              <a:t>(); -Which of the methods is called?</a:t>
            </a:r>
          </a:p>
          <a:p>
            <a:pPr algn="l" rtl="0">
              <a:buNone/>
            </a:pPr>
            <a:r>
              <a:rPr lang="ar-JO" b="1" dirty="0"/>
              <a:t>{</a:t>
            </a:r>
            <a:endParaRPr lang="en-US" dirty="0"/>
          </a:p>
          <a:p>
            <a:pPr algn="l" rtl="0">
              <a:buNone/>
            </a:pPr>
            <a:br>
              <a:rPr lang="en-US" dirty="0"/>
            </a:br>
            <a:endParaRPr lang="ar-J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111" y="-102782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Virtual Methods and Overriding (polymorphism and dynamic binding)</a:t>
            </a:r>
            <a:endParaRPr lang="ar-JO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2057401"/>
            <a:ext cx="8229600" cy="4525963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1300" dirty="0">
                <a:solidFill>
                  <a:schemeClr val="accent2"/>
                </a:solidFill>
              </a:rPr>
              <a:t>class</a:t>
            </a:r>
            <a:r>
              <a:rPr lang="en-US" sz="1300" dirty="0"/>
              <a:t> Base</a:t>
            </a:r>
          </a:p>
          <a:p>
            <a:pPr algn="l" rtl="0">
              <a:buNone/>
            </a:pPr>
            <a:r>
              <a:rPr lang="en-US" sz="1300" dirty="0"/>
              <a:t>{</a:t>
            </a:r>
          </a:p>
          <a:p>
            <a:pPr algn="l" rtl="0">
              <a:buNone/>
            </a:pPr>
            <a:r>
              <a:rPr lang="en-US" sz="1300" dirty="0">
                <a:solidFill>
                  <a:schemeClr val="accent2"/>
                </a:solidFill>
              </a:rPr>
              <a:t>     public  virtual   void </a:t>
            </a:r>
            <a:r>
              <a:rPr lang="en-US" sz="1300" dirty="0"/>
              <a:t>who()</a:t>
            </a:r>
          </a:p>
          <a:p>
            <a:pPr algn="l" rtl="0">
              <a:buNone/>
            </a:pPr>
            <a:r>
              <a:rPr lang="en-US" sz="1300" dirty="0"/>
              <a:t>  {</a:t>
            </a:r>
          </a:p>
          <a:p>
            <a:pPr algn="l" rtl="0">
              <a:buNone/>
            </a:pPr>
            <a:r>
              <a:rPr lang="en-US" sz="1300" dirty="0"/>
              <a:t>      </a:t>
            </a:r>
            <a:r>
              <a:rPr lang="en-US" sz="1300" dirty="0" err="1"/>
              <a:t>Console.WriteLine</a:t>
            </a:r>
            <a:r>
              <a:rPr lang="en-US" sz="1300" dirty="0"/>
              <a:t>("who() in Base");</a:t>
            </a:r>
          </a:p>
          <a:p>
            <a:pPr algn="l" rtl="0">
              <a:buNone/>
            </a:pPr>
            <a:r>
              <a:rPr lang="en-US" sz="1300" dirty="0"/>
              <a:t>  }</a:t>
            </a:r>
          </a:p>
          <a:p>
            <a:pPr algn="l" rtl="0">
              <a:buNone/>
            </a:pPr>
            <a:r>
              <a:rPr lang="en-US" sz="1300" dirty="0"/>
              <a:t>}</a:t>
            </a:r>
          </a:p>
          <a:p>
            <a:pPr algn="l" rtl="0">
              <a:buNone/>
            </a:pPr>
            <a:r>
              <a:rPr lang="en-US" sz="1300" dirty="0">
                <a:solidFill>
                  <a:schemeClr val="accent2"/>
                </a:solidFill>
              </a:rPr>
              <a:t>class</a:t>
            </a:r>
            <a:r>
              <a:rPr lang="en-US" sz="1300" dirty="0"/>
              <a:t> Derived 1 :Base</a:t>
            </a:r>
          </a:p>
          <a:p>
            <a:pPr algn="l" rtl="0">
              <a:buNone/>
            </a:pPr>
            <a:r>
              <a:rPr lang="en-US" sz="1300" dirty="0"/>
              <a:t>{</a:t>
            </a:r>
          </a:p>
          <a:p>
            <a:pPr algn="l" rtl="0">
              <a:buNone/>
            </a:pPr>
            <a:r>
              <a:rPr lang="en-US" sz="1300" dirty="0">
                <a:solidFill>
                  <a:schemeClr val="accent2"/>
                </a:solidFill>
              </a:rPr>
              <a:t>public  override  void </a:t>
            </a:r>
            <a:r>
              <a:rPr lang="en-US" sz="1300" dirty="0"/>
              <a:t>who()</a:t>
            </a:r>
          </a:p>
          <a:p>
            <a:pPr algn="l" rtl="0">
              <a:buNone/>
            </a:pPr>
            <a:r>
              <a:rPr lang="en-US" sz="1300" dirty="0"/>
              <a:t>  {</a:t>
            </a:r>
          </a:p>
          <a:p>
            <a:pPr algn="l" rtl="0">
              <a:buNone/>
            </a:pPr>
            <a:r>
              <a:rPr lang="en-US" sz="1300" dirty="0"/>
              <a:t>      </a:t>
            </a:r>
            <a:r>
              <a:rPr lang="en-US" sz="1300" dirty="0" err="1"/>
              <a:t>Console.WriteLine</a:t>
            </a:r>
            <a:r>
              <a:rPr lang="en-US" sz="1300" dirty="0"/>
              <a:t>("who() in Derived1");</a:t>
            </a:r>
          </a:p>
          <a:p>
            <a:pPr algn="l" rtl="0">
              <a:buNone/>
            </a:pPr>
            <a:r>
              <a:rPr lang="en-US" sz="1300" dirty="0"/>
              <a:t>  }</a:t>
            </a:r>
          </a:p>
          <a:p>
            <a:pPr algn="l" rtl="0">
              <a:buNone/>
            </a:pPr>
            <a:r>
              <a:rPr lang="en-US" sz="1300" dirty="0"/>
              <a:t>}</a:t>
            </a:r>
          </a:p>
          <a:p>
            <a:pPr algn="l" rtl="0">
              <a:buNone/>
            </a:pPr>
            <a:br>
              <a:rPr lang="en-US" sz="1300" dirty="0"/>
            </a:br>
            <a:endParaRPr lang="ar-JO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1289</Words>
  <Application>Microsoft Office PowerPoint</Application>
  <PresentationFormat>Widescreen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Method Overloading &amp; Overriding</vt:lpstr>
      <vt:lpstr>Method Overloading &amp; Overriding</vt:lpstr>
      <vt:lpstr>Overriding</vt:lpstr>
      <vt:lpstr>PowerPoint Presentation</vt:lpstr>
      <vt:lpstr>Overloading </vt:lpstr>
      <vt:lpstr>Overriding Notation</vt:lpstr>
      <vt:lpstr>Overriding Vs. Method hiding</vt:lpstr>
      <vt:lpstr>Overriding Vs. Method hiding</vt:lpstr>
      <vt:lpstr> Virtual Methods and Overriding (polymorphism and dynamic binding)</vt:lpstr>
      <vt:lpstr>PowerPoint Presentation</vt:lpstr>
      <vt:lpstr>PowerPoint Presentation</vt:lpstr>
      <vt:lpstr>Abstract Method</vt:lpstr>
      <vt:lpstr>Types: Boxing and Unboxing</vt:lpstr>
      <vt:lpstr>Types: Boxing and Unboxing</vt:lpstr>
      <vt:lpstr>Types: Boxing and Unboxing</vt:lpstr>
      <vt:lpstr>Interfaces</vt:lpstr>
      <vt:lpstr>Interfaces</vt:lpstr>
      <vt:lpstr>Interface</vt:lpstr>
      <vt:lpstr>Abstract Classes</vt:lpstr>
      <vt:lpstr>Sealed Classes</vt:lpstr>
      <vt:lpstr>Using sealed to prevent inheritance</vt:lpstr>
      <vt:lpstr>Single and Multiple Inheritance</vt:lpstr>
      <vt:lpstr>  Multiple Inheritance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Overloading &amp; Overriding</dc:title>
  <dc:creator>Aws Magableh</dc:creator>
  <cp:lastModifiedBy>Aws Magableh</cp:lastModifiedBy>
  <cp:revision>14</cp:revision>
  <dcterms:created xsi:type="dcterms:W3CDTF">2021-11-15T16:31:05Z</dcterms:created>
  <dcterms:modified xsi:type="dcterms:W3CDTF">2022-04-28T12:57:15Z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50103b8-74d2-4d04-8851-dd34f0867dfd_Enabled">
    <vt:lpwstr>true</vt:lpwstr>
  </property>
  <property fmtid="{D5CDD505-2E9C-101B-9397-08002B2CF9AE}" pid="3" name="MSIP_Label_350103b8-74d2-4d04-8851-dd34f0867dfd_SetDate">
    <vt:lpwstr>2021-11-15T16:31:05Z</vt:lpwstr>
  </property>
  <property fmtid="{D5CDD505-2E9C-101B-9397-08002B2CF9AE}" pid="4" name="MSIP_Label_350103b8-74d2-4d04-8851-dd34f0867dfd_Method">
    <vt:lpwstr>Standard</vt:lpwstr>
  </property>
  <property fmtid="{D5CDD505-2E9C-101B-9397-08002B2CF9AE}" pid="5" name="MSIP_Label_350103b8-74d2-4d04-8851-dd34f0867dfd_Name">
    <vt:lpwstr>350103b8-74d2-4d04-8851-dd34f0867dfd</vt:lpwstr>
  </property>
  <property fmtid="{D5CDD505-2E9C-101B-9397-08002B2CF9AE}" pid="6" name="MSIP_Label_350103b8-74d2-4d04-8851-dd34f0867dfd_SiteId">
    <vt:lpwstr>0728bef5-aa68-404b-9bef-cc4d6d33622d</vt:lpwstr>
  </property>
  <property fmtid="{D5CDD505-2E9C-101B-9397-08002B2CF9AE}" pid="7" name="MSIP_Label_350103b8-74d2-4d04-8851-dd34f0867dfd_ActionId">
    <vt:lpwstr>146597b1-c3b4-41e1-95c6-5bc196aef701</vt:lpwstr>
  </property>
  <property fmtid="{D5CDD505-2E9C-101B-9397-08002B2CF9AE}" pid="8" name="MSIP_Label_350103b8-74d2-4d04-8851-dd34f0867dfd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