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300" r:id="rId5"/>
    <p:sldId id="297" r:id="rId6"/>
    <p:sldId id="264" r:id="rId7"/>
    <p:sldId id="259" r:id="rId8"/>
    <p:sldId id="263" r:id="rId9"/>
    <p:sldId id="265" r:id="rId10"/>
    <p:sldId id="298" r:id="rId11"/>
    <p:sldId id="266" r:id="rId12"/>
    <p:sldId id="268" r:id="rId13"/>
    <p:sldId id="294" r:id="rId14"/>
    <p:sldId id="269" r:id="rId15"/>
    <p:sldId id="314" r:id="rId16"/>
    <p:sldId id="313" r:id="rId17"/>
    <p:sldId id="295" r:id="rId18"/>
    <p:sldId id="296" r:id="rId19"/>
    <p:sldId id="299" r:id="rId20"/>
    <p:sldId id="308" r:id="rId21"/>
    <p:sldId id="309" r:id="rId22"/>
    <p:sldId id="271" r:id="rId23"/>
    <p:sldId id="272" r:id="rId24"/>
    <p:sldId id="273" r:id="rId25"/>
    <p:sldId id="311" r:id="rId26"/>
    <p:sldId id="274" r:id="rId27"/>
    <p:sldId id="302" r:id="rId28"/>
    <p:sldId id="281" r:id="rId29"/>
    <p:sldId id="282" r:id="rId30"/>
    <p:sldId id="283" r:id="rId31"/>
    <p:sldId id="284" r:id="rId32"/>
    <p:sldId id="303" r:id="rId33"/>
    <p:sldId id="304" r:id="rId34"/>
    <p:sldId id="310" r:id="rId35"/>
    <p:sldId id="305" r:id="rId36"/>
    <p:sldId id="306" r:id="rId37"/>
    <p:sldId id="307" r:id="rId38"/>
    <p:sldId id="293" r:id="rId39"/>
  </p:sldIdLst>
  <p:sldSz cx="9144000" cy="6858000" type="screen4x3"/>
  <p:notesSz cx="9144000" cy="6858000"/>
  <p:defaultTextStyle>
    <a:defPPr>
      <a:defRPr lang="ar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BA4C2-9FB6-4479-801A-3F4799434EC0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08053-39BD-44F7-B07F-C295B11DF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2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08053-39BD-44F7-B07F-C295B11DFB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77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7836" y="3169742"/>
            <a:ext cx="2608326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 1-</a:t>
            </a:r>
            <a:r>
              <a:rPr spc="-11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 1-</a:t>
            </a:r>
            <a:r>
              <a:rPr spc="-11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 1-</a:t>
            </a:r>
            <a:r>
              <a:rPr spc="-11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 1-</a:t>
            </a:r>
            <a:r>
              <a:rPr spc="-11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 1-</a:t>
            </a:r>
            <a:r>
              <a:rPr spc="-11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78468" y="1449324"/>
            <a:ext cx="66040" cy="5408930"/>
          </a:xfrm>
          <a:custGeom>
            <a:avLst/>
            <a:gdLst/>
            <a:ahLst/>
            <a:cxnLst/>
            <a:rect l="l" t="t" r="r" b="b"/>
            <a:pathLst>
              <a:path w="66040" h="5408930">
                <a:moveTo>
                  <a:pt x="0" y="5408676"/>
                </a:moveTo>
                <a:lnTo>
                  <a:pt x="65532" y="5408676"/>
                </a:lnTo>
                <a:lnTo>
                  <a:pt x="65532" y="0"/>
                </a:lnTo>
                <a:lnTo>
                  <a:pt x="0" y="0"/>
                </a:lnTo>
                <a:lnTo>
                  <a:pt x="0" y="5408676"/>
                </a:lnTo>
                <a:close/>
              </a:path>
            </a:pathLst>
          </a:custGeom>
          <a:solidFill>
            <a:srgbClr val="677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936735" y="1449323"/>
            <a:ext cx="64135" cy="5408930"/>
          </a:xfrm>
          <a:custGeom>
            <a:avLst/>
            <a:gdLst/>
            <a:ahLst/>
            <a:cxnLst/>
            <a:rect l="l" t="t" r="r" b="b"/>
            <a:pathLst>
              <a:path w="64134" h="5408930">
                <a:moveTo>
                  <a:pt x="0" y="5408676"/>
                </a:moveTo>
                <a:lnTo>
                  <a:pt x="64007" y="5408676"/>
                </a:lnTo>
                <a:lnTo>
                  <a:pt x="64007" y="0"/>
                </a:lnTo>
                <a:lnTo>
                  <a:pt x="0" y="0"/>
                </a:lnTo>
                <a:lnTo>
                  <a:pt x="0" y="5408676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00743" y="1449323"/>
            <a:ext cx="78105" cy="5408930"/>
          </a:xfrm>
          <a:custGeom>
            <a:avLst/>
            <a:gdLst/>
            <a:ahLst/>
            <a:cxnLst/>
            <a:rect l="l" t="t" r="r" b="b"/>
            <a:pathLst>
              <a:path w="78104" h="5408930">
                <a:moveTo>
                  <a:pt x="0" y="5408676"/>
                </a:moveTo>
                <a:lnTo>
                  <a:pt x="77723" y="5408676"/>
                </a:lnTo>
                <a:lnTo>
                  <a:pt x="77723" y="0"/>
                </a:lnTo>
                <a:lnTo>
                  <a:pt x="0" y="0"/>
                </a:lnTo>
                <a:lnTo>
                  <a:pt x="0" y="5408676"/>
                </a:lnTo>
                <a:close/>
              </a:path>
            </a:pathLst>
          </a:custGeom>
          <a:solidFill>
            <a:srgbClr val="990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41460" cy="1449705"/>
          </a:xfrm>
          <a:custGeom>
            <a:avLst/>
            <a:gdLst/>
            <a:ahLst/>
            <a:cxnLst/>
            <a:rect l="l" t="t" r="r" b="b"/>
            <a:pathLst>
              <a:path w="9141460" h="1449705">
                <a:moveTo>
                  <a:pt x="0" y="1449324"/>
                </a:moveTo>
                <a:lnTo>
                  <a:pt x="0" y="0"/>
                </a:lnTo>
                <a:lnTo>
                  <a:pt x="9140952" y="0"/>
                </a:lnTo>
                <a:lnTo>
                  <a:pt x="9140952" y="1449324"/>
                </a:lnTo>
                <a:lnTo>
                  <a:pt x="0" y="1449324"/>
                </a:lnTo>
                <a:close/>
              </a:path>
            </a:pathLst>
          </a:custGeom>
          <a:solidFill>
            <a:srgbClr val="677128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27203"/>
            <a:ext cx="85293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617" y="1624024"/>
            <a:ext cx="7847965" cy="472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668370"/>
            <a:ext cx="308673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56981" y="6597957"/>
            <a:ext cx="916304" cy="22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655"/>
              </a:lnSpc>
            </a:pPr>
            <a:r>
              <a:rPr dirty="0"/>
              <a:t>Slide 1-</a:t>
            </a:r>
            <a:r>
              <a:rPr spc="-114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657543"/>
            <a:ext cx="3086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"/>
                <a:cs typeface="Arial"/>
              </a:rPr>
              <a:t>Copyright </a:t>
            </a: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2016 </a:t>
            </a:r>
            <a:r>
              <a:rPr sz="900" dirty="0">
                <a:latin typeface="Arial"/>
                <a:cs typeface="Arial"/>
              </a:rPr>
              <a:t>Ramez Elmasri </a:t>
            </a:r>
            <a:r>
              <a:rPr sz="900" spc="-5" dirty="0">
                <a:latin typeface="Arial"/>
                <a:cs typeface="Arial"/>
              </a:rPr>
              <a:t>and </a:t>
            </a:r>
            <a:r>
              <a:rPr sz="900" dirty="0">
                <a:latin typeface="Arial"/>
                <a:cs typeface="Arial"/>
              </a:rPr>
              <a:t>Shamkant B.</a:t>
            </a:r>
            <a:r>
              <a:rPr sz="900" spc="-9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Navathe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9711" y="1516380"/>
            <a:ext cx="3892295" cy="4840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57200"/>
            <a:ext cx="81869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Additional </a:t>
            </a:r>
            <a:r>
              <a:rPr lang="en-US" dirty="0" smtClean="0"/>
              <a:t>Functionality of </a:t>
            </a:r>
            <a:r>
              <a:rPr dirty="0" smtClean="0"/>
              <a:t>DBMS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175625" cy="363881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DBMS may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additionally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provide:</a:t>
            </a:r>
            <a:endParaRPr sz="2800" dirty="0">
              <a:latin typeface="Arial"/>
              <a:cs typeface="Arial"/>
            </a:endParaRPr>
          </a:p>
          <a:p>
            <a:pPr marL="756285" marR="114300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Protection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or Security measures to</a:t>
            </a:r>
            <a:r>
              <a:rPr sz="26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prevent  unauthorized</a:t>
            </a:r>
            <a:r>
              <a:rPr sz="26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access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“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Active” processing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to take internal actions on</a:t>
            </a:r>
            <a:r>
              <a:rPr sz="26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Presentation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 and Visualization of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endParaRPr sz="2600" dirty="0">
              <a:latin typeface="Arial"/>
              <a:cs typeface="Arial"/>
            </a:endParaRPr>
          </a:p>
          <a:p>
            <a:pPr marL="756285" marR="82550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600" dirty="0" smtClean="0">
                <a:solidFill>
                  <a:srgbClr val="002060"/>
                </a:solidFill>
                <a:latin typeface="Arial"/>
                <a:cs typeface="Arial"/>
              </a:rPr>
              <a:t>System and software </a:t>
            </a:r>
            <a:r>
              <a:rPr sz="2600" dirty="0" smtClean="0">
                <a:solidFill>
                  <a:srgbClr val="002060"/>
                </a:solidFill>
                <a:latin typeface="Arial"/>
                <a:cs typeface="Arial"/>
              </a:rPr>
              <a:t>Maintenance</a:t>
            </a:r>
            <a:r>
              <a:rPr sz="26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 the database and associated  programs over the lifetime of the database  </a:t>
            </a:r>
            <a:r>
              <a:rPr sz="2600" dirty="0" smtClean="0">
                <a:solidFill>
                  <a:srgbClr val="800000"/>
                </a:solidFill>
                <a:latin typeface="Arial"/>
                <a:cs typeface="Arial"/>
              </a:rPr>
              <a:t>application</a:t>
            </a:r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9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71378"/>
            <a:ext cx="62236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Database </a:t>
            </a:r>
            <a:r>
              <a:rPr dirty="0" smtClean="0"/>
              <a:t>Application</a:t>
            </a:r>
            <a:r>
              <a:rPr lang="en-US" dirty="0" smtClean="0"/>
              <a:t>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024"/>
            <a:ext cx="8185784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6972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Applications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interact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with 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 by 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generating</a:t>
            </a:r>
            <a:endParaRPr sz="2800" dirty="0">
              <a:latin typeface="Arial"/>
              <a:cs typeface="Arial"/>
            </a:endParaRPr>
          </a:p>
          <a:p>
            <a:pPr marL="688340" marR="541020" lvl="1" indent="-231140">
              <a:spcBef>
                <a:spcPts val="675"/>
              </a:spcBef>
              <a:buChar char="-"/>
              <a:tabLst>
                <a:tab pos="23114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Queries: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that access different parts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data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and 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formulate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the result of a</a:t>
            </a:r>
            <a:r>
              <a:rPr sz="28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request</a:t>
            </a:r>
            <a:endParaRPr sz="2800" dirty="0">
              <a:latin typeface="Arial"/>
              <a:cs typeface="Arial"/>
            </a:endParaRPr>
          </a:p>
          <a:p>
            <a:pPr marL="688340" marR="41910" lvl="1" indent="-231140">
              <a:spcBef>
                <a:spcPts val="675"/>
              </a:spcBef>
              <a:buChar char="-"/>
              <a:tabLst>
                <a:tab pos="231140" algn="l"/>
              </a:tabLst>
            </a:pPr>
            <a:r>
              <a:rPr lang="en-US" sz="2800" dirty="0" smtClean="0">
                <a:solidFill>
                  <a:srgbClr val="333399"/>
                </a:solidFill>
                <a:latin typeface="Arial"/>
                <a:cs typeface="Arial"/>
              </a:rPr>
              <a:t>Update </a:t>
            </a: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Transactions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may read some data and 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“update” certain values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or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generate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new data and 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store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8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Applications must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not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allow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unauthorized users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to  access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  <a:p>
            <a:pPr marL="355600" marR="60071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Applications must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keep up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with changing user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requirements against the database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895600"/>
            <a:ext cx="708660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 of a</a:t>
            </a:r>
            <a:r>
              <a:rPr sz="4400" spc="-50" dirty="0"/>
              <a:t> </a:t>
            </a:r>
            <a:r>
              <a:rPr sz="4400" dirty="0" smtClean="0"/>
              <a:t>Database</a:t>
            </a:r>
            <a:r>
              <a:rPr lang="en-US" sz="4400" dirty="0" smtClean="0"/>
              <a:t> </a:t>
            </a:r>
            <a:r>
              <a:rPr sz="4400" dirty="0" smtClean="0"/>
              <a:t>(with </a:t>
            </a:r>
            <a:r>
              <a:rPr sz="4400" spc="-5" dirty="0"/>
              <a:t>a Conceptual Data</a:t>
            </a:r>
            <a:r>
              <a:rPr sz="4400" spc="-45" dirty="0"/>
              <a:t> </a:t>
            </a:r>
            <a:r>
              <a:rPr sz="4400" dirty="0"/>
              <a:t>Model)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427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 a</a:t>
            </a:r>
            <a:r>
              <a:rPr spc="-50" dirty="0"/>
              <a:t> </a:t>
            </a:r>
            <a:r>
              <a:rPr dirty="0"/>
              <a:t>Database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(with </a:t>
            </a:r>
            <a:r>
              <a:rPr spc="-5" dirty="0"/>
              <a:t>a Conceptual Data</a:t>
            </a:r>
            <a:r>
              <a:rPr spc="-45" dirty="0"/>
              <a:t> </a:t>
            </a:r>
            <a:r>
              <a:rPr dirty="0"/>
              <a:t>Model)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6101080" cy="39052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b="1" spc="-5" dirty="0" smtClean="0">
                <a:solidFill>
                  <a:srgbClr val="333399"/>
                </a:solidFill>
                <a:latin typeface="Arial"/>
                <a:cs typeface="Arial"/>
              </a:rPr>
              <a:t>Application area of </a:t>
            </a:r>
            <a:r>
              <a:rPr sz="2800" b="1" spc="-5" dirty="0" smtClean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b="1" spc="3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Part of a UNIVERSITY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environment.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Some </a:t>
            </a:r>
            <a:r>
              <a:rPr sz="2800" b="1" i="1" dirty="0" smtClean="0">
                <a:solidFill>
                  <a:srgbClr val="333399"/>
                </a:solidFill>
                <a:latin typeface="Arial"/>
                <a:cs typeface="Arial"/>
              </a:rPr>
              <a:t>entities</a:t>
            </a:r>
            <a:r>
              <a:rPr lang="en-US" sz="2800" b="1" i="1" dirty="0" smtClean="0">
                <a:solidFill>
                  <a:srgbClr val="333399"/>
                </a:solidFill>
                <a:latin typeface="Arial"/>
                <a:cs typeface="Arial"/>
              </a:rPr>
              <a:t> in the example</a:t>
            </a:r>
            <a:r>
              <a:rPr sz="2800" b="1" dirty="0" smtClean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STUDENTs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COURSEs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SECTIONs (of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COURSEs)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(academic)</a:t>
            </a:r>
            <a:r>
              <a:rPr sz="2600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DEPARTMENTs</a:t>
            </a:r>
            <a:endParaRPr sz="26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INSTRUCTORs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05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427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 a</a:t>
            </a:r>
            <a:r>
              <a:rPr spc="-50" dirty="0"/>
              <a:t> </a:t>
            </a:r>
            <a:r>
              <a:rPr dirty="0"/>
              <a:t>Database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(with </a:t>
            </a:r>
            <a:r>
              <a:rPr spc="-5" dirty="0"/>
              <a:t>a Conceptual Data</a:t>
            </a:r>
            <a:r>
              <a:rPr spc="-45" dirty="0"/>
              <a:t> </a:t>
            </a:r>
            <a:r>
              <a:rPr dirty="0"/>
              <a:t>Model)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2152"/>
            <a:ext cx="8075930" cy="471924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Some </a:t>
            </a:r>
            <a:r>
              <a:rPr sz="2400" b="1" i="1" dirty="0" smtClean="0">
                <a:solidFill>
                  <a:srgbClr val="333399"/>
                </a:solidFill>
                <a:latin typeface="Arial"/>
                <a:cs typeface="Arial"/>
              </a:rPr>
              <a:t>relationships</a:t>
            </a:r>
            <a:r>
              <a:rPr lang="en-US" sz="2400" b="1" i="1" dirty="0" smtClean="0">
                <a:solidFill>
                  <a:srgbClr val="333399"/>
                </a:solidFill>
                <a:latin typeface="Arial"/>
                <a:cs typeface="Arial"/>
              </a:rPr>
              <a:t> between entities</a:t>
            </a:r>
            <a:r>
              <a:rPr sz="2400" b="1" dirty="0" smtClean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SECTIONs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are of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specific</a:t>
            </a:r>
            <a:r>
              <a:rPr sz="2200" i="1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COURSEs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STUDENTs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take</a:t>
            </a:r>
            <a:r>
              <a:rPr sz="2200" i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SECTIONs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29286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COURSEs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have	prerequisite</a:t>
            </a:r>
            <a:r>
              <a:rPr sz="2200" i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COURSEs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3645535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INSTRUCTORs</a:t>
            </a:r>
            <a:r>
              <a:rPr sz="22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teach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SECTIONs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4050029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COURSEs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200" i="1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offered</a:t>
            </a:r>
            <a:r>
              <a:rPr sz="2200" i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by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DEPARTMENTs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3444875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STUDENTs</a:t>
            </a:r>
            <a:r>
              <a:rPr sz="2200" spc="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800000"/>
                </a:solidFill>
                <a:latin typeface="Arial"/>
                <a:cs typeface="Arial"/>
              </a:rPr>
              <a:t>major</a:t>
            </a:r>
            <a:r>
              <a:rPr sz="2200" i="1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in	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DEPARTMENTs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2400" b="1" spc="-5" dirty="0" smtClean="0">
              <a:solidFill>
                <a:srgbClr val="C00000"/>
              </a:solidFill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 smtClean="0">
                <a:solidFill>
                  <a:srgbClr val="C00000"/>
                </a:solidFill>
                <a:latin typeface="Arial"/>
                <a:cs typeface="Arial"/>
              </a:rPr>
              <a:t>Note</a:t>
            </a: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The above entities and relationships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are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typically  expressed in a conceptual data 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model</a:t>
            </a: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 (</a:t>
            </a:r>
            <a:r>
              <a:rPr lang="en-US" sz="2400" spc="-5" dirty="0" smtClean="0">
                <a:solidFill>
                  <a:srgbClr val="C00000"/>
                </a:solidFill>
                <a:latin typeface="Arial"/>
                <a:cs typeface="Arial"/>
              </a:rPr>
              <a:t>see next slide</a:t>
            </a: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such as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ENTITY-RELATIONSHIP data model 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(</a:t>
            </a: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discussed later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smtClean="0">
                <a:solidFill>
                  <a:srgbClr val="990033"/>
                </a:solidFill>
              </a:rPr>
              <a:t>Slide 2- </a:t>
            </a:r>
            <a:fld id="{089A1E7A-A56E-4826-A831-2609D0A6F8AB}" type="slidenum">
              <a:rPr lang="en-US" altLang="en-US" sz="1400" smtClean="0">
                <a:solidFill>
                  <a:srgbClr val="990033"/>
                </a:solidFill>
              </a:rPr>
              <a:pPr eaLnBrk="1" hangingPunct="1"/>
              <a:t>15</a:t>
            </a:fld>
            <a:endParaRPr lang="en-CA" altLang="en-US" sz="1400" smtClean="0">
              <a:solidFill>
                <a:srgbClr val="990033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07340" y="360402"/>
            <a:ext cx="8529319" cy="461665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Conceptual Model of Data in Figure 1.2 (</a:t>
            </a:r>
            <a:r>
              <a:rPr lang="en-US" altLang="en-US" sz="2800" dirty="0" smtClean="0">
                <a:solidFill>
                  <a:srgbClr val="002060"/>
                </a:solidFill>
              </a:rPr>
              <a:t>next slide</a:t>
            </a:r>
            <a:r>
              <a:rPr lang="en-US" altLang="en-US" sz="3000" dirty="0" smtClean="0"/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1524000"/>
            <a:ext cx="7772400" cy="4419600"/>
            <a:chOff x="533400" y="1524000"/>
            <a:chExt cx="7772400" cy="44196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524000"/>
              <a:ext cx="7772400" cy="441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 flipV="1">
              <a:off x="2438400" y="3124200"/>
              <a:ext cx="609600" cy="6096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3480955" y="3200400"/>
              <a:ext cx="190500" cy="1524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2438400" y="4953000"/>
              <a:ext cx="1447800" cy="5334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371600" y="2209800"/>
              <a:ext cx="762000" cy="32766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494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14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of </a:t>
            </a:r>
            <a:r>
              <a:rPr spc="-5" dirty="0"/>
              <a:t>a simple database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7800"/>
            <a:ext cx="4546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10269"/>
            <a:ext cx="4191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/>
          <p:cNvSpPr>
            <a:spLocks noGrp="1"/>
          </p:cNvSpPr>
          <p:nvPr>
            <p:ph type="title"/>
          </p:nvPr>
        </p:nvSpPr>
        <p:spPr>
          <a:xfrm>
            <a:off x="307340" y="457200"/>
            <a:ext cx="8529319" cy="793318"/>
          </a:xfrm>
        </p:spPr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 smtClean="0">
                <a:solidFill>
                  <a:srgbClr val="C00000"/>
                </a:solidFill>
              </a:rPr>
              <a:t>Example</a:t>
            </a:r>
            <a:r>
              <a:rPr lang="en-US" altLang="en-US" dirty="0" smtClean="0"/>
              <a:t> (cont'd.)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41976" y="1828800"/>
            <a:ext cx="7847965" cy="3198311"/>
          </a:xfrm>
        </p:spPr>
        <p:txBody>
          <a:bodyPr/>
          <a:lstStyle/>
          <a:p>
            <a:pPr marL="355600" indent="-342900" algn="l" rtl="0"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en-US" sz="2400" b="1" kern="1200" dirty="0"/>
              <a:t>Examples of queries</a:t>
            </a:r>
            <a:r>
              <a:rPr lang="en-US" altLang="en-US" sz="2400" b="1" kern="1200" dirty="0" smtClean="0"/>
              <a:t>:</a:t>
            </a:r>
          </a:p>
          <a:p>
            <a:pPr marL="12700" algn="l" rtl="0">
              <a:spcBef>
                <a:spcPts val="680"/>
              </a:spcBef>
              <a:buClr>
                <a:srgbClr val="990033"/>
              </a:buClr>
              <a:buSzPct val="60416"/>
              <a:tabLst>
                <a:tab pos="354965" algn="l"/>
                <a:tab pos="355600" algn="l"/>
              </a:tabLst>
            </a:pPr>
            <a:endParaRPr lang="en-US" altLang="en-US" sz="2400" b="1" kern="1200" dirty="0"/>
          </a:p>
          <a:p>
            <a:pPr marL="756285" lvl="1" indent="-287020" algn="l" rtl="0"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altLang="en-US" sz="2200" kern="1200" spc="-5" dirty="0">
                <a:solidFill>
                  <a:srgbClr val="800000"/>
                </a:solidFill>
                <a:latin typeface="Arial"/>
                <a:cs typeface="Arial"/>
              </a:rPr>
              <a:t>Retrieve the </a:t>
            </a:r>
            <a:r>
              <a:rPr lang="en-US" altLang="en-US" sz="2200" kern="1200" spc="-5" dirty="0" smtClean="0">
                <a:solidFill>
                  <a:srgbClr val="800000"/>
                </a:solidFill>
                <a:latin typeface="Arial"/>
                <a:cs typeface="Arial"/>
              </a:rPr>
              <a:t>transcript.</a:t>
            </a:r>
          </a:p>
          <a:p>
            <a:pPr marL="469265" lvl="1" algn="l" rtl="0">
              <a:buClr>
                <a:srgbClr val="333399"/>
              </a:buClr>
              <a:buSzPct val="54545"/>
              <a:tabLst>
                <a:tab pos="756285" algn="l"/>
                <a:tab pos="756920" algn="l"/>
              </a:tabLst>
            </a:pPr>
            <a:endParaRPr lang="en-US" altLang="en-US" sz="2200" kern="1200" spc="-5" dirty="0">
              <a:solidFill>
                <a:srgbClr val="800000"/>
              </a:solidFill>
              <a:latin typeface="Arial"/>
              <a:cs typeface="Arial"/>
            </a:endParaRPr>
          </a:p>
          <a:p>
            <a:pPr marL="756285" lvl="1" indent="-287020" algn="l" rtl="0"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altLang="en-US" sz="2200" kern="1200" spc="-5" dirty="0">
                <a:solidFill>
                  <a:srgbClr val="800000"/>
                </a:solidFill>
                <a:latin typeface="Arial"/>
                <a:cs typeface="Arial"/>
              </a:rPr>
              <a:t>List the names of students who took the section of the ‘Database’ course offered in fall 2008 and their grades in that </a:t>
            </a:r>
            <a:r>
              <a:rPr lang="en-US" altLang="en-US" sz="2200" kern="1200" spc="-5" dirty="0" smtClean="0">
                <a:solidFill>
                  <a:srgbClr val="800000"/>
                </a:solidFill>
                <a:latin typeface="Arial"/>
                <a:cs typeface="Arial"/>
              </a:rPr>
              <a:t>section.</a:t>
            </a:r>
          </a:p>
          <a:p>
            <a:pPr marL="469265" lvl="1" algn="l" rtl="0">
              <a:buClr>
                <a:srgbClr val="333399"/>
              </a:buClr>
              <a:buSzPct val="54545"/>
              <a:tabLst>
                <a:tab pos="756285" algn="l"/>
                <a:tab pos="756920" algn="l"/>
              </a:tabLst>
            </a:pPr>
            <a:endParaRPr lang="en-US" altLang="en-US" sz="2200" kern="1200" spc="-5" dirty="0">
              <a:solidFill>
                <a:srgbClr val="800000"/>
              </a:solidFill>
              <a:latin typeface="Arial"/>
              <a:cs typeface="Arial"/>
            </a:endParaRPr>
          </a:p>
          <a:p>
            <a:pPr marL="756285" lvl="1" indent="-287020" algn="l" rtl="0"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altLang="en-US" sz="2200" kern="1200" spc="-5" dirty="0">
                <a:solidFill>
                  <a:srgbClr val="800000"/>
                </a:solidFill>
                <a:latin typeface="Arial"/>
                <a:cs typeface="Arial"/>
              </a:rPr>
              <a:t>List the prerequisites of the ‘Database’ course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56981" y="6597957"/>
            <a:ext cx="91630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18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307340" y="457200"/>
            <a:ext cx="8529319" cy="793318"/>
          </a:xfrm>
        </p:spPr>
        <p:txBody>
          <a:bodyPr/>
          <a:lstStyle/>
          <a:p>
            <a:r>
              <a:rPr lang="en-US" altLang="en-US" dirty="0" smtClean="0"/>
              <a:t>An </a:t>
            </a:r>
            <a:r>
              <a:rPr lang="en-US" altLang="en-US" dirty="0" smtClean="0">
                <a:solidFill>
                  <a:srgbClr val="C00000"/>
                </a:solidFill>
              </a:rPr>
              <a:t>Example</a:t>
            </a:r>
            <a:r>
              <a:rPr lang="en-US" altLang="en-US" dirty="0" smtClean="0"/>
              <a:t> (cont'd.)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09880" y="1597660"/>
            <a:ext cx="7847965" cy="3198311"/>
          </a:xfrm>
        </p:spPr>
        <p:txBody>
          <a:bodyPr/>
          <a:lstStyle/>
          <a:p>
            <a:pPr marL="355600" indent="-342900" algn="l" rtl="0"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altLang="en-US" sz="2400" b="1" kern="1200" dirty="0"/>
              <a:t>Examples of updates</a:t>
            </a:r>
            <a:r>
              <a:rPr lang="en-US" altLang="en-US" sz="2400" b="1" kern="1200" dirty="0" smtClean="0"/>
              <a:t>:</a:t>
            </a:r>
          </a:p>
          <a:p>
            <a:pPr marL="12700" algn="l" rtl="0">
              <a:spcBef>
                <a:spcPts val="680"/>
              </a:spcBef>
              <a:buClr>
                <a:srgbClr val="990033"/>
              </a:buClr>
              <a:buSzPct val="60416"/>
              <a:tabLst>
                <a:tab pos="354965" algn="l"/>
                <a:tab pos="355600" algn="l"/>
              </a:tabLst>
            </a:pPr>
            <a:endParaRPr lang="en-US" altLang="en-US" sz="2400" b="1" kern="1200" dirty="0"/>
          </a:p>
          <a:p>
            <a:pPr marL="756285" lvl="1" indent="-287020" algn="l" rtl="0"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altLang="en-US" sz="2200" kern="1200" spc="-5" dirty="0">
                <a:solidFill>
                  <a:srgbClr val="800000"/>
                </a:solidFill>
                <a:latin typeface="Arial"/>
                <a:cs typeface="Arial"/>
              </a:rPr>
              <a:t>Change the class of ‘Smith’ to </a:t>
            </a:r>
            <a:r>
              <a:rPr lang="en-US" altLang="en-US" sz="2200" kern="1200" spc="-5" dirty="0" smtClean="0">
                <a:solidFill>
                  <a:srgbClr val="800000"/>
                </a:solidFill>
                <a:latin typeface="Arial"/>
                <a:cs typeface="Arial"/>
              </a:rPr>
              <a:t>sophomore.</a:t>
            </a:r>
          </a:p>
          <a:p>
            <a:pPr marL="469265" lvl="1" algn="l" rtl="0">
              <a:buClr>
                <a:srgbClr val="333399"/>
              </a:buClr>
              <a:buSzPct val="54545"/>
              <a:tabLst>
                <a:tab pos="756285" algn="l"/>
                <a:tab pos="756920" algn="l"/>
              </a:tabLst>
            </a:pPr>
            <a:endParaRPr lang="en-US" altLang="en-US" sz="2200" kern="1200" spc="-5" dirty="0">
              <a:solidFill>
                <a:srgbClr val="800000"/>
              </a:solidFill>
              <a:latin typeface="Arial"/>
              <a:cs typeface="Arial"/>
            </a:endParaRPr>
          </a:p>
          <a:p>
            <a:pPr marL="756285" lvl="1" indent="-287020" algn="l" rtl="0"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altLang="en-US" sz="2200" kern="1200" spc="-5" dirty="0">
                <a:solidFill>
                  <a:srgbClr val="800000"/>
                </a:solidFill>
                <a:latin typeface="Arial"/>
                <a:cs typeface="Arial"/>
              </a:rPr>
              <a:t>Create a new section for the ‘Database’ course for this </a:t>
            </a:r>
            <a:r>
              <a:rPr lang="en-US" altLang="en-US" sz="2200" kern="1200" spc="-5" dirty="0" smtClean="0">
                <a:solidFill>
                  <a:srgbClr val="800000"/>
                </a:solidFill>
                <a:latin typeface="Arial"/>
                <a:cs typeface="Arial"/>
              </a:rPr>
              <a:t>semester.</a:t>
            </a:r>
          </a:p>
          <a:p>
            <a:pPr marL="469265" lvl="1" algn="l" rtl="0">
              <a:buClr>
                <a:srgbClr val="333399"/>
              </a:buClr>
              <a:buSzPct val="54545"/>
              <a:tabLst>
                <a:tab pos="756285" algn="l"/>
                <a:tab pos="756920" algn="l"/>
              </a:tabLst>
            </a:pPr>
            <a:endParaRPr lang="en-US" altLang="en-US" sz="2200" kern="1200" spc="-5" dirty="0">
              <a:solidFill>
                <a:srgbClr val="800000"/>
              </a:solidFill>
              <a:latin typeface="Arial"/>
              <a:cs typeface="Arial"/>
            </a:endParaRPr>
          </a:p>
          <a:p>
            <a:pPr marL="756285" lvl="1" indent="-287020" algn="l" rtl="0"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altLang="en-US" sz="2200" kern="1200" spc="-5" dirty="0">
                <a:solidFill>
                  <a:srgbClr val="800000"/>
                </a:solidFill>
                <a:latin typeface="Arial"/>
                <a:cs typeface="Arial"/>
              </a:rPr>
              <a:t>Enter a grade of ‘A’ for ‘Smith’ in the ‘Database’ section of last semester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56981" y="6597957"/>
            <a:ext cx="91630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71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895600"/>
            <a:ext cx="64274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The </a:t>
            </a:r>
            <a:r>
              <a:rPr sz="4400" dirty="0" smtClean="0"/>
              <a:t>Da</a:t>
            </a:r>
            <a:r>
              <a:rPr lang="en-US" sz="4400" dirty="0" smtClean="0"/>
              <a:t>tabase Approach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</p:spTree>
    <p:extLst>
      <p:ext uri="{BB962C8B-B14F-4D97-AF65-F5344CB8AC3E}">
        <p14:creationId xmlns:p14="http://schemas.microsoft.com/office/powerpoint/2010/main" val="206318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7836" y="3169742"/>
            <a:ext cx="23310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3200" b="1" spc="-8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 1-</a:t>
            </a:r>
            <a:r>
              <a:rPr spc="-114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7277" y="4352925"/>
            <a:ext cx="680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 smtClean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lang="en-US" sz="3600" b="1" dirty="0" smtClean="0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sz="3600" b="1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and Database</a:t>
            </a:r>
            <a:r>
              <a:rPr sz="3600" b="1" spc="-1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Users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36713"/>
            <a:ext cx="7924800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en-US" smtClean="0"/>
              <a:t>Database vs. File Systems</a:t>
            </a:r>
          </a:p>
        </p:txBody>
      </p:sp>
      <p:sp>
        <p:nvSpPr>
          <p:cNvPr id="5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56981" y="6597957"/>
            <a:ext cx="91630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68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smtClean="0"/>
              <a:t>Simple File System: An Example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772400" y="6597957"/>
            <a:ext cx="91630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94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Main Characteristics of </a:t>
            </a:r>
            <a:r>
              <a:rPr spc="-5" dirty="0"/>
              <a:t>the</a:t>
            </a:r>
            <a:r>
              <a:rPr spc="-105" dirty="0"/>
              <a:t> </a:t>
            </a:r>
            <a:r>
              <a:rPr dirty="0"/>
              <a:t>Database 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3521"/>
            <a:ext cx="8111490" cy="507510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tabLst>
                <a:tab pos="354965" algn="l"/>
                <a:tab pos="355600" algn="l"/>
              </a:tabLst>
            </a:pPr>
            <a:r>
              <a:rPr lang="en-US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1. </a:t>
            </a:r>
            <a:r>
              <a:rPr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Self-describing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nature of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 database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system:</a:t>
            </a:r>
            <a:endParaRPr sz="2400" dirty="0">
              <a:latin typeface="Arial"/>
              <a:cs typeface="Arial"/>
            </a:endParaRPr>
          </a:p>
          <a:p>
            <a:pPr marL="756285" marR="66357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DBMS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catalog </a:t>
            </a: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stores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the description of a particular  database (e.g. data structures, types, and</a:t>
            </a:r>
            <a:r>
              <a:rPr sz="2200" spc="1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constraints</a:t>
            </a: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endParaRPr lang="en-US" sz="2200" spc="-5" dirty="0" smtClean="0">
              <a:solidFill>
                <a:srgbClr val="800000"/>
              </a:solidFill>
              <a:latin typeface="Arial"/>
              <a:cs typeface="Arial"/>
            </a:endParaRPr>
          </a:p>
          <a:p>
            <a:pPr marL="469265" marR="663575" lvl="1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tabLst>
                <a:tab pos="756285" algn="l"/>
                <a:tab pos="756920" algn="l"/>
              </a:tabLst>
            </a:pPr>
            <a:r>
              <a:rPr lang="en-US" sz="2200" b="1" spc="-5" dirty="0" smtClean="0">
                <a:solidFill>
                  <a:srgbClr val="800000"/>
                </a:solidFill>
                <a:latin typeface="Arial"/>
                <a:cs typeface="Arial"/>
              </a:rPr>
              <a:t>				(</a:t>
            </a:r>
            <a:r>
              <a:rPr lang="en-US" sz="2200" b="1" spc="-5" dirty="0">
                <a:solidFill>
                  <a:srgbClr val="002060"/>
                </a:solidFill>
                <a:latin typeface="Arial"/>
                <a:cs typeface="Arial"/>
              </a:rPr>
              <a:t>see next slide</a:t>
            </a:r>
            <a:r>
              <a:rPr lang="en-US" sz="2200" b="1" spc="-5" dirty="0">
                <a:solidFill>
                  <a:srgbClr val="800000"/>
                </a:solidFill>
                <a:latin typeface="Arial"/>
                <a:cs typeface="Arial"/>
              </a:rPr>
              <a:t>)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Th</a:t>
            </a:r>
            <a:r>
              <a:rPr lang="en-US" sz="2200" spc="-5" dirty="0" smtClean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description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called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spc="-5" dirty="0" smtClean="0">
                <a:solidFill>
                  <a:srgbClr val="800000"/>
                </a:solidFill>
                <a:latin typeface="Arial"/>
                <a:cs typeface="Arial"/>
              </a:rPr>
              <a:t>meta-data</a:t>
            </a:r>
            <a:r>
              <a:rPr lang="en-US" sz="2200" b="1" spc="-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200" spc="-5" dirty="0" smtClean="0">
                <a:solidFill>
                  <a:srgbClr val="800000"/>
                </a:solidFill>
                <a:latin typeface="Arial"/>
                <a:cs typeface="Arial"/>
              </a:rPr>
              <a:t>(that is data about data)</a:t>
            </a: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756285" marR="84137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This allows the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DBMS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software to work with different  database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applications.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tabLst>
                <a:tab pos="354965" algn="l"/>
                <a:tab pos="355600" algn="l"/>
              </a:tabLst>
            </a:pPr>
            <a:r>
              <a:rPr lang="en-US" sz="2400" b="1" dirty="0" smtClean="0">
                <a:solidFill>
                  <a:srgbClr val="333399"/>
                </a:solidFill>
                <a:latin typeface="Arial"/>
                <a:cs typeface="Arial"/>
              </a:rPr>
              <a:t>2. </a:t>
            </a:r>
            <a:r>
              <a:rPr sz="2400" b="1" dirty="0" smtClean="0">
                <a:solidFill>
                  <a:srgbClr val="333399"/>
                </a:solidFill>
                <a:latin typeface="Arial"/>
                <a:cs typeface="Arial"/>
              </a:rPr>
              <a:t>Insulation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between programs and</a:t>
            </a:r>
            <a:r>
              <a:rPr sz="2400" b="1" spc="-9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data: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200" spc="-5" dirty="0" smtClean="0">
                <a:solidFill>
                  <a:srgbClr val="800000"/>
                </a:solidFill>
                <a:latin typeface="Arial"/>
                <a:cs typeface="Arial"/>
              </a:rPr>
              <a:t>This is c</a:t>
            </a: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alled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program-data</a:t>
            </a:r>
            <a:r>
              <a:rPr sz="2200" b="1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independence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756285" marR="247015" lvl="1" indent="-287020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Allows changing data structures and storage organization  without having to change the 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DBMS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access</a:t>
            </a:r>
            <a:r>
              <a:rPr sz="2200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programs.</a:t>
            </a:r>
            <a:endParaRPr sz="22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7403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Example of a </a:t>
            </a:r>
            <a:r>
              <a:rPr sz="3200" spc="-5" dirty="0"/>
              <a:t>simplified database</a:t>
            </a:r>
            <a:r>
              <a:rPr sz="3200" spc="-100" dirty="0"/>
              <a:t> </a:t>
            </a:r>
            <a:r>
              <a:rPr sz="3200" dirty="0"/>
              <a:t>catalog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09599" y="1524000"/>
            <a:ext cx="7101205" cy="5027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Main Characteristics of </a:t>
            </a:r>
            <a:r>
              <a:rPr spc="-5" dirty="0"/>
              <a:t>the</a:t>
            </a:r>
            <a:r>
              <a:rPr spc="-105" dirty="0"/>
              <a:t> </a:t>
            </a:r>
            <a:r>
              <a:rPr dirty="0"/>
              <a:t>Database  </a:t>
            </a:r>
            <a:r>
              <a:rPr spc="-5" dirty="0"/>
              <a:t>Approach</a:t>
            </a:r>
            <a:r>
              <a:rPr spc="-20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176895" cy="448263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tabLst>
                <a:tab pos="354965" algn="l"/>
                <a:tab pos="355600" algn="l"/>
              </a:tabLst>
            </a:pPr>
            <a:r>
              <a:rPr lang="en-US" sz="2800" b="1" spc="-5" dirty="0" smtClean="0">
                <a:solidFill>
                  <a:srgbClr val="333399"/>
                </a:solidFill>
                <a:latin typeface="Arial"/>
                <a:cs typeface="Arial"/>
              </a:rPr>
              <a:t>3. </a:t>
            </a:r>
            <a:r>
              <a:rPr sz="2800" b="1" spc="-5" dirty="0" smtClean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b="1" spc="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Abstraction:</a:t>
            </a:r>
            <a:endParaRPr sz="2800" dirty="0">
              <a:latin typeface="Arial"/>
              <a:cs typeface="Arial"/>
            </a:endParaRPr>
          </a:p>
          <a:p>
            <a:pPr marL="756285" marR="24384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  <a:tab pos="6893559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A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data model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is used to hide storage details</a:t>
            </a:r>
            <a:r>
              <a:rPr sz="2600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600" spc="-45" dirty="0" smtClean="0">
                <a:solidFill>
                  <a:srgbClr val="800000"/>
                </a:solidFill>
                <a:latin typeface="Arial"/>
                <a:cs typeface="Arial"/>
              </a:rPr>
              <a:t>(</a:t>
            </a:r>
            <a:r>
              <a:rPr lang="en-US" sz="2600" spc="-45" dirty="0" smtClean="0">
                <a:solidFill>
                  <a:srgbClr val="002060"/>
                </a:solidFill>
                <a:latin typeface="Arial"/>
                <a:cs typeface="Arial"/>
              </a:rPr>
              <a:t>see next slide</a:t>
            </a:r>
            <a:r>
              <a:rPr lang="en-US" sz="2600" spc="-45" dirty="0" smtClean="0">
                <a:solidFill>
                  <a:srgbClr val="800000"/>
                </a:solidFill>
                <a:latin typeface="Arial"/>
                <a:cs typeface="Arial"/>
              </a:rPr>
              <a:t>) </a:t>
            </a:r>
            <a:r>
              <a:rPr sz="2600" dirty="0" smtClean="0">
                <a:solidFill>
                  <a:srgbClr val="800000"/>
                </a:solidFill>
                <a:latin typeface="Arial"/>
                <a:cs typeface="Arial"/>
              </a:rPr>
              <a:t>and 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present the users with a</a:t>
            </a:r>
            <a:r>
              <a:rPr sz="26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conceptual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 smtClean="0">
                <a:solidFill>
                  <a:srgbClr val="800000"/>
                </a:solidFill>
                <a:latin typeface="Arial"/>
                <a:cs typeface="Arial"/>
              </a:rPr>
              <a:t>view</a:t>
            </a:r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 smtClean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 database.</a:t>
            </a:r>
            <a:endParaRPr sz="26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Programs refer to the data model constructs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rather  than data storage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details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tabLst>
                <a:tab pos="354965" algn="l"/>
                <a:tab pos="355600" algn="l"/>
              </a:tabLst>
            </a:pPr>
            <a:r>
              <a:rPr lang="en-US" sz="2800" b="1" spc="-5" dirty="0" smtClean="0">
                <a:solidFill>
                  <a:srgbClr val="333399"/>
                </a:solidFill>
                <a:latin typeface="Arial"/>
                <a:cs typeface="Arial"/>
              </a:rPr>
              <a:t>4. </a:t>
            </a:r>
            <a:r>
              <a:rPr sz="2800" b="1" spc="-5" dirty="0" smtClean="0">
                <a:solidFill>
                  <a:srgbClr val="333399"/>
                </a:solidFill>
                <a:latin typeface="Arial"/>
                <a:cs typeface="Arial"/>
              </a:rPr>
              <a:t>Support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 multiple views of the</a:t>
            </a:r>
            <a:r>
              <a:rPr sz="2800" b="1" spc="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data:</a:t>
            </a:r>
            <a:endParaRPr sz="2800" dirty="0">
              <a:latin typeface="Arial"/>
              <a:cs typeface="Arial"/>
            </a:endParaRPr>
          </a:p>
          <a:p>
            <a:pPr marL="756285" marR="10864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Each user may see a different view of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database, which describes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only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the data</a:t>
            </a:r>
            <a:r>
              <a:rPr sz="2600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of  interest to that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user.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40" y="284202"/>
            <a:ext cx="8529319" cy="553998"/>
          </a:xfrm>
        </p:spPr>
        <p:txBody>
          <a:bodyPr/>
          <a:lstStyle/>
          <a:p>
            <a:r>
              <a:rPr lang="en-US" dirty="0" smtClean="0"/>
              <a:t>Internal Storage Format</a:t>
            </a:r>
            <a:endParaRPr lang="en-US" dirty="0"/>
          </a:p>
        </p:txBody>
      </p:sp>
      <p:pic>
        <p:nvPicPr>
          <p:cNvPr id="3" name="Picture 5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8" y="2590800"/>
            <a:ext cx="8067242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772400" y="6597957"/>
            <a:ext cx="91630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244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Main Characteristics of </a:t>
            </a:r>
            <a:r>
              <a:rPr spc="-5" dirty="0"/>
              <a:t>the</a:t>
            </a:r>
            <a:r>
              <a:rPr spc="-105" dirty="0"/>
              <a:t> </a:t>
            </a:r>
            <a:r>
              <a:rPr dirty="0"/>
              <a:t>Database  </a:t>
            </a:r>
            <a:r>
              <a:rPr spc="-5" dirty="0"/>
              <a:t>Approach</a:t>
            </a:r>
            <a:r>
              <a:rPr spc="-20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5853"/>
            <a:ext cx="8291983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1638" marR="1627505" indent="-388938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tabLst>
                <a:tab pos="355600" algn="l"/>
              </a:tabLst>
            </a:pPr>
            <a:r>
              <a:rPr lang="en-US"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5. </a:t>
            </a:r>
            <a:r>
              <a:rPr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Sharing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of data and </a:t>
            </a:r>
            <a:r>
              <a:rPr sz="2400" b="1" dirty="0" smtClean="0">
                <a:solidFill>
                  <a:srgbClr val="333399"/>
                </a:solidFill>
                <a:latin typeface="Arial"/>
                <a:cs typeface="Arial"/>
              </a:rPr>
              <a:t>multi-user</a:t>
            </a:r>
            <a:r>
              <a:rPr lang="en-US" sz="2400" b="1" spc="-6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333399"/>
                </a:solidFill>
                <a:latin typeface="Arial"/>
                <a:cs typeface="Arial"/>
              </a:rPr>
              <a:t>transaction processing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756285" marR="140970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Allowing a set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concurrent users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to retrieve from and to  update the</a:t>
            </a:r>
            <a:r>
              <a:rPr sz="2200" spc="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database.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Concurrency control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within the DBMS guarantees that</a:t>
            </a:r>
            <a:r>
              <a:rPr sz="2200" spc="1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each</a:t>
            </a:r>
            <a:endParaRPr sz="22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transaction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is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correctly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executed or</a:t>
            </a:r>
            <a:r>
              <a:rPr sz="22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aborted</a:t>
            </a:r>
            <a:endParaRPr sz="2200" dirty="0">
              <a:latin typeface="Arial"/>
              <a:cs typeface="Arial"/>
            </a:endParaRPr>
          </a:p>
          <a:p>
            <a:pPr marL="756285" marR="19113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Recovery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subsystem ensures each completed transaction  has its effect permanently recorded in the</a:t>
            </a:r>
            <a:r>
              <a:rPr sz="2200" spc="9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endParaRPr sz="2200" dirty="0">
              <a:latin typeface="Arial"/>
              <a:cs typeface="Arial"/>
            </a:endParaRPr>
          </a:p>
          <a:p>
            <a:pPr marL="756285" marR="160020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OLTP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(Online Transaction Processing) is a major part of  database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applications.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This allows hundreds of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concurrent 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transactions to execute per</a:t>
            </a:r>
            <a:r>
              <a:rPr sz="2200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second.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895600"/>
            <a:ext cx="642747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Advantages of the Database Approach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</p:spTree>
    <p:extLst>
      <p:ext uri="{BB962C8B-B14F-4D97-AF65-F5344CB8AC3E}">
        <p14:creationId xmlns:p14="http://schemas.microsoft.com/office/powerpoint/2010/main" val="88496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 of Using the</a:t>
            </a:r>
            <a:r>
              <a:rPr spc="-120" dirty="0"/>
              <a:t> </a:t>
            </a:r>
            <a:r>
              <a:rPr dirty="0"/>
              <a:t>Database 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024"/>
            <a:ext cx="8122284" cy="3908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0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Controlling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redundancy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 storage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and in  development and maintenance</a:t>
            </a:r>
            <a:r>
              <a:rPr sz="2800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efforts.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333399"/>
                </a:solidFill>
                <a:latin typeface="Arial"/>
                <a:cs typeface="Arial"/>
              </a:rPr>
              <a:t>Representing </a:t>
            </a:r>
            <a:r>
              <a:rPr lang="en-US" sz="2800" spc="-5" dirty="0">
                <a:solidFill>
                  <a:srgbClr val="333399"/>
                </a:solidFill>
                <a:latin typeface="Arial"/>
                <a:cs typeface="Arial"/>
              </a:rPr>
              <a:t>complex </a:t>
            </a:r>
            <a:r>
              <a:rPr lang="en-US" sz="2800" spc="-5" dirty="0">
                <a:solidFill>
                  <a:srgbClr val="C00000"/>
                </a:solidFill>
                <a:latin typeface="Arial"/>
                <a:cs typeface="Arial"/>
              </a:rPr>
              <a:t>relationships</a:t>
            </a:r>
            <a:r>
              <a:rPr lang="en-US" sz="2800" spc="-5" dirty="0">
                <a:solidFill>
                  <a:srgbClr val="333399"/>
                </a:solidFill>
                <a:latin typeface="Arial"/>
                <a:cs typeface="Arial"/>
              </a:rPr>
              <a:t> among</a:t>
            </a:r>
            <a:r>
              <a:rPr lang="en-US" sz="2800" spc="1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333399"/>
                </a:solidFill>
                <a:latin typeface="Arial"/>
                <a:cs typeface="Arial"/>
              </a:rPr>
              <a:t>data.</a:t>
            </a:r>
            <a:endParaRPr lang="en-US" sz="2800" dirty="0">
              <a:latin typeface="Arial"/>
              <a:cs typeface="Arial"/>
            </a:endParaRPr>
          </a:p>
          <a:p>
            <a:pPr marL="355600" lvl="1" indent="-342900"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dirty="0">
                <a:solidFill>
                  <a:srgbClr val="002060"/>
                </a:solidFill>
                <a:latin typeface="Arial"/>
                <a:cs typeface="Arial"/>
              </a:rPr>
              <a:t>Providing</a:t>
            </a:r>
            <a:r>
              <a:rPr lang="en-US" sz="2800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dirty="0" smtClean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lang="en-US" sz="2800" spc="-5" dirty="0" smtClean="0">
                <a:solidFill>
                  <a:srgbClr val="C00000"/>
                </a:solidFill>
                <a:latin typeface="Arial"/>
                <a:cs typeface="Arial"/>
              </a:rPr>
              <a:t>torage </a:t>
            </a:r>
            <a:r>
              <a:rPr lang="en-US" sz="2800" spc="-5" dirty="0">
                <a:solidFill>
                  <a:srgbClr val="C00000"/>
                </a:solidFill>
                <a:latin typeface="Arial"/>
                <a:cs typeface="Arial"/>
              </a:rPr>
              <a:t>structures </a:t>
            </a:r>
            <a:r>
              <a:rPr lang="en-US" sz="2800" spc="-5" dirty="0">
                <a:solidFill>
                  <a:srgbClr val="333399"/>
                </a:solidFill>
                <a:latin typeface="Arial"/>
                <a:cs typeface="Arial"/>
              </a:rPr>
              <a:t>(e.g. indexes) </a:t>
            </a:r>
            <a:r>
              <a:rPr lang="en-US" sz="2800" dirty="0">
                <a:solidFill>
                  <a:srgbClr val="333399"/>
                </a:solidFill>
                <a:latin typeface="Arial"/>
                <a:cs typeface="Arial"/>
              </a:rPr>
              <a:t>for  efficient </a:t>
            </a:r>
            <a:r>
              <a:rPr lang="en-US" sz="2800" spc="-5" dirty="0">
                <a:solidFill>
                  <a:srgbClr val="333399"/>
                </a:solidFill>
                <a:latin typeface="Arial"/>
                <a:cs typeface="Arial"/>
              </a:rPr>
              <a:t>query </a:t>
            </a:r>
            <a:r>
              <a:rPr lang="en-US" sz="2800" dirty="0">
                <a:solidFill>
                  <a:srgbClr val="333399"/>
                </a:solidFill>
                <a:latin typeface="Arial"/>
                <a:cs typeface="Arial"/>
              </a:rPr>
              <a:t>processing.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 smtClean="0">
                <a:solidFill>
                  <a:srgbClr val="333399"/>
                </a:solidFill>
                <a:latin typeface="Arial"/>
                <a:cs typeface="Arial"/>
              </a:rPr>
              <a:t>Enforcing </a:t>
            </a:r>
            <a:r>
              <a:rPr lang="en-US" sz="2800" dirty="0">
                <a:solidFill>
                  <a:srgbClr val="C00000"/>
                </a:solidFill>
                <a:latin typeface="Arial"/>
                <a:cs typeface="Arial"/>
              </a:rPr>
              <a:t>integrity</a:t>
            </a:r>
            <a:r>
              <a:rPr lang="en-US" sz="2800" dirty="0">
                <a:solidFill>
                  <a:srgbClr val="333399"/>
                </a:solidFill>
                <a:latin typeface="Arial"/>
                <a:cs typeface="Arial"/>
              </a:rPr>
              <a:t> constraints </a:t>
            </a:r>
            <a:r>
              <a:rPr lang="en-US" sz="2800" spc="-5" dirty="0">
                <a:solidFill>
                  <a:srgbClr val="333399"/>
                </a:solidFill>
                <a:latin typeface="Arial"/>
                <a:cs typeface="Arial"/>
              </a:rPr>
              <a:t>on the</a:t>
            </a:r>
            <a:r>
              <a:rPr lang="en-US" sz="2800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sz="2800" dirty="0">
                <a:solidFill>
                  <a:srgbClr val="333399"/>
                </a:solidFill>
                <a:latin typeface="Arial"/>
                <a:cs typeface="Arial"/>
              </a:rPr>
              <a:t>database.</a:t>
            </a:r>
            <a:endParaRPr lang="en-US" sz="28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355600" indent="-342900"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 of Using the</a:t>
            </a:r>
            <a:r>
              <a:rPr spc="-120" dirty="0"/>
              <a:t> </a:t>
            </a:r>
            <a:r>
              <a:rPr dirty="0"/>
              <a:t>Database  </a:t>
            </a:r>
            <a:r>
              <a:rPr spc="-5" dirty="0"/>
              <a:t>Approach</a:t>
            </a:r>
            <a:r>
              <a:rPr spc="-20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024"/>
            <a:ext cx="8087359" cy="44287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3850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Providing </a:t>
            </a:r>
            <a:endParaRPr lang="en-US" sz="2800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812800" marR="738505" lvl="1" indent="-342900"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 smtClean="0">
                <a:solidFill>
                  <a:srgbClr val="C00000"/>
                </a:solidFill>
                <a:latin typeface="Arial"/>
                <a:cs typeface="Arial"/>
              </a:rPr>
              <a:t>optimization</a:t>
            </a:r>
            <a:r>
              <a:rPr sz="260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queries for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efficient  </a:t>
            </a:r>
            <a:r>
              <a:rPr sz="2600" dirty="0" smtClean="0">
                <a:solidFill>
                  <a:srgbClr val="333399"/>
                </a:solidFill>
                <a:latin typeface="Arial"/>
                <a:cs typeface="Arial"/>
              </a:rPr>
              <a:t>processing.</a:t>
            </a:r>
            <a:endParaRPr lang="en-US" sz="2600" dirty="0">
              <a:latin typeface="Arial"/>
              <a:cs typeface="Arial"/>
            </a:endParaRPr>
          </a:p>
          <a:p>
            <a:pPr marL="812800" marR="738505" lvl="1" indent="-342900"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 smtClean="0">
                <a:solidFill>
                  <a:srgbClr val="C00000"/>
                </a:solidFill>
                <a:latin typeface="Arial"/>
                <a:cs typeface="Arial"/>
              </a:rPr>
              <a:t>backup 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and recovery</a:t>
            </a:r>
            <a:r>
              <a:rPr sz="2600" spc="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 smtClean="0">
                <a:solidFill>
                  <a:srgbClr val="333399"/>
                </a:solidFill>
                <a:latin typeface="Arial"/>
                <a:cs typeface="Arial"/>
              </a:rPr>
              <a:t>services.</a:t>
            </a:r>
            <a:endParaRPr lang="en-US" sz="2600" dirty="0">
              <a:latin typeface="Arial"/>
              <a:cs typeface="Arial"/>
            </a:endParaRPr>
          </a:p>
          <a:p>
            <a:pPr marL="812800" marR="738505" lvl="1" indent="-342900"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spc="-5" dirty="0" smtClean="0">
                <a:solidFill>
                  <a:srgbClr val="C00000"/>
                </a:solidFill>
                <a:latin typeface="Arial"/>
                <a:cs typeface="Arial"/>
              </a:rPr>
              <a:t>multiple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interfaces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333399"/>
                </a:solidFill>
                <a:latin typeface="Arial"/>
                <a:cs typeface="Arial"/>
              </a:rPr>
              <a:t>different classes 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6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333399"/>
                </a:solidFill>
                <a:latin typeface="Arial"/>
                <a:cs typeface="Arial"/>
              </a:rPr>
              <a:t>users</a:t>
            </a:r>
            <a:r>
              <a:rPr sz="2600" spc="-5" dirty="0" smtClean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lang="en-US" sz="26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812800" marR="738505" lvl="1" indent="-342900"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600" spc="-5" dirty="0">
                <a:solidFill>
                  <a:srgbClr val="C00000"/>
                </a:solidFill>
                <a:latin typeface="Arial"/>
                <a:cs typeface="Arial"/>
              </a:rPr>
              <a:t>sharing of data </a:t>
            </a:r>
            <a:r>
              <a:rPr lang="en-US" sz="2600" spc="-5" dirty="0">
                <a:solidFill>
                  <a:srgbClr val="333399"/>
                </a:solidFill>
                <a:latin typeface="Arial"/>
                <a:cs typeface="Arial"/>
              </a:rPr>
              <a:t>among multiple users.</a:t>
            </a:r>
            <a:endParaRPr sz="2600" spc="-5" dirty="0">
              <a:solidFill>
                <a:srgbClr val="333399"/>
              </a:solidFill>
              <a:latin typeface="Arial"/>
              <a:cs typeface="Arial"/>
            </a:endParaRPr>
          </a:p>
          <a:p>
            <a:pPr marL="812800" marR="738505" lvl="1" indent="-342900"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Restriction of </a:t>
            </a:r>
            <a:r>
              <a:rPr lang="en-US" sz="2400" dirty="0">
                <a:solidFill>
                  <a:srgbClr val="C00000"/>
                </a:solidFill>
                <a:latin typeface="Arial"/>
                <a:cs typeface="Arial"/>
              </a:rPr>
              <a:t>unauthorized access </a:t>
            </a:r>
            <a:r>
              <a:rPr lang="en-US" sz="2400" spc="-5" dirty="0">
                <a:solidFill>
                  <a:srgbClr val="333399"/>
                </a:solidFill>
                <a:latin typeface="Arial"/>
                <a:cs typeface="Arial"/>
              </a:rPr>
              <a:t>to data. Only the  </a:t>
            </a:r>
            <a:r>
              <a:rPr lang="en-US" sz="2400" spc="-10" dirty="0">
                <a:solidFill>
                  <a:srgbClr val="333399"/>
                </a:solidFill>
                <a:latin typeface="Arial"/>
                <a:cs typeface="Arial"/>
              </a:rPr>
              <a:t>DBA </a:t>
            </a:r>
            <a:r>
              <a:rPr lang="en-US" sz="2400" dirty="0">
                <a:solidFill>
                  <a:srgbClr val="333399"/>
                </a:solidFill>
                <a:latin typeface="Arial"/>
                <a:cs typeface="Arial"/>
              </a:rPr>
              <a:t>staff uses privileged </a:t>
            </a:r>
            <a:r>
              <a:rPr lang="en-US" sz="2400" spc="-5" dirty="0">
                <a:solidFill>
                  <a:srgbClr val="333399"/>
                </a:solidFill>
                <a:latin typeface="Arial"/>
                <a:cs typeface="Arial"/>
              </a:rPr>
              <a:t>commands and  </a:t>
            </a:r>
            <a:r>
              <a:rPr lang="en-US" sz="2400" dirty="0">
                <a:solidFill>
                  <a:srgbClr val="333399"/>
                </a:solidFill>
                <a:latin typeface="Arial"/>
                <a:cs typeface="Arial"/>
              </a:rPr>
              <a:t>facilities.</a:t>
            </a:r>
          </a:p>
          <a:p>
            <a:pPr marL="812800" marR="738505" lvl="1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endParaRPr sz="2600" spc="-5" dirty="0">
              <a:solidFill>
                <a:srgbClr val="333399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2007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 1-</a:t>
            </a:r>
            <a:r>
              <a:rPr spc="-114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677"/>
            <a:ext cx="7983855" cy="356443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333399"/>
                </a:solidFill>
                <a:latin typeface="Arial"/>
                <a:cs typeface="Arial"/>
              </a:rPr>
              <a:t>Basic</a:t>
            </a:r>
            <a:r>
              <a:rPr lang="en-US"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sz="2800" spc="-5" dirty="0" smtClean="0">
                <a:solidFill>
                  <a:srgbClr val="333399"/>
                </a:solidFill>
                <a:latin typeface="Arial"/>
                <a:cs typeface="Arial"/>
              </a:rPr>
              <a:t>Definitions and T</a:t>
            </a:r>
            <a:r>
              <a:rPr sz="2800" spc="-5" dirty="0" smtClean="0">
                <a:solidFill>
                  <a:srgbClr val="333399"/>
                </a:solidFill>
                <a:latin typeface="Arial"/>
                <a:cs typeface="Arial"/>
              </a:rPr>
              <a:t>ypes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Applications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 smtClean="0">
                <a:solidFill>
                  <a:srgbClr val="333399"/>
                </a:solidFill>
                <a:latin typeface="Arial"/>
                <a:cs typeface="Arial"/>
              </a:rPr>
              <a:t>Typical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DBMS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Functionality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Example of 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(UNIVERSITY)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Main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Characteristics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of the Database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Approach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 smtClean="0">
                <a:solidFill>
                  <a:srgbClr val="333399"/>
                </a:solidFill>
                <a:latin typeface="Arial"/>
                <a:cs typeface="Arial"/>
              </a:rPr>
              <a:t>Advantages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of Using 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Approach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800" spc="-5" dirty="0">
                <a:solidFill>
                  <a:srgbClr val="333399"/>
                </a:solidFill>
                <a:latin typeface="Arial"/>
                <a:cs typeface="Arial"/>
              </a:rPr>
              <a:t>Types of Database</a:t>
            </a:r>
            <a:r>
              <a:rPr lang="en-US"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333399"/>
                </a:solidFill>
                <a:latin typeface="Arial"/>
                <a:cs typeface="Arial"/>
              </a:rPr>
              <a:t>Users</a:t>
            </a:r>
            <a:endParaRPr lang="en-US"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Additional Implications of Using</a:t>
            </a:r>
            <a:r>
              <a:rPr spc="-130" dirty="0"/>
              <a:t> </a:t>
            </a:r>
            <a:r>
              <a:rPr dirty="0"/>
              <a:t>the  </a:t>
            </a:r>
            <a:r>
              <a:rPr spc="-5" dirty="0"/>
              <a:t>Database</a:t>
            </a:r>
            <a:r>
              <a:rPr spc="-20" dirty="0"/>
              <a:t>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194040" cy="39846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Potential for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enforcing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standards: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This is very crucial for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success of database  applications in large organizations.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Standards 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refer </a:t>
            </a:r>
            <a:r>
              <a:rPr sz="2600" spc="-10" dirty="0">
                <a:solidFill>
                  <a:srgbClr val="800000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item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names, display formats, screens,  report structures, meta-data (description of data),  Web page layouts,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etc.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Reduced application development</a:t>
            </a:r>
            <a:r>
              <a:rPr sz="2800" spc="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time:</a:t>
            </a:r>
            <a:endParaRPr sz="2800" dirty="0">
              <a:latin typeface="Arial"/>
              <a:cs typeface="Arial"/>
            </a:endParaRPr>
          </a:p>
          <a:p>
            <a:pPr marL="756285" marR="46291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Incremental time to add each new application</a:t>
            </a:r>
            <a:r>
              <a:rPr sz="2600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is  reduced.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Additional Implications of Using</a:t>
            </a:r>
            <a:r>
              <a:rPr spc="-130" dirty="0"/>
              <a:t> </a:t>
            </a:r>
            <a:r>
              <a:rPr dirty="0"/>
              <a:t>the  </a:t>
            </a:r>
            <a:r>
              <a:rPr spc="-5" dirty="0"/>
              <a:t>Database Approach</a:t>
            </a:r>
            <a:r>
              <a:rPr spc="-45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070850" cy="49720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Flexibility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to change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structures:</a:t>
            </a:r>
            <a:endParaRPr sz="2800" dirty="0">
              <a:latin typeface="Arial"/>
              <a:cs typeface="Arial"/>
            </a:endParaRPr>
          </a:p>
          <a:p>
            <a:pPr marL="756285" marR="161036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 structure may evolve as</a:t>
            </a:r>
            <a:r>
              <a:rPr sz="2600" spc="-7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new  requirements are</a:t>
            </a:r>
            <a:r>
              <a:rPr sz="2600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defined.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Availability of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current information:</a:t>
            </a:r>
            <a:endParaRPr sz="2800" dirty="0">
              <a:latin typeface="Arial"/>
              <a:cs typeface="Arial"/>
            </a:endParaRPr>
          </a:p>
          <a:p>
            <a:pPr marL="756285" marR="81915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Extremely important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for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on-line transaction  systems such as shopping, airline, hotel,</a:t>
            </a:r>
            <a:r>
              <a:rPr sz="26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car  reservations.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Economies of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scale: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Wasteful overlap of resources and personnel can  be avoided by consolidating data and applications  across</a:t>
            </a:r>
            <a:r>
              <a:rPr sz="26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departments.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895600"/>
            <a:ext cx="64274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dirty="0" smtClean="0"/>
              <a:t>Da</a:t>
            </a:r>
            <a:r>
              <a:rPr lang="en-US" sz="4400" dirty="0" smtClean="0"/>
              <a:t>tabase Users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</p:spTree>
    <p:extLst>
      <p:ext uri="{BB962C8B-B14F-4D97-AF65-F5344CB8AC3E}">
        <p14:creationId xmlns:p14="http://schemas.microsoft.com/office/powerpoint/2010/main" val="138597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30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55" dirty="0"/>
              <a:t> </a:t>
            </a:r>
            <a:r>
              <a:rPr spc="-5" dirty="0"/>
              <a:t>Users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7972425" cy="388503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Users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may be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divided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into</a:t>
            </a:r>
            <a:r>
              <a:rPr lang="en-US" sz="2800" dirty="0" smtClean="0">
                <a:solidFill>
                  <a:srgbClr val="333399"/>
                </a:solidFill>
                <a:latin typeface="Arial"/>
                <a:cs typeface="Arial"/>
              </a:rPr>
              <a:t> two groups:</a:t>
            </a:r>
            <a:endParaRPr sz="2800" dirty="0">
              <a:latin typeface="Arial"/>
              <a:cs typeface="Arial"/>
            </a:endParaRPr>
          </a:p>
          <a:p>
            <a:pPr marL="858838" marR="5080" lvl="1" indent="-39052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tabLst>
                <a:tab pos="756285" algn="l"/>
                <a:tab pos="756920" algn="l"/>
              </a:tabLst>
            </a:pPr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</a:rPr>
              <a:t>1. </a:t>
            </a:r>
            <a:r>
              <a:rPr sz="2600" dirty="0" smtClean="0">
                <a:solidFill>
                  <a:srgbClr val="800000"/>
                </a:solidFill>
                <a:latin typeface="Arial"/>
                <a:cs typeface="Arial"/>
              </a:rPr>
              <a:t>Those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who actually use and control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database  content, and those who design, develop and  maintain database applications (called “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Actors</a:t>
            </a:r>
            <a:r>
              <a:rPr sz="2600" spc="-10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002060"/>
                </a:solidFill>
                <a:latin typeface="Arial"/>
                <a:cs typeface="Arial"/>
              </a:rPr>
              <a:t>on 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the Scene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”),</a:t>
            </a:r>
            <a:r>
              <a:rPr sz="2600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5" dirty="0" smtClean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endParaRPr lang="en-US" sz="2600" dirty="0">
              <a:latin typeface="Arial"/>
              <a:cs typeface="Arial"/>
            </a:endParaRPr>
          </a:p>
          <a:p>
            <a:pPr marL="858838" marR="5080" lvl="1" indent="-39052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tabLst>
                <a:tab pos="756285" algn="l"/>
                <a:tab pos="756920" algn="l"/>
              </a:tabLst>
            </a:pPr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</a:rPr>
              <a:t>2. </a:t>
            </a:r>
            <a:r>
              <a:rPr sz="2600" dirty="0" smtClean="0">
                <a:solidFill>
                  <a:srgbClr val="800000"/>
                </a:solidFill>
                <a:latin typeface="Arial"/>
                <a:cs typeface="Arial"/>
              </a:rPr>
              <a:t>Those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who design and develop the DBMS  software and related tools, and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computer  systems </a:t>
            </a:r>
            <a:r>
              <a:rPr sz="2600" spc="-5" dirty="0">
                <a:solidFill>
                  <a:srgbClr val="800000"/>
                </a:solidFill>
                <a:latin typeface="Arial"/>
                <a:cs typeface="Arial"/>
              </a:rPr>
              <a:t>operators 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(called “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Workers Behind</a:t>
            </a:r>
            <a:r>
              <a:rPr sz="2600" spc="-8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2060"/>
                </a:solidFill>
                <a:latin typeface="Arial"/>
                <a:cs typeface="Arial"/>
              </a:rPr>
              <a:t>the  Scene”</a:t>
            </a:r>
            <a:r>
              <a:rPr sz="2600" dirty="0">
                <a:solidFill>
                  <a:srgbClr val="800000"/>
                </a:solidFill>
                <a:latin typeface="Arial"/>
                <a:cs typeface="Arial"/>
              </a:rPr>
              <a:t>).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4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7364" y="788313"/>
            <a:ext cx="7772400" cy="430887"/>
          </a:xfrm>
        </p:spPr>
        <p:txBody>
          <a:bodyPr/>
          <a:lstStyle/>
          <a:p>
            <a:r>
              <a:rPr lang="en-US" altLang="en-US" sz="2800" dirty="0" smtClean="0"/>
              <a:t>Database System Environment and Users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153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772400" y="6597957"/>
            <a:ext cx="91630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882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2709"/>
            <a:ext cx="65030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 Users </a:t>
            </a:r>
            <a:r>
              <a:rPr dirty="0"/>
              <a:t>– Actors </a:t>
            </a:r>
            <a:r>
              <a:rPr spc="-5" dirty="0"/>
              <a:t>on</a:t>
            </a:r>
            <a:r>
              <a:rPr spc="-30" dirty="0"/>
              <a:t> </a:t>
            </a:r>
            <a:r>
              <a:rPr spc="-10" dirty="0"/>
              <a:t>the  </a:t>
            </a:r>
            <a:r>
              <a:rPr spc="-5" dirty="0"/>
              <a:t>Scene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861"/>
            <a:ext cx="8220709" cy="459292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Actors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 scene</a:t>
            </a:r>
            <a:endParaRPr sz="2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b="1" spc="-3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600" b="1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600" b="1" smtClean="0">
                <a:solidFill>
                  <a:srgbClr val="800000"/>
                </a:solidFill>
                <a:latin typeface="Arial"/>
                <a:cs typeface="Arial"/>
              </a:rPr>
              <a:t>dministrators</a:t>
            </a:r>
            <a:r>
              <a:rPr lang="en-US" sz="2600" b="1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600" b="1" dirty="0" smtClean="0">
                <a:solidFill>
                  <a:srgbClr val="800000"/>
                </a:solidFill>
                <a:latin typeface="Arial"/>
                <a:cs typeface="Arial"/>
              </a:rPr>
              <a:t>(DBA)</a:t>
            </a:r>
            <a:r>
              <a:rPr sz="2600" b="1" dirty="0" smtClean="0">
                <a:solidFill>
                  <a:srgbClr val="800000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1155700" marR="5080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Responsible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authorizing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access to 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database,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coordinating and monitoring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its use,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acquiring 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software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and hardware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resources,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controlling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its use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and monitoring efficiency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operations.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lang="en-US" sz="2600" b="1" spc="-30" dirty="0" smtClean="0">
                <a:solidFill>
                  <a:srgbClr val="800000"/>
                </a:solidFill>
                <a:latin typeface="Arial"/>
                <a:cs typeface="Arial"/>
              </a:rPr>
              <a:t>Analysts and </a:t>
            </a:r>
            <a:r>
              <a:rPr sz="2600" b="1" dirty="0" smtClean="0">
                <a:solidFill>
                  <a:srgbClr val="800000"/>
                </a:solidFill>
                <a:latin typeface="Arial"/>
                <a:cs typeface="Arial"/>
              </a:rPr>
              <a:t>Designers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1155700" marR="76835" lvl="2" indent="-22923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Responsible </a:t>
            </a:r>
            <a:r>
              <a:rPr lang="en-US" sz="2400" dirty="0" smtClean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40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defin</a:t>
            </a: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ing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content, the structure,</a:t>
            </a:r>
            <a:r>
              <a:rPr sz="2400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 constraints,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and functions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transactions against  the database. They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communicate with</a:t>
            </a:r>
            <a:r>
              <a:rPr sz="24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end-users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and understand their</a:t>
            </a:r>
            <a:r>
              <a:rPr sz="24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needs.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5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424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 End</a:t>
            </a:r>
            <a:r>
              <a:rPr spc="-50" dirty="0"/>
              <a:t> </a:t>
            </a:r>
            <a:r>
              <a:rPr spc="-5" dirty="0"/>
              <a:t>Users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17" y="1537772"/>
            <a:ext cx="8104505" cy="3270126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Actors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on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the scene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(continued)</a:t>
            </a:r>
            <a:endParaRPr sz="28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7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600" b="1" dirty="0" smtClean="0">
                <a:solidFill>
                  <a:srgbClr val="002060"/>
                </a:solidFill>
                <a:latin typeface="Arial"/>
                <a:cs typeface="Arial"/>
              </a:rPr>
              <a:t>Database Application</a:t>
            </a:r>
            <a:r>
              <a:rPr lang="en-US" sz="2600" b="1" spc="15" dirty="0" smtClean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600" b="1" spc="-5" dirty="0" smtClean="0">
                <a:solidFill>
                  <a:srgbClr val="002060"/>
                </a:solidFill>
                <a:latin typeface="Arial"/>
                <a:cs typeface="Arial"/>
              </a:rPr>
              <a:t>Developers</a:t>
            </a:r>
            <a:r>
              <a:rPr lang="en-US" sz="2600" b="1" dirty="0" smtClean="0">
                <a:solidFill>
                  <a:srgbClr val="800000"/>
                </a:solidFill>
                <a:latin typeface="Arial"/>
                <a:cs typeface="Arial"/>
              </a:rPr>
              <a:t>: </a:t>
            </a:r>
            <a:r>
              <a:rPr lang="en-US" sz="2600" dirty="0">
                <a:solidFill>
                  <a:srgbClr val="800000"/>
                </a:solidFill>
                <a:latin typeface="Arial"/>
                <a:cs typeface="Arial"/>
              </a:rPr>
              <a:t>This </a:t>
            </a:r>
            <a:r>
              <a:rPr lang="en-US" sz="2600" dirty="0" smtClean="0">
                <a:solidFill>
                  <a:srgbClr val="800000"/>
                </a:solidFill>
                <a:latin typeface="Arial"/>
                <a:cs typeface="Arial"/>
              </a:rPr>
              <a:t>includes: system analysts, application programmers, and business analysts.</a:t>
            </a:r>
          </a:p>
          <a:p>
            <a:pPr marL="756285" marR="5080" lvl="1" indent="-287020">
              <a:lnSpc>
                <a:spcPts val="2810"/>
              </a:lnSpc>
              <a:spcBef>
                <a:spcPts val="67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lang="en-US" sz="2600" b="1" dirty="0" smtClean="0">
                <a:solidFill>
                  <a:srgbClr val="002060"/>
                </a:solidFill>
                <a:latin typeface="Arial"/>
                <a:cs typeface="Arial"/>
              </a:rPr>
              <a:t>Database End-users</a:t>
            </a:r>
            <a:r>
              <a:rPr lang="en-US" sz="2600" b="1" dirty="0">
                <a:solidFill>
                  <a:srgbClr val="800000"/>
                </a:solidFill>
                <a:latin typeface="Arial"/>
                <a:cs typeface="Arial"/>
              </a:rPr>
              <a:t>: </a:t>
            </a:r>
            <a:r>
              <a:rPr lang="en-US" sz="2600" dirty="0">
                <a:solidFill>
                  <a:srgbClr val="800000"/>
                </a:solidFill>
                <a:latin typeface="Arial"/>
                <a:cs typeface="Arial"/>
              </a:rPr>
              <a:t>They use the data for queries, reports  and some of them update the database content.</a:t>
            </a:r>
          </a:p>
          <a:p>
            <a:pPr marL="756285" marR="5080" lvl="1" indent="-287020">
              <a:lnSpc>
                <a:spcPts val="2810"/>
              </a:lnSpc>
              <a:spcBef>
                <a:spcPts val="67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endParaRPr lang="en-US" sz="26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6517030"/>
            <a:ext cx="3137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spc="-5" dirty="0">
                <a:latin typeface="Arial"/>
                <a:cs typeface="Arial"/>
              </a:rPr>
              <a:t>Cop</a:t>
            </a:r>
            <a:r>
              <a:rPr sz="900" spc="-10" dirty="0">
                <a:latin typeface="Arial"/>
                <a:cs typeface="Arial"/>
              </a:rPr>
              <a:t>y</a:t>
            </a:r>
            <a:r>
              <a:rPr sz="900" spc="-5" dirty="0">
                <a:latin typeface="Arial"/>
                <a:cs typeface="Arial"/>
              </a:rPr>
              <a:t>righ</a:t>
            </a:r>
            <a:r>
              <a:rPr sz="900" dirty="0">
                <a:latin typeface="Arial"/>
                <a:cs typeface="Arial"/>
              </a:rPr>
              <a:t>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2016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R</a:t>
            </a:r>
            <a:r>
              <a:rPr sz="3000" spc="-2145" baseline="8333" dirty="0">
                <a:solidFill>
                  <a:srgbClr val="800000"/>
                </a:solidFill>
                <a:latin typeface="Arial"/>
                <a:cs typeface="Arial"/>
              </a:rPr>
              <a:t>w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m</a:t>
            </a:r>
            <a:r>
              <a:rPr sz="900" spc="-340" dirty="0">
                <a:latin typeface="Arial"/>
                <a:cs typeface="Arial"/>
              </a:rPr>
              <a:t>e</a:t>
            </a:r>
            <a:r>
              <a:rPr sz="3000" spc="-1177" baseline="8333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900" dirty="0">
                <a:latin typeface="Arial"/>
                <a:cs typeface="Arial"/>
              </a:rPr>
              <a:t>z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15" dirty="0">
                <a:latin typeface="Arial"/>
                <a:cs typeface="Arial"/>
              </a:rPr>
              <a:t>E</a:t>
            </a:r>
            <a:r>
              <a:rPr sz="3000" spc="-907" baseline="8333" dirty="0">
                <a:solidFill>
                  <a:srgbClr val="800000"/>
                </a:solidFill>
                <a:latin typeface="Arial"/>
                <a:cs typeface="Arial"/>
              </a:rPr>
              <a:t>b</a:t>
            </a:r>
            <a:r>
              <a:rPr sz="900" spc="-5" dirty="0">
                <a:latin typeface="Arial"/>
                <a:cs typeface="Arial"/>
              </a:rPr>
              <a:t>l</a:t>
            </a:r>
            <a:r>
              <a:rPr sz="900" spc="-355" dirty="0">
                <a:latin typeface="Arial"/>
                <a:cs typeface="Arial"/>
              </a:rPr>
              <a:t>m</a:t>
            </a:r>
            <a:r>
              <a:rPr sz="3000" spc="-975" baseline="8333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300" dirty="0">
                <a:latin typeface="Arial"/>
                <a:cs typeface="Arial"/>
              </a:rPr>
              <a:t>s</a:t>
            </a:r>
            <a:r>
              <a:rPr sz="3000" spc="-217" baseline="8333" dirty="0">
                <a:solidFill>
                  <a:srgbClr val="800000"/>
                </a:solidFill>
                <a:latin typeface="Arial"/>
                <a:cs typeface="Arial"/>
              </a:rPr>
              <a:t>i</a:t>
            </a:r>
            <a:r>
              <a:rPr sz="900" spc="-160" dirty="0">
                <a:latin typeface="Arial"/>
                <a:cs typeface="Arial"/>
              </a:rPr>
              <a:t>r</a:t>
            </a:r>
            <a:r>
              <a:rPr sz="3000" spc="-600" baseline="8333" dirty="0">
                <a:solidFill>
                  <a:srgbClr val="800000"/>
                </a:solidFill>
                <a:latin typeface="Arial"/>
                <a:cs typeface="Arial"/>
              </a:rPr>
              <a:t>t</a:t>
            </a:r>
            <a:r>
              <a:rPr sz="900" spc="-5" dirty="0">
                <a:latin typeface="Arial"/>
                <a:cs typeface="Arial"/>
              </a:rPr>
              <a:t>i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3000" spc="-1635" baseline="8333" dirty="0">
                <a:solidFill>
                  <a:srgbClr val="800000"/>
                </a:solidFill>
                <a:latin typeface="Arial"/>
                <a:cs typeface="Arial"/>
              </a:rPr>
              <a:t>e</a:t>
            </a:r>
            <a:r>
              <a:rPr sz="900" spc="-5" dirty="0">
                <a:latin typeface="Arial"/>
                <a:cs typeface="Arial"/>
              </a:rPr>
              <a:t>an</a:t>
            </a:r>
            <a:r>
              <a:rPr sz="900" spc="-425" dirty="0">
                <a:latin typeface="Arial"/>
                <a:cs typeface="Arial"/>
              </a:rPr>
              <a:t>d</a:t>
            </a:r>
            <a:r>
              <a:rPr sz="3000" spc="-517" baseline="8333" dirty="0">
                <a:solidFill>
                  <a:srgbClr val="800000"/>
                </a:solidFill>
                <a:latin typeface="Arial"/>
                <a:cs typeface="Arial"/>
              </a:rPr>
              <a:t>s</a:t>
            </a:r>
            <a:r>
              <a:rPr sz="900" spc="-5" dirty="0">
                <a:latin typeface="Arial"/>
                <a:cs typeface="Arial"/>
              </a:rPr>
              <a:t>Sha</a:t>
            </a:r>
            <a:r>
              <a:rPr sz="900" spc="5" dirty="0">
                <a:latin typeface="Arial"/>
                <a:cs typeface="Arial"/>
              </a:rPr>
              <a:t>mk</a:t>
            </a:r>
            <a:r>
              <a:rPr sz="900" spc="-5" dirty="0">
                <a:latin typeface="Arial"/>
                <a:cs typeface="Arial"/>
              </a:rPr>
              <a:t>an</a:t>
            </a:r>
            <a:r>
              <a:rPr sz="900" dirty="0">
                <a:latin typeface="Arial"/>
                <a:cs typeface="Arial"/>
              </a:rPr>
              <a:t>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B.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Na</a:t>
            </a:r>
            <a:r>
              <a:rPr sz="900" spc="-10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th</a:t>
            </a:r>
            <a:r>
              <a:rPr sz="900" spc="-5" dirty="0">
                <a:latin typeface="Arial"/>
                <a:cs typeface="Arial"/>
              </a:rPr>
              <a:t>e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56981" y="6597957"/>
            <a:ext cx="91630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774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852931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 Users – </a:t>
            </a:r>
            <a:r>
              <a:rPr lang="en-US" dirty="0" smtClean="0">
                <a:solidFill>
                  <a:srgbClr val="002060"/>
                </a:solidFill>
              </a:rPr>
              <a:t>Workers</a:t>
            </a:r>
            <a:r>
              <a:rPr dirty="0" smtClean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behind</a:t>
            </a:r>
            <a:r>
              <a:rPr spc="-135" dirty="0">
                <a:solidFill>
                  <a:srgbClr val="002060"/>
                </a:solidFill>
              </a:rPr>
              <a:t> </a:t>
            </a:r>
            <a:r>
              <a:rPr dirty="0">
                <a:solidFill>
                  <a:srgbClr val="002060"/>
                </a:solidFill>
              </a:rPr>
              <a:t>the  </a:t>
            </a:r>
            <a:r>
              <a:rPr spc="-5" dirty="0">
                <a:solidFill>
                  <a:srgbClr val="002060"/>
                </a:solidFill>
              </a:rPr>
              <a:t>Scene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587753"/>
            <a:ext cx="7276465" cy="4575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System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Designers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and Implementors: </a:t>
            </a:r>
            <a:endParaRPr lang="en-US" sz="2400" b="1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697865" marR="5080" lvl="1" indent="-228600">
              <a:spcBef>
                <a:spcPts val="10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lang="en-US" sz="2200" dirty="0" smtClean="0">
                <a:solidFill>
                  <a:srgbClr val="800000"/>
                </a:solidFill>
                <a:latin typeface="Arial"/>
                <a:cs typeface="Arial"/>
              </a:rPr>
              <a:t>They d</a:t>
            </a: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esign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 implement DBMS packages in the form of modules and  interfaces and test and debug them. </a:t>
            </a:r>
            <a:endParaRPr sz="2200" dirty="0">
              <a:latin typeface="Arial"/>
              <a:cs typeface="Arial"/>
            </a:endParaRPr>
          </a:p>
          <a:p>
            <a:pPr marL="240665" marR="33020" indent="-2286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  <a:tab pos="20447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Tool Developers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endParaRPr lang="en-US" sz="2400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697865" marR="33020" lvl="1" indent="-228600"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  <a:tab pos="2044700" algn="l"/>
              </a:tabLst>
            </a:pPr>
            <a:r>
              <a:rPr lang="en-US" sz="2200" dirty="0" smtClean="0">
                <a:solidFill>
                  <a:srgbClr val="800000"/>
                </a:solidFill>
                <a:latin typeface="Arial"/>
                <a:cs typeface="Arial"/>
              </a:rPr>
              <a:t>They d</a:t>
            </a: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esign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and implement software  systems</a:t>
            </a:r>
            <a:r>
              <a:rPr sz="2200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called</a:t>
            </a:r>
            <a:r>
              <a:rPr lang="en-US" sz="2200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tools that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facilitate building</a:t>
            </a:r>
            <a:r>
              <a:rPr sz="2200" spc="-2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of  applications and allow using database</a:t>
            </a:r>
            <a:r>
              <a:rPr sz="2200" spc="-1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effectively</a:t>
            </a:r>
            <a:r>
              <a:rPr sz="2200" dirty="0">
                <a:solidFill>
                  <a:srgbClr val="333399"/>
                </a:solidFill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240665" marR="184150" indent="-228600">
              <a:lnSpc>
                <a:spcPct val="100299"/>
              </a:lnSpc>
              <a:spcBef>
                <a:spcPts val="65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Operators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and Maintenance Personnel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: </a:t>
            </a:r>
            <a:endParaRPr lang="en-US" sz="2800" b="1" spc="-5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 marL="697865" marR="184150" lvl="1" indent="-228600">
              <a:lnSpc>
                <a:spcPct val="100299"/>
              </a:lnSpc>
              <a:spcBef>
                <a:spcPts val="65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sz="2200" dirty="0" smtClean="0">
                <a:solidFill>
                  <a:srgbClr val="800000"/>
                </a:solidFill>
                <a:latin typeface="Arial"/>
                <a:cs typeface="Arial"/>
              </a:rPr>
              <a:t>They 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manage the actual running and maintenance of the</a:t>
            </a:r>
            <a:r>
              <a:rPr sz="2200" spc="-1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database  system hardware and software</a:t>
            </a:r>
            <a:r>
              <a:rPr sz="2200" spc="-1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"/>
                <a:cs typeface="Arial"/>
              </a:rPr>
              <a:t>environment.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733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Chapter</a:t>
            </a:r>
            <a:r>
              <a:rPr spc="-110" dirty="0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37677"/>
            <a:ext cx="7983855" cy="4695516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Types of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Applications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Basic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Definitions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Typical DBMS</a:t>
            </a:r>
            <a:r>
              <a:rPr sz="2800" spc="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Functionality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Example of a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(UNIVERSITY)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Main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Characteristics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of the Database</a:t>
            </a:r>
            <a:r>
              <a:rPr sz="28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Approach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Types of Database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Users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Advantages of Using 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Approach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 smtClean="0">
                <a:solidFill>
                  <a:srgbClr val="333399"/>
                </a:solidFill>
                <a:latin typeface="Arial"/>
                <a:cs typeface="Arial"/>
              </a:rPr>
              <a:t>Extending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800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Capabilities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When Not to Use</a:t>
            </a:r>
            <a:r>
              <a:rPr sz="28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Databases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895600"/>
            <a:ext cx="642747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dirty="0" smtClean="0"/>
              <a:t>Basic Definitions and Concepts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</p:spTree>
    <p:extLst>
      <p:ext uri="{BB962C8B-B14F-4D97-AF65-F5344CB8AC3E}">
        <p14:creationId xmlns:p14="http://schemas.microsoft.com/office/powerpoint/2010/main" val="12337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405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70" dirty="0"/>
              <a:t> </a:t>
            </a:r>
            <a:r>
              <a:rPr dirty="0"/>
              <a:t>Definitions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65843"/>
            <a:ext cx="8114665" cy="42697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Database: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collection of 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organized 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related</a:t>
            </a:r>
            <a:r>
              <a:rPr sz="2400" spc="-7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lang="en-US" sz="2400" dirty="0" smtClean="0">
                <a:solidFill>
                  <a:srgbClr val="800000"/>
                </a:solidFill>
                <a:latin typeface="Arial"/>
                <a:cs typeface="Arial"/>
              </a:rPr>
              <a:t> to serve a given purpose</a:t>
            </a:r>
            <a:r>
              <a:rPr sz="2400" dirty="0" smtClean="0">
                <a:solidFill>
                  <a:srgbClr val="800000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Data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:</a:t>
            </a:r>
            <a:r>
              <a:rPr lang="en-US" sz="240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Known facts that can be recorded and have an implicit meaning.</a:t>
            </a: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 smtClean="0">
                <a:solidFill>
                  <a:srgbClr val="333399"/>
                </a:solidFill>
                <a:latin typeface="Arial"/>
                <a:cs typeface="Arial"/>
              </a:rPr>
              <a:t>Database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Management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4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(DBMS):</a:t>
            </a:r>
            <a:endParaRPr sz="2400" dirty="0">
              <a:latin typeface="Arial"/>
              <a:cs typeface="Arial"/>
            </a:endParaRPr>
          </a:p>
          <a:p>
            <a:pPr marL="756285" marR="1007744" lvl="1" indent="-287020">
              <a:lnSpc>
                <a:spcPts val="2160"/>
              </a:lnSpc>
              <a:spcBef>
                <a:spcPts val="509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 software package/ system to facilitate </a:t>
            </a:r>
            <a:r>
              <a:rPr sz="2400" spc="-5" dirty="0">
                <a:solidFill>
                  <a:srgbClr val="800000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creation</a:t>
            </a:r>
            <a:r>
              <a:rPr sz="2400" spc="-204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and  maintenance of a computerized</a:t>
            </a:r>
            <a:r>
              <a:rPr sz="24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database.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System:</a:t>
            </a:r>
            <a:endParaRPr sz="2400" dirty="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6337935" algn="l"/>
              </a:tabLst>
            </a:pP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 DBMS software together with the</a:t>
            </a:r>
            <a:r>
              <a:rPr sz="24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400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itself.	Sometimes,</a:t>
            </a:r>
            <a:r>
              <a:rPr sz="2400" spc="-1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the  applications are also</a:t>
            </a:r>
            <a:r>
              <a:rPr sz="2400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00000"/>
                </a:solidFill>
                <a:latin typeface="Arial"/>
                <a:cs typeface="Arial"/>
              </a:rPr>
              <a:t>included.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4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737362"/>
            <a:ext cx="7313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Simplified database </a:t>
            </a:r>
            <a:r>
              <a:rPr sz="3200" dirty="0"/>
              <a:t>system</a:t>
            </a:r>
            <a:r>
              <a:rPr sz="3200" spc="-35" dirty="0"/>
              <a:t> </a:t>
            </a:r>
            <a:r>
              <a:rPr sz="3200" spc="-5" dirty="0"/>
              <a:t>environment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583026" y="1535779"/>
            <a:ext cx="5732173" cy="49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Types of Databases and</a:t>
            </a:r>
            <a:r>
              <a:rPr spc="-130" dirty="0"/>
              <a:t> </a:t>
            </a:r>
            <a:r>
              <a:rPr dirty="0"/>
              <a:t>Database  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760">
              <a:lnSpc>
                <a:spcPts val="1655"/>
              </a:lnSpc>
            </a:pPr>
            <a:r>
              <a:rPr dirty="0"/>
              <a:t>Slide 1-</a:t>
            </a:r>
            <a:r>
              <a:rPr spc="-114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552152"/>
            <a:ext cx="8098155" cy="412420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Traditional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Applications: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Numeric</a:t>
            </a:r>
            <a:r>
              <a:rPr lang="en-US" sz="2200" spc="-5" dirty="0" smtClean="0">
                <a:solidFill>
                  <a:srgbClr val="800000"/>
                </a:solidFill>
                <a:latin typeface="Arial"/>
                <a:cs typeface="Arial"/>
              </a:rPr>
              <a:t> and</a:t>
            </a: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Textual</a:t>
            </a:r>
            <a:r>
              <a:rPr sz="2200" spc="45" dirty="0" smtClean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Databases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More Recent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Applications: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Multimedia Databases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Geographic Information Systems</a:t>
            </a:r>
            <a:r>
              <a:rPr sz="2200" spc="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(GIS)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Biological and Genome</a:t>
            </a:r>
            <a:r>
              <a:rPr sz="2200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Databases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2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Warehouses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Mobile</a:t>
            </a:r>
            <a:r>
              <a:rPr sz="2200" spc="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databases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Real-time and Active</a:t>
            </a:r>
            <a:r>
              <a:rPr sz="2200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Databases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Impact of Databases and</a:t>
            </a:r>
            <a:r>
              <a:rPr spc="-120" dirty="0"/>
              <a:t> </a:t>
            </a:r>
            <a:r>
              <a:rPr dirty="0"/>
              <a:t>Database  Technology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4024"/>
            <a:ext cx="801243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8044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Businesses: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Banking,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Insurance,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Retail,  Transportation, Healthcare,</a:t>
            </a:r>
            <a:r>
              <a:rPr sz="2800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Manufacturing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Service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Industries: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Financial,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Real-estate, Legal,  Electronic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Commerce, Small</a:t>
            </a:r>
            <a:r>
              <a:rPr sz="2800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businesses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Education :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Resources for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content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and</a:t>
            </a:r>
            <a:r>
              <a:rPr sz="2800" spc="8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Delivery</a:t>
            </a:r>
            <a:endParaRPr sz="2800" dirty="0">
              <a:latin typeface="Arial"/>
              <a:cs typeface="Arial"/>
            </a:endParaRPr>
          </a:p>
          <a:p>
            <a:pPr marL="355600" marR="271145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More recently: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Social Networks,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Environmental 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and Scientific Applications, Medicine and  Genetics</a:t>
            </a:r>
            <a:endParaRPr sz="2800" dirty="0">
              <a:latin typeface="Arial"/>
              <a:cs typeface="Arial"/>
            </a:endParaRPr>
          </a:p>
          <a:p>
            <a:pPr marL="355600" marR="91821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Personalized Applications: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based </a:t>
            </a:r>
            <a:r>
              <a:rPr sz="2800" dirty="0">
                <a:solidFill>
                  <a:srgbClr val="800000"/>
                </a:solidFill>
                <a:latin typeface="Arial"/>
                <a:cs typeface="Arial"/>
              </a:rPr>
              <a:t>on smart 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mobile</a:t>
            </a:r>
            <a:r>
              <a:rPr sz="2800" spc="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"/>
                <a:cs typeface="Arial"/>
              </a:rPr>
              <a:t>devices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57200"/>
            <a:ext cx="74650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Typical </a:t>
            </a:r>
            <a:r>
              <a:rPr lang="en-US" spc="-5" dirty="0" smtClean="0"/>
              <a:t>Functionality of </a:t>
            </a:r>
            <a:r>
              <a:rPr dirty="0" smtClean="0"/>
              <a:t>DBMS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dirty="0"/>
              <a:t>Slide 1-</a:t>
            </a:r>
            <a:r>
              <a:rPr spc="-110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Copyright </a:t>
            </a:r>
            <a:r>
              <a:rPr dirty="0"/>
              <a:t>© </a:t>
            </a:r>
            <a:r>
              <a:rPr spc="-5" dirty="0"/>
              <a:t>2016 </a:t>
            </a:r>
            <a:r>
              <a:rPr dirty="0"/>
              <a:t>Ramez Elmasri </a:t>
            </a:r>
            <a:r>
              <a:rPr spc="-5" dirty="0"/>
              <a:t>and </a:t>
            </a:r>
            <a:r>
              <a:rPr dirty="0"/>
              <a:t>Shamkant B.</a:t>
            </a:r>
            <a:r>
              <a:rPr spc="-90" dirty="0"/>
              <a:t> </a:t>
            </a:r>
            <a:r>
              <a:rPr spc="-5"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617" y="1625853"/>
            <a:ext cx="8178800" cy="437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959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623888" algn="l"/>
              </a:tabLst>
            </a:pPr>
            <a:r>
              <a:rPr lang="en-US" sz="2400" spc="-5" dirty="0" smtClean="0">
                <a:solidFill>
                  <a:srgbClr val="C00000"/>
                </a:solidFill>
                <a:latin typeface="Arial"/>
                <a:cs typeface="Arial"/>
              </a:rPr>
              <a:t>1.</a:t>
            </a: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u="sng" spc="-5" dirty="0" smtClean="0">
                <a:solidFill>
                  <a:srgbClr val="333399"/>
                </a:solidFill>
                <a:latin typeface="Arial"/>
                <a:cs typeface="Arial"/>
              </a:rPr>
              <a:t>Define</a:t>
            </a:r>
            <a:r>
              <a:rPr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 particular </a:t>
            </a:r>
            <a:r>
              <a:rPr sz="2400" spc="-5" dirty="0" smtClean="0">
                <a:solidFill>
                  <a:srgbClr val="333399"/>
                </a:solidFill>
                <a:latin typeface="Arial"/>
                <a:cs typeface="Arial"/>
              </a:rPr>
              <a:t>database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terms of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its data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types,  structures,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endParaRPr sz="2400" dirty="0">
              <a:latin typeface="Arial"/>
              <a:cs typeface="Arial"/>
            </a:endParaRPr>
          </a:p>
          <a:p>
            <a:pPr marL="355600" marR="839469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rgbClr val="C00000"/>
                </a:solidFill>
                <a:latin typeface="Arial"/>
                <a:cs typeface="Arial"/>
              </a:rPr>
              <a:t>2.</a:t>
            </a: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u="sng" spc="-5" dirty="0" smtClean="0">
                <a:solidFill>
                  <a:srgbClr val="333399"/>
                </a:solidFill>
                <a:latin typeface="Arial"/>
                <a:cs typeface="Arial"/>
              </a:rPr>
              <a:t>Construct</a:t>
            </a:r>
            <a:r>
              <a:rPr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or Load the initial database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contents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on a  secondary storage</a:t>
            </a:r>
            <a:r>
              <a:rPr sz="2400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device.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rgbClr val="C00000"/>
                </a:solidFill>
                <a:latin typeface="Arial"/>
                <a:cs typeface="Arial"/>
              </a:rPr>
              <a:t>3.</a:t>
            </a: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u="sng" spc="-5" dirty="0" smtClean="0">
                <a:solidFill>
                  <a:srgbClr val="333399"/>
                </a:solidFill>
                <a:latin typeface="Arial"/>
                <a:cs typeface="Arial"/>
              </a:rPr>
              <a:t>Manipulating</a:t>
            </a:r>
            <a:r>
              <a:rPr sz="2400" i="1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spc="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database:</a:t>
            </a:r>
            <a:endParaRPr sz="24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 smtClean="0">
                <a:solidFill>
                  <a:srgbClr val="800000"/>
                </a:solidFill>
                <a:latin typeface="Arial"/>
                <a:cs typeface="Arial"/>
              </a:rPr>
              <a:t>Retrieval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: Querying, generating</a:t>
            </a:r>
            <a:r>
              <a:rPr sz="2200" spc="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reports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Modification: Insertions, deletions and updates to its</a:t>
            </a:r>
            <a:r>
              <a:rPr sz="2200" spc="1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content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Accessing the database through Web</a:t>
            </a:r>
            <a:r>
              <a:rPr sz="2200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"/>
                <a:cs typeface="Arial"/>
              </a:rPr>
              <a:t>applications</a:t>
            </a:r>
            <a:endParaRPr sz="2200" dirty="0">
              <a:latin typeface="Arial"/>
              <a:cs typeface="Arial"/>
            </a:endParaRPr>
          </a:p>
          <a:p>
            <a:pPr marL="355600" marR="137795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rgbClr val="C00000"/>
                </a:solidFill>
                <a:latin typeface="Arial"/>
                <a:cs typeface="Arial"/>
              </a:rPr>
              <a:t>4.</a:t>
            </a:r>
            <a:r>
              <a:rPr lang="en-US" sz="2400" spc="-5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u="sng" spc="-5" dirty="0" smtClean="0">
                <a:solidFill>
                  <a:srgbClr val="333399"/>
                </a:solidFill>
                <a:latin typeface="Arial"/>
                <a:cs typeface="Arial"/>
              </a:rPr>
              <a:t>Processing </a:t>
            </a:r>
            <a:r>
              <a:rPr sz="2400" u="sng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i="1" u="sng" spc="-5" dirty="0">
                <a:solidFill>
                  <a:srgbClr val="333399"/>
                </a:solidFill>
                <a:latin typeface="Arial"/>
                <a:cs typeface="Arial"/>
              </a:rPr>
              <a:t>Sharing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by a set of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concurrent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users and 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application programs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– yet,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keeping all data valid and  consistent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2260</TotalTime>
  <Words>1828</Words>
  <Application>Microsoft Office PowerPoint</Application>
  <PresentationFormat>On-screen Show (4:3)</PresentationFormat>
  <Paragraphs>250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OUTLINE</vt:lpstr>
      <vt:lpstr>Basic Definitions and Concepts</vt:lpstr>
      <vt:lpstr>Basic Definitions</vt:lpstr>
      <vt:lpstr>Simplified database system environment</vt:lpstr>
      <vt:lpstr>Types of Databases and Database  Applications</vt:lpstr>
      <vt:lpstr>Impact of Databases and Database  Technology</vt:lpstr>
      <vt:lpstr>Typical Functionality of DBMS</vt:lpstr>
      <vt:lpstr>Additional Functionality of DBMS</vt:lpstr>
      <vt:lpstr>Database Applications</vt:lpstr>
      <vt:lpstr>Example of a Database (with a Conceptual Data Model)</vt:lpstr>
      <vt:lpstr>Example of a Database (with a Conceptual Data Model)</vt:lpstr>
      <vt:lpstr>Example of a Database (with a Conceptual Data Model)</vt:lpstr>
      <vt:lpstr>Conceptual Model of Data in Figure 1.2 (next slide)</vt:lpstr>
      <vt:lpstr>Example of a simple database</vt:lpstr>
      <vt:lpstr>An Example (cont'd.)</vt:lpstr>
      <vt:lpstr>An Example (cont'd.)</vt:lpstr>
      <vt:lpstr>The Database Approach</vt:lpstr>
      <vt:lpstr>Database vs. File Systems</vt:lpstr>
      <vt:lpstr>Simple File System: An Example</vt:lpstr>
      <vt:lpstr>Main Characteristics of the Database  Approach</vt:lpstr>
      <vt:lpstr>Example of a simplified database catalog</vt:lpstr>
      <vt:lpstr>Main Characteristics of the Database  Approach (continued)</vt:lpstr>
      <vt:lpstr>Internal Storage Format</vt:lpstr>
      <vt:lpstr>Main Characteristics of the Database  Approach (continued)</vt:lpstr>
      <vt:lpstr>Advantages of the Database Approach</vt:lpstr>
      <vt:lpstr>Advantages of Using the Database  Approach</vt:lpstr>
      <vt:lpstr>Advantages of Using the Database  Approach (continued)</vt:lpstr>
      <vt:lpstr>Additional Implications of Using the  Database Approach</vt:lpstr>
      <vt:lpstr>Additional Implications of Using the  Database Approach (continued)</vt:lpstr>
      <vt:lpstr>Database Users</vt:lpstr>
      <vt:lpstr>Database Users</vt:lpstr>
      <vt:lpstr>Database System Environment and Users</vt:lpstr>
      <vt:lpstr>Database Users – Actors on the  Scene</vt:lpstr>
      <vt:lpstr>Database End Users</vt:lpstr>
      <vt:lpstr>Database Users – Workers behind the  Scene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Introduction: Databases and Database Users</dc:subject>
  <dc:creator>Elmasri/Navathe</dc:creator>
  <cp:lastModifiedBy>User</cp:lastModifiedBy>
  <cp:revision>60</cp:revision>
  <dcterms:created xsi:type="dcterms:W3CDTF">2021-02-19T20:59:33Z</dcterms:created>
  <dcterms:modified xsi:type="dcterms:W3CDTF">2021-03-03T08:25:40Z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2021-02-19T00:00:00Z</vt:filetime>
  </property>
</Properties>
</file>