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311" r:id="rId5"/>
    <p:sldId id="259" r:id="rId6"/>
    <p:sldId id="260" r:id="rId7"/>
    <p:sldId id="309" r:id="rId8"/>
    <p:sldId id="261" r:id="rId9"/>
    <p:sldId id="262" r:id="rId10"/>
    <p:sldId id="310" r:id="rId11"/>
    <p:sldId id="263" r:id="rId12"/>
    <p:sldId id="264" r:id="rId13"/>
    <p:sldId id="267" r:id="rId14"/>
    <p:sldId id="265" r:id="rId15"/>
    <p:sldId id="312" r:id="rId16"/>
    <p:sldId id="268" r:id="rId17"/>
    <p:sldId id="269" r:id="rId18"/>
    <p:sldId id="270" r:id="rId19"/>
    <p:sldId id="317" r:id="rId20"/>
    <p:sldId id="272" r:id="rId21"/>
    <p:sldId id="313" r:id="rId22"/>
    <p:sldId id="275" r:id="rId23"/>
    <p:sldId id="274" r:id="rId24"/>
    <p:sldId id="276" r:id="rId25"/>
    <p:sldId id="314" r:id="rId26"/>
    <p:sldId id="282" r:id="rId27"/>
    <p:sldId id="308" r:id="rId28"/>
  </p:sldIdLst>
  <p:sldSz cx="9144000" cy="6858000" type="screen4x3"/>
  <p:notesSz cx="9144000" cy="6858000"/>
  <p:defaultTextStyle>
    <a:defPPr>
      <a:defRPr lang="ar-J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73421-CD4B-4B8A-BF22-C06862725D9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B3862-448D-411B-9122-2E6697274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3862-448D-411B-9122-2E6697274E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51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ar-JO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D4CF75B-195E-4F08-B554-3FADEA3D2FF1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67836" y="3169742"/>
            <a:ext cx="2608326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86611" y="4352925"/>
            <a:ext cx="5970777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0" dirty="0"/>
              <a:t> </a:t>
            </a:r>
            <a:r>
              <a:rPr dirty="0"/>
              <a:t>© </a:t>
            </a:r>
            <a:r>
              <a:rPr spc="-5" dirty="0"/>
              <a:t>2016</a:t>
            </a:r>
            <a:r>
              <a:rPr spc="-15" dirty="0"/>
              <a:t> </a:t>
            </a:r>
            <a:r>
              <a:rPr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5" dirty="0"/>
              <a:t> 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2-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0" dirty="0"/>
              <a:t> </a:t>
            </a:r>
            <a:r>
              <a:rPr dirty="0"/>
              <a:t>© </a:t>
            </a:r>
            <a:r>
              <a:rPr spc="-5" dirty="0"/>
              <a:t>2016</a:t>
            </a:r>
            <a:r>
              <a:rPr spc="-15" dirty="0"/>
              <a:t> </a:t>
            </a:r>
            <a:r>
              <a:rPr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5" dirty="0"/>
              <a:t> 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2-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0" dirty="0"/>
              <a:t> </a:t>
            </a:r>
            <a:r>
              <a:rPr dirty="0"/>
              <a:t>© </a:t>
            </a:r>
            <a:r>
              <a:rPr spc="-5" dirty="0"/>
              <a:t>2016</a:t>
            </a:r>
            <a:r>
              <a:rPr spc="-15" dirty="0"/>
              <a:t> </a:t>
            </a:r>
            <a:r>
              <a:rPr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5" dirty="0"/>
              <a:t> Navathe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2-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0" dirty="0"/>
              <a:t> </a:t>
            </a:r>
            <a:r>
              <a:rPr dirty="0"/>
              <a:t>© </a:t>
            </a:r>
            <a:r>
              <a:rPr spc="-5" dirty="0"/>
              <a:t>2016</a:t>
            </a:r>
            <a:r>
              <a:rPr spc="-15" dirty="0"/>
              <a:t> </a:t>
            </a:r>
            <a:r>
              <a:rPr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5" dirty="0"/>
              <a:t> Navathe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2-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0" dirty="0"/>
              <a:t> </a:t>
            </a:r>
            <a:r>
              <a:rPr dirty="0"/>
              <a:t>© </a:t>
            </a:r>
            <a:r>
              <a:rPr spc="-5" dirty="0"/>
              <a:t>2016</a:t>
            </a:r>
            <a:r>
              <a:rPr spc="-15" dirty="0"/>
              <a:t> </a:t>
            </a:r>
            <a:r>
              <a:rPr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5" dirty="0"/>
              <a:t> Navathe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2-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078468" y="1449324"/>
            <a:ext cx="66040" cy="5408930"/>
          </a:xfrm>
          <a:custGeom>
            <a:avLst/>
            <a:gdLst/>
            <a:ahLst/>
            <a:cxnLst/>
            <a:rect l="l" t="t" r="r" b="b"/>
            <a:pathLst>
              <a:path w="66040" h="5408930">
                <a:moveTo>
                  <a:pt x="0" y="5408676"/>
                </a:moveTo>
                <a:lnTo>
                  <a:pt x="65531" y="5408676"/>
                </a:lnTo>
                <a:lnTo>
                  <a:pt x="65531" y="0"/>
                </a:lnTo>
                <a:lnTo>
                  <a:pt x="0" y="0"/>
                </a:lnTo>
                <a:lnTo>
                  <a:pt x="0" y="5408676"/>
                </a:lnTo>
                <a:close/>
              </a:path>
            </a:pathLst>
          </a:custGeom>
          <a:solidFill>
            <a:srgbClr val="677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936735" y="1449323"/>
            <a:ext cx="64135" cy="5408930"/>
          </a:xfrm>
          <a:custGeom>
            <a:avLst/>
            <a:gdLst/>
            <a:ahLst/>
            <a:cxnLst/>
            <a:rect l="l" t="t" r="r" b="b"/>
            <a:pathLst>
              <a:path w="64134" h="5408930">
                <a:moveTo>
                  <a:pt x="0" y="5408676"/>
                </a:moveTo>
                <a:lnTo>
                  <a:pt x="64008" y="5408676"/>
                </a:lnTo>
                <a:lnTo>
                  <a:pt x="64008" y="0"/>
                </a:lnTo>
                <a:lnTo>
                  <a:pt x="0" y="0"/>
                </a:lnTo>
                <a:lnTo>
                  <a:pt x="0" y="5408676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00743" y="1449323"/>
            <a:ext cx="78105" cy="5408930"/>
          </a:xfrm>
          <a:custGeom>
            <a:avLst/>
            <a:gdLst/>
            <a:ahLst/>
            <a:cxnLst/>
            <a:rect l="l" t="t" r="r" b="b"/>
            <a:pathLst>
              <a:path w="78104" h="5408930">
                <a:moveTo>
                  <a:pt x="77724" y="0"/>
                </a:moveTo>
                <a:lnTo>
                  <a:pt x="0" y="0"/>
                </a:lnTo>
                <a:lnTo>
                  <a:pt x="0" y="5408676"/>
                </a:lnTo>
                <a:lnTo>
                  <a:pt x="77724" y="5408676"/>
                </a:lnTo>
                <a:lnTo>
                  <a:pt x="77724" y="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9141460" cy="1449705"/>
          </a:xfrm>
          <a:custGeom>
            <a:avLst/>
            <a:gdLst/>
            <a:ahLst/>
            <a:cxnLst/>
            <a:rect l="l" t="t" r="r" b="b"/>
            <a:pathLst>
              <a:path w="9141460" h="1449705">
                <a:moveTo>
                  <a:pt x="9140952" y="0"/>
                </a:moveTo>
                <a:lnTo>
                  <a:pt x="0" y="0"/>
                </a:lnTo>
                <a:lnTo>
                  <a:pt x="0" y="1449324"/>
                </a:lnTo>
                <a:lnTo>
                  <a:pt x="9140952" y="1449324"/>
                </a:lnTo>
                <a:lnTo>
                  <a:pt x="9140952" y="0"/>
                </a:lnTo>
                <a:close/>
              </a:path>
            </a:pathLst>
          </a:custGeom>
          <a:solidFill>
            <a:srgbClr val="677128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340" y="92709"/>
            <a:ext cx="8529319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8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8617" y="1537714"/>
            <a:ext cx="8506764" cy="4721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6939" y="6668370"/>
            <a:ext cx="3088004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0" dirty="0"/>
              <a:t> </a:t>
            </a:r>
            <a:r>
              <a:rPr dirty="0"/>
              <a:t>© </a:t>
            </a:r>
            <a:r>
              <a:rPr spc="-5" dirty="0"/>
              <a:t>2016</a:t>
            </a:r>
            <a:r>
              <a:rPr spc="-15" dirty="0"/>
              <a:t> </a:t>
            </a:r>
            <a:r>
              <a:rPr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5" dirty="0"/>
              <a:t> 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856981" y="6597957"/>
            <a:ext cx="929004" cy="225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2-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657543"/>
            <a:ext cx="30880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Copyright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© </a:t>
            </a:r>
            <a:r>
              <a:rPr sz="900" spc="-5" dirty="0">
                <a:latin typeface="Arial"/>
                <a:cs typeface="Arial"/>
              </a:rPr>
              <a:t>2016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Ramez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Elmasri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and </a:t>
            </a:r>
            <a:r>
              <a:rPr sz="900" dirty="0">
                <a:latin typeface="Arial"/>
                <a:cs typeface="Arial"/>
              </a:rPr>
              <a:t>Shamkant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B.</a:t>
            </a:r>
            <a:r>
              <a:rPr sz="900" spc="-5" dirty="0">
                <a:latin typeface="Arial"/>
                <a:cs typeface="Arial"/>
              </a:rPr>
              <a:t> Navathe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9711" y="1516380"/>
            <a:ext cx="3892295" cy="4840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657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5" dirty="0"/>
              <a:t> </a:t>
            </a:r>
            <a:r>
              <a:rPr dirty="0"/>
              <a:t>of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Database</a:t>
            </a:r>
            <a:r>
              <a:rPr spc="-15" dirty="0"/>
              <a:t> </a:t>
            </a:r>
            <a:r>
              <a:rPr spc="-5" dirty="0"/>
              <a:t>Schema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162" y="1921355"/>
            <a:ext cx="7756037" cy="415412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2-</a:t>
            </a:r>
            <a:r>
              <a:rPr spc="-40" dirty="0"/>
              <a:t> </a:t>
            </a: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0" dirty="0"/>
              <a:t> </a:t>
            </a:r>
            <a:r>
              <a:rPr dirty="0"/>
              <a:t>© </a:t>
            </a:r>
            <a:r>
              <a:rPr spc="-5" dirty="0"/>
              <a:t>2016</a:t>
            </a:r>
            <a:r>
              <a:rPr spc="-15" dirty="0"/>
              <a:t> </a:t>
            </a:r>
            <a:r>
              <a:rPr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5" dirty="0"/>
              <a:t> Navathe</a:t>
            </a:r>
          </a:p>
        </p:txBody>
      </p:sp>
    </p:spTree>
    <p:extLst>
      <p:ext uri="{BB962C8B-B14F-4D97-AF65-F5344CB8AC3E}">
        <p14:creationId xmlns:p14="http://schemas.microsoft.com/office/powerpoint/2010/main" val="81216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5487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Schemas versus Instances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2-</a:t>
            </a:r>
            <a:r>
              <a:rPr spc="-40" dirty="0"/>
              <a:t> </a:t>
            </a: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0" dirty="0"/>
              <a:t> </a:t>
            </a:r>
            <a:r>
              <a:rPr dirty="0"/>
              <a:t>© </a:t>
            </a:r>
            <a:r>
              <a:rPr spc="-5" dirty="0"/>
              <a:t>2016</a:t>
            </a:r>
            <a:r>
              <a:rPr spc="-15" dirty="0"/>
              <a:t> </a:t>
            </a:r>
            <a:r>
              <a:rPr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5" dirty="0"/>
              <a:t>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7861"/>
            <a:ext cx="7846059" cy="385127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Database</a:t>
            </a:r>
            <a:r>
              <a:rPr sz="28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State:</a:t>
            </a:r>
            <a:endParaRPr sz="2800">
              <a:latin typeface="Arial"/>
              <a:cs typeface="Arial"/>
            </a:endParaRPr>
          </a:p>
          <a:p>
            <a:pPr marL="756285" marR="377190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The actual data stored in a database at a 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800000"/>
                </a:solidFill>
                <a:latin typeface="Arial"/>
                <a:cs typeface="Arial"/>
              </a:rPr>
              <a:t>particular</a:t>
            </a:r>
            <a:r>
              <a:rPr sz="2600" b="1" i="1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800000"/>
                </a:solidFill>
                <a:latin typeface="Arial"/>
                <a:cs typeface="Arial"/>
              </a:rPr>
              <a:t>moment</a:t>
            </a:r>
            <a:r>
              <a:rPr sz="2600" b="1" i="1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800000"/>
                </a:solidFill>
                <a:latin typeface="Arial"/>
                <a:cs typeface="Arial"/>
              </a:rPr>
              <a:t>in time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.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This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includes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600" spc="-7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collection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of all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data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in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database.</a:t>
            </a:r>
            <a:endParaRPr sz="2600">
              <a:latin typeface="Arial"/>
              <a:cs typeface="Arial"/>
            </a:endParaRPr>
          </a:p>
          <a:p>
            <a:pPr marL="756285" marR="97790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Also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called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database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instance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(or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occurrence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or </a:t>
            </a:r>
            <a:r>
              <a:rPr sz="2600" spc="-7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snapshot).</a:t>
            </a:r>
            <a:endParaRPr sz="2600">
              <a:latin typeface="Arial"/>
              <a:cs typeface="Arial"/>
            </a:endParaRPr>
          </a:p>
          <a:p>
            <a:pPr marL="1155700" marR="5080" lvl="2" indent="-229235">
              <a:lnSpc>
                <a:spcPct val="100000"/>
              </a:lnSpc>
              <a:spcBef>
                <a:spcPts val="58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  <a:tab pos="3763010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term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instance	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is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also</a:t>
            </a:r>
            <a:r>
              <a:rPr sz="2400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applied</a:t>
            </a:r>
            <a:r>
              <a:rPr sz="2400" spc="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to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individual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database</a:t>
            </a:r>
            <a:r>
              <a:rPr sz="2400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components,</a:t>
            </a:r>
            <a:r>
              <a:rPr sz="2400" spc="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e.g.</a:t>
            </a:r>
            <a:r>
              <a:rPr sz="2400" spc="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record</a:t>
            </a:r>
            <a:r>
              <a:rPr sz="2400" i="1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instance,</a:t>
            </a:r>
            <a:r>
              <a:rPr sz="2400" i="1" spc="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table </a:t>
            </a:r>
            <a:r>
              <a:rPr sz="2400" i="1" spc="-6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instance,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entity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instance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95570"/>
            <a:ext cx="80084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Database Schema </a:t>
            </a:r>
            <a:r>
              <a:rPr spc="-990" dirty="0"/>
              <a:t> </a:t>
            </a:r>
            <a:r>
              <a:rPr dirty="0"/>
              <a:t>vs.</a:t>
            </a:r>
            <a:r>
              <a:rPr spc="-50" dirty="0"/>
              <a:t> </a:t>
            </a:r>
            <a:r>
              <a:rPr dirty="0"/>
              <a:t>Database</a:t>
            </a:r>
            <a:r>
              <a:rPr spc="-75" dirty="0"/>
              <a:t> </a:t>
            </a:r>
            <a:r>
              <a:rPr dirty="0"/>
              <a:t>State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2-</a:t>
            </a:r>
            <a:r>
              <a:rPr spc="-40" dirty="0"/>
              <a:t> </a:t>
            </a: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0" dirty="0"/>
              <a:t> </a:t>
            </a:r>
            <a:r>
              <a:rPr dirty="0"/>
              <a:t>© </a:t>
            </a:r>
            <a:r>
              <a:rPr spc="-5" dirty="0"/>
              <a:t>2016</a:t>
            </a:r>
            <a:r>
              <a:rPr spc="-15" dirty="0"/>
              <a:t> </a:t>
            </a:r>
            <a:r>
              <a:rPr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5" dirty="0"/>
              <a:t>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7861"/>
            <a:ext cx="7997190" cy="417957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Database</a:t>
            </a:r>
            <a:r>
              <a:rPr sz="28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State:</a:t>
            </a:r>
            <a:endParaRPr sz="2800" dirty="0">
              <a:latin typeface="Arial"/>
              <a:cs typeface="Arial"/>
            </a:endParaRPr>
          </a:p>
          <a:p>
            <a:pPr marL="756285" marR="24130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Refers to the </a:t>
            </a:r>
            <a:r>
              <a:rPr sz="2600" b="1" i="1" dirty="0">
                <a:solidFill>
                  <a:srgbClr val="800000"/>
                </a:solidFill>
                <a:latin typeface="Arial"/>
                <a:cs typeface="Arial"/>
              </a:rPr>
              <a:t>content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of a database at a moment </a:t>
            </a:r>
            <a:r>
              <a:rPr sz="2600" spc="-7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in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 time.</a:t>
            </a:r>
            <a:endParaRPr sz="2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Initial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Database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State:</a:t>
            </a:r>
            <a:endParaRPr sz="2800" dirty="0">
              <a:latin typeface="Arial"/>
              <a:cs typeface="Arial"/>
            </a:endParaRPr>
          </a:p>
          <a:p>
            <a:pPr marL="756285" marR="523875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Refers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database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state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when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it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is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initially </a:t>
            </a:r>
            <a:r>
              <a:rPr sz="2600" spc="-7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loaded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into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the system.</a:t>
            </a:r>
            <a:endParaRPr sz="2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Valid</a:t>
            </a:r>
            <a:r>
              <a:rPr sz="28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State:</a:t>
            </a:r>
            <a:endParaRPr sz="2800" dirty="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A state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that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satisfies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structure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constraints </a:t>
            </a:r>
            <a:r>
              <a:rPr sz="2600" spc="-7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of the database.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5816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25" dirty="0"/>
              <a:t> </a:t>
            </a:r>
            <a:r>
              <a:rPr dirty="0"/>
              <a:t>of</a:t>
            </a:r>
            <a:r>
              <a:rPr spc="-5" dirty="0"/>
              <a:t> a database</a:t>
            </a:r>
            <a:r>
              <a:rPr spc="-25" dirty="0"/>
              <a:t> </a:t>
            </a:r>
            <a:r>
              <a:rPr dirty="0"/>
              <a:t>state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491996"/>
            <a:ext cx="6096000" cy="50612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2-</a:t>
            </a:r>
            <a:r>
              <a:rPr spc="-40" dirty="0"/>
              <a:t> </a:t>
            </a: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0" dirty="0"/>
              <a:t> </a:t>
            </a:r>
            <a:r>
              <a:rPr dirty="0"/>
              <a:t>© </a:t>
            </a:r>
            <a:r>
              <a:rPr spc="-5" dirty="0"/>
              <a:t>2016</a:t>
            </a:r>
            <a:r>
              <a:rPr spc="-15" dirty="0"/>
              <a:t> </a:t>
            </a:r>
            <a:r>
              <a:rPr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5" dirty="0"/>
              <a:t> Navathe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7203"/>
            <a:ext cx="63011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Database</a:t>
            </a:r>
            <a:r>
              <a:rPr spc="-55" dirty="0"/>
              <a:t> </a:t>
            </a:r>
            <a:r>
              <a:rPr dirty="0"/>
              <a:t>Schema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vs.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55" dirty="0"/>
              <a:t> </a:t>
            </a:r>
            <a:r>
              <a:rPr dirty="0"/>
              <a:t>State</a:t>
            </a:r>
            <a:r>
              <a:rPr spc="-30" dirty="0"/>
              <a:t> </a:t>
            </a:r>
            <a:r>
              <a:rPr dirty="0"/>
              <a:t>(continued)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2-</a:t>
            </a:r>
            <a:r>
              <a:rPr spc="-40" dirty="0"/>
              <a:t> </a:t>
            </a: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0" dirty="0"/>
              <a:t> </a:t>
            </a:r>
            <a:r>
              <a:rPr dirty="0"/>
              <a:t>© </a:t>
            </a:r>
            <a:r>
              <a:rPr spc="-5" dirty="0"/>
              <a:t>2016</a:t>
            </a:r>
            <a:r>
              <a:rPr spc="-15" dirty="0"/>
              <a:t> </a:t>
            </a:r>
            <a:r>
              <a:rPr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5" dirty="0"/>
              <a:t>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7861"/>
            <a:ext cx="8141970" cy="338582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Distinction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800000"/>
                </a:solidFill>
                <a:latin typeface="Arial"/>
                <a:cs typeface="Arial"/>
              </a:rPr>
              <a:t>database</a:t>
            </a:r>
            <a:r>
              <a:rPr sz="2600" b="1" i="1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800000"/>
                </a:solidFill>
                <a:latin typeface="Arial"/>
                <a:cs typeface="Arial"/>
              </a:rPr>
              <a:t>schema</a:t>
            </a:r>
            <a:r>
              <a:rPr sz="2600" b="1" i="1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changes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very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infrequently.</a:t>
            </a:r>
            <a:endParaRPr sz="2600" dirty="0">
              <a:latin typeface="Arial"/>
              <a:cs typeface="Arial"/>
            </a:endParaRPr>
          </a:p>
          <a:p>
            <a:pPr marL="756285" marR="902969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800000"/>
                </a:solidFill>
                <a:latin typeface="Arial"/>
                <a:cs typeface="Arial"/>
              </a:rPr>
              <a:t>database</a:t>
            </a:r>
            <a:r>
              <a:rPr sz="2600" b="1" i="1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800000"/>
                </a:solidFill>
                <a:latin typeface="Arial"/>
                <a:cs typeface="Arial"/>
              </a:rPr>
              <a:t>state</a:t>
            </a:r>
            <a:r>
              <a:rPr sz="2600" b="1" i="1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changes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every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time the </a:t>
            </a:r>
            <a:r>
              <a:rPr sz="2600" spc="-7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database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is updated.</a:t>
            </a:r>
            <a:endParaRPr sz="2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333399"/>
              </a:buClr>
              <a:buFont typeface="Wingdings"/>
              <a:buChar char=""/>
            </a:pPr>
            <a:endParaRPr sz="3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Schema</a:t>
            </a:r>
            <a:r>
              <a:rPr sz="2800" b="1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is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also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 called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intension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State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is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also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called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extension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956042" y="6597957"/>
            <a:ext cx="842644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z="1400" b="1" dirty="0">
                <a:solidFill>
                  <a:srgbClr val="990033"/>
                </a:solidFill>
                <a:latin typeface="Arial"/>
                <a:cs typeface="Arial"/>
              </a:rPr>
              <a:t>Slide</a:t>
            </a:r>
            <a:r>
              <a:rPr sz="1400" b="1" spc="-6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0033"/>
                </a:solidFill>
                <a:latin typeface="Arial"/>
                <a:cs typeface="Arial"/>
              </a:rPr>
              <a:t>1-</a:t>
            </a:r>
            <a:r>
              <a:rPr sz="1400" b="1" spc="-4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0033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0" dirty="0"/>
              <a:t> </a:t>
            </a:r>
            <a:r>
              <a:rPr dirty="0"/>
              <a:t>© </a:t>
            </a:r>
            <a:r>
              <a:rPr spc="-5" dirty="0"/>
              <a:t>2016</a:t>
            </a:r>
            <a:r>
              <a:rPr spc="-15" dirty="0"/>
              <a:t> </a:t>
            </a:r>
            <a:r>
              <a:rPr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5" dirty="0"/>
              <a:t> 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1524000" y="3124200"/>
            <a:ext cx="597077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2550" marR="5080" indent="-133985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Database Architecture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5542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5615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Three-Schema</a:t>
            </a:r>
            <a:r>
              <a:rPr spc="-50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2-</a:t>
            </a:r>
            <a:r>
              <a:rPr spc="-40" dirty="0"/>
              <a:t> </a:t>
            </a: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0" dirty="0"/>
              <a:t> </a:t>
            </a:r>
            <a:r>
              <a:rPr dirty="0"/>
              <a:t>© </a:t>
            </a:r>
            <a:r>
              <a:rPr spc="-5" dirty="0"/>
              <a:t>2016</a:t>
            </a:r>
            <a:r>
              <a:rPr spc="-15" dirty="0"/>
              <a:t> </a:t>
            </a:r>
            <a:r>
              <a:rPr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5" dirty="0"/>
              <a:t>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7861"/>
            <a:ext cx="8220709" cy="3343864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Proposed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support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DBMS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characteristics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of: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Program-data</a:t>
            </a:r>
            <a:r>
              <a:rPr sz="2600" b="1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independence.</a:t>
            </a:r>
            <a:endParaRPr sz="26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Support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multiple</a:t>
            </a:r>
            <a:r>
              <a:rPr sz="2600" b="1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spc="5" dirty="0">
                <a:solidFill>
                  <a:srgbClr val="800000"/>
                </a:solidFill>
                <a:latin typeface="Arial"/>
                <a:cs typeface="Arial"/>
              </a:rPr>
              <a:t>views</a:t>
            </a:r>
            <a:r>
              <a:rPr sz="2600" b="1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of the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data.</a:t>
            </a:r>
            <a:endParaRPr lang="en-US" sz="2600" dirty="0">
              <a:solidFill>
                <a:srgbClr val="800000"/>
              </a:solidFill>
              <a:latin typeface="Arial"/>
              <a:cs typeface="Arial"/>
            </a:endParaRPr>
          </a:p>
          <a:p>
            <a:pPr marL="469265" lvl="1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tabLst>
                <a:tab pos="756285" algn="l"/>
                <a:tab pos="756920" algn="l"/>
              </a:tabLst>
            </a:pPr>
            <a:endParaRPr sz="26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Not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explicitly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used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commercial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DBMS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 products, </a:t>
            </a:r>
            <a:r>
              <a:rPr sz="2800" spc="-7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but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has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been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useful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explaining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database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system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organization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5615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Three-Schema</a:t>
            </a:r>
            <a:r>
              <a:rPr spc="-50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2-</a:t>
            </a:r>
            <a:r>
              <a:rPr spc="-40" dirty="0"/>
              <a:t> </a:t>
            </a: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0" dirty="0"/>
              <a:t> </a:t>
            </a:r>
            <a:r>
              <a:rPr dirty="0"/>
              <a:t>© </a:t>
            </a:r>
            <a:r>
              <a:rPr spc="-5" dirty="0"/>
              <a:t>2016</a:t>
            </a:r>
            <a:r>
              <a:rPr spc="-15" dirty="0"/>
              <a:t> </a:t>
            </a:r>
            <a:r>
              <a:rPr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5" dirty="0"/>
              <a:t>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52152"/>
            <a:ext cx="8183880" cy="411226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Defines</a:t>
            </a:r>
            <a:r>
              <a:rPr sz="24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DBMS</a:t>
            </a:r>
            <a:r>
              <a:rPr sz="24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schemas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at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333399"/>
                </a:solidFill>
                <a:latin typeface="Arial"/>
                <a:cs typeface="Arial"/>
              </a:rPr>
              <a:t>three</a:t>
            </a:r>
            <a:r>
              <a:rPr sz="2400" b="1" i="1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levels:</a:t>
            </a:r>
            <a:endParaRPr sz="2400">
              <a:latin typeface="Arial"/>
              <a:cs typeface="Arial"/>
            </a:endParaRPr>
          </a:p>
          <a:p>
            <a:pPr marL="756285" marR="333375" lvl="1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800000"/>
                </a:solidFill>
                <a:latin typeface="Arial"/>
                <a:cs typeface="Arial"/>
              </a:rPr>
              <a:t>Internal</a:t>
            </a:r>
            <a:r>
              <a:rPr sz="2200" b="1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800000"/>
                </a:solidFill>
                <a:latin typeface="Arial"/>
                <a:cs typeface="Arial"/>
              </a:rPr>
              <a:t>schema</a:t>
            </a:r>
            <a:r>
              <a:rPr sz="2200" b="1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at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internal</a:t>
            </a:r>
            <a:r>
              <a:rPr sz="22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level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describe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physical </a:t>
            </a:r>
            <a:r>
              <a:rPr sz="2200" spc="-59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storage</a:t>
            </a:r>
            <a:r>
              <a:rPr sz="22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structures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access paths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(e.g</a:t>
            </a:r>
            <a:r>
              <a:rPr sz="22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indexes).</a:t>
            </a:r>
            <a:endParaRPr sz="22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9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065" algn="l"/>
                <a:tab pos="1156335" algn="l"/>
              </a:tabLst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Typically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uses</a:t>
            </a:r>
            <a:r>
              <a:rPr sz="2000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physical</a:t>
            </a:r>
            <a:r>
              <a:rPr sz="2000" b="1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data</a:t>
            </a:r>
            <a:r>
              <a:rPr sz="20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model.</a:t>
            </a:r>
            <a:endParaRPr sz="2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2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800000"/>
                </a:solidFill>
                <a:latin typeface="Arial"/>
                <a:cs typeface="Arial"/>
              </a:rPr>
              <a:t>Conceptual</a:t>
            </a:r>
            <a:r>
              <a:rPr sz="2200" b="1" spc="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800000"/>
                </a:solidFill>
                <a:latin typeface="Arial"/>
                <a:cs typeface="Arial"/>
              </a:rPr>
              <a:t>schema</a:t>
            </a:r>
            <a:r>
              <a:rPr sz="2200" b="1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at</a:t>
            </a:r>
            <a:r>
              <a:rPr sz="22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conceptual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level</a:t>
            </a:r>
            <a:r>
              <a:rPr sz="22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describe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200" spc="-59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structure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 constraints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 for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the whole</a:t>
            </a:r>
            <a:r>
              <a:rPr sz="22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database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for a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community</a:t>
            </a:r>
            <a:r>
              <a:rPr sz="22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of users.</a:t>
            </a:r>
            <a:endParaRPr sz="22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9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065" algn="l"/>
                <a:tab pos="1156335" algn="l"/>
              </a:tabLst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Uses</a:t>
            </a:r>
            <a:r>
              <a:rPr sz="2000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conceptual</a:t>
            </a:r>
            <a:r>
              <a:rPr sz="2000" b="1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or</a:t>
            </a:r>
            <a:r>
              <a:rPr sz="2000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an</a:t>
            </a:r>
            <a:r>
              <a:rPr sz="20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implementation</a:t>
            </a:r>
            <a:r>
              <a:rPr sz="2000" b="1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data</a:t>
            </a:r>
            <a:r>
              <a:rPr sz="200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model.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800000"/>
                </a:solidFill>
                <a:latin typeface="Arial"/>
                <a:cs typeface="Arial"/>
              </a:rPr>
              <a:t>External</a:t>
            </a:r>
            <a:r>
              <a:rPr sz="2200" b="1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800000"/>
                </a:solidFill>
                <a:latin typeface="Arial"/>
                <a:cs typeface="Arial"/>
              </a:rPr>
              <a:t>schemas</a:t>
            </a:r>
            <a:r>
              <a:rPr sz="2200" b="1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at</a:t>
            </a:r>
            <a:r>
              <a:rPr sz="22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external</a:t>
            </a:r>
            <a:r>
              <a:rPr sz="22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level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describe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various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user</a:t>
            </a:r>
            <a:r>
              <a:rPr sz="22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views.</a:t>
            </a:r>
            <a:endParaRPr sz="22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9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065" algn="l"/>
                <a:tab pos="1156335" algn="l"/>
              </a:tabLst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Usually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uses</a:t>
            </a:r>
            <a:r>
              <a:rPr sz="20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same</a:t>
            </a:r>
            <a:r>
              <a:rPr sz="2000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data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model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as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0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conceptual</a:t>
            </a:r>
            <a:r>
              <a:rPr sz="20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schema.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6251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10" dirty="0"/>
              <a:t> </a:t>
            </a:r>
            <a:r>
              <a:rPr spc="-5" dirty="0"/>
              <a:t>three-schema</a:t>
            </a:r>
            <a:r>
              <a:rPr spc="15" dirty="0"/>
              <a:t> </a:t>
            </a:r>
            <a:r>
              <a:rPr spc="-5" dirty="0"/>
              <a:t>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4983" y="1796686"/>
            <a:ext cx="7010400" cy="445171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2-</a:t>
            </a:r>
            <a:r>
              <a:rPr spc="-40" dirty="0"/>
              <a:t> </a:t>
            </a: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0" dirty="0"/>
              <a:t> </a:t>
            </a:r>
            <a:r>
              <a:rPr dirty="0"/>
              <a:t>© </a:t>
            </a:r>
            <a:r>
              <a:rPr spc="-5" dirty="0"/>
              <a:t>2016</a:t>
            </a:r>
            <a:r>
              <a:rPr spc="-15" dirty="0"/>
              <a:t> </a:t>
            </a:r>
            <a:r>
              <a:rPr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5" dirty="0"/>
              <a:t> Navathe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fld id="{41AA92A2-05A6-46EF-BACC-316D07CD6C22}" type="slidenum">
              <a:rPr lang="en-US" altLang="en-US" sz="1800"/>
              <a:pPr algn="l" rtl="0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800"/>
          </a:p>
        </p:txBody>
      </p:sp>
      <p:sp>
        <p:nvSpPr>
          <p:cNvPr id="16387" name="Text Box 8"/>
          <p:cNvSpPr txBox="1">
            <a:spLocks noChangeArrowheads="1"/>
          </p:cNvSpPr>
          <p:nvPr/>
        </p:nvSpPr>
        <p:spPr bwMode="auto">
          <a:xfrm>
            <a:off x="381000" y="1143000"/>
            <a:ext cx="19050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CC3300"/>
                </a:solidFill>
                <a:latin typeface="Times New Roman" pitchFamily="18" charset="0"/>
              </a:rPr>
              <a:t>Different people have different views of the database…these are the external schema</a:t>
            </a:r>
          </a:p>
        </p:txBody>
      </p:sp>
      <p:sp>
        <p:nvSpPr>
          <p:cNvPr id="16388" name="Text Box 14"/>
          <p:cNvSpPr txBox="1">
            <a:spLocks noChangeArrowheads="1"/>
          </p:cNvSpPr>
          <p:nvPr/>
        </p:nvSpPr>
        <p:spPr bwMode="auto">
          <a:xfrm>
            <a:off x="381000" y="3794125"/>
            <a:ext cx="19050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CC3300"/>
                </a:solidFill>
                <a:latin typeface="Times New Roman" pitchFamily="18" charset="0"/>
              </a:rPr>
              <a:t>The internal schema is the underlying design and implementation</a:t>
            </a:r>
          </a:p>
        </p:txBody>
      </p:sp>
      <p:pic>
        <p:nvPicPr>
          <p:cNvPr id="16389" name="Picture 15" descr="CA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09600"/>
            <a:ext cx="571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Text Box 16"/>
          <p:cNvSpPr txBox="1">
            <a:spLocks noChangeArrowheads="1"/>
          </p:cNvSpPr>
          <p:nvPr/>
        </p:nvSpPr>
        <p:spPr bwMode="auto">
          <a:xfrm>
            <a:off x="746125" y="152400"/>
            <a:ext cx="7864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Figure 2-7 Three-schema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269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7836" y="3169742"/>
            <a:ext cx="23310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333399"/>
                </a:solidFill>
                <a:latin typeface="Arial"/>
                <a:cs typeface="Arial"/>
              </a:rPr>
              <a:t>CHAPTER</a:t>
            </a:r>
            <a:r>
              <a:rPr sz="32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56042" y="6597957"/>
            <a:ext cx="842644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z="1400" b="1" dirty="0">
                <a:solidFill>
                  <a:srgbClr val="990033"/>
                </a:solidFill>
                <a:latin typeface="Arial"/>
                <a:cs typeface="Arial"/>
              </a:rPr>
              <a:t>Slide</a:t>
            </a:r>
            <a:r>
              <a:rPr sz="1400" b="1" spc="-6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0033"/>
                </a:solidFill>
                <a:latin typeface="Arial"/>
                <a:cs typeface="Arial"/>
              </a:rPr>
              <a:t>1-</a:t>
            </a:r>
            <a:r>
              <a:rPr sz="1400" b="1" spc="-4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0033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0" dirty="0"/>
              <a:t> </a:t>
            </a:r>
            <a:r>
              <a:rPr dirty="0"/>
              <a:t>© </a:t>
            </a:r>
            <a:r>
              <a:rPr spc="-5" dirty="0"/>
              <a:t>2016</a:t>
            </a:r>
            <a:r>
              <a:rPr spc="-15" dirty="0"/>
              <a:t> </a:t>
            </a:r>
            <a:r>
              <a:rPr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5" dirty="0"/>
              <a:t> 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2550" marR="5080" indent="-13398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Database</a:t>
            </a:r>
            <a:r>
              <a:rPr spc="-30" dirty="0"/>
              <a:t> </a:t>
            </a:r>
            <a:r>
              <a:rPr dirty="0"/>
              <a:t>System</a:t>
            </a:r>
            <a:r>
              <a:rPr spc="-10" dirty="0"/>
              <a:t> </a:t>
            </a:r>
            <a:r>
              <a:rPr spc="-5" dirty="0"/>
              <a:t>Concepts </a:t>
            </a:r>
            <a:r>
              <a:rPr spc="-98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401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75" dirty="0"/>
              <a:t> </a:t>
            </a:r>
            <a:r>
              <a:rPr dirty="0"/>
              <a:t>Independence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2-</a:t>
            </a:r>
            <a:r>
              <a:rPr spc="-40" dirty="0"/>
              <a:t> </a:t>
            </a: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0" dirty="0"/>
              <a:t> </a:t>
            </a:r>
            <a:r>
              <a:rPr dirty="0"/>
              <a:t>© </a:t>
            </a:r>
            <a:r>
              <a:rPr spc="-5" dirty="0"/>
              <a:t>2016</a:t>
            </a:r>
            <a:r>
              <a:rPr spc="-15" dirty="0"/>
              <a:t> </a:t>
            </a:r>
            <a:r>
              <a:rPr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5" dirty="0"/>
              <a:t>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7772"/>
            <a:ext cx="8213090" cy="441452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44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Logical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Data</a:t>
            </a:r>
            <a:r>
              <a:rPr sz="2800" b="1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Independence:</a:t>
            </a:r>
            <a:endParaRPr sz="2800">
              <a:latin typeface="Arial"/>
              <a:cs typeface="Arial"/>
            </a:endParaRPr>
          </a:p>
          <a:p>
            <a:pPr marL="756285" marR="534035" lvl="1" indent="-287020" algn="just">
              <a:lnSpc>
                <a:spcPts val="2810"/>
              </a:lnSpc>
              <a:spcBef>
                <a:spcPts val="67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The capacity to change the conceptual schema </a:t>
            </a:r>
            <a:r>
              <a:rPr sz="2600" spc="-7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without having to change the external schemas </a:t>
            </a:r>
            <a:r>
              <a:rPr sz="2600" spc="-7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and their associated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application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programs.</a:t>
            </a:r>
            <a:endParaRPr sz="26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28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b="1" spc="-10" dirty="0">
                <a:solidFill>
                  <a:srgbClr val="333399"/>
                </a:solidFill>
                <a:latin typeface="Arial"/>
                <a:cs typeface="Arial"/>
              </a:rPr>
              <a:t>Physical</a:t>
            </a:r>
            <a:r>
              <a:rPr sz="2800" b="1" spc="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Data</a:t>
            </a:r>
            <a:r>
              <a:rPr sz="2800" b="1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Independence:</a:t>
            </a:r>
            <a:endParaRPr sz="2800">
              <a:latin typeface="Arial"/>
              <a:cs typeface="Arial"/>
            </a:endParaRPr>
          </a:p>
          <a:p>
            <a:pPr marL="756285" marR="203835" lvl="1" indent="-287020">
              <a:lnSpc>
                <a:spcPts val="2810"/>
              </a:lnSpc>
              <a:spcBef>
                <a:spcPts val="67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The capacity to change the internal schema 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without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having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change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conceptual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schema.</a:t>
            </a:r>
            <a:endParaRPr sz="2600">
              <a:latin typeface="Arial"/>
              <a:cs typeface="Arial"/>
            </a:endParaRPr>
          </a:p>
          <a:p>
            <a:pPr marL="756285" marR="5080" lvl="1" indent="-287020">
              <a:lnSpc>
                <a:spcPct val="90000"/>
              </a:lnSpc>
              <a:spcBef>
                <a:spcPts val="58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For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example,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6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internal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schema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may be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changed </a:t>
            </a:r>
            <a:r>
              <a:rPr sz="2600" spc="-7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when certain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file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structures are reorganized or new </a:t>
            </a:r>
            <a:r>
              <a:rPr sz="2600" spc="-7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indexes are created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to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improve database 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performance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956042" y="6597957"/>
            <a:ext cx="842644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z="1400" b="1" dirty="0">
                <a:solidFill>
                  <a:srgbClr val="990033"/>
                </a:solidFill>
                <a:latin typeface="Arial"/>
                <a:cs typeface="Arial"/>
              </a:rPr>
              <a:t>Slide</a:t>
            </a:r>
            <a:r>
              <a:rPr sz="1400" b="1" spc="-6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0033"/>
                </a:solidFill>
                <a:latin typeface="Arial"/>
                <a:cs typeface="Arial"/>
              </a:rPr>
              <a:t>1-</a:t>
            </a:r>
            <a:r>
              <a:rPr sz="1400" b="1" spc="-4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0033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0" dirty="0"/>
              <a:t> </a:t>
            </a:r>
            <a:r>
              <a:rPr dirty="0"/>
              <a:t>© </a:t>
            </a:r>
            <a:r>
              <a:rPr spc="-5" dirty="0"/>
              <a:t>2016</a:t>
            </a:r>
            <a:r>
              <a:rPr spc="-15" dirty="0"/>
              <a:t> </a:t>
            </a:r>
            <a:r>
              <a:rPr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5" dirty="0"/>
              <a:t> 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1524000" y="3124200"/>
            <a:ext cx="597077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2550" marR="5080" indent="-133985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DBMS Languages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5542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3736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DBMS</a:t>
            </a:r>
            <a:r>
              <a:rPr spc="-75" dirty="0"/>
              <a:t> </a:t>
            </a:r>
            <a:r>
              <a:rPr dirty="0"/>
              <a:t>Languages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2-</a:t>
            </a:r>
            <a:r>
              <a:rPr spc="-40" dirty="0"/>
              <a:t> </a:t>
            </a: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0" dirty="0"/>
              <a:t> </a:t>
            </a:r>
            <a:r>
              <a:rPr dirty="0"/>
              <a:t>© </a:t>
            </a:r>
            <a:r>
              <a:rPr spc="-5" dirty="0"/>
              <a:t>2016</a:t>
            </a:r>
            <a:r>
              <a:rPr spc="-15" dirty="0"/>
              <a:t> </a:t>
            </a:r>
            <a:r>
              <a:rPr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5" dirty="0"/>
              <a:t>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7772"/>
            <a:ext cx="7770495" cy="43211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Data</a:t>
            </a:r>
            <a:r>
              <a:rPr sz="2800" b="1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Definition</a:t>
            </a:r>
            <a:r>
              <a:rPr sz="2800" b="1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Language</a:t>
            </a:r>
            <a:r>
              <a:rPr sz="2800" b="1" spc="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(DDL):</a:t>
            </a:r>
            <a:endParaRPr sz="2800" dirty="0">
              <a:latin typeface="Arial"/>
              <a:cs typeface="Arial"/>
            </a:endParaRPr>
          </a:p>
          <a:p>
            <a:pPr marL="756285" marR="294640" lvl="1" indent="-287020">
              <a:lnSpc>
                <a:spcPts val="2810"/>
              </a:lnSpc>
              <a:spcBef>
                <a:spcPts val="67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Used by the DBA and database designers to 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specify</a:t>
            </a:r>
            <a:r>
              <a:rPr sz="26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6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conceptual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schema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database.</a:t>
            </a:r>
            <a:endParaRPr sz="2600" dirty="0">
              <a:latin typeface="Arial"/>
              <a:cs typeface="Arial"/>
            </a:endParaRPr>
          </a:p>
          <a:p>
            <a:pPr marL="756285" marR="24130" lvl="1" indent="-287020">
              <a:lnSpc>
                <a:spcPts val="2810"/>
              </a:lnSpc>
              <a:spcBef>
                <a:spcPts val="62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In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many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DBMSs,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the DDL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is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also used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define </a:t>
            </a:r>
            <a:r>
              <a:rPr sz="2600" spc="-7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internal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and external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schemas</a:t>
            </a:r>
            <a:r>
              <a:rPr sz="26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(views).</a:t>
            </a:r>
            <a:endParaRPr sz="2600" dirty="0">
              <a:latin typeface="Arial"/>
              <a:cs typeface="Arial"/>
            </a:endParaRPr>
          </a:p>
          <a:p>
            <a:pPr marL="756285" marR="5080" lvl="1" indent="-287020">
              <a:lnSpc>
                <a:spcPts val="2810"/>
              </a:lnSpc>
              <a:spcBef>
                <a:spcPts val="62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In some DBMSs, separate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storage definition </a:t>
            </a:r>
            <a:r>
              <a:rPr sz="2600" b="1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language</a:t>
            </a:r>
            <a:r>
              <a:rPr sz="2600" b="1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(SDL)</a:t>
            </a:r>
            <a:r>
              <a:rPr sz="2600" b="1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view definition</a:t>
            </a:r>
            <a:r>
              <a:rPr sz="2600" b="1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language </a:t>
            </a:r>
            <a:r>
              <a:rPr sz="2600" b="1" spc="-7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(VDL)</a:t>
            </a:r>
            <a:r>
              <a:rPr sz="2600" b="1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are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used</a:t>
            </a:r>
            <a:r>
              <a:rPr sz="26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to define internal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and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external 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schemas.</a:t>
            </a:r>
            <a:endParaRPr sz="2600" dirty="0">
              <a:latin typeface="Arial"/>
              <a:cs typeface="Arial"/>
            </a:endParaRPr>
          </a:p>
          <a:p>
            <a:pPr marL="1155700" marR="370205" lvl="2" indent="-229235">
              <a:lnSpc>
                <a:spcPts val="2590"/>
              </a:lnSpc>
              <a:spcBef>
                <a:spcPts val="58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SDL</a:t>
            </a:r>
            <a:r>
              <a:rPr sz="24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is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typically</a:t>
            </a:r>
            <a:r>
              <a:rPr sz="2400" spc="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realized</a:t>
            </a:r>
            <a:r>
              <a:rPr sz="2400" spc="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via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DBMS</a:t>
            </a:r>
            <a:r>
              <a:rPr sz="24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commands </a:t>
            </a:r>
            <a:r>
              <a:rPr sz="2400" spc="-6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provided</a:t>
            </a:r>
            <a:r>
              <a:rPr sz="2400" spc="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to the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DBA</a:t>
            </a:r>
            <a:r>
              <a:rPr sz="24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database</a:t>
            </a:r>
            <a:r>
              <a:rPr sz="2400" spc="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designers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3736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DBMS</a:t>
            </a:r>
            <a:r>
              <a:rPr spc="-75" dirty="0"/>
              <a:t> </a:t>
            </a:r>
            <a:r>
              <a:rPr dirty="0"/>
              <a:t>Languages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2-</a:t>
            </a:r>
            <a:r>
              <a:rPr spc="-40" dirty="0"/>
              <a:t> </a:t>
            </a: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0" dirty="0"/>
              <a:t> </a:t>
            </a:r>
            <a:r>
              <a:rPr dirty="0"/>
              <a:t>© </a:t>
            </a:r>
            <a:r>
              <a:rPr spc="-5" dirty="0"/>
              <a:t>2016</a:t>
            </a:r>
            <a:r>
              <a:rPr spc="-15" dirty="0"/>
              <a:t> </a:t>
            </a:r>
            <a:r>
              <a:rPr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5" dirty="0"/>
              <a:t>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7677"/>
            <a:ext cx="7938134" cy="3515706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 smtClean="0">
                <a:solidFill>
                  <a:srgbClr val="333399"/>
                </a:solidFill>
                <a:latin typeface="Arial"/>
                <a:cs typeface="Arial"/>
              </a:rPr>
              <a:t>Data</a:t>
            </a:r>
            <a:r>
              <a:rPr sz="2800" spc="5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Manipulation</a:t>
            </a:r>
            <a:r>
              <a:rPr sz="2800" spc="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Language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(DML)</a:t>
            </a:r>
            <a:endParaRPr sz="2800" dirty="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High-Level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or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Non-procedural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Languages: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These </a:t>
            </a:r>
            <a:r>
              <a:rPr sz="2600" spc="-7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include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the relational language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SQL</a:t>
            </a:r>
            <a:endParaRPr sz="26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8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May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be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used in a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standalone</a:t>
            </a:r>
            <a:r>
              <a:rPr sz="2400" spc="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way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or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may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be</a:t>
            </a:r>
            <a:endParaRPr sz="2400" dirty="0">
              <a:latin typeface="Arial"/>
              <a:cs typeface="Arial"/>
            </a:endParaRPr>
          </a:p>
          <a:p>
            <a:pPr marL="1155700">
              <a:lnSpc>
                <a:spcPct val="100000"/>
              </a:lnSpc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embedded</a:t>
            </a:r>
            <a:r>
              <a:rPr sz="2400" spc="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programming</a:t>
            </a:r>
            <a:r>
              <a:rPr sz="2400" spc="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language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1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Low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Level or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Procedural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Languages:</a:t>
            </a:r>
            <a:endParaRPr sz="26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8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These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must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be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embedded</a:t>
            </a:r>
            <a:r>
              <a:rPr sz="2400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in a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programming</a:t>
            </a:r>
            <a:endParaRPr sz="2400" dirty="0">
              <a:latin typeface="Arial"/>
              <a:cs typeface="Arial"/>
            </a:endParaRPr>
          </a:p>
          <a:p>
            <a:pPr marL="1155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language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3736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DBMS</a:t>
            </a:r>
            <a:r>
              <a:rPr spc="-75" dirty="0"/>
              <a:t> </a:t>
            </a:r>
            <a:r>
              <a:rPr dirty="0"/>
              <a:t>Languages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2-</a:t>
            </a:r>
            <a:r>
              <a:rPr spc="-40" dirty="0"/>
              <a:t> </a:t>
            </a: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0" dirty="0"/>
              <a:t> </a:t>
            </a:r>
            <a:r>
              <a:rPr dirty="0"/>
              <a:t>© </a:t>
            </a:r>
            <a:r>
              <a:rPr spc="-5" dirty="0"/>
              <a:t>2016</a:t>
            </a:r>
            <a:r>
              <a:rPr spc="-15" dirty="0"/>
              <a:t> </a:t>
            </a:r>
            <a:r>
              <a:rPr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5" dirty="0"/>
              <a:t>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7861"/>
            <a:ext cx="8201025" cy="43567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Data</a:t>
            </a:r>
            <a:r>
              <a:rPr sz="2800" b="1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Manipulation</a:t>
            </a:r>
            <a:r>
              <a:rPr sz="2800" b="1" spc="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Language</a:t>
            </a:r>
            <a:r>
              <a:rPr sz="2800" b="1" spc="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(DML):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Used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to specify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database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retrievals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updates</a:t>
            </a:r>
            <a:endParaRPr sz="2600">
              <a:latin typeface="Arial"/>
              <a:cs typeface="Arial"/>
            </a:endParaRPr>
          </a:p>
          <a:p>
            <a:pPr marL="756285" marR="596265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DML commands (data sublanguage) can be 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800000"/>
                </a:solidFill>
                <a:latin typeface="Arial"/>
                <a:cs typeface="Arial"/>
              </a:rPr>
              <a:t>embedded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in a general-purpose programming 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language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(host language),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such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as 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COBOL,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C, </a:t>
            </a:r>
            <a:r>
              <a:rPr sz="2600" spc="-7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C++,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or Java.</a:t>
            </a:r>
            <a:endParaRPr sz="2600">
              <a:latin typeface="Arial"/>
              <a:cs typeface="Arial"/>
            </a:endParaRPr>
          </a:p>
          <a:p>
            <a:pPr marL="1155700" marR="5080" lvl="2" indent="-229235">
              <a:lnSpc>
                <a:spcPct val="100000"/>
              </a:lnSpc>
              <a:spcBef>
                <a:spcPts val="58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library</a:t>
            </a:r>
            <a:r>
              <a:rPr sz="2400" spc="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functions</a:t>
            </a:r>
            <a:r>
              <a:rPr sz="2400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can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also</a:t>
            </a:r>
            <a:r>
              <a:rPr sz="2400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be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provided</a:t>
            </a:r>
            <a:r>
              <a:rPr sz="2400" spc="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to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access </a:t>
            </a:r>
            <a:r>
              <a:rPr sz="2400" spc="-6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the DBMS</a:t>
            </a:r>
            <a:r>
              <a:rPr sz="24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from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programming</a:t>
            </a:r>
            <a:r>
              <a:rPr sz="24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language</a:t>
            </a:r>
            <a:endParaRPr sz="2400">
              <a:latin typeface="Arial"/>
              <a:cs typeface="Arial"/>
            </a:endParaRPr>
          </a:p>
          <a:p>
            <a:pPr marL="756285" marR="141605" lvl="1" indent="-287020">
              <a:lnSpc>
                <a:spcPct val="100000"/>
              </a:lnSpc>
              <a:spcBef>
                <a:spcPts val="62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Alternatively,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stand-alone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DML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commands</a:t>
            </a:r>
            <a:r>
              <a:rPr sz="26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can be </a:t>
            </a:r>
            <a:r>
              <a:rPr sz="2600" spc="-7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applied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directly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(called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26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800000"/>
                </a:solidFill>
                <a:latin typeface="Arial"/>
                <a:cs typeface="Arial"/>
              </a:rPr>
              <a:t>query</a:t>
            </a:r>
            <a:r>
              <a:rPr sz="2600" i="1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800000"/>
                </a:solidFill>
                <a:latin typeface="Arial"/>
                <a:cs typeface="Arial"/>
              </a:rPr>
              <a:t>language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).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956042" y="6597957"/>
            <a:ext cx="842644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z="1400" b="1" dirty="0">
                <a:solidFill>
                  <a:srgbClr val="990033"/>
                </a:solidFill>
                <a:latin typeface="Arial"/>
                <a:cs typeface="Arial"/>
              </a:rPr>
              <a:t>Slide</a:t>
            </a:r>
            <a:r>
              <a:rPr sz="1400" b="1" spc="-6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0033"/>
                </a:solidFill>
                <a:latin typeface="Arial"/>
                <a:cs typeface="Arial"/>
              </a:rPr>
              <a:t>1-</a:t>
            </a:r>
            <a:r>
              <a:rPr sz="1400" b="1" spc="-4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0033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0" dirty="0"/>
              <a:t> </a:t>
            </a:r>
            <a:r>
              <a:rPr dirty="0"/>
              <a:t>© </a:t>
            </a:r>
            <a:r>
              <a:rPr spc="-5" dirty="0"/>
              <a:t>2016</a:t>
            </a:r>
            <a:r>
              <a:rPr spc="-15" dirty="0"/>
              <a:t> </a:t>
            </a:r>
            <a:r>
              <a:rPr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5" dirty="0"/>
              <a:t> 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1524000" y="3124200"/>
            <a:ext cx="5970777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2550" marR="5080" indent="-133985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DBMS Components and Tools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5542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5233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Database</a:t>
            </a:r>
            <a:r>
              <a:rPr spc="-25" dirty="0"/>
              <a:t> </a:t>
            </a:r>
            <a:r>
              <a:rPr dirty="0"/>
              <a:t>System</a:t>
            </a:r>
            <a:r>
              <a:rPr spc="-10" dirty="0"/>
              <a:t> </a:t>
            </a:r>
            <a:r>
              <a:rPr spc="-5" dirty="0"/>
              <a:t>Utilities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2-</a:t>
            </a:r>
            <a:r>
              <a:rPr spc="-40" dirty="0"/>
              <a:t> </a:t>
            </a: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0" dirty="0"/>
              <a:t> </a:t>
            </a:r>
            <a:r>
              <a:rPr dirty="0"/>
              <a:t>© </a:t>
            </a:r>
            <a:r>
              <a:rPr spc="-5" dirty="0"/>
              <a:t>2016</a:t>
            </a:r>
            <a:r>
              <a:rPr spc="-15" dirty="0"/>
              <a:t> </a:t>
            </a:r>
            <a:r>
              <a:rPr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5" dirty="0"/>
              <a:t>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7861"/>
            <a:ext cx="7975600" cy="418592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To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perform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certain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functions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such</a:t>
            </a:r>
            <a:r>
              <a:rPr sz="28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as:</a:t>
            </a:r>
            <a:endParaRPr sz="2800">
              <a:latin typeface="Arial"/>
              <a:cs typeface="Arial"/>
            </a:endParaRPr>
          </a:p>
          <a:p>
            <a:pPr marL="756285" marR="810895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Loading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data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stored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in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files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into a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database. </a:t>
            </a:r>
            <a:r>
              <a:rPr sz="2600" spc="-7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Includes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data conversion</a:t>
            </a:r>
            <a:r>
              <a:rPr sz="26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tools.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Backing</a:t>
            </a:r>
            <a:r>
              <a:rPr sz="26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up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database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periodically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on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tape.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Reorganizing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database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file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structures.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Performance</a:t>
            </a:r>
            <a:r>
              <a:rPr sz="26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monitoring</a:t>
            </a:r>
            <a:r>
              <a:rPr sz="26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utilities.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Report</a:t>
            </a:r>
            <a:r>
              <a:rPr sz="2600" spc="-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generation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utilities.</a:t>
            </a:r>
            <a:endParaRPr sz="26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2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Other functions, such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as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sorting, user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monitoring, </a:t>
            </a:r>
            <a:r>
              <a:rPr sz="2600" spc="-7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data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compression,</a:t>
            </a:r>
            <a:r>
              <a:rPr sz="26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etc.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657543"/>
            <a:ext cx="30880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Copyright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© </a:t>
            </a:r>
            <a:r>
              <a:rPr sz="900" spc="-5" dirty="0">
                <a:latin typeface="Arial"/>
                <a:cs typeface="Arial"/>
              </a:rPr>
              <a:t>2016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Ramez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Elmasri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and </a:t>
            </a:r>
            <a:r>
              <a:rPr sz="900" dirty="0">
                <a:latin typeface="Arial"/>
                <a:cs typeface="Arial"/>
              </a:rPr>
              <a:t>Shamkant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B.</a:t>
            </a:r>
            <a:r>
              <a:rPr sz="900" spc="-5" dirty="0">
                <a:latin typeface="Arial"/>
                <a:cs typeface="Arial"/>
              </a:rPr>
              <a:t> Navathe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56981" y="6581038"/>
            <a:ext cx="9036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990033"/>
                </a:solidFill>
                <a:latin typeface="Arial"/>
                <a:cs typeface="Arial"/>
              </a:rPr>
              <a:t>Slide</a:t>
            </a:r>
            <a:r>
              <a:rPr sz="1400" b="1" spc="-7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0033"/>
                </a:solidFill>
                <a:latin typeface="Arial"/>
                <a:cs typeface="Arial"/>
              </a:rPr>
              <a:t>2-</a:t>
            </a:r>
            <a:r>
              <a:rPr sz="1400" b="1" spc="-4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990033"/>
                </a:solidFill>
                <a:latin typeface="Arial"/>
                <a:cs typeface="Arial"/>
              </a:rPr>
              <a:t>53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3733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Chapter</a:t>
            </a:r>
            <a:r>
              <a:rPr spc="-110" dirty="0"/>
              <a:t> </a:t>
            </a:r>
            <a:r>
              <a:rPr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3047" y="1981200"/>
            <a:ext cx="7218045" cy="2834109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Data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Models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and Their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Categories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Schemas,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Instances,</a:t>
            </a:r>
            <a:r>
              <a:rPr sz="28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States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Three-Schema</a:t>
            </a:r>
            <a:r>
              <a:rPr sz="2800" spc="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Architecture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Data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Independence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DBMS Languages</a:t>
            </a:r>
            <a:r>
              <a:rPr lang="en-US" sz="2800" dirty="0">
                <a:solidFill>
                  <a:srgbClr val="333399"/>
                </a:solidFill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Database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System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Utilities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Tools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1473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56042" y="6597957"/>
            <a:ext cx="80454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z="1400" b="1" dirty="0">
                <a:solidFill>
                  <a:srgbClr val="990033"/>
                </a:solidFill>
                <a:latin typeface="Arial"/>
                <a:cs typeface="Arial"/>
              </a:rPr>
              <a:t>Slide</a:t>
            </a:r>
            <a:r>
              <a:rPr sz="1400" b="1" spc="-7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0033"/>
                </a:solidFill>
                <a:latin typeface="Arial"/>
                <a:cs typeface="Arial"/>
              </a:rPr>
              <a:t>2-</a:t>
            </a:r>
            <a:r>
              <a:rPr sz="1400" b="1" spc="-4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0033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0" dirty="0"/>
              <a:t> </a:t>
            </a:r>
            <a:r>
              <a:rPr dirty="0"/>
              <a:t>© </a:t>
            </a:r>
            <a:r>
              <a:rPr spc="-5" dirty="0"/>
              <a:t>2016</a:t>
            </a:r>
            <a:r>
              <a:rPr spc="-15" dirty="0"/>
              <a:t> </a:t>
            </a:r>
            <a:r>
              <a:rPr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5" dirty="0"/>
              <a:t>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981200"/>
            <a:ext cx="7218045" cy="3303468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Data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Models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and Their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Categories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History of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Data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Models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Schemas,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Instances,</a:t>
            </a:r>
            <a:r>
              <a:rPr sz="28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States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Three-Schema</a:t>
            </a:r>
            <a:r>
              <a:rPr sz="2800" spc="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Architecture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Data</a:t>
            </a:r>
            <a:r>
              <a:rPr sz="28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Independence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DBMS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Languages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Database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System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Utilities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Tools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956042" y="6597957"/>
            <a:ext cx="842644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z="1400" b="1" dirty="0">
                <a:solidFill>
                  <a:srgbClr val="990033"/>
                </a:solidFill>
                <a:latin typeface="Arial"/>
                <a:cs typeface="Arial"/>
              </a:rPr>
              <a:t>Slide</a:t>
            </a:r>
            <a:r>
              <a:rPr sz="1400" b="1" spc="-6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0033"/>
                </a:solidFill>
                <a:latin typeface="Arial"/>
                <a:cs typeface="Arial"/>
              </a:rPr>
              <a:t>1-</a:t>
            </a:r>
            <a:r>
              <a:rPr sz="1400" b="1" spc="-4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0033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0" dirty="0"/>
              <a:t> </a:t>
            </a:r>
            <a:r>
              <a:rPr dirty="0"/>
              <a:t>© </a:t>
            </a:r>
            <a:r>
              <a:rPr spc="-5" dirty="0"/>
              <a:t>2016</a:t>
            </a:r>
            <a:r>
              <a:rPr spc="-15" dirty="0"/>
              <a:t> </a:t>
            </a:r>
            <a:r>
              <a:rPr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5" dirty="0"/>
              <a:t> 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1524000" y="3124200"/>
            <a:ext cx="5970777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2550" marR="5080" indent="-133985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Data Models and Database Schemas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148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2593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70" dirty="0"/>
              <a:t> </a:t>
            </a:r>
            <a:r>
              <a:rPr dirty="0"/>
              <a:t>Models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2-</a:t>
            </a:r>
            <a:r>
              <a:rPr spc="-40" dirty="0"/>
              <a:t> </a:t>
            </a: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0" dirty="0"/>
              <a:t> </a:t>
            </a:r>
            <a:r>
              <a:rPr dirty="0"/>
              <a:t>© </a:t>
            </a:r>
            <a:r>
              <a:rPr spc="-5" dirty="0"/>
              <a:t>2016</a:t>
            </a:r>
            <a:r>
              <a:rPr spc="-15" dirty="0"/>
              <a:t> </a:t>
            </a:r>
            <a:r>
              <a:rPr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5" dirty="0"/>
              <a:t>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52152"/>
            <a:ext cx="7967345" cy="419036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Data</a:t>
            </a:r>
            <a:r>
              <a:rPr sz="2400" b="1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Model: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set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 of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concepts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sz="22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describe the</a:t>
            </a:r>
            <a:r>
              <a:rPr sz="2200" spc="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800000"/>
                </a:solidFill>
                <a:latin typeface="Arial"/>
                <a:cs typeface="Arial"/>
              </a:rPr>
              <a:t>structure</a:t>
            </a:r>
            <a:r>
              <a:rPr sz="2200" b="1" i="1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2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database, </a:t>
            </a:r>
            <a:r>
              <a:rPr sz="2200" spc="-59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800000"/>
                </a:solidFill>
                <a:latin typeface="Arial"/>
                <a:cs typeface="Arial"/>
              </a:rPr>
              <a:t>operations</a:t>
            </a:r>
            <a:r>
              <a:rPr sz="2200" b="1" i="1" spc="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for</a:t>
            </a:r>
            <a:r>
              <a:rPr sz="22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manipulating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these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structures,</a:t>
            </a:r>
            <a:r>
              <a:rPr sz="22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certain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800000"/>
                </a:solidFill>
                <a:latin typeface="Arial"/>
                <a:cs typeface="Arial"/>
              </a:rPr>
              <a:t>constraints</a:t>
            </a:r>
            <a:r>
              <a:rPr sz="2200" b="1" i="1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that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database</a:t>
            </a:r>
            <a:r>
              <a:rPr sz="22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should obey.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Data</a:t>
            </a:r>
            <a:r>
              <a:rPr sz="2400" b="1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Model</a:t>
            </a:r>
            <a:r>
              <a:rPr sz="2400" b="1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Structure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sz="2400" b="1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Constraints: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Constructs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are</a:t>
            </a:r>
            <a:r>
              <a:rPr sz="22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used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define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database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structure</a:t>
            </a:r>
            <a:endParaRPr sz="2200">
              <a:latin typeface="Arial"/>
              <a:cs typeface="Arial"/>
            </a:endParaRPr>
          </a:p>
          <a:p>
            <a:pPr marL="756285" marR="50165" lvl="1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Constructs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typically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include</a:t>
            </a:r>
            <a:r>
              <a:rPr sz="22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800000"/>
                </a:solidFill>
                <a:latin typeface="Arial"/>
                <a:cs typeface="Arial"/>
              </a:rPr>
              <a:t>elements</a:t>
            </a:r>
            <a:r>
              <a:rPr sz="2200" b="1" i="1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(and</a:t>
            </a:r>
            <a:r>
              <a:rPr sz="22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their</a:t>
            </a:r>
            <a:r>
              <a:rPr sz="22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800000"/>
                </a:solidFill>
                <a:latin typeface="Arial"/>
                <a:cs typeface="Arial"/>
              </a:rPr>
              <a:t>data </a:t>
            </a:r>
            <a:r>
              <a:rPr sz="2200" b="1" i="1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800000"/>
                </a:solidFill>
                <a:latin typeface="Arial"/>
                <a:cs typeface="Arial"/>
              </a:rPr>
              <a:t>types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)</a:t>
            </a:r>
            <a:r>
              <a:rPr sz="22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as well</a:t>
            </a:r>
            <a:r>
              <a:rPr sz="22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as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groups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2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elements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(e.g.</a:t>
            </a:r>
            <a:r>
              <a:rPr sz="2200" spc="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800000"/>
                </a:solidFill>
                <a:latin typeface="Arial"/>
                <a:cs typeface="Arial"/>
              </a:rPr>
              <a:t>entity,</a:t>
            </a:r>
            <a:r>
              <a:rPr sz="2200" b="1" i="1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800000"/>
                </a:solidFill>
                <a:latin typeface="Arial"/>
                <a:cs typeface="Arial"/>
              </a:rPr>
              <a:t>record, </a:t>
            </a:r>
            <a:r>
              <a:rPr sz="2200" b="1" i="1" spc="-59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800000"/>
                </a:solidFill>
                <a:latin typeface="Arial"/>
                <a:cs typeface="Arial"/>
              </a:rPr>
              <a:t>table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),</a:t>
            </a:r>
            <a:r>
              <a:rPr sz="22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800000"/>
                </a:solidFill>
                <a:latin typeface="Arial"/>
                <a:cs typeface="Arial"/>
              </a:rPr>
              <a:t>relationships</a:t>
            </a:r>
            <a:r>
              <a:rPr sz="2200" b="1" i="1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among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such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groups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Constraints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specify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some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restrictions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on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valid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data;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 these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constraints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must</a:t>
            </a:r>
            <a:r>
              <a:rPr sz="22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be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enforced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at</a:t>
            </a:r>
            <a:r>
              <a:rPr sz="22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all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times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5006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35" dirty="0"/>
              <a:t> </a:t>
            </a:r>
            <a:r>
              <a:rPr dirty="0"/>
              <a:t>Models</a:t>
            </a:r>
            <a:r>
              <a:rPr spc="-50" dirty="0"/>
              <a:t> </a:t>
            </a:r>
            <a:r>
              <a:rPr dirty="0"/>
              <a:t>(continued)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2-</a:t>
            </a:r>
            <a:r>
              <a:rPr spc="-40" dirty="0"/>
              <a:t> </a:t>
            </a: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0" dirty="0"/>
              <a:t> </a:t>
            </a:r>
            <a:r>
              <a:rPr dirty="0"/>
              <a:t>© </a:t>
            </a:r>
            <a:r>
              <a:rPr spc="-5" dirty="0"/>
              <a:t>2016</a:t>
            </a:r>
            <a:r>
              <a:rPr spc="-15" dirty="0"/>
              <a:t> </a:t>
            </a:r>
            <a:r>
              <a:rPr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5" dirty="0"/>
              <a:t>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7861"/>
            <a:ext cx="8195309" cy="347217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Data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Model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Operations: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These operations are used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for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specifying database </a:t>
            </a:r>
            <a:r>
              <a:rPr sz="2600" spc="-7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800000"/>
                </a:solidFill>
                <a:latin typeface="Arial"/>
                <a:cs typeface="Arial"/>
              </a:rPr>
              <a:t>retrievals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2600" i="1" dirty="0">
                <a:solidFill>
                  <a:srgbClr val="800000"/>
                </a:solidFill>
                <a:latin typeface="Arial"/>
                <a:cs typeface="Arial"/>
              </a:rPr>
              <a:t>updates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by referring to the 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constructs</a:t>
            </a:r>
            <a:r>
              <a:rPr sz="26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the data model.</a:t>
            </a:r>
            <a:endParaRPr sz="2600">
              <a:latin typeface="Arial"/>
              <a:cs typeface="Arial"/>
            </a:endParaRPr>
          </a:p>
          <a:p>
            <a:pPr marL="756285" marR="274955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Operations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on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data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model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may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include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800000"/>
                </a:solidFill>
                <a:latin typeface="Arial"/>
                <a:cs typeface="Arial"/>
              </a:rPr>
              <a:t>basic </a:t>
            </a:r>
            <a:r>
              <a:rPr sz="2600" b="1" i="1" spc="-7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800000"/>
                </a:solidFill>
                <a:latin typeface="Arial"/>
                <a:cs typeface="Arial"/>
              </a:rPr>
              <a:t>model operations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(e.g. generic insert, delete, 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update) and </a:t>
            </a:r>
            <a:r>
              <a:rPr sz="2600" b="1" i="1" dirty="0">
                <a:solidFill>
                  <a:srgbClr val="800000"/>
                </a:solidFill>
                <a:latin typeface="Arial"/>
                <a:cs typeface="Arial"/>
              </a:rPr>
              <a:t>user-defined operations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(e.g. 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compute_student_gpa,</a:t>
            </a:r>
            <a:r>
              <a:rPr sz="26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update_inventory)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56042" y="6581038"/>
            <a:ext cx="8045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990033"/>
                </a:solidFill>
                <a:latin typeface="Arial"/>
                <a:cs typeface="Arial"/>
              </a:rPr>
              <a:t>Slide</a:t>
            </a:r>
            <a:r>
              <a:rPr sz="1400" b="1" spc="-7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0033"/>
                </a:solidFill>
                <a:latin typeface="Arial"/>
                <a:cs typeface="Arial"/>
              </a:rPr>
              <a:t>2-</a:t>
            </a:r>
            <a:r>
              <a:rPr sz="1400" b="1" spc="-4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0033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8617" y="673795"/>
            <a:ext cx="5436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Categories</a:t>
            </a:r>
            <a:r>
              <a:rPr spc="-5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Data</a:t>
            </a:r>
            <a:r>
              <a:rPr spc="-45" dirty="0"/>
              <a:t> </a:t>
            </a:r>
            <a:r>
              <a:rPr dirty="0"/>
              <a:t>Models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1000" y="1981200"/>
            <a:ext cx="8520583" cy="4219232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Conceptual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 (high-level,</a:t>
            </a:r>
            <a:r>
              <a:rPr sz="2400" b="1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semantic) data</a:t>
            </a:r>
            <a:r>
              <a:rPr sz="2400" b="1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models: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ts val="2510"/>
              </a:lnSpc>
              <a:spcBef>
                <a:spcPts val="26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Provide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concepts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that</a:t>
            </a:r>
            <a:r>
              <a:rPr sz="22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are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close to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way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many</a:t>
            </a:r>
            <a:r>
              <a:rPr sz="22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users</a:t>
            </a:r>
            <a:endParaRPr sz="2200" dirty="0">
              <a:latin typeface="Arial"/>
              <a:cs typeface="Arial"/>
            </a:endParaRPr>
          </a:p>
          <a:p>
            <a:pPr marL="756285">
              <a:lnSpc>
                <a:spcPts val="2510"/>
              </a:lnSpc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perceive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data.</a:t>
            </a:r>
            <a:endParaRPr sz="22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54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065" algn="l"/>
                <a:tab pos="1156335" algn="l"/>
              </a:tabLst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(Also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called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333399"/>
                </a:solidFill>
                <a:latin typeface="Arial"/>
                <a:cs typeface="Arial"/>
              </a:rPr>
              <a:t>entity-based</a:t>
            </a:r>
            <a:r>
              <a:rPr sz="2000" b="1" i="1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or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333399"/>
                </a:solidFill>
                <a:latin typeface="Arial"/>
                <a:cs typeface="Arial"/>
              </a:rPr>
              <a:t>object-based</a:t>
            </a:r>
            <a:r>
              <a:rPr sz="2000" b="1" i="1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data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models.)</a:t>
            </a:r>
            <a:endParaRPr lang="en-US" sz="2000" dirty="0">
              <a:solidFill>
                <a:srgbClr val="333399"/>
              </a:solidFill>
              <a:latin typeface="Arial"/>
              <a:cs typeface="Arial"/>
            </a:endParaRPr>
          </a:p>
          <a:p>
            <a:pPr marL="926465" lvl="2">
              <a:lnSpc>
                <a:spcPct val="100000"/>
              </a:lnSpc>
              <a:spcBef>
                <a:spcPts val="254"/>
              </a:spcBef>
              <a:buClr>
                <a:srgbClr val="990033"/>
              </a:buClr>
              <a:buSzPct val="50000"/>
              <a:tabLst>
                <a:tab pos="1155065" algn="l"/>
                <a:tab pos="1156335" algn="l"/>
              </a:tabLst>
            </a:pP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Physical</a:t>
            </a:r>
            <a:r>
              <a:rPr sz="2400" b="1" spc="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(low-level,</a:t>
            </a:r>
            <a:r>
              <a:rPr sz="2400" b="1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internal)</a:t>
            </a:r>
            <a:r>
              <a:rPr sz="2400" b="1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data models:</a:t>
            </a:r>
            <a:endParaRPr sz="2400" dirty="0">
              <a:latin typeface="Arial"/>
              <a:cs typeface="Arial"/>
            </a:endParaRPr>
          </a:p>
          <a:p>
            <a:pPr marL="756285" marR="36830" lvl="1" indent="-287020">
              <a:lnSpc>
                <a:spcPct val="9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Provide</a:t>
            </a:r>
            <a:r>
              <a:rPr sz="22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concepts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that</a:t>
            </a:r>
            <a:r>
              <a:rPr sz="22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describe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details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how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data</a:t>
            </a:r>
            <a:r>
              <a:rPr sz="22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is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stored </a:t>
            </a:r>
            <a:r>
              <a:rPr sz="2200" spc="-6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in the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computer.</a:t>
            </a:r>
            <a:r>
              <a:rPr sz="22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These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are</a:t>
            </a:r>
            <a:r>
              <a:rPr sz="22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usually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 specified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in an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ad-hoc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manner</a:t>
            </a:r>
            <a:r>
              <a:rPr sz="22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through</a:t>
            </a:r>
            <a:r>
              <a:rPr sz="22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DBMS</a:t>
            </a:r>
            <a:r>
              <a:rPr sz="22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design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administration</a:t>
            </a:r>
            <a:r>
              <a:rPr sz="22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 smtClean="0">
                <a:solidFill>
                  <a:srgbClr val="800000"/>
                </a:solidFill>
                <a:latin typeface="Arial"/>
                <a:cs typeface="Arial"/>
              </a:rPr>
              <a:t>manuals</a:t>
            </a:r>
            <a:endParaRPr lang="ar-JO" sz="2200" spc="-5" dirty="0" smtClean="0">
              <a:solidFill>
                <a:srgbClr val="800000"/>
              </a:solidFill>
              <a:latin typeface="Arial"/>
              <a:cs typeface="Arial"/>
            </a:endParaRPr>
          </a:p>
          <a:p>
            <a:pPr marL="756285" marR="36830" lvl="1" indent="-287020">
              <a:lnSpc>
                <a:spcPct val="9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2200" spc="-5" dirty="0">
                <a:solidFill>
                  <a:srgbClr val="800000"/>
                </a:solidFill>
                <a:latin typeface="Arial"/>
                <a:cs typeface="Arial"/>
              </a:rPr>
              <a:t>Describe how data is stored as files in the computer </a:t>
            </a:r>
          </a:p>
          <a:p>
            <a:pPr marL="756285" marR="36830" lvl="1" indent="-287020">
              <a:lnSpc>
                <a:spcPct val="9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2200" spc="-5" dirty="0" smtClean="0">
                <a:solidFill>
                  <a:srgbClr val="800000"/>
                </a:solidFill>
                <a:latin typeface="Arial"/>
                <a:cs typeface="Arial"/>
              </a:rPr>
              <a:t>Example: Access path: </a:t>
            </a:r>
            <a:r>
              <a:rPr lang="en-US" sz="2200" spc="-5" dirty="0">
                <a:solidFill>
                  <a:srgbClr val="800000"/>
                </a:solidFill>
                <a:latin typeface="Arial"/>
                <a:cs typeface="Arial"/>
              </a:rPr>
              <a:t>Structure </a:t>
            </a:r>
            <a:r>
              <a:rPr lang="en-US" sz="2200" spc="-5" dirty="0">
                <a:solidFill>
                  <a:srgbClr val="800000"/>
                </a:solidFill>
                <a:latin typeface="Arial"/>
                <a:cs typeface="Arial"/>
              </a:rPr>
              <a:t>that makes the search for particular database records </a:t>
            </a:r>
            <a:r>
              <a:rPr lang="en-US" sz="2200" spc="-5" dirty="0" smtClean="0">
                <a:solidFill>
                  <a:srgbClr val="800000"/>
                </a:solidFill>
                <a:latin typeface="Arial"/>
                <a:cs typeface="Arial"/>
              </a:rPr>
              <a:t>efficient</a:t>
            </a:r>
            <a:endParaRPr lang="en-US" sz="2200" spc="-5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1539" y="6492646"/>
            <a:ext cx="31388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Arial"/>
                <a:cs typeface="Arial"/>
              </a:rPr>
              <a:t>C</a:t>
            </a:r>
            <a:r>
              <a:rPr sz="900" spc="-15" dirty="0">
                <a:latin typeface="Arial"/>
                <a:cs typeface="Arial"/>
              </a:rPr>
              <a:t>o</a:t>
            </a:r>
            <a:r>
              <a:rPr sz="3300" spc="-1650" baseline="8838" dirty="0">
                <a:solidFill>
                  <a:srgbClr val="800000"/>
                </a:solidFill>
                <a:latin typeface="Arial"/>
                <a:cs typeface="Arial"/>
              </a:rPr>
              <a:t>s</a:t>
            </a:r>
            <a:r>
              <a:rPr sz="900" spc="-5" dirty="0">
                <a:latin typeface="Arial"/>
                <a:cs typeface="Arial"/>
              </a:rPr>
              <a:t>p</a:t>
            </a:r>
            <a:r>
              <a:rPr sz="900" spc="-10" dirty="0">
                <a:latin typeface="Arial"/>
                <a:cs typeface="Arial"/>
              </a:rPr>
              <a:t>y</a:t>
            </a:r>
            <a:r>
              <a:rPr sz="900" spc="-160" dirty="0">
                <a:latin typeface="Arial"/>
                <a:cs typeface="Arial"/>
              </a:rPr>
              <a:t>r</a:t>
            </a:r>
            <a:r>
              <a:rPr sz="3300" spc="-1425" baseline="8838" dirty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sz="900" spc="-5" dirty="0">
                <a:latin typeface="Arial"/>
                <a:cs typeface="Arial"/>
              </a:rPr>
              <a:t>ig</a:t>
            </a:r>
            <a:r>
              <a:rPr sz="900" spc="-270" dirty="0">
                <a:latin typeface="Arial"/>
                <a:cs typeface="Arial"/>
              </a:rPr>
              <a:t>h</a:t>
            </a:r>
            <a:r>
              <a:rPr sz="3300" spc="-1260" baseline="8838" dirty="0">
                <a:solidFill>
                  <a:srgbClr val="800000"/>
                </a:solidFill>
                <a:latin typeface="Arial"/>
                <a:cs typeface="Arial"/>
              </a:rPr>
              <a:t>s</a:t>
            </a:r>
            <a:r>
              <a:rPr sz="900" dirty="0">
                <a:latin typeface="Arial"/>
                <a:cs typeface="Arial"/>
              </a:rPr>
              <a:t>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325" dirty="0">
                <a:latin typeface="Arial"/>
                <a:cs typeface="Arial"/>
              </a:rPr>
              <a:t>©</a:t>
            </a:r>
            <a:r>
              <a:rPr sz="3300" spc="-67" baseline="8838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900" spc="-470" dirty="0">
                <a:latin typeface="Arial"/>
                <a:cs typeface="Arial"/>
              </a:rPr>
              <a:t>2</a:t>
            </a:r>
            <a:r>
              <a:rPr sz="3300" spc="-1147" baseline="8838" dirty="0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sz="900" spc="-5" dirty="0">
                <a:latin typeface="Arial"/>
                <a:cs typeface="Arial"/>
              </a:rPr>
              <a:t>0</a:t>
            </a:r>
            <a:r>
              <a:rPr sz="900" spc="-254" dirty="0">
                <a:latin typeface="Arial"/>
                <a:cs typeface="Arial"/>
              </a:rPr>
              <a:t>1</a:t>
            </a:r>
            <a:r>
              <a:rPr sz="3300" spc="-2385" baseline="8838" dirty="0">
                <a:solidFill>
                  <a:srgbClr val="800000"/>
                </a:solidFill>
                <a:latin typeface="Arial"/>
                <a:cs typeface="Arial"/>
              </a:rPr>
              <a:t>m</a:t>
            </a:r>
            <a:r>
              <a:rPr sz="900" spc="-5" dirty="0">
                <a:latin typeface="Arial"/>
                <a:cs typeface="Arial"/>
              </a:rPr>
              <a:t>6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R</a:t>
            </a:r>
            <a:r>
              <a:rPr sz="900" spc="-305" dirty="0">
                <a:latin typeface="Arial"/>
                <a:cs typeface="Arial"/>
              </a:rPr>
              <a:t>a</a:t>
            </a:r>
            <a:r>
              <a:rPr sz="3300" spc="-1207" baseline="8838" dirty="0">
                <a:solidFill>
                  <a:srgbClr val="800000"/>
                </a:solidFill>
                <a:latin typeface="Arial"/>
                <a:cs typeface="Arial"/>
              </a:rPr>
              <a:t>s</a:t>
            </a:r>
            <a:r>
              <a:rPr sz="900" spc="5" dirty="0">
                <a:latin typeface="Arial"/>
                <a:cs typeface="Arial"/>
              </a:rPr>
              <a:t>m</a:t>
            </a:r>
            <a:r>
              <a:rPr sz="900" spc="-470" dirty="0">
                <a:latin typeface="Arial"/>
                <a:cs typeface="Arial"/>
              </a:rPr>
              <a:t>e</a:t>
            </a:r>
            <a:r>
              <a:rPr sz="3300" spc="-232" baseline="8838" dirty="0">
                <a:solidFill>
                  <a:srgbClr val="800000"/>
                </a:solidFill>
                <a:latin typeface="Arial"/>
                <a:cs typeface="Arial"/>
              </a:rPr>
              <a:t>.</a:t>
            </a:r>
            <a:r>
              <a:rPr sz="900" dirty="0">
                <a:latin typeface="Arial"/>
                <a:cs typeface="Arial"/>
              </a:rPr>
              <a:t>z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</a:t>
            </a:r>
            <a:r>
              <a:rPr sz="900" spc="-5" dirty="0">
                <a:latin typeface="Arial"/>
                <a:cs typeface="Arial"/>
              </a:rPr>
              <a:t>l</a:t>
            </a:r>
            <a:r>
              <a:rPr sz="900" spc="5" dirty="0">
                <a:latin typeface="Arial"/>
                <a:cs typeface="Arial"/>
              </a:rPr>
              <a:t>m</a:t>
            </a:r>
            <a:r>
              <a:rPr sz="900" spc="-5" dirty="0">
                <a:latin typeface="Arial"/>
                <a:cs typeface="Arial"/>
              </a:rPr>
              <a:t>a</a:t>
            </a:r>
            <a:r>
              <a:rPr sz="900" spc="5" dirty="0">
                <a:latin typeface="Arial"/>
                <a:cs typeface="Arial"/>
              </a:rPr>
              <a:t>s</a:t>
            </a:r>
            <a:r>
              <a:rPr sz="900" spc="-5" dirty="0">
                <a:latin typeface="Arial"/>
                <a:cs typeface="Arial"/>
              </a:rPr>
              <a:t>ri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and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Sha</a:t>
            </a:r>
            <a:r>
              <a:rPr sz="900" spc="5" dirty="0">
                <a:latin typeface="Arial"/>
                <a:cs typeface="Arial"/>
              </a:rPr>
              <a:t>mk</a:t>
            </a:r>
            <a:r>
              <a:rPr sz="900" spc="-5" dirty="0">
                <a:latin typeface="Arial"/>
                <a:cs typeface="Arial"/>
              </a:rPr>
              <a:t>an</a:t>
            </a:r>
            <a:r>
              <a:rPr sz="900" dirty="0">
                <a:latin typeface="Arial"/>
                <a:cs typeface="Arial"/>
              </a:rPr>
              <a:t>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B.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Na</a:t>
            </a:r>
            <a:r>
              <a:rPr sz="900" spc="-10" dirty="0">
                <a:latin typeface="Arial"/>
                <a:cs typeface="Arial"/>
              </a:rPr>
              <a:t>v</a:t>
            </a:r>
            <a:r>
              <a:rPr sz="900" spc="-5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th</a:t>
            </a:r>
            <a:r>
              <a:rPr sz="900" spc="-5" dirty="0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059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56042" y="6581038"/>
            <a:ext cx="8045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990033"/>
                </a:solidFill>
                <a:latin typeface="Arial"/>
                <a:cs typeface="Arial"/>
              </a:rPr>
              <a:t>Slide</a:t>
            </a:r>
            <a:r>
              <a:rPr sz="1400" b="1" spc="-7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0033"/>
                </a:solidFill>
                <a:latin typeface="Arial"/>
                <a:cs typeface="Arial"/>
              </a:rPr>
              <a:t>2-</a:t>
            </a:r>
            <a:r>
              <a:rPr sz="1400" b="1" spc="-4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0033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8617" y="673795"/>
            <a:ext cx="5436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Categories</a:t>
            </a:r>
            <a:r>
              <a:rPr spc="-5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Data</a:t>
            </a:r>
            <a:r>
              <a:rPr spc="-45" dirty="0"/>
              <a:t> </a:t>
            </a:r>
            <a:r>
              <a:rPr dirty="0"/>
              <a:t>Models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8617" y="1828800"/>
            <a:ext cx="8520583" cy="29040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9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Implementation</a:t>
            </a:r>
            <a:r>
              <a:rPr sz="2400" b="1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(representational)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data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 models:</a:t>
            </a:r>
            <a:endParaRPr sz="2400" dirty="0">
              <a:latin typeface="Arial"/>
              <a:cs typeface="Arial"/>
            </a:endParaRPr>
          </a:p>
          <a:p>
            <a:pPr marL="756285" marR="190500" lvl="1" indent="-287020">
              <a:lnSpc>
                <a:spcPts val="2380"/>
              </a:lnSpc>
              <a:spcBef>
                <a:spcPts val="55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Provide</a:t>
            </a:r>
            <a:r>
              <a:rPr sz="22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concepts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that</a:t>
            </a:r>
            <a:r>
              <a:rPr sz="22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fall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between</a:t>
            </a:r>
            <a:r>
              <a:rPr sz="22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above</a:t>
            </a:r>
            <a:r>
              <a:rPr sz="22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two,</a:t>
            </a:r>
            <a:r>
              <a:rPr sz="22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used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by </a:t>
            </a:r>
            <a:r>
              <a:rPr sz="2200" spc="-59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many</a:t>
            </a:r>
            <a:r>
              <a:rPr sz="22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commercial</a:t>
            </a:r>
            <a:r>
              <a:rPr sz="2200" spc="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DBMS</a:t>
            </a:r>
            <a:r>
              <a:rPr sz="22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implementations</a:t>
            </a:r>
            <a:r>
              <a:rPr sz="22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(e.g.</a:t>
            </a:r>
            <a:r>
              <a:rPr sz="22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relational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data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models</a:t>
            </a:r>
            <a:r>
              <a:rPr sz="22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used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 in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many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commercial</a:t>
            </a:r>
            <a:r>
              <a:rPr sz="22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systems).</a:t>
            </a:r>
            <a:endParaRPr lang="ar-JO" sz="2200" spc="-5" dirty="0">
              <a:solidFill>
                <a:srgbClr val="800000"/>
              </a:solidFill>
              <a:latin typeface="Arial"/>
              <a:cs typeface="Arial"/>
            </a:endParaRPr>
          </a:p>
          <a:p>
            <a:pPr marL="469265" marR="190500" lvl="1">
              <a:lnSpc>
                <a:spcPts val="2380"/>
              </a:lnSpc>
              <a:spcBef>
                <a:spcPts val="555"/>
              </a:spcBef>
              <a:buClr>
                <a:srgbClr val="333399"/>
              </a:buClr>
              <a:buSzPct val="54545"/>
              <a:tabLst>
                <a:tab pos="756285" algn="l"/>
                <a:tab pos="756920" algn="l"/>
              </a:tabLst>
            </a:pP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Self-Describing</a:t>
            </a:r>
            <a:r>
              <a:rPr sz="2400" b="1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Data</a:t>
            </a:r>
            <a:r>
              <a:rPr sz="2400" b="1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Models:</a:t>
            </a:r>
            <a:endParaRPr sz="2400" dirty="0">
              <a:latin typeface="Arial"/>
              <a:cs typeface="Arial"/>
            </a:endParaRPr>
          </a:p>
          <a:p>
            <a:pPr marL="756285" marR="5080" lvl="1" indent="-287020">
              <a:lnSpc>
                <a:spcPts val="2380"/>
              </a:lnSpc>
              <a:spcBef>
                <a:spcPts val="55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Combine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2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description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data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with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data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values.</a:t>
            </a:r>
            <a:r>
              <a:rPr lang="ar-JO" sz="22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Examples</a:t>
            </a:r>
            <a:r>
              <a:rPr sz="22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include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XML,</a:t>
            </a:r>
            <a:r>
              <a:rPr sz="22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key-value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stores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sz="22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some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NOSQL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1539" y="6492646"/>
            <a:ext cx="31388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Arial"/>
                <a:cs typeface="Arial"/>
              </a:rPr>
              <a:t>C</a:t>
            </a:r>
            <a:r>
              <a:rPr sz="900" spc="-15" dirty="0">
                <a:latin typeface="Arial"/>
                <a:cs typeface="Arial"/>
              </a:rPr>
              <a:t>o</a:t>
            </a:r>
            <a:r>
              <a:rPr sz="3300" spc="-1650" baseline="8838" dirty="0">
                <a:solidFill>
                  <a:srgbClr val="800000"/>
                </a:solidFill>
                <a:latin typeface="Arial"/>
                <a:cs typeface="Arial"/>
              </a:rPr>
              <a:t>s</a:t>
            </a:r>
            <a:r>
              <a:rPr sz="900" spc="-5" dirty="0">
                <a:latin typeface="Arial"/>
                <a:cs typeface="Arial"/>
              </a:rPr>
              <a:t>p</a:t>
            </a:r>
            <a:r>
              <a:rPr sz="900" spc="-10" dirty="0">
                <a:latin typeface="Arial"/>
                <a:cs typeface="Arial"/>
              </a:rPr>
              <a:t>y</a:t>
            </a:r>
            <a:r>
              <a:rPr sz="900" spc="-160" dirty="0">
                <a:latin typeface="Arial"/>
                <a:cs typeface="Arial"/>
              </a:rPr>
              <a:t>r</a:t>
            </a:r>
            <a:r>
              <a:rPr sz="3300" spc="-1425" baseline="8838" dirty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sz="900" spc="-5" dirty="0">
                <a:latin typeface="Arial"/>
                <a:cs typeface="Arial"/>
              </a:rPr>
              <a:t>ig</a:t>
            </a:r>
            <a:r>
              <a:rPr sz="900" spc="-270" dirty="0">
                <a:latin typeface="Arial"/>
                <a:cs typeface="Arial"/>
              </a:rPr>
              <a:t>h</a:t>
            </a:r>
            <a:r>
              <a:rPr sz="3300" spc="-1260" baseline="8838" dirty="0">
                <a:solidFill>
                  <a:srgbClr val="800000"/>
                </a:solidFill>
                <a:latin typeface="Arial"/>
                <a:cs typeface="Arial"/>
              </a:rPr>
              <a:t>s</a:t>
            </a:r>
            <a:r>
              <a:rPr sz="900" dirty="0">
                <a:latin typeface="Arial"/>
                <a:cs typeface="Arial"/>
              </a:rPr>
              <a:t>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325" dirty="0">
                <a:latin typeface="Arial"/>
                <a:cs typeface="Arial"/>
              </a:rPr>
              <a:t>©</a:t>
            </a:r>
            <a:r>
              <a:rPr sz="3300" spc="-67" baseline="8838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900" spc="-470" dirty="0">
                <a:latin typeface="Arial"/>
                <a:cs typeface="Arial"/>
              </a:rPr>
              <a:t>2</a:t>
            </a:r>
            <a:r>
              <a:rPr sz="3300" spc="-1147" baseline="8838" dirty="0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sz="900" spc="-5" dirty="0">
                <a:latin typeface="Arial"/>
                <a:cs typeface="Arial"/>
              </a:rPr>
              <a:t>0</a:t>
            </a:r>
            <a:r>
              <a:rPr sz="900" spc="-254" dirty="0">
                <a:latin typeface="Arial"/>
                <a:cs typeface="Arial"/>
              </a:rPr>
              <a:t>1</a:t>
            </a:r>
            <a:r>
              <a:rPr sz="3300" spc="-2385" baseline="8838" dirty="0">
                <a:solidFill>
                  <a:srgbClr val="800000"/>
                </a:solidFill>
                <a:latin typeface="Arial"/>
                <a:cs typeface="Arial"/>
              </a:rPr>
              <a:t>m</a:t>
            </a:r>
            <a:r>
              <a:rPr sz="900" spc="-5" dirty="0">
                <a:latin typeface="Arial"/>
                <a:cs typeface="Arial"/>
              </a:rPr>
              <a:t>6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R</a:t>
            </a:r>
            <a:r>
              <a:rPr sz="900" spc="-305" dirty="0">
                <a:latin typeface="Arial"/>
                <a:cs typeface="Arial"/>
              </a:rPr>
              <a:t>a</a:t>
            </a:r>
            <a:r>
              <a:rPr sz="3300" spc="-1207" baseline="8838" dirty="0">
                <a:solidFill>
                  <a:srgbClr val="800000"/>
                </a:solidFill>
                <a:latin typeface="Arial"/>
                <a:cs typeface="Arial"/>
              </a:rPr>
              <a:t>s</a:t>
            </a:r>
            <a:r>
              <a:rPr sz="900" spc="5" dirty="0">
                <a:latin typeface="Arial"/>
                <a:cs typeface="Arial"/>
              </a:rPr>
              <a:t>m</a:t>
            </a:r>
            <a:r>
              <a:rPr sz="900" spc="-470" dirty="0">
                <a:latin typeface="Arial"/>
                <a:cs typeface="Arial"/>
              </a:rPr>
              <a:t>e</a:t>
            </a:r>
            <a:r>
              <a:rPr sz="3300" spc="-232" baseline="8838" dirty="0">
                <a:solidFill>
                  <a:srgbClr val="800000"/>
                </a:solidFill>
                <a:latin typeface="Arial"/>
                <a:cs typeface="Arial"/>
              </a:rPr>
              <a:t>.</a:t>
            </a:r>
            <a:r>
              <a:rPr sz="900" dirty="0">
                <a:latin typeface="Arial"/>
                <a:cs typeface="Arial"/>
              </a:rPr>
              <a:t>z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</a:t>
            </a:r>
            <a:r>
              <a:rPr sz="900" spc="-5" dirty="0">
                <a:latin typeface="Arial"/>
                <a:cs typeface="Arial"/>
              </a:rPr>
              <a:t>l</a:t>
            </a:r>
            <a:r>
              <a:rPr sz="900" spc="5" dirty="0">
                <a:latin typeface="Arial"/>
                <a:cs typeface="Arial"/>
              </a:rPr>
              <a:t>m</a:t>
            </a:r>
            <a:r>
              <a:rPr sz="900" spc="-5" dirty="0">
                <a:latin typeface="Arial"/>
                <a:cs typeface="Arial"/>
              </a:rPr>
              <a:t>a</a:t>
            </a:r>
            <a:r>
              <a:rPr sz="900" spc="5" dirty="0">
                <a:latin typeface="Arial"/>
                <a:cs typeface="Arial"/>
              </a:rPr>
              <a:t>s</a:t>
            </a:r>
            <a:r>
              <a:rPr sz="900" spc="-5" dirty="0">
                <a:latin typeface="Arial"/>
                <a:cs typeface="Arial"/>
              </a:rPr>
              <a:t>ri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and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Sha</a:t>
            </a:r>
            <a:r>
              <a:rPr sz="900" spc="5" dirty="0">
                <a:latin typeface="Arial"/>
                <a:cs typeface="Arial"/>
              </a:rPr>
              <a:t>mk</a:t>
            </a:r>
            <a:r>
              <a:rPr sz="900" spc="-5" dirty="0">
                <a:latin typeface="Arial"/>
                <a:cs typeface="Arial"/>
              </a:rPr>
              <a:t>an</a:t>
            </a:r>
            <a:r>
              <a:rPr sz="900" dirty="0">
                <a:latin typeface="Arial"/>
                <a:cs typeface="Arial"/>
              </a:rPr>
              <a:t>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B.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Na</a:t>
            </a:r>
            <a:r>
              <a:rPr sz="900" spc="-10" dirty="0">
                <a:latin typeface="Arial"/>
                <a:cs typeface="Arial"/>
              </a:rPr>
              <a:t>v</a:t>
            </a:r>
            <a:r>
              <a:rPr sz="900" spc="-5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th</a:t>
            </a:r>
            <a:r>
              <a:rPr sz="900" spc="-5" dirty="0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5487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Schemas versus Instances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</a:t>
            </a:r>
            <a:r>
              <a:rPr spc="-65" dirty="0"/>
              <a:t> </a:t>
            </a:r>
            <a:r>
              <a:rPr dirty="0"/>
              <a:t>2-</a:t>
            </a:r>
            <a:r>
              <a:rPr spc="-40" dirty="0"/>
              <a:t> </a:t>
            </a: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</a:t>
            </a:r>
            <a:r>
              <a:rPr spc="-10" dirty="0"/>
              <a:t> </a:t>
            </a:r>
            <a:r>
              <a:rPr dirty="0"/>
              <a:t>© </a:t>
            </a:r>
            <a:r>
              <a:rPr spc="-5" dirty="0"/>
              <a:t>2016</a:t>
            </a:r>
            <a:r>
              <a:rPr spc="-15" dirty="0"/>
              <a:t> </a:t>
            </a:r>
            <a:r>
              <a:rPr dirty="0"/>
              <a:t>Ramez</a:t>
            </a:r>
            <a:r>
              <a:rPr spc="-10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 </a:t>
            </a:r>
            <a:r>
              <a:rPr dirty="0"/>
              <a:t>Shamkant</a:t>
            </a:r>
            <a:r>
              <a:rPr spc="-25" dirty="0"/>
              <a:t> </a:t>
            </a:r>
            <a:r>
              <a:rPr dirty="0"/>
              <a:t>B.</a:t>
            </a:r>
            <a:r>
              <a:rPr spc="-5" dirty="0"/>
              <a:t>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7772"/>
            <a:ext cx="7832725" cy="425005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Database</a:t>
            </a:r>
            <a:r>
              <a:rPr sz="28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Schema: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800000"/>
                </a:solidFill>
                <a:latin typeface="Arial"/>
                <a:cs typeface="Arial"/>
              </a:rPr>
              <a:t>description</a:t>
            </a:r>
            <a:r>
              <a:rPr sz="2600" b="1" i="1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database.</a:t>
            </a:r>
            <a:endParaRPr sz="2600" dirty="0">
              <a:latin typeface="Arial"/>
              <a:cs typeface="Arial"/>
            </a:endParaRPr>
          </a:p>
          <a:p>
            <a:pPr marL="756285" marR="5080" lvl="1" indent="-287020">
              <a:lnSpc>
                <a:spcPts val="2810"/>
              </a:lnSpc>
              <a:spcBef>
                <a:spcPts val="66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Includes descriptions of the database structure, 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data types,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the constraints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on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database.</a:t>
            </a:r>
            <a:endParaRPr sz="2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Schema Diagram:</a:t>
            </a:r>
            <a:endParaRPr sz="2800" dirty="0">
              <a:latin typeface="Arial"/>
              <a:cs typeface="Arial"/>
            </a:endParaRPr>
          </a:p>
          <a:p>
            <a:pPr marL="756285" marR="527685" lvl="1" indent="-287020">
              <a:lnSpc>
                <a:spcPts val="2810"/>
              </a:lnSpc>
              <a:spcBef>
                <a:spcPts val="67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An </a:t>
            </a:r>
            <a:r>
              <a:rPr sz="2600" b="1" i="1" dirty="0">
                <a:solidFill>
                  <a:srgbClr val="800000"/>
                </a:solidFill>
                <a:latin typeface="Arial"/>
                <a:cs typeface="Arial"/>
              </a:rPr>
              <a:t>illustrative</a:t>
            </a:r>
            <a:r>
              <a:rPr sz="2600" b="1" i="1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display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of (most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aspects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of)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sz="2600" spc="-7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database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schema.</a:t>
            </a:r>
            <a:endParaRPr sz="2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Schema</a:t>
            </a:r>
            <a:r>
              <a:rPr sz="28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Construct:</a:t>
            </a:r>
            <a:endParaRPr sz="2800" dirty="0">
              <a:latin typeface="Arial"/>
              <a:cs typeface="Arial"/>
            </a:endParaRPr>
          </a:p>
          <a:p>
            <a:pPr marL="756285" marR="48260" lvl="1" indent="-287020">
              <a:lnSpc>
                <a:spcPts val="2810"/>
              </a:lnSpc>
              <a:spcBef>
                <a:spcPts val="67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800000"/>
                </a:solidFill>
                <a:latin typeface="Arial"/>
                <a:cs typeface="Arial"/>
              </a:rPr>
              <a:t>component</a:t>
            </a:r>
            <a:r>
              <a:rPr sz="2600" b="1" i="1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6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schema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or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an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object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within </a:t>
            </a:r>
            <a:r>
              <a:rPr sz="2600" spc="-7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the schema,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e.g., STUDENT,</a:t>
            </a:r>
            <a:r>
              <a:rPr sz="26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COURSE.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</TotalTime>
  <Words>1425</Words>
  <Application>Microsoft Office PowerPoint</Application>
  <PresentationFormat>On-screen Show (4:3)</PresentationFormat>
  <Paragraphs>186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Outline</vt:lpstr>
      <vt:lpstr>PowerPoint Presentation</vt:lpstr>
      <vt:lpstr>Data Models</vt:lpstr>
      <vt:lpstr>Data Models (continued)</vt:lpstr>
      <vt:lpstr>Categories of Data Models</vt:lpstr>
      <vt:lpstr>Categories of Data Models</vt:lpstr>
      <vt:lpstr>Schemas versus Instances</vt:lpstr>
      <vt:lpstr>Example of a Database Schema</vt:lpstr>
      <vt:lpstr>Schemas versus Instances</vt:lpstr>
      <vt:lpstr>Database Schema  vs. Database State</vt:lpstr>
      <vt:lpstr>Example of a database state</vt:lpstr>
      <vt:lpstr>Database Schema vs. Database State (continued)</vt:lpstr>
      <vt:lpstr>PowerPoint Presentation</vt:lpstr>
      <vt:lpstr>Three-Schema Architecture</vt:lpstr>
      <vt:lpstr>Three-Schema Architecture</vt:lpstr>
      <vt:lpstr>The three-schema architecture</vt:lpstr>
      <vt:lpstr>PowerPoint Presentation</vt:lpstr>
      <vt:lpstr>Data Independence</vt:lpstr>
      <vt:lpstr>PowerPoint Presentation</vt:lpstr>
      <vt:lpstr>DBMS Languages</vt:lpstr>
      <vt:lpstr>DBMS Languages</vt:lpstr>
      <vt:lpstr>DBMS Languages</vt:lpstr>
      <vt:lpstr>PowerPoint Presentation</vt:lpstr>
      <vt:lpstr>Database System Utilities</vt:lpstr>
      <vt:lpstr>Chapter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Database System Concepts and Architecture</dc:subject>
  <dc:creator>Elmasri/Navathe</dc:creator>
  <cp:lastModifiedBy>User</cp:lastModifiedBy>
  <cp:revision>25</cp:revision>
  <dcterms:created xsi:type="dcterms:W3CDTF">2021-02-20T08:36:23Z</dcterms:created>
  <dcterms:modified xsi:type="dcterms:W3CDTF">2021-03-08T07:30:36Z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2021-02-20T00:00:00Z</vt:filetime>
  </property>
</Properties>
</file>