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9" r:id="rId17"/>
    <p:sldId id="318" r:id="rId18"/>
    <p:sldId id="273" r:id="rId19"/>
    <p:sldId id="274" r:id="rId20"/>
    <p:sldId id="276" r:id="rId21"/>
    <p:sldId id="277" r:id="rId22"/>
    <p:sldId id="278" r:id="rId23"/>
    <p:sldId id="279" r:id="rId24"/>
    <p:sldId id="283" r:id="rId25"/>
    <p:sldId id="284" r:id="rId26"/>
    <p:sldId id="285" r:id="rId27"/>
    <p:sldId id="286" r:id="rId28"/>
    <p:sldId id="287" r:id="rId29"/>
    <p:sldId id="320" r:id="rId30"/>
    <p:sldId id="321" r:id="rId31"/>
    <p:sldId id="290" r:id="rId32"/>
    <p:sldId id="291" r:id="rId33"/>
    <p:sldId id="292" r:id="rId34"/>
    <p:sldId id="293" r:id="rId35"/>
    <p:sldId id="295" r:id="rId36"/>
    <p:sldId id="294" r:id="rId37"/>
    <p:sldId id="298" r:id="rId38"/>
    <p:sldId id="299" r:id="rId39"/>
    <p:sldId id="300" r:id="rId40"/>
    <p:sldId id="303" r:id="rId41"/>
    <p:sldId id="304" r:id="rId42"/>
    <p:sldId id="306" r:id="rId43"/>
    <p:sldId id="307" r:id="rId44"/>
    <p:sldId id="308" r:id="rId45"/>
    <p:sldId id="309" r:id="rId46"/>
    <p:sldId id="310" r:id="rId47"/>
    <p:sldId id="312" r:id="rId48"/>
    <p:sldId id="313" r:id="rId49"/>
    <p:sldId id="315" r:id="rId50"/>
    <p:sldId id="314" r:id="rId51"/>
  </p:sldIdLst>
  <p:sldSz cx="9144000" cy="6858000" type="screen4x3"/>
  <p:notesSz cx="9144000" cy="6858000"/>
  <p:defaultTextStyle>
    <a:defPPr>
      <a:defRPr lang="ar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2E3E57D-D534-426B-9B21-BF0E37E6BF79}" type="datetimeFigureOut">
              <a:rPr lang="ar-JO" smtClean="0"/>
              <a:t>11/08/1442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FFA9F86-2600-44C0-BCFA-59FCE7607099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8096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A9F86-2600-44C0-BCFA-59FCE7607099}" type="slidenum">
              <a:rPr lang="ar-JO" smtClean="0"/>
              <a:t>28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2119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 and 4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A9F86-2600-44C0-BCFA-59FCE7607099}" type="slidenum">
              <a:rPr lang="ar-JO" smtClean="0"/>
              <a:t>33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7831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7849" y="3170000"/>
            <a:ext cx="260830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4616" y="4353006"/>
            <a:ext cx="6334767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2329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1-</a:t>
            </a:r>
            <a:r>
              <a:rPr spc="-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1-</a:t>
            </a:r>
            <a:r>
              <a:rPr spc="-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1-</a:t>
            </a:r>
            <a:r>
              <a:rPr spc="-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1-</a:t>
            </a:r>
            <a:r>
              <a:rPr spc="-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1-</a:t>
            </a:r>
            <a:r>
              <a:rPr spc="-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79185" y="1449445"/>
            <a:ext cx="65405" cy="5408930"/>
          </a:xfrm>
          <a:custGeom>
            <a:avLst/>
            <a:gdLst/>
            <a:ahLst/>
            <a:cxnLst/>
            <a:rect l="l" t="t" r="r" b="b"/>
            <a:pathLst>
              <a:path w="65404" h="5408930">
                <a:moveTo>
                  <a:pt x="0" y="5408554"/>
                </a:moveTo>
                <a:lnTo>
                  <a:pt x="64865" y="5408554"/>
                </a:lnTo>
                <a:lnTo>
                  <a:pt x="64865" y="0"/>
                </a:lnTo>
                <a:lnTo>
                  <a:pt x="0" y="0"/>
                </a:lnTo>
                <a:lnTo>
                  <a:pt x="0" y="5408554"/>
                </a:lnTo>
                <a:close/>
              </a:path>
            </a:pathLst>
          </a:custGeom>
          <a:solidFill>
            <a:srgbClr val="67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36096" y="1449445"/>
            <a:ext cx="64769" cy="5408930"/>
          </a:xfrm>
          <a:custGeom>
            <a:avLst/>
            <a:gdLst/>
            <a:ahLst/>
            <a:cxnLst/>
            <a:rect l="l" t="t" r="r" b="b"/>
            <a:pathLst>
              <a:path w="64770" h="5408930">
                <a:moveTo>
                  <a:pt x="0" y="5408554"/>
                </a:moveTo>
                <a:lnTo>
                  <a:pt x="64770" y="5408554"/>
                </a:lnTo>
                <a:lnTo>
                  <a:pt x="64770" y="0"/>
                </a:lnTo>
                <a:lnTo>
                  <a:pt x="0" y="0"/>
                </a:lnTo>
                <a:lnTo>
                  <a:pt x="0" y="5408554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00866" y="1449445"/>
            <a:ext cx="78740" cy="5408930"/>
          </a:xfrm>
          <a:custGeom>
            <a:avLst/>
            <a:gdLst/>
            <a:ahLst/>
            <a:cxnLst/>
            <a:rect l="l" t="t" r="r" b="b"/>
            <a:pathLst>
              <a:path w="78740" h="5408930">
                <a:moveTo>
                  <a:pt x="0" y="5408554"/>
                </a:moveTo>
                <a:lnTo>
                  <a:pt x="78319" y="5408554"/>
                </a:lnTo>
                <a:lnTo>
                  <a:pt x="78319" y="0"/>
                </a:lnTo>
                <a:lnTo>
                  <a:pt x="0" y="0"/>
                </a:lnTo>
                <a:lnTo>
                  <a:pt x="0" y="5408554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0825" cy="1449705"/>
          </a:xfrm>
          <a:custGeom>
            <a:avLst/>
            <a:gdLst/>
            <a:ahLst/>
            <a:cxnLst/>
            <a:rect l="l" t="t" r="r" b="b"/>
            <a:pathLst>
              <a:path w="9140825" h="1449705">
                <a:moveTo>
                  <a:pt x="0" y="1449455"/>
                </a:moveTo>
                <a:lnTo>
                  <a:pt x="9140830" y="1449455"/>
                </a:lnTo>
                <a:lnTo>
                  <a:pt x="9140830" y="0"/>
                </a:lnTo>
                <a:lnTo>
                  <a:pt x="0" y="0"/>
                </a:lnTo>
                <a:lnTo>
                  <a:pt x="0" y="1449455"/>
                </a:lnTo>
                <a:close/>
              </a:path>
            </a:pathLst>
          </a:custGeom>
          <a:solidFill>
            <a:srgbClr val="677128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0" y="127502"/>
            <a:ext cx="898651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615" y="2136771"/>
            <a:ext cx="8506769" cy="367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250" y="6668675"/>
            <a:ext cx="308673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57242" y="6598538"/>
            <a:ext cx="91630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80032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1-</a:t>
            </a:r>
            <a:r>
              <a:rPr spc="-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0" y="6657847"/>
            <a:ext cx="3086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Copyright </a:t>
            </a:r>
            <a:r>
              <a:rPr sz="900" dirty="0">
                <a:latin typeface="Arial"/>
                <a:cs typeface="Arial"/>
              </a:rPr>
              <a:t>© 2016 </a:t>
            </a:r>
            <a:r>
              <a:rPr sz="900" spc="-5" dirty="0">
                <a:latin typeface="Arial"/>
                <a:cs typeface="Arial"/>
              </a:rPr>
              <a:t>Ramez </a:t>
            </a:r>
            <a:r>
              <a:rPr sz="900" dirty="0">
                <a:latin typeface="Arial"/>
                <a:cs typeface="Arial"/>
              </a:rPr>
              <a:t>Elmasr and Shamkant B.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Navathei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8950" y="1516127"/>
            <a:ext cx="3892539" cy="484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4523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</a:t>
            </a:r>
            <a:r>
              <a:rPr spc="-5" dirty="0"/>
              <a:t>of Attributes</a:t>
            </a:r>
            <a:r>
              <a:rPr spc="-60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52697"/>
            <a:ext cx="8081645" cy="428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Simple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270"/>
              </a:lnSpc>
              <a:buClr>
                <a:srgbClr val="323298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Each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entity has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single atomic value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for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attribute.</a:t>
            </a:r>
            <a:r>
              <a:rPr sz="2100" spc="-8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For</a:t>
            </a:r>
            <a:endParaRPr sz="2100">
              <a:latin typeface="Arial"/>
              <a:cs typeface="Arial"/>
            </a:endParaRPr>
          </a:p>
          <a:p>
            <a:pPr marL="756285">
              <a:lnSpc>
                <a:spcPts val="2270"/>
              </a:lnSpc>
            </a:pP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example,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SSN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or</a:t>
            </a:r>
            <a:r>
              <a:rPr sz="21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Sex.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Composite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270"/>
              </a:lnSpc>
              <a:buClr>
                <a:srgbClr val="323298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attribute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may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be composed of several components.</a:t>
            </a:r>
            <a:r>
              <a:rPr sz="2100" spc="-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For</a:t>
            </a:r>
            <a:endParaRPr sz="2100">
              <a:latin typeface="Arial"/>
              <a:cs typeface="Arial"/>
            </a:endParaRPr>
          </a:p>
          <a:p>
            <a:pPr marL="756285">
              <a:lnSpc>
                <a:spcPts val="2270"/>
              </a:lnSpc>
            </a:pP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example:</a:t>
            </a:r>
            <a:endParaRPr sz="21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900" spc="-5" dirty="0">
                <a:solidFill>
                  <a:srgbClr val="323298"/>
                </a:solidFill>
                <a:latin typeface="Arial"/>
                <a:cs typeface="Arial"/>
              </a:rPr>
              <a:t>Address(Apt#, </a:t>
            </a:r>
            <a:r>
              <a:rPr sz="1900" spc="-10" dirty="0">
                <a:solidFill>
                  <a:srgbClr val="323298"/>
                </a:solidFill>
                <a:latin typeface="Arial"/>
                <a:cs typeface="Arial"/>
              </a:rPr>
              <a:t>House#, </a:t>
            </a:r>
            <a:r>
              <a:rPr sz="1900" spc="-5" dirty="0">
                <a:solidFill>
                  <a:srgbClr val="323298"/>
                </a:solidFill>
                <a:latin typeface="Arial"/>
                <a:cs typeface="Arial"/>
              </a:rPr>
              <a:t>Street, </a:t>
            </a:r>
            <a:r>
              <a:rPr sz="1900" spc="-10" dirty="0">
                <a:solidFill>
                  <a:srgbClr val="323298"/>
                </a:solidFill>
                <a:latin typeface="Arial"/>
                <a:cs typeface="Arial"/>
              </a:rPr>
              <a:t>City, </a:t>
            </a:r>
            <a:r>
              <a:rPr sz="1900" spc="-5" dirty="0">
                <a:solidFill>
                  <a:srgbClr val="323298"/>
                </a:solidFill>
                <a:latin typeface="Arial"/>
                <a:cs typeface="Arial"/>
              </a:rPr>
              <a:t>State, ZipCode, Country),</a:t>
            </a:r>
            <a:r>
              <a:rPr sz="1900" spc="2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323298"/>
                </a:solidFill>
                <a:latin typeface="Arial"/>
                <a:cs typeface="Arial"/>
              </a:rPr>
              <a:t>or</a:t>
            </a:r>
            <a:endParaRPr sz="1900">
              <a:latin typeface="Arial"/>
              <a:cs typeface="Arial"/>
            </a:endParaRPr>
          </a:p>
          <a:p>
            <a:pPr marL="1155700" lvl="2" indent="-229235">
              <a:lnSpc>
                <a:spcPts val="2280"/>
              </a:lnSpc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900" spc="-5" dirty="0">
                <a:solidFill>
                  <a:srgbClr val="323298"/>
                </a:solidFill>
                <a:latin typeface="Arial"/>
                <a:cs typeface="Arial"/>
              </a:rPr>
              <a:t>Name(FirstName, MiddleName,</a:t>
            </a:r>
            <a:r>
              <a:rPr sz="1900" spc="9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323298"/>
                </a:solidFill>
                <a:latin typeface="Arial"/>
                <a:cs typeface="Arial"/>
              </a:rPr>
              <a:t>LastName).</a:t>
            </a:r>
            <a:endParaRPr sz="1900">
              <a:latin typeface="Arial"/>
              <a:cs typeface="Arial"/>
            </a:endParaRPr>
          </a:p>
          <a:p>
            <a:pPr marL="1155700" marR="145415" lvl="2" indent="-229235">
              <a:lnSpc>
                <a:spcPts val="1920"/>
              </a:lnSpc>
              <a:spcBef>
                <a:spcPts val="459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Composition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may form a hierarchy where some</a:t>
            </a:r>
            <a:r>
              <a:rPr sz="2000" spc="-17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components  are themselves</a:t>
            </a:r>
            <a:r>
              <a:rPr sz="2000" spc="-6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composite.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Multi-valued</a:t>
            </a:r>
            <a:endParaRPr sz="2400">
              <a:latin typeface="Arial"/>
              <a:cs typeface="Arial"/>
            </a:endParaRPr>
          </a:p>
          <a:p>
            <a:pPr marL="756285" marR="20320" lvl="1" indent="-287020">
              <a:lnSpc>
                <a:spcPts val="2020"/>
              </a:lnSpc>
              <a:spcBef>
                <a:spcPts val="484"/>
              </a:spcBef>
              <a:buClr>
                <a:srgbClr val="323298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An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entity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may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have multiple values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for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that attribute.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For 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example,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Color of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CAR or PreviousDegrees of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100" spc="-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STUDENT.</a:t>
            </a:r>
            <a:endParaRPr sz="21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Denoted as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{Color}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or</a:t>
            </a:r>
            <a:r>
              <a:rPr sz="2000" spc="-9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{PreviousDegrees}.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4523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</a:t>
            </a:r>
            <a:r>
              <a:rPr spc="-5" dirty="0"/>
              <a:t>of Attributes</a:t>
            </a:r>
            <a:r>
              <a:rPr spc="-60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4401"/>
            <a:ext cx="8223250" cy="396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3820" indent="-342900" algn="just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 general, composite and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multi-valued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attributes  may be nested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arbitrarily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to any number of levels,  although this is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rare.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For example, PreviousDegrees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STUDENT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</a:t>
            </a:r>
            <a:r>
              <a:rPr sz="2600" spc="-16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 composite multi-valued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attribute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denoted</a:t>
            </a:r>
            <a:r>
              <a:rPr sz="2600" spc="-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by</a:t>
            </a:r>
            <a:endParaRPr sz="2600">
              <a:latin typeface="Arial"/>
              <a:cs typeface="Arial"/>
            </a:endParaRPr>
          </a:p>
          <a:p>
            <a:pPr marL="756285" algn="just">
              <a:lnSpc>
                <a:spcPct val="100000"/>
              </a:lnSpc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{PreviousDegrees (College, Year,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Degree,</a:t>
            </a:r>
            <a:r>
              <a:rPr sz="2600" spc="-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Field)}</a:t>
            </a:r>
            <a:endParaRPr sz="26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Multiple PreviousDegrees values can</a:t>
            </a:r>
            <a:r>
              <a:rPr sz="2600" spc="-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exist</a:t>
            </a:r>
            <a:endParaRPr sz="26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Each has four subcomponent</a:t>
            </a:r>
            <a:r>
              <a:rPr sz="2600" spc="-6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attributes:</a:t>
            </a:r>
            <a:endParaRPr sz="2600">
              <a:latin typeface="Arial"/>
              <a:cs typeface="Arial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58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College,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Year, Degree,</a:t>
            </a:r>
            <a:r>
              <a:rPr sz="2400" spc="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Field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668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</a:t>
            </a:r>
            <a:r>
              <a:rPr spc="-5" dirty="0"/>
              <a:t>of </a:t>
            </a:r>
            <a:r>
              <a:rPr dirty="0"/>
              <a:t>a composite</a:t>
            </a:r>
            <a:r>
              <a:rPr spc="-125" dirty="0"/>
              <a:t> </a:t>
            </a:r>
            <a:r>
              <a:rPr spc="-5" dirty="0"/>
              <a:t>attribute</a:t>
            </a:r>
          </a:p>
        </p:txBody>
      </p:sp>
      <p:sp>
        <p:nvSpPr>
          <p:cNvPr id="3" name="object 3"/>
          <p:cNvSpPr/>
          <p:nvPr/>
        </p:nvSpPr>
        <p:spPr>
          <a:xfrm>
            <a:off x="568237" y="2362206"/>
            <a:ext cx="8034418" cy="3280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708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Entity </a:t>
            </a:r>
            <a:r>
              <a:rPr spc="-5" dirty="0"/>
              <a:t>Types and </a:t>
            </a:r>
            <a:r>
              <a:rPr dirty="0"/>
              <a:t>Key </a:t>
            </a:r>
            <a:r>
              <a:rPr spc="-5" dirty="0"/>
              <a:t>Attributes</a:t>
            </a:r>
            <a:r>
              <a:rPr spc="-40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1354"/>
            <a:ext cx="8152130" cy="411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7180" indent="-342900">
              <a:lnSpc>
                <a:spcPct val="100000"/>
              </a:lnSpc>
              <a:spcBef>
                <a:spcPts val="105"/>
              </a:spcBef>
              <a:buClr>
                <a:srgbClr val="980032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Entities with the </a:t>
            </a:r>
            <a:r>
              <a:rPr sz="3200" dirty="0">
                <a:solidFill>
                  <a:srgbClr val="323298"/>
                </a:solidFill>
                <a:latin typeface="Arial"/>
                <a:cs typeface="Arial"/>
              </a:rPr>
              <a:t>same 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basic attributes are  grouped or </a:t>
            </a:r>
            <a:r>
              <a:rPr sz="3200" dirty="0">
                <a:solidFill>
                  <a:srgbClr val="323298"/>
                </a:solidFill>
                <a:latin typeface="Arial"/>
                <a:cs typeface="Arial"/>
              </a:rPr>
              <a:t>typed 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into an entity</a:t>
            </a:r>
            <a:r>
              <a:rPr sz="3200" spc="-1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type.</a:t>
            </a:r>
            <a:endParaRPr sz="3200" dirty="0">
              <a:latin typeface="Arial"/>
              <a:cs typeface="Arial"/>
            </a:endParaRPr>
          </a:p>
          <a:p>
            <a:pPr marL="756285" marR="487045" lvl="1" indent="-287020">
              <a:lnSpc>
                <a:spcPct val="100000"/>
              </a:lnSpc>
              <a:spcBef>
                <a:spcPts val="730"/>
              </a:spcBef>
              <a:buClr>
                <a:srgbClr val="323298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3000" dirty="0">
                <a:solidFill>
                  <a:srgbClr val="7F0000"/>
                </a:solidFill>
                <a:latin typeface="Arial"/>
                <a:cs typeface="Arial"/>
              </a:rPr>
              <a:t>For </a:t>
            </a:r>
            <a:r>
              <a:rPr sz="3000" spc="-5" dirty="0">
                <a:solidFill>
                  <a:srgbClr val="7F0000"/>
                </a:solidFill>
                <a:latin typeface="Arial"/>
                <a:cs typeface="Arial"/>
              </a:rPr>
              <a:t>example, </a:t>
            </a:r>
            <a:r>
              <a:rPr sz="30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7F0000"/>
                </a:solidFill>
                <a:latin typeface="Arial"/>
                <a:cs typeface="Arial"/>
              </a:rPr>
              <a:t>entity </a:t>
            </a:r>
            <a:r>
              <a:rPr sz="3000" dirty="0">
                <a:solidFill>
                  <a:srgbClr val="7F0000"/>
                </a:solidFill>
                <a:latin typeface="Arial"/>
                <a:cs typeface="Arial"/>
              </a:rPr>
              <a:t>type</a:t>
            </a:r>
            <a:r>
              <a:rPr sz="3000" spc="-10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7F0000"/>
                </a:solidFill>
                <a:latin typeface="Arial"/>
                <a:cs typeface="Arial"/>
              </a:rPr>
              <a:t>EMPLOYEE  </a:t>
            </a:r>
            <a:r>
              <a:rPr sz="3000" spc="-5" dirty="0">
                <a:solidFill>
                  <a:srgbClr val="7F0000"/>
                </a:solidFill>
                <a:latin typeface="Arial"/>
                <a:cs typeface="Arial"/>
              </a:rPr>
              <a:t>and</a:t>
            </a:r>
            <a:r>
              <a:rPr sz="3000" spc="-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7F0000"/>
                </a:solidFill>
                <a:latin typeface="Arial"/>
                <a:cs typeface="Arial"/>
              </a:rPr>
              <a:t>PROJECT.</a:t>
            </a:r>
            <a:endParaRPr sz="3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980032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23298"/>
                </a:solidFill>
                <a:latin typeface="Arial"/>
                <a:cs typeface="Arial"/>
              </a:rPr>
              <a:t>An 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attribute of an entity </a:t>
            </a:r>
            <a:r>
              <a:rPr sz="3200" dirty="0">
                <a:solidFill>
                  <a:srgbClr val="323298"/>
                </a:solidFill>
                <a:latin typeface="Arial"/>
                <a:cs typeface="Arial"/>
              </a:rPr>
              <a:t>type for 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which</a:t>
            </a:r>
            <a:r>
              <a:rPr sz="3200" spc="-1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each  entity must have </a:t>
            </a:r>
            <a:r>
              <a:rPr sz="32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3200" spc="-10" dirty="0">
                <a:solidFill>
                  <a:srgbClr val="323298"/>
                </a:solidFill>
                <a:latin typeface="Arial"/>
                <a:cs typeface="Arial"/>
              </a:rPr>
              <a:t>unique 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value is called </a:t>
            </a:r>
            <a:r>
              <a:rPr sz="3200" dirty="0">
                <a:solidFill>
                  <a:srgbClr val="323298"/>
                </a:solidFill>
                <a:latin typeface="Arial"/>
                <a:cs typeface="Arial"/>
              </a:rPr>
              <a:t>a  </a:t>
            </a:r>
            <a:r>
              <a:rPr sz="3200" u="sng" dirty="0">
                <a:solidFill>
                  <a:srgbClr val="323298"/>
                </a:solidFill>
                <a:latin typeface="Arial"/>
                <a:cs typeface="Arial"/>
              </a:rPr>
              <a:t>key </a:t>
            </a:r>
            <a:r>
              <a:rPr sz="3200" u="sng" spc="-5" dirty="0">
                <a:solidFill>
                  <a:srgbClr val="323298"/>
                </a:solidFill>
                <a:latin typeface="Arial"/>
                <a:cs typeface="Arial"/>
              </a:rPr>
              <a:t>attribute 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entity</a:t>
            </a:r>
            <a:r>
              <a:rPr sz="3200" spc="-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23298"/>
                </a:solidFill>
                <a:latin typeface="Arial"/>
                <a:cs typeface="Arial"/>
              </a:rPr>
              <a:t>type.</a:t>
            </a:r>
            <a:endParaRPr sz="3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30"/>
              </a:spcBef>
              <a:buClr>
                <a:srgbClr val="323298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3000" dirty="0">
                <a:solidFill>
                  <a:srgbClr val="7F0000"/>
                </a:solidFill>
                <a:latin typeface="Arial"/>
                <a:cs typeface="Arial"/>
              </a:rPr>
              <a:t>For </a:t>
            </a:r>
            <a:r>
              <a:rPr sz="3000" spc="-5" dirty="0">
                <a:solidFill>
                  <a:srgbClr val="7F0000"/>
                </a:solidFill>
                <a:latin typeface="Arial"/>
                <a:cs typeface="Arial"/>
              </a:rPr>
              <a:t>example, </a:t>
            </a:r>
            <a:r>
              <a:rPr sz="3000" dirty="0">
                <a:solidFill>
                  <a:srgbClr val="7F0000"/>
                </a:solidFill>
                <a:latin typeface="Arial"/>
                <a:cs typeface="Arial"/>
              </a:rPr>
              <a:t>SSN </a:t>
            </a:r>
            <a:r>
              <a:rPr sz="3000" spc="-5" dirty="0">
                <a:solidFill>
                  <a:srgbClr val="7F0000"/>
                </a:solidFill>
                <a:latin typeface="Arial"/>
                <a:cs typeface="Arial"/>
              </a:rPr>
              <a:t>of</a:t>
            </a:r>
            <a:r>
              <a:rPr sz="3000" spc="-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7F0000"/>
                </a:solidFill>
                <a:latin typeface="Arial"/>
                <a:cs typeface="Arial"/>
              </a:rPr>
              <a:t>EMPLOYEE.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708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Entity </a:t>
            </a:r>
            <a:r>
              <a:rPr spc="-5" dirty="0"/>
              <a:t>Types and </a:t>
            </a:r>
            <a:r>
              <a:rPr dirty="0"/>
              <a:t>Key </a:t>
            </a:r>
            <a:r>
              <a:rPr spc="-5" dirty="0"/>
              <a:t>Attributes</a:t>
            </a:r>
            <a:r>
              <a:rPr spc="-40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38435"/>
            <a:ext cx="8223884" cy="430566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 key attribute may be</a:t>
            </a:r>
            <a:r>
              <a:rPr sz="2800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composite.</a:t>
            </a:r>
            <a:endParaRPr sz="2800" dirty="0">
              <a:latin typeface="Arial"/>
              <a:cs typeface="Arial"/>
            </a:endParaRPr>
          </a:p>
          <a:p>
            <a:pPr marL="756285" marR="321310" lvl="1" indent="-287020">
              <a:lnSpc>
                <a:spcPct val="100000"/>
              </a:lnSpc>
              <a:spcBef>
                <a:spcPts val="670"/>
              </a:spcBef>
              <a:buClr>
                <a:srgbClr val="323298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VehicleTagNumber is a key of the 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CAR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entity  type 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components (Number,</a:t>
            </a:r>
            <a:r>
              <a:rPr sz="2800" spc="6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State).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An entity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type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may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have more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than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one</a:t>
            </a:r>
            <a:r>
              <a:rPr sz="28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key.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323298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CAR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entity type may have two</a:t>
            </a:r>
            <a:r>
              <a:rPr sz="2800" spc="5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keys:</a:t>
            </a:r>
            <a:endParaRPr sz="28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9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VehicleIdentificationNumber (popularly called</a:t>
            </a:r>
            <a:r>
              <a:rPr sz="2400" spc="8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VIN)</a:t>
            </a:r>
            <a:endParaRPr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VehicleTagNumber (Number,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State),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aka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license</a:t>
            </a:r>
            <a:endParaRPr sz="2400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plate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number.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u="heavy" spc="-5" dirty="0">
                <a:solidFill>
                  <a:srgbClr val="323298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Each key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is </a:t>
            </a:r>
            <a:r>
              <a:rPr sz="2800" u="heavy" spc="-5" dirty="0" smtClean="0">
                <a:solidFill>
                  <a:srgbClr val="323298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underlined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Entity</a:t>
            </a:r>
            <a:r>
              <a:rPr spc="-95" dirty="0"/>
              <a:t> </a:t>
            </a:r>
            <a:r>
              <a:rPr dirty="0"/>
              <a:t>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752600"/>
            <a:ext cx="8486140" cy="13510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26745" indent="-3429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Each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entity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type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have a collection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entities 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stored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 the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database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Called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600" b="1" spc="-5" dirty="0">
                <a:solidFill>
                  <a:srgbClr val="7F0000"/>
                </a:solidFill>
                <a:latin typeface="Arial"/>
                <a:cs typeface="Arial"/>
              </a:rPr>
              <a:t>entity </a:t>
            </a: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set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or sometimes </a:t>
            </a:r>
            <a:r>
              <a:rPr sz="2600" b="1" spc="-5" dirty="0">
                <a:solidFill>
                  <a:srgbClr val="7F0000"/>
                </a:solidFill>
                <a:latin typeface="Arial"/>
                <a:cs typeface="Arial"/>
              </a:rPr>
              <a:t>entity</a:t>
            </a:r>
            <a:r>
              <a:rPr sz="2600" b="1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b="1" dirty="0" smtClean="0">
                <a:solidFill>
                  <a:srgbClr val="7F0000"/>
                </a:solidFill>
                <a:latin typeface="Arial"/>
                <a:cs typeface="Arial"/>
              </a:rPr>
              <a:t>collection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Entity</a:t>
            </a:r>
            <a:r>
              <a:rPr spc="-95" dirty="0"/>
              <a:t> </a:t>
            </a:r>
            <a:r>
              <a:rPr dirty="0"/>
              <a:t>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6" name="object 3"/>
          <p:cNvSpPr/>
          <p:nvPr/>
        </p:nvSpPr>
        <p:spPr>
          <a:xfrm>
            <a:off x="1219200" y="1600200"/>
            <a:ext cx="7010400" cy="4902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0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Entity</a:t>
            </a:r>
            <a:r>
              <a:rPr spc="-95" dirty="0"/>
              <a:t> </a:t>
            </a:r>
            <a:r>
              <a:rPr dirty="0"/>
              <a:t>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" y="1471925"/>
            <a:ext cx="8486140" cy="52905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4935" indent="-342900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 smtClean="0">
                <a:solidFill>
                  <a:srgbClr val="323298"/>
                </a:solidFill>
                <a:latin typeface="Arial"/>
                <a:cs typeface="Arial"/>
              </a:rPr>
              <a:t>Previous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slide shows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three </a:t>
            </a:r>
            <a:r>
              <a:rPr sz="2800" u="sng" spc="-10" dirty="0">
                <a:solidFill>
                  <a:srgbClr val="323298"/>
                </a:solidFill>
                <a:latin typeface="Arial"/>
                <a:cs typeface="Arial"/>
              </a:rPr>
              <a:t>CAR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entity instances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in 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800" u="sng" dirty="0">
                <a:solidFill>
                  <a:srgbClr val="323298"/>
                </a:solidFill>
                <a:latin typeface="Arial"/>
                <a:cs typeface="Arial"/>
              </a:rPr>
              <a:t>entity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set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for</a:t>
            </a:r>
            <a:r>
              <a:rPr sz="28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10" dirty="0" smtClean="0">
                <a:solidFill>
                  <a:srgbClr val="323298"/>
                </a:solidFill>
                <a:latin typeface="Arial"/>
                <a:cs typeface="Arial"/>
              </a:rPr>
              <a:t>CAR</a:t>
            </a:r>
            <a:endParaRPr lang="ar-JO" sz="2800" spc="-10" dirty="0" smtClean="0">
              <a:solidFill>
                <a:srgbClr val="323298"/>
              </a:solidFill>
              <a:latin typeface="Arial"/>
              <a:cs typeface="Arial"/>
            </a:endParaRPr>
          </a:p>
          <a:p>
            <a:pPr marL="12700" marR="114935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tabLst>
                <a:tab pos="354965" algn="l"/>
                <a:tab pos="355600" algn="l"/>
              </a:tabLst>
            </a:pPr>
            <a:endParaRPr sz="2800" dirty="0">
              <a:latin typeface="Arial"/>
              <a:cs typeface="Arial"/>
            </a:endParaRPr>
          </a:p>
          <a:p>
            <a:pPr marL="355600" marR="288290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Same name (CAR) used to refer to both the entity  type and the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entity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323298"/>
                </a:solidFill>
                <a:latin typeface="Arial"/>
                <a:cs typeface="Arial"/>
              </a:rPr>
              <a:t>set</a:t>
            </a:r>
            <a:endParaRPr lang="ar-JO" sz="2800" spc="-5" dirty="0" smtClean="0">
              <a:solidFill>
                <a:srgbClr val="323298"/>
              </a:solidFill>
              <a:latin typeface="Arial"/>
              <a:cs typeface="Arial"/>
            </a:endParaRPr>
          </a:p>
          <a:p>
            <a:pPr marL="12700" marR="28829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tabLst>
                <a:tab pos="354965" algn="l"/>
                <a:tab pos="355600" algn="l"/>
              </a:tabLst>
            </a:pPr>
            <a:endParaRPr sz="2800" dirty="0">
              <a:latin typeface="Arial"/>
              <a:cs typeface="Arial"/>
            </a:endParaRPr>
          </a:p>
          <a:p>
            <a:pPr marL="355600" marR="467995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However, entity type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entity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set may be given  different </a:t>
            </a:r>
            <a:r>
              <a:rPr sz="2800" spc="-5" dirty="0" smtClean="0">
                <a:solidFill>
                  <a:srgbClr val="323298"/>
                </a:solidFill>
                <a:latin typeface="Arial"/>
                <a:cs typeface="Arial"/>
              </a:rPr>
              <a:t>names</a:t>
            </a:r>
            <a:endParaRPr lang="ar-JO" sz="2800" spc="-5" dirty="0">
              <a:solidFill>
                <a:srgbClr val="323298"/>
              </a:solidFill>
              <a:latin typeface="Arial"/>
              <a:cs typeface="Arial"/>
            </a:endParaRPr>
          </a:p>
          <a:p>
            <a:pPr marL="355600" marR="467995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800" dirty="0">
              <a:latin typeface="Arial"/>
              <a:cs typeface="Arial"/>
            </a:endParaRPr>
          </a:p>
          <a:p>
            <a:pPr marL="355600" marR="330200" indent="-343535">
              <a:lnSpc>
                <a:spcPct val="100000"/>
              </a:lnSpc>
              <a:spcBef>
                <a:spcPts val="6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Entity set is the current </a:t>
            </a:r>
            <a:r>
              <a:rPr sz="2800" i="1" spc="-5" dirty="0">
                <a:solidFill>
                  <a:srgbClr val="323298"/>
                </a:solidFill>
                <a:latin typeface="Arial"/>
                <a:cs typeface="Arial"/>
              </a:rPr>
              <a:t>state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 the entities of that  type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that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stored in the</a:t>
            </a:r>
            <a:r>
              <a:rPr sz="2800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database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6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5028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Displaying an </a:t>
            </a:r>
            <a:r>
              <a:rPr dirty="0"/>
              <a:t>Entity</a:t>
            </a:r>
            <a:r>
              <a:rPr spc="-105" dirty="0"/>
              <a:t> </a:t>
            </a:r>
            <a:r>
              <a:rPr dirty="0"/>
              <a:t>type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81349"/>
            <a:ext cx="7999730" cy="46170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239395" indent="-342900">
              <a:lnSpc>
                <a:spcPts val="3030"/>
              </a:lnSpc>
              <a:spcBef>
                <a:spcPts val="4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ER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diagrams, an entity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type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is displayed in a  rectangular box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Attributes are displayed in</a:t>
            </a:r>
            <a:r>
              <a:rPr sz="2800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ovals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Each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attribute 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connected to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its entity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type</a:t>
            </a:r>
            <a:endParaRPr sz="26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6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Components of a composite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attribute are 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connected to the oval representing the composite 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attribute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Each key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attribute is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underlined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Multivalued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attributes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displayed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double</a:t>
            </a:r>
            <a:r>
              <a:rPr sz="2600" spc="-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ovals</a:t>
            </a:r>
            <a:endParaRPr sz="2600" dirty="0">
              <a:latin typeface="Arial"/>
              <a:cs typeface="Arial"/>
            </a:endParaRPr>
          </a:p>
          <a:p>
            <a:pPr marL="355600" marR="217170" indent="-342900">
              <a:lnSpc>
                <a:spcPts val="3030"/>
              </a:lnSpc>
              <a:spcBef>
                <a:spcPts val="70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See the full ER notation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advance on the next  slide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5170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NOTATION </a:t>
            </a:r>
            <a:r>
              <a:rPr sz="3200" dirty="0"/>
              <a:t>for ER</a:t>
            </a:r>
            <a:r>
              <a:rPr sz="3200" spc="-105" dirty="0"/>
              <a:t> </a:t>
            </a:r>
            <a:r>
              <a:rPr sz="3200" spc="-5" dirty="0"/>
              <a:t>diagrams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057400" y="1607879"/>
            <a:ext cx="4876800" cy="4990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7849" y="3170000"/>
            <a:ext cx="23310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23298"/>
                </a:solidFill>
                <a:latin typeface="Arial"/>
                <a:cs typeface="Arial"/>
              </a:rPr>
              <a:t>CHAPTER</a:t>
            </a:r>
            <a:r>
              <a:rPr sz="3200" b="1" spc="-1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23298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1-</a:t>
            </a:r>
            <a:r>
              <a:rPr spc="-95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 marR="5080" indent="4508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Modeling Using </a:t>
            </a:r>
            <a:r>
              <a:rPr spc="-10" dirty="0"/>
              <a:t>the  </a:t>
            </a:r>
            <a:r>
              <a:rPr spc="-5" dirty="0"/>
              <a:t>Entity-Relationship (ER)</a:t>
            </a:r>
            <a:r>
              <a:rPr spc="-70" dirty="0"/>
              <a:t> </a:t>
            </a:r>
            <a:r>
              <a:rPr dirty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9422"/>
            <a:ext cx="73152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Initial Conceptual Design of Entity </a:t>
            </a:r>
            <a:r>
              <a:rPr sz="3200" dirty="0"/>
              <a:t>Types  for the </a:t>
            </a:r>
            <a:r>
              <a:rPr sz="2000" spc="-5" dirty="0"/>
              <a:t>COMPANY </a:t>
            </a:r>
            <a:r>
              <a:rPr sz="3200" spc="-5" dirty="0"/>
              <a:t>Database</a:t>
            </a:r>
            <a:r>
              <a:rPr sz="3200" spc="-80" dirty="0"/>
              <a:t> </a:t>
            </a:r>
            <a:r>
              <a:rPr sz="3200" dirty="0"/>
              <a:t>Schema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4401"/>
            <a:ext cx="7907655" cy="465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Based on the requirements, we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identify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four 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initial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entity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types in the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COMPANY</a:t>
            </a:r>
            <a:r>
              <a:rPr sz="2800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database: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DEPARTMENT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PROJECT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EMPLOYEE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DEPENDENT</a:t>
            </a:r>
            <a:endParaRPr sz="2600">
              <a:latin typeface="Arial"/>
              <a:cs typeface="Arial"/>
            </a:endParaRPr>
          </a:p>
          <a:p>
            <a:pPr marL="355600" marR="279400" indent="-342900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Their initial conceptual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design is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shown on the  following</a:t>
            </a:r>
            <a:r>
              <a:rPr sz="28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slide</a:t>
            </a:r>
            <a:endParaRPr sz="2800">
              <a:latin typeface="Arial"/>
              <a:cs typeface="Arial"/>
            </a:endParaRPr>
          </a:p>
          <a:p>
            <a:pPr marL="355600" marR="44450" indent="-342900">
              <a:lnSpc>
                <a:spcPct val="100000"/>
              </a:lnSpc>
              <a:spcBef>
                <a:spcPts val="6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 initial attributes shown are derived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  requirements</a:t>
            </a:r>
            <a:r>
              <a:rPr sz="28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description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10332"/>
            <a:ext cx="7605395" cy="94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 </a:t>
            </a:r>
            <a:r>
              <a:rPr spc="-5" dirty="0"/>
              <a:t>Design of Entity</a:t>
            </a:r>
            <a:r>
              <a:rPr spc="-30" dirty="0"/>
              <a:t> </a:t>
            </a:r>
            <a:r>
              <a:rPr dirty="0"/>
              <a:t>Types: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400" spc="-5" dirty="0"/>
              <a:t>EMPLOYEE, </a:t>
            </a:r>
            <a:r>
              <a:rPr sz="2400" spc="-10" dirty="0"/>
              <a:t>DEPARTMENT, </a:t>
            </a:r>
            <a:r>
              <a:rPr sz="2400" spc="-5" dirty="0"/>
              <a:t>PROJECT,</a:t>
            </a:r>
            <a:r>
              <a:rPr sz="2400" spc="60" dirty="0"/>
              <a:t> </a:t>
            </a:r>
            <a:r>
              <a:rPr sz="2400" spc="-10" dirty="0"/>
              <a:t>DEPENDENT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33600" y="1600135"/>
            <a:ext cx="4859274" cy="479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9422"/>
            <a:ext cx="717930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Refining the </a:t>
            </a:r>
            <a:r>
              <a:rPr sz="3200" spc="-10" dirty="0"/>
              <a:t>initial </a:t>
            </a:r>
            <a:r>
              <a:rPr sz="3200" spc="-5" dirty="0"/>
              <a:t>design by</a:t>
            </a:r>
            <a:r>
              <a:rPr sz="3200" spc="-50" dirty="0"/>
              <a:t> </a:t>
            </a:r>
            <a:r>
              <a:rPr sz="3200" spc="-5" dirty="0"/>
              <a:t>introducing</a:t>
            </a:r>
            <a:endParaRPr sz="3200"/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relationships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38435"/>
            <a:ext cx="7553325" cy="43243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 initial design is typically not</a:t>
            </a:r>
            <a:r>
              <a:rPr sz="28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complete</a:t>
            </a:r>
            <a:endParaRPr sz="2800" dirty="0">
              <a:latin typeface="Arial"/>
              <a:cs typeface="Arial"/>
            </a:endParaRPr>
          </a:p>
          <a:p>
            <a:pPr marL="355600" marR="702310" indent="-342900">
              <a:lnSpc>
                <a:spcPct val="100000"/>
              </a:lnSpc>
              <a:spcBef>
                <a:spcPts val="6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Some aspects in the requirements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will be 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represented as</a:t>
            </a:r>
            <a:r>
              <a:rPr sz="2800" spc="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3298"/>
                </a:solidFill>
                <a:latin typeface="Arial"/>
                <a:cs typeface="Arial"/>
              </a:rPr>
              <a:t>relationships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ER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model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has three main</a:t>
            </a:r>
            <a:r>
              <a:rPr sz="2800" spc="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concepts: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Entities (and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their entity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types and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entity sets)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Attributes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(simple, composite,</a:t>
            </a:r>
            <a:r>
              <a:rPr sz="2600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multivalued)</a:t>
            </a:r>
            <a:endParaRPr sz="26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Relationships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(and their relationship types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and 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relationship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sets)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We introduce relationship concepts</a:t>
            </a:r>
            <a:r>
              <a:rPr sz="28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next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7426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Relationships and Relationship </a:t>
            </a:r>
            <a:r>
              <a:rPr sz="3200" dirty="0"/>
              <a:t>Types</a:t>
            </a:r>
            <a:r>
              <a:rPr sz="3200" spc="-100" dirty="0"/>
              <a:t> </a:t>
            </a:r>
            <a:r>
              <a:rPr sz="3200" dirty="0"/>
              <a:t>(1)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76400"/>
            <a:ext cx="8039100" cy="42418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marR="5080" indent="-342900">
              <a:lnSpc>
                <a:spcPts val="2310"/>
              </a:lnSpc>
              <a:spcBef>
                <a:spcPts val="65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23298"/>
                </a:solidFill>
                <a:latin typeface="Arial"/>
                <a:cs typeface="Arial"/>
              </a:rPr>
              <a:t>relationship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relates two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distinct entities with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specific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meaning.</a:t>
            </a:r>
            <a:endParaRPr sz="2400" dirty="0">
              <a:latin typeface="Arial"/>
              <a:cs typeface="Arial"/>
            </a:endParaRPr>
          </a:p>
          <a:p>
            <a:pPr marL="756285" marR="15240" lvl="1" indent="-287020">
              <a:lnSpc>
                <a:spcPts val="2020"/>
              </a:lnSpc>
              <a:spcBef>
                <a:spcPts val="500"/>
              </a:spcBef>
              <a:buClr>
                <a:srgbClr val="323298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For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example,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EMPLOYEE John Smith </a:t>
            </a:r>
            <a:r>
              <a:rPr sz="2100" i="1" spc="-5" dirty="0">
                <a:solidFill>
                  <a:srgbClr val="7F0000"/>
                </a:solidFill>
                <a:latin typeface="Arial"/>
                <a:cs typeface="Arial"/>
              </a:rPr>
              <a:t>works on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ProductX  PROJECT, or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EMPLOYEE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Franklin Wong </a:t>
            </a:r>
            <a:r>
              <a:rPr sz="2100" i="1" spc="-10" dirty="0">
                <a:solidFill>
                  <a:srgbClr val="7F0000"/>
                </a:solidFill>
                <a:latin typeface="Arial"/>
                <a:cs typeface="Arial"/>
              </a:rPr>
              <a:t>manages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the 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Research</a:t>
            </a:r>
            <a:r>
              <a:rPr sz="21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DEPARTMENT.</a:t>
            </a:r>
            <a:endParaRPr sz="2100" dirty="0">
              <a:latin typeface="Arial"/>
              <a:cs typeface="Arial"/>
            </a:endParaRPr>
          </a:p>
          <a:p>
            <a:pPr marL="355600" marR="13335" indent="-342900">
              <a:lnSpc>
                <a:spcPts val="2310"/>
              </a:lnSpc>
              <a:spcBef>
                <a:spcPts val="56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Relationships of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same type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are grouped or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typed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into 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23298"/>
                </a:solidFill>
                <a:latin typeface="Arial"/>
                <a:cs typeface="Arial"/>
              </a:rPr>
              <a:t>relationship</a:t>
            </a:r>
            <a:r>
              <a:rPr sz="2400" b="1" spc="-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23298"/>
                </a:solidFill>
                <a:latin typeface="Arial"/>
                <a:cs typeface="Arial"/>
              </a:rPr>
              <a:t>type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56285" marR="66040" lvl="1" indent="-287020">
              <a:lnSpc>
                <a:spcPct val="80000"/>
              </a:lnSpc>
              <a:spcBef>
                <a:spcPts val="520"/>
              </a:spcBef>
              <a:buClr>
                <a:srgbClr val="323298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For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example,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WORKS_ON relationship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type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which 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EMPLOYEEs and PROJECTs participate, or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the MANAGES 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relationship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type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which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EMPLOYEEs and DEPARTMENTs  participate.</a:t>
            </a:r>
            <a:endParaRPr sz="2100" dirty="0">
              <a:latin typeface="Arial"/>
              <a:cs typeface="Arial"/>
            </a:endParaRPr>
          </a:p>
          <a:p>
            <a:pPr marL="355600" marR="946785" indent="-342900">
              <a:lnSpc>
                <a:spcPts val="2300"/>
              </a:lnSpc>
              <a:spcBef>
                <a:spcPts val="56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23298"/>
                </a:solidFill>
                <a:latin typeface="Arial"/>
                <a:cs typeface="Arial"/>
              </a:rPr>
              <a:t>degree of </a:t>
            </a:r>
            <a:r>
              <a:rPr sz="2400" b="1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23298"/>
                </a:solidFill>
                <a:latin typeface="Arial"/>
                <a:cs typeface="Arial"/>
              </a:rPr>
              <a:t>relationship </a:t>
            </a:r>
            <a:r>
              <a:rPr sz="2400" b="1" dirty="0">
                <a:solidFill>
                  <a:srgbClr val="323298"/>
                </a:solidFill>
                <a:latin typeface="Arial"/>
                <a:cs typeface="Arial"/>
              </a:rPr>
              <a:t>type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number of  participating entity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types.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Clr>
                <a:srgbClr val="323298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Both MANAGES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WORKS_ON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are </a:t>
            </a:r>
            <a:r>
              <a:rPr sz="2100" i="1" spc="-5" dirty="0">
                <a:solidFill>
                  <a:srgbClr val="7F0000"/>
                </a:solidFill>
                <a:latin typeface="Arial"/>
                <a:cs typeface="Arial"/>
              </a:rPr>
              <a:t>binary</a:t>
            </a:r>
            <a:r>
              <a:rPr sz="2100" i="1" spc="-6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relationships.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7223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Relationship </a:t>
            </a:r>
            <a:r>
              <a:rPr sz="3200" dirty="0"/>
              <a:t>type vs. </a:t>
            </a:r>
            <a:r>
              <a:rPr sz="3200" spc="-5" dirty="0"/>
              <a:t>relationship </a:t>
            </a:r>
            <a:r>
              <a:rPr sz="3200" dirty="0"/>
              <a:t>set</a:t>
            </a:r>
            <a:r>
              <a:rPr sz="3200" spc="-114" dirty="0"/>
              <a:t> </a:t>
            </a:r>
            <a:r>
              <a:rPr sz="3200" dirty="0"/>
              <a:t>(2)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8291985" cy="364202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422909" indent="-342900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 smtClean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ER diagrams, we represent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23298"/>
                </a:solidFill>
                <a:latin typeface="Arial"/>
                <a:cs typeface="Arial"/>
              </a:rPr>
              <a:t>relationship </a:t>
            </a:r>
            <a:r>
              <a:rPr sz="2400" i="1" dirty="0">
                <a:solidFill>
                  <a:srgbClr val="323298"/>
                </a:solidFill>
                <a:latin typeface="Arial"/>
                <a:cs typeface="Arial"/>
              </a:rPr>
              <a:t>type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as  follows:</a:t>
            </a:r>
            <a:endParaRPr sz="2400" dirty="0">
              <a:latin typeface="Arial"/>
              <a:cs typeface="Arial"/>
            </a:endParaRPr>
          </a:p>
          <a:p>
            <a:pPr marL="756285" marR="57150" lvl="1" indent="-287020">
              <a:lnSpc>
                <a:spcPct val="100000"/>
              </a:lnSpc>
              <a:spcBef>
                <a:spcPts val="575"/>
              </a:spcBef>
              <a:buClr>
                <a:srgbClr val="323298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Diamond-shaped box is used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7F0000"/>
                </a:solidFill>
                <a:latin typeface="Arial"/>
                <a:cs typeface="Arial"/>
              </a:rPr>
              <a:t>display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relationship 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type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323298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Connected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participating entity types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via</a:t>
            </a:r>
            <a:r>
              <a:rPr sz="2400" spc="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straight</a:t>
            </a:r>
            <a:endParaRPr sz="24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solidFill>
                  <a:srgbClr val="7F0000"/>
                </a:solidFill>
                <a:latin typeface="Arial"/>
                <a:cs typeface="Arial"/>
              </a:rPr>
              <a:t>lines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323298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Note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that the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relationship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type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is not shown with an  arrow.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name should be typically be readable from  left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to right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top to</a:t>
            </a:r>
            <a:r>
              <a:rPr sz="2400" spc="-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bottom.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9422"/>
            <a:ext cx="64789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Refining the COMPANY database  schema by introducing</a:t>
            </a:r>
            <a:r>
              <a:rPr sz="3200" spc="-65" dirty="0"/>
              <a:t> </a:t>
            </a:r>
            <a:r>
              <a:rPr sz="3200" spc="-5" dirty="0"/>
              <a:t>relationships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5849"/>
            <a:ext cx="8096884" cy="438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By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examining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requirements,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six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types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are 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identified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All are </a:t>
            </a:r>
            <a:r>
              <a:rPr sz="2400" i="1" spc="-5" dirty="0">
                <a:solidFill>
                  <a:srgbClr val="323298"/>
                </a:solidFill>
                <a:latin typeface="Arial"/>
                <a:cs typeface="Arial"/>
              </a:rPr>
              <a:t>binary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relationships( degree</a:t>
            </a:r>
            <a:r>
              <a:rPr sz="2400" spc="9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Listed below with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their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participating entity</a:t>
            </a:r>
            <a:r>
              <a:rPr sz="2400" spc="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WORKS_FOR (between EMPLOYEE,</a:t>
            </a:r>
            <a:r>
              <a:rPr sz="22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DEPARTMENT)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MANAGES (also between EMPLOYEE,</a:t>
            </a:r>
            <a:r>
              <a:rPr sz="2200" spc="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DEPARTMENT)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CONTROLS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(between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DEPARTMENT,</a:t>
            </a:r>
            <a:r>
              <a:rPr sz="2200" spc="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PROJECT)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WORKS_ON (between EMPLOYEE,</a:t>
            </a:r>
            <a:r>
              <a:rPr sz="2200" spc="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PROJECT)</a:t>
            </a:r>
            <a:endParaRPr sz="2200">
              <a:latin typeface="Arial"/>
              <a:cs typeface="Arial"/>
            </a:endParaRPr>
          </a:p>
          <a:p>
            <a:pPr marL="756285" marR="411480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SUPERVISION (between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EMPLOYEE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(as subordinate), 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EMPLOYEE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(as</a:t>
            </a:r>
            <a:r>
              <a:rPr sz="2200" spc="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supervisor))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DEPENDENTS_OF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(between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EMPLOYEE,</a:t>
            </a:r>
            <a:r>
              <a:rPr sz="2200" spc="7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DEPENDENT)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139" y="212542"/>
            <a:ext cx="7407275" cy="734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ER DIAGRAM – </a:t>
            </a:r>
            <a:r>
              <a:rPr sz="3200" spc="-5" dirty="0"/>
              <a:t>Relationship </a:t>
            </a:r>
            <a:r>
              <a:rPr sz="3200" dirty="0"/>
              <a:t>Types</a:t>
            </a:r>
            <a:r>
              <a:rPr sz="3200" spc="-125" dirty="0"/>
              <a:t> </a:t>
            </a:r>
            <a:r>
              <a:rPr sz="3200" spc="-5" dirty="0"/>
              <a:t>are:</a:t>
            </a:r>
            <a:endParaRPr sz="3200"/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b="1" spc="-5" dirty="0">
                <a:latin typeface="Arial"/>
                <a:cs typeface="Arial"/>
              </a:rPr>
              <a:t>WORKS_FOR, </a:t>
            </a:r>
            <a:r>
              <a:rPr sz="1400" b="1" spc="-10" dirty="0">
                <a:latin typeface="Arial"/>
                <a:cs typeface="Arial"/>
              </a:rPr>
              <a:t>MANAGES, </a:t>
            </a:r>
            <a:r>
              <a:rPr sz="1400" b="1" spc="-5" dirty="0">
                <a:latin typeface="Arial"/>
                <a:cs typeface="Arial"/>
              </a:rPr>
              <a:t>WORKS_ON, CONTROLS, SUPERVISION,</a:t>
            </a:r>
            <a:r>
              <a:rPr sz="1400" b="1" spc="1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DEPENDENTS_OF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1565279"/>
            <a:ext cx="5177285" cy="4994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6882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 on Relationship</a:t>
            </a:r>
            <a:r>
              <a:rPr spc="-85" dirty="0"/>
              <a:t> </a:t>
            </a:r>
            <a:r>
              <a:rPr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5849"/>
            <a:ext cx="8178800" cy="431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In the refined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design,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attributes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from the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initial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entity 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types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are refined into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Manager of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DEPARTMENT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-&gt;</a:t>
            </a:r>
            <a:r>
              <a:rPr sz="2200" spc="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MANAGES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Works_on of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EMPLOYEE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-&gt;</a:t>
            </a:r>
            <a:r>
              <a:rPr sz="22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WORKS_ON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Department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of EMPLOYEE -&gt;</a:t>
            </a:r>
            <a:r>
              <a:rPr sz="2200" spc="6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WORKS_FOR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etc</a:t>
            </a:r>
            <a:endParaRPr sz="2200">
              <a:latin typeface="Arial"/>
              <a:cs typeface="Arial"/>
            </a:endParaRPr>
          </a:p>
          <a:p>
            <a:pPr marL="355600" marR="731520" indent="-342900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general,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than one relationship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 can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exist 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between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same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participating entity</a:t>
            </a:r>
            <a:r>
              <a:rPr sz="2400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756285" marR="661035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MANAGES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WORKS_FOR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distinct relationship  types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between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EMPLOYEE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and</a:t>
            </a:r>
            <a:r>
              <a:rPr sz="2200" spc="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DEPARTMENT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Different meanings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different relationship</a:t>
            </a:r>
            <a:r>
              <a:rPr sz="2200" spc="6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instances.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Constraints on</a:t>
            </a:r>
            <a:r>
              <a:rPr spc="-70" dirty="0"/>
              <a:t> </a:t>
            </a:r>
            <a:r>
              <a:rPr spc="-5" dirty="0"/>
              <a:t>Relationships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52147"/>
            <a:ext cx="8454931" cy="52552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Constraints on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Relationship</a:t>
            </a:r>
            <a:r>
              <a:rPr sz="2400" spc="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 smtClean="0">
                <a:solidFill>
                  <a:srgbClr val="7F0000"/>
                </a:solidFill>
                <a:latin typeface="Arial"/>
                <a:cs typeface="Arial"/>
              </a:rPr>
              <a:t>Cardinality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Ratio (specifies </a:t>
            </a:r>
            <a:r>
              <a:rPr sz="2200" i="1" spc="-10" dirty="0">
                <a:solidFill>
                  <a:srgbClr val="7F0000"/>
                </a:solidFill>
                <a:latin typeface="Arial"/>
                <a:cs typeface="Arial"/>
              </a:rPr>
              <a:t>maximum</a:t>
            </a:r>
            <a:r>
              <a:rPr sz="2200" i="1" spc="8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participation)</a:t>
            </a:r>
            <a:endParaRPr sz="22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One-to-one</a:t>
            </a:r>
            <a:r>
              <a:rPr sz="2000" spc="-5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(1:1)</a:t>
            </a:r>
            <a:endParaRPr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One-to-many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(1:N) or Many-to-one</a:t>
            </a:r>
            <a:r>
              <a:rPr sz="2000" spc="-1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(N:1)</a:t>
            </a:r>
            <a:endParaRPr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Many-to-many</a:t>
            </a:r>
            <a:r>
              <a:rPr sz="2000" spc="-5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(</a:t>
            </a:r>
            <a:r>
              <a:rPr sz="2000" dirty="0" smtClean="0">
                <a:solidFill>
                  <a:srgbClr val="323298"/>
                </a:solidFill>
                <a:latin typeface="Arial"/>
                <a:cs typeface="Arial"/>
              </a:rPr>
              <a:t>M:N)</a:t>
            </a:r>
            <a:endParaRPr lang="en-US" sz="2000" dirty="0">
              <a:solidFill>
                <a:srgbClr val="323298"/>
              </a:solid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lang="en-US" sz="2000" dirty="0" smtClean="0">
                <a:solidFill>
                  <a:srgbClr val="7F0000"/>
                </a:solidFill>
                <a:latin typeface="Arial"/>
                <a:cs typeface="Arial"/>
              </a:rPr>
              <a:t>Shown </a:t>
            </a:r>
            <a:r>
              <a:rPr lang="en-US" sz="2000" spc="-5" dirty="0">
                <a:solidFill>
                  <a:srgbClr val="7F0000"/>
                </a:solidFill>
                <a:latin typeface="Arial"/>
                <a:cs typeface="Arial"/>
              </a:rPr>
              <a:t>by placing </a:t>
            </a:r>
            <a:r>
              <a:rPr lang="en-US" sz="2000" dirty="0">
                <a:solidFill>
                  <a:srgbClr val="7F0000"/>
                </a:solidFill>
                <a:latin typeface="Arial"/>
                <a:cs typeface="Arial"/>
              </a:rPr>
              <a:t>appropriate </a:t>
            </a:r>
            <a:r>
              <a:rPr lang="en-US" sz="2000" spc="-5" dirty="0">
                <a:solidFill>
                  <a:srgbClr val="7F0000"/>
                </a:solidFill>
                <a:latin typeface="Arial"/>
                <a:cs typeface="Arial"/>
              </a:rPr>
              <a:t>numbers on the  </a:t>
            </a:r>
            <a:r>
              <a:rPr lang="en-US" sz="2000" dirty="0">
                <a:solidFill>
                  <a:srgbClr val="7F0000"/>
                </a:solidFill>
                <a:latin typeface="Arial"/>
                <a:cs typeface="Arial"/>
              </a:rPr>
              <a:t>relationship</a:t>
            </a:r>
            <a:r>
              <a:rPr lang="en-US" sz="20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7F0000"/>
                </a:solidFill>
                <a:latin typeface="Arial"/>
                <a:cs typeface="Arial"/>
              </a:rPr>
              <a:t>edges</a:t>
            </a:r>
            <a:r>
              <a:rPr lang="en-US" sz="2000" dirty="0" smtClean="0">
                <a:solidFill>
                  <a:srgbClr val="7F000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925830" lvl="1" indent="-457200">
              <a:lnSpc>
                <a:spcPct val="100000"/>
              </a:lnSpc>
              <a:spcBef>
                <a:spcPts val="520"/>
              </a:spcBef>
              <a:buClr>
                <a:srgbClr val="323298"/>
              </a:buClr>
              <a:buSzPct val="54545"/>
              <a:buFont typeface="+mj-lt"/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Existence Dependency Constraint (specifies</a:t>
            </a:r>
            <a:r>
              <a:rPr sz="2200" spc="6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i="1" spc="-15" dirty="0">
                <a:solidFill>
                  <a:srgbClr val="7F0000"/>
                </a:solidFill>
                <a:latin typeface="Arial"/>
                <a:cs typeface="Arial"/>
              </a:rPr>
              <a:t>minimum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participation) (also called participation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constraint)</a:t>
            </a:r>
            <a:endParaRPr sz="22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zero (optional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participation, not</a:t>
            </a:r>
            <a:r>
              <a:rPr sz="2000" spc="-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existence-dependent)</a:t>
            </a:r>
            <a:endParaRPr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one or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more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(mandatory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participation,</a:t>
            </a:r>
            <a:r>
              <a:rPr sz="2000" spc="-8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existence-dependent</a:t>
            </a:r>
            <a:r>
              <a:rPr sz="2000" spc="-5" dirty="0" smtClean="0">
                <a:solidFill>
                  <a:srgbClr val="323298"/>
                </a:solidFill>
                <a:latin typeface="Arial"/>
                <a:cs typeface="Arial"/>
              </a:rPr>
              <a:t>)</a:t>
            </a:r>
            <a:endParaRPr lang="ar-JO" sz="2000" spc="-5" dirty="0" smtClean="0">
              <a:solidFill>
                <a:srgbClr val="323298"/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lang="en-US" sz="2000" dirty="0">
                <a:solidFill>
                  <a:srgbClr val="7F0000"/>
                </a:solidFill>
                <a:latin typeface="Arial"/>
                <a:cs typeface="Arial"/>
              </a:rPr>
              <a:t>Total shown by </a:t>
            </a:r>
            <a:r>
              <a:rPr lang="en-US" sz="2000" spc="-5" dirty="0">
                <a:solidFill>
                  <a:srgbClr val="7F0000"/>
                </a:solidFill>
                <a:latin typeface="Arial"/>
                <a:cs typeface="Arial"/>
              </a:rPr>
              <a:t>double line, partial </a:t>
            </a:r>
            <a:r>
              <a:rPr lang="en-US" sz="2000" dirty="0">
                <a:solidFill>
                  <a:srgbClr val="7F0000"/>
                </a:solidFill>
                <a:latin typeface="Arial"/>
                <a:cs typeface="Arial"/>
              </a:rPr>
              <a:t>by single</a:t>
            </a:r>
            <a:r>
              <a:rPr lang="en-US" sz="20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7F0000"/>
                </a:solidFill>
                <a:latin typeface="Arial"/>
                <a:cs typeface="Arial"/>
              </a:rPr>
              <a:t>line.</a:t>
            </a:r>
            <a:endParaRPr lang="en-US" sz="2000" dirty="0">
              <a:latin typeface="Arial"/>
              <a:cs typeface="Arial"/>
            </a:endParaRPr>
          </a:p>
          <a:p>
            <a:pPr marL="241300" indent="-229235">
              <a:spcBef>
                <a:spcPts val="48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lang="en-US" sz="2000" spc="-10" dirty="0">
                <a:solidFill>
                  <a:srgbClr val="323298"/>
                </a:solidFill>
                <a:latin typeface="Arial"/>
                <a:cs typeface="Arial"/>
              </a:rPr>
              <a:t>NOTE: </a:t>
            </a:r>
            <a:r>
              <a:rPr lang="en-US" sz="2000" spc="-5" dirty="0">
                <a:solidFill>
                  <a:srgbClr val="323298"/>
                </a:solidFill>
                <a:latin typeface="Arial"/>
                <a:cs typeface="Arial"/>
              </a:rPr>
              <a:t>These are </a:t>
            </a:r>
            <a:r>
              <a:rPr lang="en-US" sz="2000" dirty="0">
                <a:solidFill>
                  <a:srgbClr val="323298"/>
                </a:solidFill>
                <a:latin typeface="Arial"/>
                <a:cs typeface="Arial"/>
              </a:rPr>
              <a:t>easy </a:t>
            </a:r>
            <a:r>
              <a:rPr lang="en-US" sz="2000" spc="-5" dirty="0">
                <a:solidFill>
                  <a:srgbClr val="323298"/>
                </a:solidFill>
                <a:latin typeface="Arial"/>
                <a:cs typeface="Arial"/>
              </a:rPr>
              <a:t>to </a:t>
            </a:r>
            <a:r>
              <a:rPr lang="en-US" sz="2000" dirty="0">
                <a:solidFill>
                  <a:srgbClr val="323298"/>
                </a:solidFill>
                <a:latin typeface="Arial"/>
                <a:cs typeface="Arial"/>
              </a:rPr>
              <a:t>specify </a:t>
            </a:r>
            <a:r>
              <a:rPr lang="en-US" sz="2000" spc="-5" dirty="0">
                <a:solidFill>
                  <a:srgbClr val="323298"/>
                </a:solidFill>
                <a:latin typeface="Arial"/>
                <a:cs typeface="Arial"/>
              </a:rPr>
              <a:t>for Binary  Relationship</a:t>
            </a:r>
            <a:r>
              <a:rPr lang="en-US" sz="20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323298"/>
                </a:solidFill>
                <a:latin typeface="Arial"/>
                <a:cs typeface="Arial"/>
              </a:rPr>
              <a:t>Types.</a:t>
            </a:r>
            <a:endParaRPr lang="en-US" sz="2000" dirty="0">
              <a:latin typeface="Arial"/>
              <a:cs typeface="Arial"/>
            </a:endParaRPr>
          </a:p>
          <a:p>
            <a:pPr marL="926465" lvl="2">
              <a:lnSpc>
                <a:spcPct val="100000"/>
              </a:lnSpc>
              <a:spcBef>
                <a:spcPts val="480"/>
              </a:spcBef>
              <a:buClr>
                <a:srgbClr val="980032"/>
              </a:buClr>
              <a:buSzPct val="50000"/>
              <a:tabLst>
                <a:tab pos="1155065" algn="l"/>
                <a:tab pos="1156335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Relationship instances of the WORKS_FOR </a:t>
            </a:r>
            <a:r>
              <a:rPr sz="2800" spc="-10" dirty="0"/>
              <a:t>N:1  </a:t>
            </a:r>
            <a:r>
              <a:rPr sz="2800" spc="-5" dirty="0"/>
              <a:t>relationship between EMPLOYEE and</a:t>
            </a:r>
            <a:r>
              <a:rPr sz="2800" spc="55" dirty="0"/>
              <a:t> </a:t>
            </a:r>
            <a:r>
              <a:rPr sz="2800" spc="-10" dirty="0"/>
              <a:t>DEPARTMENT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85800" y="1608137"/>
            <a:ext cx="79248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  <p:extLst>
      <p:ext uri="{BB962C8B-B14F-4D97-AF65-F5344CB8AC3E}">
        <p14:creationId xmlns:p14="http://schemas.microsoft.com/office/powerpoint/2010/main" val="39270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322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</a:t>
            </a:r>
            <a:r>
              <a:rPr spc="-90" dirty="0"/>
              <a:t> </a:t>
            </a:r>
            <a:r>
              <a:rPr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52658"/>
            <a:ext cx="7300595" cy="46875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Overview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 Database Design</a:t>
            </a:r>
            <a:r>
              <a:rPr sz="2400" spc="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Example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Database Application</a:t>
            </a:r>
            <a:r>
              <a:rPr sz="2400" spc="8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(COMPANY)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ER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Model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Concepts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Entities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and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 Attributes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Entity Types, Value Sets, and Key</a:t>
            </a:r>
            <a:r>
              <a:rPr sz="2200" spc="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Attributes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Relationships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Relationship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Weak Entity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Roles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Attributes in Relationship</a:t>
            </a:r>
            <a:r>
              <a:rPr sz="22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ER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Diagrams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-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Notation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ER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Diagram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COMPANY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Schema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Alternative Notations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UML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class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diagrams,</a:t>
            </a:r>
            <a:r>
              <a:rPr sz="24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others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Relationships of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Higher</a:t>
            </a:r>
            <a:r>
              <a:rPr sz="2400" spc="6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Degree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610" y="307969"/>
            <a:ext cx="77927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509895" algn="l"/>
              </a:tabLst>
            </a:pPr>
            <a:r>
              <a:rPr sz="2800" spc="-5" dirty="0"/>
              <a:t>Relationship instances of</a:t>
            </a:r>
            <a:r>
              <a:rPr sz="2800" spc="60" dirty="0"/>
              <a:t> </a:t>
            </a:r>
            <a:r>
              <a:rPr sz="2800" spc="-5" dirty="0"/>
              <a:t>the</a:t>
            </a:r>
            <a:r>
              <a:rPr sz="2800" spc="10" dirty="0"/>
              <a:t> </a:t>
            </a:r>
            <a:r>
              <a:rPr sz="2800" spc="-5" dirty="0"/>
              <a:t>M:N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/>
              <a:t>WORKS_ON  relationship between </a:t>
            </a:r>
            <a:r>
              <a:rPr sz="2800" spc="-10" dirty="0"/>
              <a:t>EMPLOYEE </a:t>
            </a:r>
            <a:r>
              <a:rPr sz="2800" spc="-5" dirty="0"/>
              <a:t>and</a:t>
            </a:r>
            <a:r>
              <a:rPr sz="2800" spc="50" dirty="0"/>
              <a:t> </a:t>
            </a:r>
            <a:r>
              <a:rPr sz="2800" spc="-5" dirty="0"/>
              <a:t>PROJECT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1174" y="1644712"/>
            <a:ext cx="6934136" cy="4783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  <p:extLst>
      <p:ext uri="{BB962C8B-B14F-4D97-AF65-F5344CB8AC3E}">
        <p14:creationId xmlns:p14="http://schemas.microsoft.com/office/powerpoint/2010/main" val="25257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584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Relationship</a:t>
            </a:r>
            <a:r>
              <a:rPr spc="-85" dirty="0"/>
              <a:t> </a:t>
            </a:r>
            <a:r>
              <a:rPr dirty="0"/>
              <a:t>Type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5849"/>
            <a:ext cx="7996555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between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same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participating entity 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323298"/>
                </a:solidFill>
                <a:latin typeface="Arial"/>
                <a:cs typeface="Arial"/>
              </a:rPr>
              <a:t>distinct</a:t>
            </a:r>
            <a:r>
              <a:rPr sz="2400" b="1" spc="-3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23298"/>
                </a:solidFill>
                <a:latin typeface="Arial"/>
                <a:cs typeface="Arial"/>
              </a:rPr>
              <a:t>roles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Also called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23298"/>
                </a:solidFill>
                <a:latin typeface="Arial"/>
                <a:cs typeface="Arial"/>
              </a:rPr>
              <a:t>self-referencing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</a:t>
            </a:r>
            <a:r>
              <a:rPr sz="2400" spc="7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Example: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SUPERVISION</a:t>
            </a:r>
            <a:r>
              <a:rPr sz="24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EMPLOYEE participates twice in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distinct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roles: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supervisor (or boss)</a:t>
            </a:r>
            <a:r>
              <a:rPr sz="2200" spc="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supervisee (or subordinate)</a:t>
            </a:r>
            <a:r>
              <a:rPr sz="2200" spc="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Each relationship instance relates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two</a:t>
            </a:r>
            <a:r>
              <a:rPr sz="2400" spc="5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distinct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EMPLOYEE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entities: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One employee in </a:t>
            </a:r>
            <a:r>
              <a:rPr sz="2200" i="1" spc="-5" dirty="0">
                <a:solidFill>
                  <a:srgbClr val="7F0000"/>
                </a:solidFill>
                <a:latin typeface="Arial"/>
                <a:cs typeface="Arial"/>
              </a:rPr>
              <a:t>supervisor</a:t>
            </a:r>
            <a:r>
              <a:rPr sz="2200" i="1" spc="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One employee in </a:t>
            </a:r>
            <a:r>
              <a:rPr sz="2200" i="1" spc="-5" dirty="0">
                <a:solidFill>
                  <a:srgbClr val="7F0000"/>
                </a:solidFill>
                <a:latin typeface="Arial"/>
                <a:cs typeface="Arial"/>
              </a:rPr>
              <a:t>supervisee</a:t>
            </a:r>
            <a:r>
              <a:rPr sz="2200" i="1" spc="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89" y="382380"/>
            <a:ext cx="78460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Displaying </a:t>
            </a:r>
            <a:r>
              <a:rPr sz="4000" spc="-5" dirty="0"/>
              <a:t>a recursive  relationship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38676"/>
            <a:ext cx="7928609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 a recursive relationship</a:t>
            </a:r>
            <a:r>
              <a:rPr sz="2800" spc="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type.</a:t>
            </a:r>
            <a:endParaRPr sz="2800">
              <a:latin typeface="Arial"/>
              <a:cs typeface="Arial"/>
            </a:endParaRPr>
          </a:p>
          <a:p>
            <a:pPr marL="756285" marR="557530" lvl="1" indent="-287020">
              <a:lnSpc>
                <a:spcPts val="2690"/>
              </a:lnSpc>
              <a:spcBef>
                <a:spcPts val="655"/>
              </a:spcBef>
              <a:buClr>
                <a:srgbClr val="323298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Both participations are same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entity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type 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in 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different roles.</a:t>
            </a:r>
            <a:endParaRPr sz="2800">
              <a:latin typeface="Arial"/>
              <a:cs typeface="Arial"/>
            </a:endParaRPr>
          </a:p>
          <a:p>
            <a:pPr marL="756285" marR="25400" lvl="1" indent="-287020">
              <a:lnSpc>
                <a:spcPct val="80000"/>
              </a:lnSpc>
              <a:spcBef>
                <a:spcPts val="690"/>
              </a:spcBef>
              <a:buClr>
                <a:srgbClr val="323298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For example, 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SUPERVISION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relationships  between EMPLOYEE (in role of supervisor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boss) 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(another) EMPLOYEE (in role 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subordinate or</a:t>
            </a:r>
            <a:r>
              <a:rPr sz="28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worker).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 following figure, first role participation labeled  with 1 and second role participation labeled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with 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2.</a:t>
            </a:r>
            <a:endParaRPr sz="2800">
              <a:latin typeface="Arial"/>
              <a:cs typeface="Arial"/>
            </a:endParaRPr>
          </a:p>
          <a:p>
            <a:pPr marL="355600" marR="442595" indent="-342900" algn="just">
              <a:lnSpc>
                <a:spcPts val="2690"/>
              </a:lnSpc>
              <a:spcBef>
                <a:spcPts val="65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 ER diagram, need to display role names to  distinguish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participations.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621" y="357067"/>
            <a:ext cx="7799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Recursive Relationship</a:t>
            </a:r>
            <a:r>
              <a:rPr spc="-90" dirty="0"/>
              <a:t> </a:t>
            </a:r>
            <a:r>
              <a:rPr dirty="0"/>
              <a:t>Supervision`</a:t>
            </a:r>
          </a:p>
        </p:txBody>
      </p:sp>
      <p:sp>
        <p:nvSpPr>
          <p:cNvPr id="3" name="object 3"/>
          <p:cNvSpPr/>
          <p:nvPr/>
        </p:nvSpPr>
        <p:spPr>
          <a:xfrm>
            <a:off x="550862" y="1752667"/>
            <a:ext cx="7734590" cy="4576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139" y="151632"/>
            <a:ext cx="7588884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Recursive Relationship </a:t>
            </a:r>
            <a:r>
              <a:rPr sz="2800" b="1" spc="-15" dirty="0">
                <a:latin typeface="Arial"/>
                <a:cs typeface="Arial"/>
              </a:rPr>
              <a:t>Type </a:t>
            </a:r>
            <a:r>
              <a:rPr sz="2800" b="1" spc="-5" dirty="0">
                <a:latin typeface="Arial"/>
                <a:cs typeface="Arial"/>
              </a:rPr>
              <a:t>is:</a:t>
            </a:r>
            <a:r>
              <a:rPr sz="2800" b="1" spc="1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SUPERVISION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190"/>
              </a:lnSpc>
            </a:pPr>
            <a:r>
              <a:rPr sz="2800" b="1" spc="-5" dirty="0">
                <a:latin typeface="Arial"/>
                <a:cs typeface="Arial"/>
              </a:rPr>
              <a:t>(participation </a:t>
            </a:r>
            <a:r>
              <a:rPr sz="2800" b="1" spc="-10" dirty="0">
                <a:latin typeface="Arial"/>
                <a:cs typeface="Arial"/>
              </a:rPr>
              <a:t>role </a:t>
            </a:r>
            <a:r>
              <a:rPr sz="2800" b="1" spc="-5" dirty="0">
                <a:latin typeface="Arial"/>
                <a:cs typeface="Arial"/>
              </a:rPr>
              <a:t>names are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shown)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517938"/>
            <a:ext cx="6714242" cy="5150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632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Attributes of Relationship</a:t>
            </a:r>
            <a:r>
              <a:rPr spc="-60" dirty="0"/>
              <a:t> </a:t>
            </a:r>
            <a:r>
              <a:rPr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37767"/>
            <a:ext cx="8180070" cy="43395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 relationship type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have</a:t>
            </a:r>
            <a:r>
              <a:rPr sz="28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attributes: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For example,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HoursPerWeek of</a:t>
            </a:r>
            <a:r>
              <a:rPr sz="2600" spc="-8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WORKS_ON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62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Its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value for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each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relationship instance describes  the number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 hours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per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week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that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EMPLOYEE 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works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on a</a:t>
            </a:r>
            <a:r>
              <a:rPr sz="26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PROJECT.</a:t>
            </a:r>
            <a:endParaRPr sz="2600">
              <a:latin typeface="Arial"/>
              <a:cs typeface="Arial"/>
            </a:endParaRPr>
          </a:p>
          <a:p>
            <a:pPr marL="1155700" marR="240665" lvl="2" indent="-229235">
              <a:lnSpc>
                <a:spcPts val="2590"/>
              </a:lnSpc>
              <a:spcBef>
                <a:spcPts val="62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value of HoursPerWeek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depends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particular  (employee, project)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combination</a:t>
            </a:r>
            <a:endParaRPr sz="2400">
              <a:latin typeface="Arial"/>
              <a:cs typeface="Arial"/>
            </a:endParaRPr>
          </a:p>
          <a:p>
            <a:pPr marL="756285" marR="709295" lvl="1" indent="-287020">
              <a:lnSpc>
                <a:spcPts val="281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Most relationship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attributes are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used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with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M:N  relationships</a:t>
            </a:r>
            <a:endParaRPr sz="2600">
              <a:latin typeface="Arial"/>
              <a:cs typeface="Arial"/>
            </a:endParaRPr>
          </a:p>
          <a:p>
            <a:pPr marL="1155700" marR="255270" lvl="2" indent="-229235">
              <a:lnSpc>
                <a:spcPts val="2590"/>
              </a:lnSpc>
              <a:spcBef>
                <a:spcPts val="58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1:N relationships,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they can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be transferred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to the 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entity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N-side of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3836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Weak Entity</a:t>
            </a:r>
            <a:r>
              <a:rPr spc="-90" dirty="0"/>
              <a:t> </a:t>
            </a:r>
            <a:r>
              <a:rPr spc="-5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95369"/>
            <a:ext cx="8069580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98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An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entity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does not have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a key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attribute and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sz="2000" spc="-9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identification-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dependent on another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entity</a:t>
            </a:r>
            <a:r>
              <a:rPr sz="2000" spc="-1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355600" marR="60325" indent="-342900">
              <a:lnSpc>
                <a:spcPts val="2160"/>
              </a:lnSpc>
              <a:spcBef>
                <a:spcPts val="509"/>
              </a:spcBef>
              <a:buClr>
                <a:srgbClr val="98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weak entity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must participate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in an identifying relationship type with  an owner or identifying entity</a:t>
            </a:r>
            <a:r>
              <a:rPr sz="2000" spc="-5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Clr>
                <a:srgbClr val="98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Entities are identified by the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combination</a:t>
            </a:r>
            <a:r>
              <a:rPr sz="2000" spc="-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of: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323298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partial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key of the weak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entity</a:t>
            </a:r>
            <a:r>
              <a:rPr sz="2000" spc="-1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0000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756285" marR="1059180" lvl="1" indent="-287020">
              <a:lnSpc>
                <a:spcPts val="2160"/>
              </a:lnSpc>
              <a:spcBef>
                <a:spcPts val="509"/>
              </a:spcBef>
              <a:buClr>
                <a:srgbClr val="323298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  <a:tab pos="2195830" algn="l"/>
              </a:tabLst>
            </a:pP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The particular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entity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they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are related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in the identifying  relationship</a:t>
            </a:r>
            <a:r>
              <a:rPr sz="2000" spc="-5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0"/>
              </a:spcBef>
              <a:buClr>
                <a:srgbClr val="98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23298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286385" marR="5080" lvl="1" indent="-286385" algn="r">
              <a:lnSpc>
                <a:spcPts val="2280"/>
              </a:lnSpc>
              <a:spcBef>
                <a:spcPts val="244"/>
              </a:spcBef>
              <a:buClr>
                <a:srgbClr val="323298"/>
              </a:buClr>
              <a:buSzPct val="55000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DEPENDENT entity is identified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dependent’s first</a:t>
            </a:r>
            <a:r>
              <a:rPr sz="2000" spc="-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name,</a:t>
            </a:r>
            <a:endParaRPr sz="2000">
              <a:latin typeface="Arial"/>
              <a:cs typeface="Arial"/>
            </a:endParaRPr>
          </a:p>
          <a:p>
            <a:pPr marR="8890" algn="r">
              <a:lnSpc>
                <a:spcPts val="2280"/>
              </a:lnSpc>
            </a:pPr>
            <a:r>
              <a:rPr sz="2000" i="1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specific EMPLOYEE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with whom the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dependent is</a:t>
            </a:r>
            <a:r>
              <a:rPr sz="2000" spc="-1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related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323298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Name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DEPENDENT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000" i="1" dirty="0">
                <a:solidFill>
                  <a:srgbClr val="7F0000"/>
                </a:solidFill>
                <a:latin typeface="Arial"/>
                <a:cs typeface="Arial"/>
              </a:rPr>
              <a:t>partial</a:t>
            </a:r>
            <a:r>
              <a:rPr sz="2000" i="1" spc="-6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7F0000"/>
                </a:solidFill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35"/>
              </a:spcBef>
              <a:buClr>
                <a:srgbClr val="323298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DEPENDENT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7F0000"/>
                </a:solidFill>
                <a:latin typeface="Arial"/>
                <a:cs typeface="Arial"/>
              </a:rPr>
              <a:t>weak entity</a:t>
            </a:r>
            <a:r>
              <a:rPr sz="2000" i="1" spc="-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7F0000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756285" marR="858519" lvl="1" indent="-287020">
              <a:lnSpc>
                <a:spcPts val="2160"/>
              </a:lnSpc>
              <a:spcBef>
                <a:spcPts val="515"/>
              </a:spcBef>
              <a:buClr>
                <a:srgbClr val="323298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EMPLOYEE is its identifying entity type via the identifying  relationship type</a:t>
            </a:r>
            <a:r>
              <a:rPr sz="2000" spc="-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DEPENDENT_OF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Alternative </a:t>
            </a:r>
            <a:r>
              <a:rPr spc="-5" dirty="0"/>
              <a:t>(min, max) notation</a:t>
            </a:r>
            <a:r>
              <a:rPr spc="-95" dirty="0"/>
              <a:t> </a:t>
            </a:r>
            <a:r>
              <a:rPr dirty="0"/>
              <a:t>for  relationship structural</a:t>
            </a:r>
            <a:r>
              <a:rPr spc="-114" dirty="0"/>
              <a:t> </a:t>
            </a:r>
            <a:r>
              <a:rPr dirty="0"/>
              <a:t>constraints: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64889"/>
            <a:ext cx="7776845" cy="4538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5"/>
              </a:spcBef>
              <a:buClr>
                <a:srgbClr val="98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Specified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on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each participation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of an entity type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E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2000" spc="-10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relationship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160"/>
              </a:lnSpc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type</a:t>
            </a:r>
            <a:r>
              <a:rPr sz="2000" spc="-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354965" marR="92075" indent="-342900">
              <a:lnSpc>
                <a:spcPts val="1920"/>
              </a:lnSpc>
              <a:spcBef>
                <a:spcPts val="459"/>
              </a:spcBef>
              <a:buClr>
                <a:srgbClr val="98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Specifies that each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entity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e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E participates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in at least </a:t>
            </a:r>
            <a:r>
              <a:rPr sz="2000" i="1" spc="-5" dirty="0">
                <a:solidFill>
                  <a:srgbClr val="323298"/>
                </a:solidFill>
                <a:latin typeface="Arial"/>
                <a:cs typeface="Arial"/>
              </a:rPr>
              <a:t>min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and at 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most </a:t>
            </a:r>
            <a:r>
              <a:rPr sz="2000" i="1" spc="-5" dirty="0">
                <a:solidFill>
                  <a:srgbClr val="323298"/>
                </a:solidFill>
                <a:latin typeface="Arial"/>
                <a:cs typeface="Arial"/>
              </a:rPr>
              <a:t>max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relationship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instances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sz="2000" spc="-9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lr>
                <a:srgbClr val="98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Default(no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constraint):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min=0, max=n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(signifying no</a:t>
            </a:r>
            <a:r>
              <a:rPr sz="2000" spc="-17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limit)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8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Must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have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min</a:t>
            </a:r>
            <a:r>
              <a:rPr sz="2000" dirty="0">
                <a:solidFill>
                  <a:srgbClr val="323298"/>
                </a:solidFill>
                <a:latin typeface="Symbol"/>
                <a:cs typeface="Symbol"/>
              </a:rPr>
              <a:t>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max, min</a:t>
            </a:r>
            <a:r>
              <a:rPr sz="2000" dirty="0">
                <a:solidFill>
                  <a:srgbClr val="323298"/>
                </a:solidFill>
                <a:latin typeface="Symbol"/>
                <a:cs typeface="Symbol"/>
              </a:rPr>
              <a:t>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0, max</a:t>
            </a:r>
            <a:r>
              <a:rPr sz="2000" spc="-12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Symbol"/>
                <a:cs typeface="Symbol"/>
              </a:rPr>
              <a:t>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8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Derived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from the knowledge of mini-world</a:t>
            </a:r>
            <a:r>
              <a:rPr sz="2000" spc="-15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constraints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8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  <a:p>
            <a:pPr marL="756285" marR="86995" lvl="1" indent="-287020">
              <a:lnSpc>
                <a:spcPts val="1920"/>
              </a:lnSpc>
              <a:spcBef>
                <a:spcPts val="465"/>
              </a:spcBef>
              <a:buClr>
                <a:srgbClr val="323298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 department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has exactly one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manager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and an employee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can  manage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at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most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one</a:t>
            </a:r>
            <a:r>
              <a:rPr sz="2000" spc="-8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department.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800" spc="-5" dirty="0">
                <a:solidFill>
                  <a:srgbClr val="323298"/>
                </a:solidFill>
                <a:latin typeface="Arial"/>
                <a:cs typeface="Arial"/>
              </a:rPr>
              <a:t>Specify (0,1) </a:t>
            </a:r>
            <a:r>
              <a:rPr sz="1800" dirty="0">
                <a:solidFill>
                  <a:srgbClr val="323298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323298"/>
                </a:solidFill>
                <a:latin typeface="Arial"/>
                <a:cs typeface="Arial"/>
              </a:rPr>
              <a:t>participation of </a:t>
            </a:r>
            <a:r>
              <a:rPr sz="1800" dirty="0">
                <a:solidFill>
                  <a:srgbClr val="323298"/>
                </a:solidFill>
                <a:latin typeface="Arial"/>
                <a:cs typeface="Arial"/>
              </a:rPr>
              <a:t>EMPLOYEE </a:t>
            </a:r>
            <a:r>
              <a:rPr sz="1800" spc="-5" dirty="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sz="1800" spc="-4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23298"/>
                </a:solidFill>
                <a:latin typeface="Arial"/>
                <a:cs typeface="Arial"/>
              </a:rPr>
              <a:t>MANAGES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ts val="2155"/>
              </a:lnSpc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800" spc="-5" dirty="0">
                <a:solidFill>
                  <a:srgbClr val="323298"/>
                </a:solidFill>
                <a:latin typeface="Arial"/>
                <a:cs typeface="Arial"/>
              </a:rPr>
              <a:t>Specify (1,1) </a:t>
            </a:r>
            <a:r>
              <a:rPr sz="1800" dirty="0">
                <a:solidFill>
                  <a:srgbClr val="323298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323298"/>
                </a:solidFill>
                <a:latin typeface="Arial"/>
                <a:cs typeface="Arial"/>
              </a:rPr>
              <a:t>participation of DEPARTMENT in</a:t>
            </a:r>
            <a:r>
              <a:rPr sz="1800" spc="-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23298"/>
                </a:solidFill>
                <a:latin typeface="Arial"/>
                <a:cs typeface="Arial"/>
              </a:rPr>
              <a:t>MANAGES</a:t>
            </a:r>
            <a:endParaRPr sz="1800">
              <a:latin typeface="Arial"/>
              <a:cs typeface="Arial"/>
            </a:endParaRPr>
          </a:p>
          <a:p>
            <a:pPr marL="756285" marR="739775" lvl="1" indent="-287020">
              <a:lnSpc>
                <a:spcPts val="1920"/>
              </a:lnSpc>
              <a:spcBef>
                <a:spcPts val="459"/>
              </a:spcBef>
              <a:buClr>
                <a:srgbClr val="323298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An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employee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can work for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exactly one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department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but</a:t>
            </a:r>
            <a:r>
              <a:rPr sz="2000" spc="-1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  department can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have any number of</a:t>
            </a:r>
            <a:r>
              <a:rPr sz="2000" spc="-1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employees.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800" spc="-5" dirty="0">
                <a:solidFill>
                  <a:srgbClr val="323298"/>
                </a:solidFill>
                <a:latin typeface="Arial"/>
                <a:cs typeface="Arial"/>
              </a:rPr>
              <a:t>Specify (1,1) </a:t>
            </a:r>
            <a:r>
              <a:rPr sz="1800" dirty="0">
                <a:solidFill>
                  <a:srgbClr val="323298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323298"/>
                </a:solidFill>
                <a:latin typeface="Arial"/>
                <a:cs typeface="Arial"/>
              </a:rPr>
              <a:t>participation of </a:t>
            </a:r>
            <a:r>
              <a:rPr sz="1800" dirty="0">
                <a:solidFill>
                  <a:srgbClr val="323298"/>
                </a:solidFill>
                <a:latin typeface="Arial"/>
                <a:cs typeface="Arial"/>
              </a:rPr>
              <a:t>EMPLOYEE </a:t>
            </a:r>
            <a:r>
              <a:rPr sz="1800" spc="-5" dirty="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23298"/>
                </a:solidFill>
                <a:latin typeface="Arial"/>
                <a:cs typeface="Arial"/>
              </a:rPr>
              <a:t>WORKS_FOR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800" spc="-5" dirty="0">
                <a:solidFill>
                  <a:srgbClr val="323298"/>
                </a:solidFill>
                <a:latin typeface="Arial"/>
                <a:cs typeface="Arial"/>
              </a:rPr>
              <a:t>Specify (0,n) </a:t>
            </a:r>
            <a:r>
              <a:rPr sz="1800" dirty="0">
                <a:solidFill>
                  <a:srgbClr val="323298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323298"/>
                </a:solidFill>
                <a:latin typeface="Arial"/>
                <a:cs typeface="Arial"/>
              </a:rPr>
              <a:t>participation of DEPARTMENT in</a:t>
            </a:r>
            <a:r>
              <a:rPr sz="1800" spc="-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23298"/>
                </a:solidFill>
                <a:latin typeface="Arial"/>
                <a:cs typeface="Arial"/>
              </a:rPr>
              <a:t>WORKS_FOR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502"/>
            <a:ext cx="53848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(min,max) notation </a:t>
            </a:r>
            <a:r>
              <a:rPr spc="-10" dirty="0"/>
              <a:t>for  </a:t>
            </a:r>
            <a:r>
              <a:rPr dirty="0"/>
              <a:t>relationship</a:t>
            </a:r>
            <a:r>
              <a:rPr spc="-45" dirty="0"/>
              <a:t> </a:t>
            </a:r>
            <a:r>
              <a:rPr dirty="0"/>
              <a:t>constraints</a:t>
            </a:r>
          </a:p>
        </p:txBody>
      </p:sp>
      <p:sp>
        <p:nvSpPr>
          <p:cNvPr id="3" name="object 3"/>
          <p:cNvSpPr/>
          <p:nvPr/>
        </p:nvSpPr>
        <p:spPr>
          <a:xfrm>
            <a:off x="616978" y="2218636"/>
            <a:ext cx="7755991" cy="2850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5" y="5436813"/>
            <a:ext cx="6089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Read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min,max numbers </a:t>
            </a:r>
            <a:r>
              <a:rPr sz="2400" spc="-10" dirty="0">
                <a:latin typeface="Arial"/>
                <a:cs typeface="Arial"/>
              </a:rPr>
              <a:t>next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entity  </a:t>
            </a:r>
            <a:r>
              <a:rPr sz="2400" dirty="0"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and looking </a:t>
            </a:r>
            <a:r>
              <a:rPr sz="2400" b="1" dirty="0">
                <a:latin typeface="Arial"/>
                <a:cs typeface="Arial"/>
              </a:rPr>
              <a:t>away from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entity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COMPANY </a:t>
            </a:r>
            <a:r>
              <a:rPr sz="3200" dirty="0"/>
              <a:t>ER </a:t>
            </a:r>
            <a:r>
              <a:rPr sz="3200" spc="-5" dirty="0"/>
              <a:t>Schema Diagram using (min,  max)</a:t>
            </a:r>
            <a:r>
              <a:rPr sz="3200" dirty="0"/>
              <a:t> </a:t>
            </a:r>
            <a:r>
              <a:rPr sz="3200" spc="-10" dirty="0"/>
              <a:t>notation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17250" y="1600148"/>
            <a:ext cx="7312350" cy="4998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69773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Overview </a:t>
            </a:r>
            <a:r>
              <a:rPr sz="3200" spc="-5" dirty="0"/>
              <a:t>of Database Design</a:t>
            </a:r>
            <a:r>
              <a:rPr sz="3200" spc="-135" dirty="0"/>
              <a:t> </a:t>
            </a:r>
            <a:r>
              <a:rPr sz="3200" dirty="0"/>
              <a:t>Process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38647"/>
            <a:ext cx="8145145" cy="47155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Two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main</a:t>
            </a:r>
            <a:r>
              <a:rPr sz="2800" spc="3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activities: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Database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Applications</a:t>
            </a:r>
            <a:r>
              <a:rPr sz="26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  <a:p>
            <a:pPr marL="355600" marR="613410" indent="-342900">
              <a:lnSpc>
                <a:spcPct val="100000"/>
              </a:lnSpc>
              <a:spcBef>
                <a:spcPts val="66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Focus in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this chapter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on </a:t>
            </a:r>
            <a:r>
              <a:rPr sz="2800" u="heavy" spc="-5" dirty="0">
                <a:solidFill>
                  <a:srgbClr val="323298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conceptual database  design</a:t>
            </a:r>
            <a:endParaRPr sz="2800">
              <a:latin typeface="Arial"/>
              <a:cs typeface="Arial"/>
            </a:endParaRPr>
          </a:p>
          <a:p>
            <a:pPr marL="756285" marR="226695" lvl="1" indent="-287020">
              <a:lnSpc>
                <a:spcPct val="100000"/>
              </a:lnSpc>
              <a:spcBef>
                <a:spcPts val="63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design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conceptual schema for a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database  application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Applications design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focuses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on the programs and  interfaces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access the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database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Generally considered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part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of software</a:t>
            </a:r>
            <a:r>
              <a:rPr sz="2600" spc="-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engineering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615" y="166297"/>
            <a:ext cx="800465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Alternative </a:t>
            </a:r>
            <a:r>
              <a:rPr lang="en-US" sz="3200" spc="-5" dirty="0"/>
              <a:t>diagrammatic</a:t>
            </a:r>
            <a:r>
              <a:rPr lang="en-US" sz="3200" spc="-110" dirty="0"/>
              <a:t> </a:t>
            </a:r>
            <a:r>
              <a:rPr lang="en-US" sz="3200" spc="-5" dirty="0" smtClean="0"/>
              <a:t>notation</a:t>
            </a:r>
            <a:r>
              <a:rPr lang="ar-JO" sz="3200" spc="-5" dirty="0" smtClean="0"/>
              <a:t/>
            </a:r>
            <a:br>
              <a:rPr lang="ar-JO" sz="3200" spc="-5" dirty="0" smtClean="0"/>
            </a:br>
            <a:r>
              <a:rPr lang="ar-JO" sz="3200" spc="-5" dirty="0"/>
              <a:t>)</a:t>
            </a:r>
            <a:r>
              <a:rPr sz="3200" spc="-5" dirty="0" smtClean="0"/>
              <a:t>UML </a:t>
            </a:r>
            <a:r>
              <a:rPr sz="3200" dirty="0"/>
              <a:t>class</a:t>
            </a:r>
            <a:r>
              <a:rPr sz="3200" spc="-75" dirty="0"/>
              <a:t> </a:t>
            </a:r>
            <a:r>
              <a:rPr sz="3200" spc="-5" dirty="0" smtClean="0"/>
              <a:t>diagrams</a:t>
            </a:r>
            <a:r>
              <a:rPr lang="ar-JO" sz="3200" spc="-5" dirty="0" smtClean="0"/>
              <a:t>(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148" y="1990492"/>
            <a:ext cx="7993380" cy="36381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marR="819785" indent="-342900">
              <a:lnSpc>
                <a:spcPts val="2310"/>
              </a:lnSpc>
              <a:spcBef>
                <a:spcPts val="65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Represent classes (similar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entity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types)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as large  rounded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boxes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three</a:t>
            </a:r>
            <a:r>
              <a:rPr sz="2400" spc="4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sections: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Top section includes entity type (class)</a:t>
            </a:r>
            <a:r>
              <a:rPr sz="2200" spc="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name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Second section includes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attributes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ts val="2375"/>
              </a:lnSpc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Third section includes class operations (operations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are</a:t>
            </a:r>
            <a:r>
              <a:rPr sz="2200" spc="1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not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ts val="2375"/>
              </a:lnSpc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in basic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ER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model)</a:t>
            </a:r>
            <a:endParaRPr sz="2200" dirty="0">
              <a:latin typeface="Arial"/>
              <a:cs typeface="Arial"/>
            </a:endParaRPr>
          </a:p>
          <a:p>
            <a:pPr marL="355600" marR="118745" indent="-342900">
              <a:lnSpc>
                <a:spcPts val="2300"/>
              </a:lnSpc>
              <a:spcBef>
                <a:spcPts val="56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Relationships (called associations)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represented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as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lines 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connecting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4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classes</a:t>
            </a:r>
            <a:endParaRPr sz="2400" dirty="0">
              <a:latin typeface="Arial"/>
              <a:cs typeface="Arial"/>
            </a:endParaRPr>
          </a:p>
          <a:p>
            <a:pPr marL="286385" marR="285115" lvl="1" indent="-286385" algn="r">
              <a:lnSpc>
                <a:spcPct val="100000"/>
              </a:lnSpc>
              <a:spcBef>
                <a:spcPts val="2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Other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UML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terminology also differs from ER</a:t>
            </a:r>
            <a:r>
              <a:rPr sz="2200" spc="1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terminology</a:t>
            </a:r>
            <a:endParaRPr sz="2200" dirty="0">
              <a:latin typeface="Arial"/>
              <a:cs typeface="Arial"/>
            </a:endParaRPr>
          </a:p>
          <a:p>
            <a:pPr marL="342265" marR="336550" indent="-342265" algn="r">
              <a:lnSpc>
                <a:spcPts val="2590"/>
              </a:lnSpc>
              <a:spcBef>
                <a:spcPts val="1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Used in database design and object-oriented</a:t>
            </a:r>
            <a:r>
              <a:rPr sz="2400" spc="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software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spc="-10" dirty="0" smtClean="0">
                <a:solidFill>
                  <a:srgbClr val="323298"/>
                </a:solidFill>
                <a:latin typeface="Arial"/>
                <a:cs typeface="Arial"/>
              </a:rPr>
              <a:t>design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9422"/>
            <a:ext cx="73888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UML </a:t>
            </a:r>
            <a:r>
              <a:rPr sz="3200" dirty="0"/>
              <a:t>class </a:t>
            </a:r>
            <a:r>
              <a:rPr sz="3200" spc="-10" dirty="0"/>
              <a:t>diagram </a:t>
            </a:r>
            <a:r>
              <a:rPr sz="3200" dirty="0"/>
              <a:t>for </a:t>
            </a:r>
            <a:r>
              <a:rPr sz="3200" spc="-5" dirty="0"/>
              <a:t>COMPANY  database</a:t>
            </a:r>
            <a:r>
              <a:rPr sz="3200" spc="-25" dirty="0"/>
              <a:t> </a:t>
            </a:r>
            <a:r>
              <a:rPr sz="3200" spc="-5" dirty="0"/>
              <a:t>schema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685800" y="1600206"/>
            <a:ext cx="7339017" cy="4899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637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Relationships of Higher</a:t>
            </a:r>
            <a:r>
              <a:rPr spc="-95" dirty="0"/>
              <a:t> </a:t>
            </a:r>
            <a:r>
              <a:rPr spc="-5" dirty="0"/>
              <a:t>Degree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38435"/>
            <a:ext cx="8049259" cy="37820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Relationship types of degree 2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called</a:t>
            </a:r>
            <a:r>
              <a:rPr sz="2800" spc="7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binary</a:t>
            </a:r>
            <a:endParaRPr sz="2800" dirty="0">
              <a:latin typeface="Arial"/>
              <a:cs typeface="Arial"/>
            </a:endParaRPr>
          </a:p>
          <a:p>
            <a:pPr marL="355600" marR="27305" indent="-342900">
              <a:lnSpc>
                <a:spcPct val="100000"/>
              </a:lnSpc>
              <a:spcBef>
                <a:spcPts val="6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Relationship types of degree 3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called ternary  and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degree n are called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n-ary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In general,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an </a:t>
            </a:r>
            <a:r>
              <a:rPr sz="2800" u="sng" dirty="0">
                <a:solidFill>
                  <a:srgbClr val="323298"/>
                </a:solidFill>
                <a:latin typeface="Arial"/>
                <a:cs typeface="Arial"/>
              </a:rPr>
              <a:t>n-ary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relationship is not equivalent  to n binary</a:t>
            </a:r>
            <a:r>
              <a:rPr sz="2800" u="sng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relationships</a:t>
            </a:r>
            <a:endParaRPr sz="2800" u="sng" dirty="0">
              <a:latin typeface="Arial"/>
              <a:cs typeface="Arial"/>
            </a:endParaRPr>
          </a:p>
          <a:p>
            <a:pPr marL="355600" marR="814069" indent="-342900">
              <a:lnSpc>
                <a:spcPct val="100000"/>
              </a:lnSpc>
              <a:spcBef>
                <a:spcPts val="6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Constraints are harder to specify for </a:t>
            </a:r>
            <a:r>
              <a:rPr sz="2800" u="sng" spc="5" dirty="0">
                <a:solidFill>
                  <a:srgbClr val="323298"/>
                </a:solidFill>
                <a:latin typeface="Arial"/>
                <a:cs typeface="Arial"/>
              </a:rPr>
              <a:t>higher- 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degree relationships </a:t>
            </a:r>
            <a:r>
              <a:rPr sz="2800" u="sng" dirty="0">
                <a:solidFill>
                  <a:srgbClr val="323298"/>
                </a:solidFill>
                <a:latin typeface="Arial"/>
                <a:cs typeface="Arial"/>
              </a:rPr>
              <a:t>(n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&gt; </a:t>
            </a:r>
            <a:r>
              <a:rPr sz="2800" u="sng" dirty="0">
                <a:solidFill>
                  <a:srgbClr val="323298"/>
                </a:solidFill>
                <a:latin typeface="Arial"/>
                <a:cs typeface="Arial"/>
              </a:rPr>
              <a:t>2) </a:t>
            </a:r>
            <a:r>
              <a:rPr sz="2800" u="sng" spc="-5" dirty="0">
                <a:solidFill>
                  <a:srgbClr val="323298"/>
                </a:solidFill>
                <a:latin typeface="Arial"/>
                <a:cs typeface="Arial"/>
              </a:rPr>
              <a:t>than for binary  relationships</a:t>
            </a:r>
            <a:endParaRPr sz="2800" u="sng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7165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Discussion of n-ary relationships (n </a:t>
            </a:r>
            <a:r>
              <a:rPr sz="3200" dirty="0"/>
              <a:t>&gt;</a:t>
            </a:r>
            <a:r>
              <a:rPr sz="3200" spc="-65" dirty="0"/>
              <a:t> </a:t>
            </a:r>
            <a:r>
              <a:rPr sz="3200" spc="-10" dirty="0"/>
              <a:t>2)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5849"/>
            <a:ext cx="8061325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580" indent="-342900" algn="just">
              <a:lnSpc>
                <a:spcPct val="100000"/>
              </a:lnSpc>
              <a:spcBef>
                <a:spcPts val="10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general,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3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binary relationships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can represent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different  information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than a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single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ternary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relationship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(see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Figure  3.17a and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b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on </a:t>
            </a:r>
            <a:r>
              <a:rPr sz="2400" u="sng" spc="-10" dirty="0">
                <a:solidFill>
                  <a:srgbClr val="323298"/>
                </a:solidFill>
                <a:latin typeface="Arial"/>
                <a:cs typeface="Arial"/>
              </a:rPr>
              <a:t>next</a:t>
            </a:r>
            <a:r>
              <a:rPr sz="2400" u="sng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slide)</a:t>
            </a:r>
            <a:endParaRPr sz="2400" u="sng" dirty="0">
              <a:latin typeface="Arial"/>
              <a:cs typeface="Arial"/>
            </a:endParaRPr>
          </a:p>
          <a:p>
            <a:pPr marL="355600" marR="184785" indent="-342900">
              <a:lnSpc>
                <a:spcPct val="100000"/>
              </a:lnSpc>
              <a:spcBef>
                <a:spcPts val="58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If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needed,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binary and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n-ary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relationships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all be  included in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schema design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(see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Figure 3.17a and b,  where all relationships convey different</a:t>
            </a:r>
            <a:r>
              <a:rPr sz="2400" spc="6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meanings)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some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cases, a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ternary relationship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can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be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represented 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as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weak entity if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data model </a:t>
            </a:r>
            <a:r>
              <a:rPr sz="2400" u="sng" spc="-10" dirty="0">
                <a:solidFill>
                  <a:srgbClr val="323298"/>
                </a:solidFill>
                <a:latin typeface="Arial"/>
                <a:cs typeface="Arial"/>
              </a:rPr>
              <a:t>allows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weak entity 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type to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have multiple </a:t>
            </a:r>
            <a:r>
              <a:rPr sz="2400" u="sng" spc="-10" dirty="0">
                <a:solidFill>
                  <a:srgbClr val="323298"/>
                </a:solidFill>
                <a:latin typeface="Arial"/>
                <a:cs typeface="Arial"/>
              </a:rPr>
              <a:t>identifying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relationships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(and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hence  multiple owner entity </a:t>
            </a:r>
            <a:r>
              <a:rPr sz="2400" u="sng" dirty="0">
                <a:solidFill>
                  <a:srgbClr val="323298"/>
                </a:solidFill>
                <a:latin typeface="Arial"/>
                <a:cs typeface="Arial"/>
              </a:rPr>
              <a:t>types) (see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Figure</a:t>
            </a:r>
            <a:r>
              <a:rPr sz="2400" u="sng" spc="3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u="sng" spc="-5" dirty="0">
                <a:solidFill>
                  <a:srgbClr val="323298"/>
                </a:solidFill>
                <a:latin typeface="Arial"/>
                <a:cs typeface="Arial"/>
              </a:rPr>
              <a:t>3.17c)</a:t>
            </a:r>
            <a:endParaRPr sz="2400" u="sng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6707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</a:t>
            </a:r>
            <a:r>
              <a:rPr spc="-5" dirty="0"/>
              <a:t>of </a:t>
            </a:r>
            <a:r>
              <a:rPr dirty="0"/>
              <a:t>a </a:t>
            </a:r>
            <a:r>
              <a:rPr spc="-10" dirty="0"/>
              <a:t>ternary</a:t>
            </a:r>
            <a:r>
              <a:rPr spc="-40" dirty="0"/>
              <a:t> </a:t>
            </a:r>
            <a:r>
              <a:rPr spc="-5" dirty="0"/>
              <a:t>relationship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581797"/>
            <a:ext cx="6333242" cy="5016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7165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Discussion of n-ary relationships (n </a:t>
            </a:r>
            <a:r>
              <a:rPr sz="3200" dirty="0"/>
              <a:t>&gt;</a:t>
            </a:r>
            <a:r>
              <a:rPr sz="3200" spc="-65" dirty="0"/>
              <a:t> </a:t>
            </a:r>
            <a:r>
              <a:rPr sz="3200" spc="-10" dirty="0"/>
              <a:t>2)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4401"/>
            <a:ext cx="8145145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00355" indent="-3429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If a particular binary relationship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can be derived  from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 higher-degree relationship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at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all times, 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then it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sz="2800" spc="-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redundant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For example,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TAUGHT_DURING binary  relationship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Figure 3.18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(see next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slide) can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derived from the ternary relationship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OFFERS 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(based on the meaning of the</a:t>
            </a:r>
            <a:r>
              <a:rPr sz="2800" spc="6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relationships)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7446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Another example of </a:t>
            </a:r>
            <a:r>
              <a:rPr sz="3200" dirty="0"/>
              <a:t>a </a:t>
            </a:r>
            <a:r>
              <a:rPr sz="3200" spc="-5" dirty="0"/>
              <a:t>ternary</a:t>
            </a:r>
            <a:r>
              <a:rPr sz="3200" spc="-105" dirty="0"/>
              <a:t> </a:t>
            </a:r>
            <a:r>
              <a:rPr sz="3200" spc="-5" dirty="0"/>
              <a:t>relationship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15913" y="1905000"/>
            <a:ext cx="7989813" cy="3725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 Example: A</a:t>
            </a:r>
            <a:r>
              <a:rPr spc="-114" dirty="0"/>
              <a:t> </a:t>
            </a:r>
            <a:r>
              <a:rPr spc="-5" dirty="0"/>
              <a:t>UNIVERSITY  Database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4401"/>
            <a:ext cx="7945120" cy="489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4780" indent="-3429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To keep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track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 the enrollments in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classes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and 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student grades, another database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to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designed.</a:t>
            </a:r>
            <a:endParaRPr sz="2800">
              <a:latin typeface="Arial"/>
              <a:cs typeface="Arial"/>
            </a:endParaRPr>
          </a:p>
          <a:p>
            <a:pPr marL="355600" marR="628650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It keeps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track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 the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COLLEGEs,  DEPARTMENTs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within each college,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the 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COURSEs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offered by departments, and 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SECTIONs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 courses,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INSTRUCTORs who 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teach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 sections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These entity types and the relationships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among 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these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entity types are shown on the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next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slide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in 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Figure</a:t>
            </a:r>
            <a:r>
              <a:rPr sz="28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3.20.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0" y="6657847"/>
            <a:ext cx="3086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Copyright </a:t>
            </a:r>
            <a:r>
              <a:rPr sz="900" dirty="0">
                <a:latin typeface="Arial"/>
                <a:cs typeface="Arial"/>
              </a:rPr>
              <a:t>© 2016 </a:t>
            </a:r>
            <a:r>
              <a:rPr sz="900" spc="-5" dirty="0">
                <a:latin typeface="Arial"/>
                <a:cs typeface="Arial"/>
              </a:rPr>
              <a:t>Ramez </a:t>
            </a:r>
            <a:r>
              <a:rPr sz="900" dirty="0">
                <a:latin typeface="Arial"/>
                <a:cs typeface="Arial"/>
              </a:rPr>
              <a:t>Elmasr and Shamkant B.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Navathei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59632"/>
            <a:ext cx="762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libri Light"/>
                <a:cs typeface="Calibri Light"/>
              </a:rPr>
              <a:t>UNIVERSITY </a:t>
            </a:r>
            <a:r>
              <a:rPr b="0" spc="-5" dirty="0">
                <a:latin typeface="Calibri Light"/>
                <a:cs typeface="Calibri Light"/>
              </a:rPr>
              <a:t>database conceptual</a:t>
            </a:r>
            <a:r>
              <a:rPr b="0" spc="-55" dirty="0">
                <a:latin typeface="Calibri Light"/>
                <a:cs typeface="Calibri Light"/>
              </a:rPr>
              <a:t> </a:t>
            </a:r>
            <a:r>
              <a:rPr b="0" dirty="0">
                <a:latin typeface="Calibri Light"/>
                <a:cs typeface="Calibri Light"/>
              </a:rPr>
              <a:t>schema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3264" y="6445094"/>
            <a:ext cx="9036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980032"/>
                </a:solidFill>
                <a:latin typeface="Arial"/>
                <a:cs typeface="Arial"/>
              </a:rPr>
              <a:t>Slide </a:t>
            </a:r>
            <a:r>
              <a:rPr sz="1400" b="1" dirty="0">
                <a:solidFill>
                  <a:srgbClr val="980032"/>
                </a:solidFill>
                <a:latin typeface="Arial"/>
                <a:cs typeface="Arial"/>
              </a:rPr>
              <a:t>3-</a:t>
            </a:r>
            <a:r>
              <a:rPr sz="1400" b="1" spc="-95" dirty="0">
                <a:solidFill>
                  <a:srgbClr val="98003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80032"/>
                </a:solidFill>
                <a:latin typeface="Arial"/>
                <a:cs typeface="Arial"/>
              </a:rPr>
              <a:t>58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8200" y="6387789"/>
            <a:ext cx="2534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Arial"/>
                <a:cs typeface="Arial"/>
              </a:rPr>
              <a:t>©2016 Ramez </a:t>
            </a:r>
            <a:r>
              <a:rPr sz="900" dirty="0">
                <a:solidFill>
                  <a:srgbClr val="888888"/>
                </a:solidFill>
                <a:latin typeface="Arial"/>
                <a:cs typeface="Arial"/>
              </a:rPr>
              <a:t>Elmasri and Shamkant B.</a:t>
            </a:r>
            <a:r>
              <a:rPr sz="900" spc="-10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Arial"/>
                <a:cs typeface="Arial"/>
              </a:rPr>
              <a:t>Navathe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6587" y="1690670"/>
            <a:ext cx="7888224" cy="4371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062" y="1242998"/>
            <a:ext cx="7889869" cy="4371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1690692"/>
            <a:ext cx="6934200" cy="4651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502"/>
            <a:ext cx="6504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</a:t>
            </a:r>
            <a:r>
              <a:rPr dirty="0"/>
              <a:t>Modeling Tools</a:t>
            </a:r>
            <a:r>
              <a:rPr spc="-80" dirty="0"/>
              <a:t> </a:t>
            </a:r>
            <a:r>
              <a:rPr spc="-5" dirty="0"/>
              <a:t>(Additional  </a:t>
            </a:r>
            <a:r>
              <a:rPr dirty="0"/>
              <a:t>Material</a:t>
            </a:r>
            <a:r>
              <a:rPr spc="-15" dirty="0"/>
              <a:t> </a:t>
            </a:r>
            <a:r>
              <a:rPr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89273"/>
            <a:ext cx="8162925" cy="42081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42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number of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popular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tools that cover conceptual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modeling  and mapping into relational schema</a:t>
            </a:r>
            <a:r>
              <a:rPr sz="2400" spc="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design.</a:t>
            </a:r>
            <a:endParaRPr sz="2400">
              <a:latin typeface="Arial"/>
              <a:cs typeface="Arial"/>
            </a:endParaRPr>
          </a:p>
          <a:p>
            <a:pPr marL="756285" marR="626110" lvl="1" indent="-287020">
              <a:lnSpc>
                <a:spcPts val="2380"/>
              </a:lnSpc>
              <a:spcBef>
                <a:spcPts val="509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322580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Examples: ERWin, </a:t>
            </a:r>
            <a:r>
              <a:rPr sz="2200" spc="5" dirty="0">
                <a:solidFill>
                  <a:srgbClr val="7F0000"/>
                </a:solidFill>
                <a:latin typeface="Arial"/>
                <a:cs typeface="Arial"/>
              </a:rPr>
              <a:t>S-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Designer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(Enterprise Application  Suite),</a:t>
            </a:r>
            <a:r>
              <a:rPr sz="22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ER-</a:t>
            </a:r>
            <a:r>
              <a:rPr sz="2200" spc="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Studio,</a:t>
            </a:r>
            <a:r>
              <a:rPr sz="2200" spc="-5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POSITIVES:</a:t>
            </a:r>
            <a:endParaRPr sz="2400">
              <a:latin typeface="Arial"/>
              <a:cs typeface="Arial"/>
            </a:endParaRPr>
          </a:p>
          <a:p>
            <a:pPr marL="756285" marR="64135" lvl="1" indent="-287020">
              <a:lnSpc>
                <a:spcPts val="2380"/>
              </a:lnSpc>
              <a:spcBef>
                <a:spcPts val="56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Serves as documentation of application requirements, easy  user interface - mostly graphics editor</a:t>
            </a:r>
            <a:r>
              <a:rPr sz="2200" spc="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support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NEGATIVES: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510"/>
              </a:lnSpc>
              <a:spcBef>
                <a:spcPts val="265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Most 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tools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lack a proper distinct notation for</a:t>
            </a:r>
            <a:r>
              <a:rPr sz="2200" spc="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relationships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with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relationship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attributes</a:t>
            </a:r>
            <a:endParaRPr sz="2200">
              <a:latin typeface="Arial"/>
              <a:cs typeface="Arial"/>
            </a:endParaRPr>
          </a:p>
          <a:p>
            <a:pPr marL="756285" marR="66040" lvl="1" indent="-287020">
              <a:lnSpc>
                <a:spcPts val="2380"/>
              </a:lnSpc>
              <a:spcBef>
                <a:spcPts val="56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Mostly represent a relational design in a diagrammatic form  rather than a conceptual ER-based</a:t>
            </a:r>
            <a:r>
              <a:rPr sz="2200" spc="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57"/>
            <a:ext cx="69773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Overview </a:t>
            </a:r>
            <a:r>
              <a:rPr sz="3200" spc="-5" dirty="0"/>
              <a:t>of Database Design</a:t>
            </a:r>
            <a:r>
              <a:rPr sz="3200" spc="-135" dirty="0"/>
              <a:t> </a:t>
            </a:r>
            <a:r>
              <a:rPr sz="3200" dirty="0"/>
              <a:t>Process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062158" y="1528811"/>
            <a:ext cx="5267276" cy="505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373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</a:t>
            </a:r>
            <a:r>
              <a:rPr spc="-90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624401"/>
            <a:ext cx="7529830" cy="4339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76935" indent="-342900">
              <a:lnSpc>
                <a:spcPct val="100000"/>
              </a:lnSpc>
              <a:spcBef>
                <a:spcPts val="9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ER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Model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Concepts: Entities, attributes,  relationships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Constraints in the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ER</a:t>
            </a:r>
            <a:r>
              <a:rPr sz="28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model</a:t>
            </a:r>
            <a:endParaRPr sz="2800" dirty="0">
              <a:latin typeface="Arial"/>
              <a:cs typeface="Arial"/>
            </a:endParaRPr>
          </a:p>
          <a:p>
            <a:pPr marL="355600" marR="205104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Using ER in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step-by-step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mode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conceptual  schema design for the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COMPANY</a:t>
            </a:r>
            <a:r>
              <a:rPr sz="2800" spc="7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database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ER Diagrams -</a:t>
            </a:r>
            <a:r>
              <a:rPr sz="28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Notation</a:t>
            </a:r>
            <a:endParaRPr sz="2800" dirty="0">
              <a:latin typeface="Arial"/>
              <a:cs typeface="Arial"/>
            </a:endParaRPr>
          </a:p>
          <a:p>
            <a:pPr marL="355600" marR="161925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Alternative Notations – UML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class </a:t>
            </a:r>
            <a:r>
              <a:rPr sz="2800" spc="-5" dirty="0" smtClean="0">
                <a:solidFill>
                  <a:srgbClr val="323298"/>
                </a:solidFill>
                <a:latin typeface="Arial"/>
                <a:cs typeface="Arial"/>
              </a:rPr>
              <a:t>diagrams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Binary Relationship types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those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higher  degree.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502"/>
            <a:ext cx="60979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Methodologies for</a:t>
            </a:r>
            <a:r>
              <a:rPr spc="-130" dirty="0"/>
              <a:t> </a:t>
            </a:r>
            <a:r>
              <a:rPr spc="-5" dirty="0"/>
              <a:t>Conceptual  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38435"/>
            <a:ext cx="8140700" cy="37820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Entity Relationship (ER) Diagrams (This</a:t>
            </a:r>
            <a:r>
              <a:rPr sz="2800" spc="6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Chapter)</a:t>
            </a:r>
            <a:endParaRPr sz="2800">
              <a:latin typeface="Arial"/>
              <a:cs typeface="Arial"/>
            </a:endParaRPr>
          </a:p>
          <a:p>
            <a:pPr marL="355600" marR="441325" indent="-342900">
              <a:lnSpc>
                <a:spcPct val="100000"/>
              </a:lnSpc>
              <a:spcBef>
                <a:spcPts val="6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Enhanced Entity Relationship (EER) Diagrams  (Chapter</a:t>
            </a:r>
            <a:r>
              <a:rPr sz="2800" spc="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4)</a:t>
            </a:r>
            <a:endParaRPr sz="2800">
              <a:latin typeface="Arial"/>
              <a:cs typeface="Arial"/>
            </a:endParaRPr>
          </a:p>
          <a:p>
            <a:pPr marL="355600" marR="21590" indent="-342900">
              <a:lnSpc>
                <a:spcPct val="100000"/>
              </a:lnSpc>
              <a:spcBef>
                <a:spcPts val="675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Use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Design Tools in industry for designing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and 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documenting large scale</a:t>
            </a:r>
            <a:r>
              <a:rPr sz="28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designs</a:t>
            </a:r>
            <a:endParaRPr sz="2800">
              <a:latin typeface="Arial"/>
              <a:cs typeface="Arial"/>
            </a:endParaRPr>
          </a:p>
          <a:p>
            <a:pPr marL="355600" marR="574040" indent="-342900" algn="just">
              <a:lnSpc>
                <a:spcPct val="100000"/>
              </a:lnSpc>
              <a:spcBef>
                <a:spcPts val="670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UML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(Unified Modeling Language) Class  Diagrams are popular in industry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document  conceptual database</a:t>
            </a:r>
            <a:r>
              <a:rPr sz="28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designs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632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</a:t>
            </a:r>
            <a:r>
              <a:rPr spc="-5" dirty="0"/>
              <a:t>COMPANY</a:t>
            </a:r>
            <a:r>
              <a:rPr spc="-10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81349"/>
            <a:ext cx="8161020" cy="42335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78105" indent="-342900">
              <a:lnSpc>
                <a:spcPct val="90000"/>
              </a:lnSpc>
              <a:spcBef>
                <a:spcPts val="434"/>
              </a:spcBef>
              <a:buClr>
                <a:srgbClr val="98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We need to create a database schema design  based </a:t>
            </a:r>
            <a:r>
              <a:rPr sz="2800" dirty="0">
                <a:solidFill>
                  <a:srgbClr val="323298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the following (simplified) </a:t>
            </a:r>
            <a:r>
              <a:rPr sz="2800" b="1" spc="-5" dirty="0">
                <a:solidFill>
                  <a:srgbClr val="323298"/>
                </a:solidFill>
                <a:latin typeface="Arial"/>
                <a:cs typeface="Arial"/>
              </a:rPr>
              <a:t>requirements 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of the </a:t>
            </a:r>
            <a:r>
              <a:rPr sz="2800" spc="-10" dirty="0">
                <a:solidFill>
                  <a:srgbClr val="323298"/>
                </a:solidFill>
                <a:latin typeface="Arial"/>
                <a:cs typeface="Arial"/>
              </a:rPr>
              <a:t>COMPANY</a:t>
            </a:r>
            <a:r>
              <a:rPr sz="2800" spc="3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8"/>
                </a:solidFill>
                <a:latin typeface="Arial"/>
                <a:cs typeface="Arial"/>
              </a:rPr>
              <a:t>Database: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630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company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organized into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DEPARTMENTs.  Each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department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has a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name,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number and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an  employee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who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manages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department. We keep  track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start date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department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manager.  A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department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may have several</a:t>
            </a:r>
            <a:r>
              <a:rPr sz="2600" spc="-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locations.</a:t>
            </a:r>
            <a:endParaRPr sz="2600">
              <a:latin typeface="Arial"/>
              <a:cs typeface="Arial"/>
            </a:endParaRPr>
          </a:p>
          <a:p>
            <a:pPr marL="756285" marR="136525" lvl="1" indent="-287020">
              <a:lnSpc>
                <a:spcPts val="2810"/>
              </a:lnSpc>
              <a:spcBef>
                <a:spcPts val="66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Each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department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controls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number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 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PROJECTs. Each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project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has a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unique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name, 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unique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number and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located at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single</a:t>
            </a:r>
            <a:r>
              <a:rPr sz="2600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location.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502"/>
            <a:ext cx="63239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</a:t>
            </a:r>
            <a:r>
              <a:rPr spc="-5" dirty="0"/>
              <a:t>COMPANY</a:t>
            </a:r>
            <a:r>
              <a:rPr spc="-110" dirty="0"/>
              <a:t> </a:t>
            </a:r>
            <a:r>
              <a:rPr spc="-5" dirty="0"/>
              <a:t>Database 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46601"/>
            <a:ext cx="7912734" cy="51854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9085" marR="306070" indent="-287020">
              <a:lnSpc>
                <a:spcPct val="90000"/>
              </a:lnSpc>
              <a:spcBef>
                <a:spcPts val="41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database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will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store each 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EMPLOYEE’s</a:t>
            </a:r>
            <a:r>
              <a:rPr sz="2600" spc="-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social  security number, address, salary, 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sex,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and  birthdate.</a:t>
            </a:r>
            <a:endParaRPr sz="2600">
              <a:latin typeface="Arial"/>
              <a:cs typeface="Arial"/>
            </a:endParaRPr>
          </a:p>
          <a:p>
            <a:pPr marL="698500" lvl="1" indent="-229235">
              <a:lnSpc>
                <a:spcPts val="2735"/>
              </a:lnSpc>
              <a:spcBef>
                <a:spcPts val="29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Each employee </a:t>
            </a:r>
            <a:r>
              <a:rPr sz="2400" i="1" spc="-5" dirty="0">
                <a:solidFill>
                  <a:srgbClr val="323298"/>
                </a:solidFill>
                <a:latin typeface="Arial"/>
                <a:cs typeface="Arial"/>
              </a:rPr>
              <a:t>works </a:t>
            </a:r>
            <a:r>
              <a:rPr sz="2400" i="1" dirty="0">
                <a:solidFill>
                  <a:srgbClr val="323298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one department but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may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735"/>
              </a:lnSpc>
            </a:pPr>
            <a:r>
              <a:rPr sz="2400" i="1" spc="-5" dirty="0">
                <a:solidFill>
                  <a:srgbClr val="323298"/>
                </a:solidFill>
                <a:latin typeface="Arial"/>
                <a:cs typeface="Arial"/>
              </a:rPr>
              <a:t>work on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several</a:t>
            </a:r>
            <a:r>
              <a:rPr sz="2400" spc="1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projects.</a:t>
            </a:r>
            <a:endParaRPr sz="2400">
              <a:latin typeface="Arial"/>
              <a:cs typeface="Arial"/>
            </a:endParaRPr>
          </a:p>
          <a:p>
            <a:pPr marL="698500" marR="497840" lvl="1" indent="-228600">
              <a:lnSpc>
                <a:spcPts val="2590"/>
              </a:lnSpc>
              <a:spcBef>
                <a:spcPts val="61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DB will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keep track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number of hours per  week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an employee currently works on each  project.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ts val="2735"/>
              </a:lnSpc>
              <a:spcBef>
                <a:spcPts val="259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is required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keep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track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23298"/>
                </a:solidFill>
                <a:latin typeface="Arial"/>
                <a:cs typeface="Arial"/>
              </a:rPr>
              <a:t>direct supervisor</a:t>
            </a:r>
            <a:r>
              <a:rPr sz="2400" i="1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each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employee.</a:t>
            </a:r>
            <a:endParaRPr sz="2400">
              <a:latin typeface="Arial"/>
              <a:cs typeface="Arial"/>
            </a:endParaRPr>
          </a:p>
          <a:p>
            <a:pPr marL="299085" marR="1944370" indent="-287020">
              <a:lnSpc>
                <a:spcPts val="2810"/>
              </a:lnSpc>
              <a:spcBef>
                <a:spcPts val="655"/>
              </a:spcBef>
              <a:buClr>
                <a:srgbClr val="323298"/>
              </a:buClr>
              <a:buSzPct val="5384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Each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employee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may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have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number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of 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DEPENDENTs.</a:t>
            </a:r>
            <a:endParaRPr sz="2600">
              <a:latin typeface="Arial"/>
              <a:cs typeface="Arial"/>
            </a:endParaRPr>
          </a:p>
          <a:p>
            <a:pPr marL="698500" lvl="1" indent="-229235">
              <a:lnSpc>
                <a:spcPts val="2735"/>
              </a:lnSpc>
              <a:spcBef>
                <a:spcPts val="254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For each dependent,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DB keeps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a record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name,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sex, birthdate, and relationship </a:t>
            </a:r>
            <a:r>
              <a:rPr sz="2400" dirty="0">
                <a:solidFill>
                  <a:srgbClr val="323298"/>
                </a:solidFill>
                <a:latin typeface="Arial"/>
                <a:cs typeface="Arial"/>
              </a:rPr>
              <a:t>to the</a:t>
            </a:r>
            <a:r>
              <a:rPr sz="2400" spc="4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8"/>
                </a:solidFill>
                <a:latin typeface="Arial"/>
                <a:cs typeface="Arial"/>
              </a:rPr>
              <a:t>employee.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397"/>
            <a:ext cx="409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 Model</a:t>
            </a:r>
            <a:r>
              <a:rPr spc="-9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Slide </a:t>
            </a:r>
            <a:r>
              <a:rPr dirty="0"/>
              <a:t>3-</a:t>
            </a:r>
            <a:r>
              <a:rPr spc="-9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2016 </a:t>
            </a:r>
            <a:r>
              <a:rPr spc="-5" dirty="0"/>
              <a:t>Ramez </a:t>
            </a:r>
            <a:r>
              <a:rPr dirty="0"/>
              <a:t>Elmasr and Shamkant B.</a:t>
            </a:r>
            <a:r>
              <a:rPr spc="-114" dirty="0"/>
              <a:t> </a:t>
            </a:r>
            <a:r>
              <a:rPr spc="-5" dirty="0"/>
              <a:t>Navathei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5" y="1552697"/>
            <a:ext cx="8225790" cy="442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80032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Entities and</a:t>
            </a:r>
            <a:r>
              <a:rPr sz="2400" spc="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8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756285" marR="735330" lvl="1" indent="-287020">
              <a:lnSpc>
                <a:spcPts val="2110"/>
              </a:lnSpc>
              <a:spcBef>
                <a:spcPts val="509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Entity is a basic concept for the ER model. Entities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are 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specific things or objects in the </a:t>
            </a:r>
            <a:r>
              <a:rPr sz="2200" dirty="0">
                <a:solidFill>
                  <a:srgbClr val="7F0000"/>
                </a:solidFill>
                <a:latin typeface="Arial"/>
                <a:cs typeface="Arial"/>
              </a:rPr>
              <a:t>mini-world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that are  represented in the</a:t>
            </a:r>
            <a:r>
              <a:rPr sz="22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database.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ts val="2160"/>
              </a:lnSpc>
              <a:spcBef>
                <a:spcPts val="3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example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EMPLOYEE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John Smith,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Research</a:t>
            </a:r>
            <a:endParaRPr sz="2000">
              <a:latin typeface="Arial"/>
              <a:cs typeface="Arial"/>
            </a:endParaRPr>
          </a:p>
          <a:p>
            <a:pPr marL="1155700">
              <a:lnSpc>
                <a:spcPts val="2155"/>
              </a:lnSpc>
            </a:pP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DEPARTMENT,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the ProductX</a:t>
            </a:r>
            <a:r>
              <a:rPr sz="2000" spc="-6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635"/>
              </a:lnSpc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Attributes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properties used to describe an</a:t>
            </a:r>
            <a:r>
              <a:rPr sz="2200" spc="6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entity.</a:t>
            </a:r>
            <a:endParaRPr sz="2200">
              <a:latin typeface="Arial"/>
              <a:cs typeface="Arial"/>
            </a:endParaRPr>
          </a:p>
          <a:p>
            <a:pPr marL="1155700" marR="445134" lvl="2" indent="-229235">
              <a:lnSpc>
                <a:spcPts val="1920"/>
              </a:lnSpc>
              <a:spcBef>
                <a:spcPts val="470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example an EMPLOYEE entity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may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have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the attributes  Name,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SSN,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Address,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Sex,</a:t>
            </a:r>
            <a:r>
              <a:rPr sz="2000" spc="-80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BirthDate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 specific entity will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have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 value for each of its</a:t>
            </a:r>
            <a:r>
              <a:rPr sz="2200" spc="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attributes.</a:t>
            </a:r>
            <a:endParaRPr sz="2200">
              <a:latin typeface="Arial"/>
              <a:cs typeface="Arial"/>
            </a:endParaRPr>
          </a:p>
          <a:p>
            <a:pPr marL="1155700" marR="5080" lvl="2" indent="-229235">
              <a:lnSpc>
                <a:spcPts val="1920"/>
              </a:lnSpc>
              <a:spcBef>
                <a:spcPts val="475"/>
              </a:spcBef>
              <a:buClr>
                <a:srgbClr val="980032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example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a specific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employee entity may have Name='John 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Smith',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SSN='123456789',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Address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='731,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Fondren, Houston,  TX', </a:t>
            </a:r>
            <a:r>
              <a:rPr sz="2000" spc="-5" dirty="0">
                <a:solidFill>
                  <a:srgbClr val="323298"/>
                </a:solidFill>
                <a:latin typeface="Arial"/>
                <a:cs typeface="Arial"/>
              </a:rPr>
              <a:t>Sex='M',</a:t>
            </a:r>
            <a:r>
              <a:rPr sz="2000" spc="-25" dirty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8"/>
                </a:solidFill>
                <a:latin typeface="Arial"/>
                <a:cs typeface="Arial"/>
              </a:rPr>
              <a:t>BirthDate='09-JAN-55‘</a:t>
            </a:r>
            <a:endParaRPr sz="2000">
              <a:latin typeface="Arial"/>
              <a:cs typeface="Arial"/>
            </a:endParaRPr>
          </a:p>
          <a:p>
            <a:pPr marL="756285" marR="46355" lvl="1" indent="-287020">
              <a:lnSpc>
                <a:spcPts val="2110"/>
              </a:lnSpc>
              <a:spcBef>
                <a:spcPts val="520"/>
              </a:spcBef>
              <a:buClr>
                <a:srgbClr val="323298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Each attribute has a </a:t>
            </a:r>
            <a:r>
              <a:rPr sz="2200" i="1" spc="-5" dirty="0">
                <a:solidFill>
                  <a:srgbClr val="7F0000"/>
                </a:solidFill>
                <a:latin typeface="Arial"/>
                <a:cs typeface="Arial"/>
              </a:rPr>
              <a:t>value set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(or data type) associated </a:t>
            </a:r>
            <a:r>
              <a:rPr sz="2200" spc="-10" dirty="0">
                <a:solidFill>
                  <a:srgbClr val="7F0000"/>
                </a:solidFill>
                <a:latin typeface="Arial"/>
                <a:cs typeface="Arial"/>
              </a:rPr>
              <a:t>with 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it – e.g. integer, string, date, enumerated type,</a:t>
            </a:r>
            <a:r>
              <a:rPr sz="2200" spc="6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0000"/>
                </a:solidFill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3216</Words>
  <Application>Microsoft Office PowerPoint</Application>
  <PresentationFormat>On-screen Show (4:3)</PresentationFormat>
  <Paragraphs>384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Chapter Outline</vt:lpstr>
      <vt:lpstr>Overview of Database Design Process</vt:lpstr>
      <vt:lpstr>Overview of Database Design Process</vt:lpstr>
      <vt:lpstr>Methodologies for Conceptual  Design</vt:lpstr>
      <vt:lpstr>Example COMPANY Database</vt:lpstr>
      <vt:lpstr>Example COMPANY Database  (Continued)</vt:lpstr>
      <vt:lpstr>ER Model Concepts</vt:lpstr>
      <vt:lpstr>Types of Attributes (1)</vt:lpstr>
      <vt:lpstr>Types of Attributes (2)</vt:lpstr>
      <vt:lpstr>Example of a composite attribute</vt:lpstr>
      <vt:lpstr>Entity Types and Key Attributes (1)</vt:lpstr>
      <vt:lpstr>Entity Types and Key Attributes (2)</vt:lpstr>
      <vt:lpstr>Entity Set</vt:lpstr>
      <vt:lpstr>Entity Set</vt:lpstr>
      <vt:lpstr>Entity Set</vt:lpstr>
      <vt:lpstr>Displaying an Entity type</vt:lpstr>
      <vt:lpstr>NOTATION for ER diagrams</vt:lpstr>
      <vt:lpstr>Initial Conceptual Design of Entity Types  for the COMPANY Database Schema</vt:lpstr>
      <vt:lpstr>Initial Design of Entity Types: EMPLOYEE, DEPARTMENT, PROJECT, DEPENDENT</vt:lpstr>
      <vt:lpstr>Refining the initial design by introducing relationships</vt:lpstr>
      <vt:lpstr>Relationships and Relationship Types (1)</vt:lpstr>
      <vt:lpstr>Relationship type vs. relationship set (2)</vt:lpstr>
      <vt:lpstr>Refining the COMPANY database  schema by introducing relationships</vt:lpstr>
      <vt:lpstr>ER DIAGRAM – Relationship Types are: WORKS_FOR, MANAGES, WORKS_ON, CONTROLS, SUPERVISION, DEPENDENTS_OF</vt:lpstr>
      <vt:lpstr>Discussion on Relationship Types</vt:lpstr>
      <vt:lpstr>Constraints on Relationships</vt:lpstr>
      <vt:lpstr>Relationship instances of the WORKS_FOR N:1  relationship between EMPLOYEE and DEPARTMENT</vt:lpstr>
      <vt:lpstr>Relationship instances of the M:N WORKS_ON  relationship between EMPLOYEE and PROJECT</vt:lpstr>
      <vt:lpstr>Recursive Relationship Type</vt:lpstr>
      <vt:lpstr>Displaying a recursive  relationship</vt:lpstr>
      <vt:lpstr>A Recursive Relationship Supervision`</vt:lpstr>
      <vt:lpstr>Recursive Relationship Type is: SUPERVISION (participation role names are shown)</vt:lpstr>
      <vt:lpstr>Attributes of Relationship types</vt:lpstr>
      <vt:lpstr>Weak Entity Types</vt:lpstr>
      <vt:lpstr>Alternative (min, max) notation for  relationship structural constraints:</vt:lpstr>
      <vt:lpstr>The (min,max) notation for  relationship constraints</vt:lpstr>
      <vt:lpstr>COMPANY ER Schema Diagram using (min,  max) notation</vt:lpstr>
      <vt:lpstr>Alternative diagrammatic notation )UML class diagrams(</vt:lpstr>
      <vt:lpstr>UML class diagram for COMPANY  database schema</vt:lpstr>
      <vt:lpstr>Relationships of Higher Degree</vt:lpstr>
      <vt:lpstr>Discussion of n-ary relationships (n &gt; 2)</vt:lpstr>
      <vt:lpstr>Example of a ternary relationship</vt:lpstr>
      <vt:lpstr>Discussion of n-ary relationships (n &gt; 2)</vt:lpstr>
      <vt:lpstr>Another example of a ternary relationship</vt:lpstr>
      <vt:lpstr>Another Example: A UNIVERSITY  Database</vt:lpstr>
      <vt:lpstr>UNIVERSITY database conceptual schema</vt:lpstr>
      <vt:lpstr>Data Modeling Tools (Additional  Material )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Enas</dc:creator>
  <cp:lastModifiedBy>User</cp:lastModifiedBy>
  <cp:revision>39</cp:revision>
  <dcterms:created xsi:type="dcterms:W3CDTF">2021-02-20T11:02:41Z</dcterms:created>
  <dcterms:modified xsi:type="dcterms:W3CDTF">2021-03-24T11:58:41Z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2017-09-11T00:00:00Z</vt:filetime>
  </property>
</Properties>
</file>