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0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3" r:id="rId34"/>
  </p:sldIdLst>
  <p:sldSz cx="9144000" cy="6858000" type="screen4x3"/>
  <p:notesSz cx="9144000" cy="6858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E0D82F5-D76D-493A-970F-DBBEE4C24F5A}" type="datetimeFigureOut">
              <a:rPr lang="ar-JO" smtClean="0"/>
              <a:t>06/09/1442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5A3C637-DC6D-4113-B771-B9D184EFCB2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60933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 + 4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C637-DC6D-4113-B771-B9D184EFCB2C}" type="slidenum">
              <a:rPr lang="ar-JO" smtClean="0"/>
              <a:t>12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687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solidFill>
                  <a:srgbClr val="323298"/>
                </a:solidFill>
                <a:latin typeface="Arial"/>
                <a:cs typeface="Arial"/>
              </a:rPr>
              <a:t>Fig.</a:t>
            </a:r>
            <a:r>
              <a:rPr lang="en-US" sz="1200" spc="5" dirty="0" smtClean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sz="1200" spc="-5" dirty="0" smtClean="0">
                <a:solidFill>
                  <a:srgbClr val="323298"/>
                </a:solidFill>
                <a:latin typeface="Arial"/>
                <a:cs typeface="Arial"/>
              </a:rPr>
              <a:t>4.1</a:t>
            </a:r>
            <a:r>
              <a:rPr lang="ar-JO" sz="1200" spc="-5" dirty="0" smtClean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sz="1200" spc="-5" dirty="0" smtClean="0">
                <a:solidFill>
                  <a:srgbClr val="323298"/>
                </a:solidFill>
                <a:latin typeface="Arial"/>
                <a:cs typeface="Arial"/>
              </a:rPr>
              <a:t> ---</a:t>
            </a:r>
            <a:r>
              <a:rPr lang="en-US" sz="1200" spc="-5" dirty="0" smtClean="0">
                <a:solidFill>
                  <a:srgbClr val="323298"/>
                </a:solidFill>
                <a:latin typeface="Arial"/>
                <a:cs typeface="Arial"/>
                <a:sym typeface="Wingdings" panose="05000000000000000000" pitchFamily="2" charset="2"/>
              </a:rPr>
              <a:t> Slide 14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C637-DC6D-4113-B771-B9D184EFCB2C}" type="slidenum">
              <a:rPr lang="ar-JO" smtClean="0"/>
              <a:t>18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4131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7849" y="3170000"/>
            <a:ext cx="260830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0493" y="4353006"/>
            <a:ext cx="6303012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2329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79185" y="1449446"/>
            <a:ext cx="65405" cy="5408930"/>
          </a:xfrm>
          <a:custGeom>
            <a:avLst/>
            <a:gdLst/>
            <a:ahLst/>
            <a:cxnLst/>
            <a:rect l="l" t="t" r="r" b="b"/>
            <a:pathLst>
              <a:path w="65404" h="5408930">
                <a:moveTo>
                  <a:pt x="0" y="5408553"/>
                </a:moveTo>
                <a:lnTo>
                  <a:pt x="64865" y="5408553"/>
                </a:lnTo>
                <a:lnTo>
                  <a:pt x="64865" y="0"/>
                </a:lnTo>
                <a:lnTo>
                  <a:pt x="0" y="0"/>
                </a:lnTo>
                <a:lnTo>
                  <a:pt x="0" y="5408553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36095" y="1449446"/>
            <a:ext cx="64769" cy="5408930"/>
          </a:xfrm>
          <a:custGeom>
            <a:avLst/>
            <a:gdLst/>
            <a:ahLst/>
            <a:cxnLst/>
            <a:rect l="l" t="t" r="r" b="b"/>
            <a:pathLst>
              <a:path w="64770" h="5408930">
                <a:moveTo>
                  <a:pt x="0" y="5408553"/>
                </a:moveTo>
                <a:lnTo>
                  <a:pt x="64769" y="5408553"/>
                </a:lnTo>
                <a:lnTo>
                  <a:pt x="64769" y="0"/>
                </a:lnTo>
                <a:lnTo>
                  <a:pt x="0" y="0"/>
                </a:lnTo>
                <a:lnTo>
                  <a:pt x="0" y="5408553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00866" y="1449446"/>
            <a:ext cx="78740" cy="5408930"/>
          </a:xfrm>
          <a:custGeom>
            <a:avLst/>
            <a:gdLst/>
            <a:ahLst/>
            <a:cxnLst/>
            <a:rect l="l" t="t" r="r" b="b"/>
            <a:pathLst>
              <a:path w="78740" h="5408930">
                <a:moveTo>
                  <a:pt x="78319" y="0"/>
                </a:moveTo>
                <a:lnTo>
                  <a:pt x="0" y="0"/>
                </a:lnTo>
                <a:lnTo>
                  <a:pt x="0" y="5408553"/>
                </a:lnTo>
                <a:lnTo>
                  <a:pt x="78319" y="5408553"/>
                </a:lnTo>
                <a:lnTo>
                  <a:pt x="78319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0825" cy="1449705"/>
          </a:xfrm>
          <a:custGeom>
            <a:avLst/>
            <a:gdLst/>
            <a:ahLst/>
            <a:cxnLst/>
            <a:rect l="l" t="t" r="r" b="b"/>
            <a:pathLst>
              <a:path w="9140825" h="1449705">
                <a:moveTo>
                  <a:pt x="9140829" y="0"/>
                </a:moveTo>
                <a:lnTo>
                  <a:pt x="0" y="0"/>
                </a:lnTo>
                <a:lnTo>
                  <a:pt x="0" y="1449455"/>
                </a:lnTo>
                <a:lnTo>
                  <a:pt x="9140829" y="1449455"/>
                </a:lnTo>
                <a:lnTo>
                  <a:pt x="9140829" y="0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7502"/>
            <a:ext cx="85293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15" y="1552316"/>
            <a:ext cx="8506769" cy="390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50" y="6668675"/>
            <a:ext cx="308546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57242" y="6598538"/>
            <a:ext cx="92900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0" y="6657847"/>
            <a:ext cx="3085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Copyright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©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2016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Ramez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Elmasri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Shamkant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Navathe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0" y="1516127"/>
            <a:ext cx="3892539" cy="4840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422"/>
            <a:ext cx="64350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Representing Specialization in </a:t>
            </a:r>
            <a:r>
              <a:rPr sz="3200" dirty="0"/>
              <a:t>EER </a:t>
            </a:r>
            <a:r>
              <a:rPr sz="3200" spc="-875" dirty="0"/>
              <a:t> </a:t>
            </a:r>
            <a:r>
              <a:rPr sz="3200" spc="-5" dirty="0"/>
              <a:t>Diagrams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438" y="1820847"/>
            <a:ext cx="8285104" cy="38576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422"/>
            <a:ext cx="64306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Attribute</a:t>
            </a:r>
            <a:r>
              <a:rPr sz="3200" spc="-20" dirty="0"/>
              <a:t> </a:t>
            </a:r>
            <a:r>
              <a:rPr sz="3200" spc="-5" dirty="0"/>
              <a:t>Inheritance</a:t>
            </a:r>
            <a:r>
              <a:rPr sz="3200" spc="-35" dirty="0"/>
              <a:t> </a:t>
            </a:r>
            <a:r>
              <a:rPr sz="3200" spc="-5" dirty="0"/>
              <a:t>in Superclass</a:t>
            </a:r>
            <a:r>
              <a:rPr sz="3200" spc="-40" dirty="0"/>
              <a:t> </a:t>
            </a:r>
            <a:r>
              <a:rPr sz="3200" dirty="0"/>
              <a:t>/ </a:t>
            </a:r>
            <a:r>
              <a:rPr sz="3200" spc="-875" dirty="0"/>
              <a:t> </a:t>
            </a:r>
            <a:r>
              <a:rPr sz="3200" dirty="0"/>
              <a:t>Subclass</a:t>
            </a:r>
            <a:r>
              <a:rPr sz="3200" spc="-25" dirty="0"/>
              <a:t> </a:t>
            </a:r>
            <a:r>
              <a:rPr sz="3200" spc="-5" dirty="0"/>
              <a:t>Relationships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7767"/>
            <a:ext cx="8041640" cy="44938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An entity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member</a:t>
            </a:r>
            <a:r>
              <a:rPr sz="28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subclass</a:t>
            </a:r>
            <a:r>
              <a:rPr sz="28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23298"/>
                </a:solidFill>
                <a:latin typeface="Arial"/>
                <a:cs typeface="Arial"/>
              </a:rPr>
              <a:t>inherits</a:t>
            </a:r>
            <a:endParaRPr sz="2800">
              <a:latin typeface="Arial"/>
              <a:cs typeface="Arial"/>
            </a:endParaRPr>
          </a:p>
          <a:p>
            <a:pPr marL="756285" marR="715645" lvl="1" indent="-287020">
              <a:lnSpc>
                <a:spcPts val="2810"/>
              </a:lnSpc>
              <a:spcBef>
                <a:spcPts val="67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All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 attributes</a:t>
            </a:r>
            <a:r>
              <a:rPr sz="26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the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entity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member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the </a:t>
            </a:r>
            <a:r>
              <a:rPr sz="2600" spc="-70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superclass</a:t>
            </a:r>
            <a:endParaRPr sz="2600">
              <a:latin typeface="Arial"/>
              <a:cs typeface="Arial"/>
            </a:endParaRPr>
          </a:p>
          <a:p>
            <a:pPr marL="756285" marR="220979" lvl="1" indent="-287020">
              <a:lnSpc>
                <a:spcPts val="2810"/>
              </a:lnSpc>
              <a:spcBef>
                <a:spcPts val="62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All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relationships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entity</a:t>
            </a:r>
            <a:r>
              <a:rPr sz="26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member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the </a:t>
            </a:r>
            <a:r>
              <a:rPr sz="2600" spc="-70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superclass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756285" marR="481330" lvl="1" indent="-287020">
              <a:lnSpc>
                <a:spcPct val="9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In the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previous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slide, SECRETARY (as well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as </a:t>
            </a:r>
            <a:r>
              <a:rPr sz="2600" spc="-7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TECHNICIAN and ENGINEER)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inherit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attributes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Name,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SSN,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…,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from EMPLOYEE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6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Every SECRETARY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entity will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have values for the </a:t>
            </a:r>
            <a:r>
              <a:rPr sz="2600" spc="-7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inherited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0" y="6657847"/>
            <a:ext cx="3085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Copyright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©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2016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Ramez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Elmasri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Shamkant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Navathe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6386" y="6581647"/>
            <a:ext cx="8851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980032"/>
                </a:solidFill>
                <a:latin typeface="Arial"/>
                <a:cs typeface="Arial"/>
              </a:rPr>
              <a:t>Slide</a:t>
            </a:r>
            <a:r>
              <a:rPr sz="1400" b="1" spc="-65" dirty="0">
                <a:solidFill>
                  <a:srgbClr val="98003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80032"/>
                </a:solidFill>
                <a:latin typeface="Arial"/>
                <a:cs typeface="Arial"/>
              </a:rPr>
              <a:t>4-</a:t>
            </a:r>
            <a:r>
              <a:rPr sz="1400" b="1" spc="-40" dirty="0">
                <a:solidFill>
                  <a:srgbClr val="980032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980032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3141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Specialization</a:t>
            </a:r>
            <a:r>
              <a:rPr sz="3200" spc="-50" dirty="0"/>
              <a:t> </a:t>
            </a:r>
            <a:r>
              <a:rPr sz="3200" spc="-5" dirty="0"/>
              <a:t>(1)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18615" y="1548125"/>
            <a:ext cx="8178165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18770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r>
              <a:rPr sz="2800" u="sng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800" u="sng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process</a:t>
            </a:r>
            <a:r>
              <a:rPr sz="2800" u="sng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defining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800" u="sng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set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10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800" u="sng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subclasses of a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superclass</a:t>
            </a:r>
            <a:endParaRPr sz="2800" u="sng" dirty="0">
              <a:latin typeface="Arial"/>
              <a:cs typeface="Arial"/>
            </a:endParaRPr>
          </a:p>
          <a:p>
            <a:pPr marL="355600" marR="10160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8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set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 subclasses is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based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upon</a:t>
            </a:r>
            <a:r>
              <a:rPr sz="28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distinguishing</a:t>
            </a:r>
            <a:r>
              <a:rPr sz="28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characteristics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entities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superclass</a:t>
            </a:r>
            <a:endParaRPr sz="2800" dirty="0">
              <a:latin typeface="Arial"/>
              <a:cs typeface="Arial"/>
            </a:endParaRPr>
          </a:p>
          <a:p>
            <a:pPr marL="756285" marR="322580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Example: {SECRETARY, ENGINEER,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TECHNICIAN}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specialization</a:t>
            </a:r>
            <a:r>
              <a:rPr sz="26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EMPLOYEE </a:t>
            </a:r>
            <a:r>
              <a:rPr sz="2600" spc="-70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based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upon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job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type.</a:t>
            </a:r>
            <a:endParaRPr sz="26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Example: MANAGER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a specialization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 EMPLOYEE</a:t>
            </a:r>
            <a:r>
              <a:rPr sz="2600" i="1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based</a:t>
            </a:r>
            <a:r>
              <a:rPr sz="2600" i="1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on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600" i="1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role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employee</a:t>
            </a:r>
            <a:r>
              <a:rPr sz="2600" i="1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plays</a:t>
            </a:r>
            <a:endParaRPr sz="26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May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have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several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specializations</a:t>
            </a:r>
            <a:r>
              <a:rPr sz="2400" spc="4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same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1644" y="6348475"/>
            <a:ext cx="148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superclass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3141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Specialization</a:t>
            </a:r>
            <a:r>
              <a:rPr sz="3200" spc="-50" dirty="0"/>
              <a:t> </a:t>
            </a:r>
            <a:r>
              <a:rPr sz="3200" spc="-5" dirty="0"/>
              <a:t>(2)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5849"/>
            <a:ext cx="8174355" cy="437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02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Example: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Another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r>
              <a:rPr sz="2400" spc="4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EMPLOYEE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based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on </a:t>
            </a:r>
            <a:r>
              <a:rPr sz="2400" spc="-6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323298"/>
                </a:solidFill>
                <a:latin typeface="Arial"/>
                <a:cs typeface="Arial"/>
              </a:rPr>
              <a:t>method</a:t>
            </a:r>
            <a:r>
              <a:rPr sz="2400" i="1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23298"/>
                </a:solidFill>
                <a:latin typeface="Arial"/>
                <a:cs typeface="Arial"/>
              </a:rPr>
              <a:t>of pay</a:t>
            </a:r>
            <a:r>
              <a:rPr sz="2400" i="1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{SALARIED_EMPLOYEE,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HOURLY_EMPLOYEE}.</a:t>
            </a:r>
            <a:endParaRPr sz="2400" dirty="0">
              <a:latin typeface="Arial"/>
              <a:cs typeface="Arial"/>
            </a:endParaRPr>
          </a:p>
          <a:p>
            <a:pPr marL="756285" lvl="1" indent="-2997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435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Superclass/subclass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relationships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specialization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can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be</a:t>
            </a:r>
            <a:endParaRPr sz="2200" dirty="0">
              <a:latin typeface="Arial"/>
              <a:cs typeface="Arial"/>
            </a:endParaRPr>
          </a:p>
          <a:p>
            <a:pPr marR="8134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diagrammatically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represented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EER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diagrams</a:t>
            </a:r>
            <a:endParaRPr sz="2200" dirty="0">
              <a:latin typeface="Arial"/>
              <a:cs typeface="Arial"/>
            </a:endParaRPr>
          </a:p>
          <a:p>
            <a:pPr marL="286385" marR="767715" lvl="1" indent="-286385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286385" algn="l"/>
                <a:tab pos="756920" algn="l"/>
              </a:tabLst>
            </a:pP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Attributes</a:t>
            </a:r>
            <a:r>
              <a:rPr sz="2200" u="sng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2200" u="sng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a subclass </a:t>
            </a:r>
            <a:r>
              <a:rPr sz="2200" u="sng" spc="-10" dirty="0">
                <a:solidFill>
                  <a:srgbClr val="7F0000"/>
                </a:solidFill>
                <a:latin typeface="Arial"/>
                <a:cs typeface="Arial"/>
              </a:rPr>
              <a:t>are</a:t>
            </a:r>
            <a:r>
              <a:rPr sz="2200" u="sng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called</a:t>
            </a:r>
            <a:r>
              <a:rPr sz="2200" u="sng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i="1" u="sng" spc="-5" dirty="0">
                <a:solidFill>
                  <a:srgbClr val="7F0000"/>
                </a:solidFill>
                <a:latin typeface="Arial"/>
                <a:cs typeface="Arial"/>
              </a:rPr>
              <a:t>specific</a:t>
            </a:r>
            <a:r>
              <a:rPr sz="2200" i="1" u="sng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or</a:t>
            </a:r>
            <a:r>
              <a:rPr sz="2200" u="sng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i="1" u="sng" spc="-5" dirty="0">
                <a:solidFill>
                  <a:srgbClr val="7F0000"/>
                </a:solidFill>
                <a:latin typeface="Arial"/>
                <a:cs typeface="Arial"/>
              </a:rPr>
              <a:t>local</a:t>
            </a:r>
            <a:endParaRPr sz="2200" u="sng" dirty="0">
              <a:latin typeface="Arial"/>
              <a:cs typeface="Arial"/>
            </a:endParaRPr>
          </a:p>
          <a:p>
            <a:pPr marR="5427345" algn="ctr">
              <a:lnSpc>
                <a:spcPct val="100000"/>
              </a:lnSpc>
            </a:pP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attributes.</a:t>
            </a:r>
            <a:endParaRPr sz="2200" u="sng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 example,</a:t>
            </a:r>
            <a:r>
              <a:rPr sz="20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attribute</a:t>
            </a:r>
            <a:r>
              <a:rPr sz="20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TypingSpeed of</a:t>
            </a:r>
            <a:r>
              <a:rPr sz="20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SECRETARY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u="sng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subclass</a:t>
            </a:r>
            <a:r>
              <a:rPr sz="2200" u="sng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can</a:t>
            </a:r>
            <a:r>
              <a:rPr sz="2200" u="sng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also</a:t>
            </a:r>
            <a:r>
              <a:rPr sz="2200" u="sng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participate</a:t>
            </a:r>
            <a:r>
              <a:rPr sz="2200" u="sng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200" u="sng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dirty="0">
                <a:solidFill>
                  <a:srgbClr val="7F0000"/>
                </a:solidFill>
                <a:latin typeface="Arial"/>
                <a:cs typeface="Arial"/>
              </a:rPr>
              <a:t>specific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dirty="0">
                <a:solidFill>
                  <a:srgbClr val="7F0000"/>
                </a:solidFill>
                <a:latin typeface="Arial"/>
                <a:cs typeface="Arial"/>
              </a:rPr>
              <a:t>relationship</a:t>
            </a:r>
            <a:endParaRPr sz="2200" u="sng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types.</a:t>
            </a:r>
            <a:endParaRPr sz="2200" u="sng" dirty="0">
              <a:latin typeface="Arial"/>
              <a:cs typeface="Arial"/>
            </a:endParaRPr>
          </a:p>
          <a:p>
            <a:pPr marL="1155700" marR="1875155" lvl="2" indent="-229235">
              <a:lnSpc>
                <a:spcPct val="100000"/>
              </a:lnSpc>
              <a:spcBef>
                <a:spcPts val="49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example,</a:t>
            </a:r>
            <a:r>
              <a:rPr sz="2000" spc="-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relationship</a:t>
            </a:r>
            <a:r>
              <a:rPr sz="2000" spc="-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BELONGS_TO</a:t>
            </a:r>
            <a:r>
              <a:rPr sz="2000" spc="-3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000" spc="-5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HOURLY_EMPLOYEE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6"/>
            <a:ext cx="7772400" cy="49371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843529"/>
            <a:ext cx="3141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Specialization</a:t>
            </a:r>
            <a:r>
              <a:rPr sz="3200" spc="-50" dirty="0"/>
              <a:t> </a:t>
            </a:r>
            <a:r>
              <a:rPr sz="3200" spc="-5" dirty="0"/>
              <a:t>(3)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2646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Generalization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316"/>
            <a:ext cx="8167370" cy="43243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Generalization</a:t>
            </a:r>
            <a:r>
              <a:rPr sz="2400" u="sng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 the reverse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u="sng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r>
              <a:rPr sz="2400" u="sng" spc="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process</a:t>
            </a:r>
            <a:endParaRPr sz="2400" u="sng" dirty="0">
              <a:latin typeface="Arial"/>
              <a:cs typeface="Arial"/>
            </a:endParaRPr>
          </a:p>
          <a:p>
            <a:pPr marL="355600" marR="417195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Several</a:t>
            </a:r>
            <a:r>
              <a:rPr sz="2400" u="sng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classes</a:t>
            </a:r>
            <a:r>
              <a:rPr sz="2400" u="sng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with</a:t>
            </a:r>
            <a:r>
              <a:rPr sz="2400" u="sng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common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 features</a:t>
            </a:r>
            <a:r>
              <a:rPr sz="2400" u="sng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are generalized </a:t>
            </a:r>
            <a:r>
              <a:rPr sz="2400" u="sng" spc="-6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into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 a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 superclass;</a:t>
            </a:r>
            <a:endParaRPr sz="2400" u="sng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original</a:t>
            </a:r>
            <a:r>
              <a:rPr sz="2200" u="sng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classes</a:t>
            </a:r>
            <a:r>
              <a:rPr sz="2200" u="sng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become its</a:t>
            </a:r>
            <a:r>
              <a:rPr sz="2200" u="sng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subclasses</a:t>
            </a:r>
            <a:endParaRPr sz="2200" u="sng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Example: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CAR,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TRUCK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generalized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into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VEHICLE;</a:t>
            </a:r>
            <a:endParaRPr sz="2400" dirty="0">
              <a:latin typeface="Arial"/>
              <a:cs typeface="Arial"/>
            </a:endParaRPr>
          </a:p>
          <a:p>
            <a:pPr marL="756285" marR="353060" lvl="1" indent="-287020">
              <a:lnSpc>
                <a:spcPct val="100000"/>
              </a:lnSpc>
              <a:spcBef>
                <a:spcPts val="52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both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CAR,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TRUCK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become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subclasses of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superclass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VEHICLE.</a:t>
            </a:r>
            <a:endParaRPr sz="2200" dirty="0">
              <a:latin typeface="Arial"/>
              <a:cs typeface="Arial"/>
            </a:endParaRPr>
          </a:p>
          <a:p>
            <a:pPr marL="756285" marR="1178560" lvl="1" indent="-287020">
              <a:lnSpc>
                <a:spcPct val="100000"/>
              </a:lnSpc>
              <a:spcBef>
                <a:spcPts val="53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We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can view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{CAR,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TRUCK}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as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specialization</a:t>
            </a:r>
            <a:r>
              <a:rPr sz="22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VEHICLE</a:t>
            </a:r>
            <a:endParaRPr sz="2200" dirty="0">
              <a:latin typeface="Arial"/>
              <a:cs typeface="Arial"/>
            </a:endParaRPr>
          </a:p>
          <a:p>
            <a:pPr marL="756285" marR="199390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Alternatively,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we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 can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view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VEHICLE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as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generalization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CAR and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TRUCK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00184"/>
            <a:ext cx="7239000" cy="4848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740150"/>
            <a:ext cx="2855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Generalization</a:t>
            </a:r>
            <a:r>
              <a:rPr sz="2800" spc="-35" dirty="0"/>
              <a:t> </a:t>
            </a:r>
            <a:r>
              <a:rPr sz="2800" dirty="0"/>
              <a:t>(2)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740150"/>
            <a:ext cx="2855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Generalization</a:t>
            </a:r>
            <a:r>
              <a:rPr sz="2800" spc="-35" dirty="0"/>
              <a:t> </a:t>
            </a:r>
            <a:r>
              <a:rPr sz="2800" dirty="0" smtClean="0"/>
              <a:t>(</a:t>
            </a:r>
            <a:r>
              <a:rPr lang="en-US" sz="2800" dirty="0" smtClean="0"/>
              <a:t>3)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0" y="2209800"/>
            <a:ext cx="7210425" cy="2152650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3975006" y="5167101"/>
            <a:ext cx="8167370" cy="425758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buClr>
                <a:srgbClr val="980032"/>
              </a:buClr>
              <a:buSzPct val="60416"/>
              <a:tabLst>
                <a:tab pos="354965" algn="l"/>
                <a:tab pos="355600" algn="l"/>
              </a:tabLst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?????</a:t>
            </a:r>
            <a:endParaRPr sz="22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68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4728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Specialization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8143240" cy="46031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53035" indent="-4572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Predicate-defined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or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condition-defined)</a:t>
            </a:r>
            <a:r>
              <a:rPr sz="28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: based </a:t>
            </a:r>
            <a:r>
              <a:rPr sz="2800" spc="-7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on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some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predicate.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E.g., based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on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value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attribute, say,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Job-type,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or Age</a:t>
            </a:r>
            <a:r>
              <a:rPr sz="2800" spc="-5" dirty="0" smtClean="0">
                <a:solidFill>
                  <a:srgbClr val="323298"/>
                </a:solidFill>
                <a:latin typeface="Arial"/>
                <a:cs typeface="Arial"/>
              </a:rPr>
              <a:t>.</a:t>
            </a:r>
            <a:endParaRPr lang="en-US" sz="2800" spc="-5" dirty="0" smtClean="0">
              <a:solidFill>
                <a:srgbClr val="323298"/>
              </a:solidFill>
              <a:latin typeface="Arial"/>
              <a:cs typeface="Arial"/>
            </a:endParaRPr>
          </a:p>
          <a:p>
            <a:pPr marL="527050" marR="153035" indent="-51435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Arial"/>
              <a:cs typeface="Arial"/>
            </a:endParaRPr>
          </a:p>
          <a:p>
            <a:pPr marL="527050" marR="5080" indent="-514350" algn="just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Attribute-defined: shows the name of the attribute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next to the line drawn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superclass toward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subclasses</a:t>
            </a:r>
            <a:r>
              <a:rPr sz="28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(see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Fig.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4.1</a:t>
            </a:r>
            <a:r>
              <a:rPr sz="2800" spc="-5" dirty="0" smtClean="0">
                <a:solidFill>
                  <a:srgbClr val="323298"/>
                </a:solidFill>
                <a:latin typeface="Arial"/>
                <a:cs typeface="Arial"/>
              </a:rPr>
              <a:t>)</a:t>
            </a:r>
            <a:endParaRPr lang="en-US" sz="2800" spc="-5" dirty="0" smtClean="0">
              <a:solidFill>
                <a:srgbClr val="323298"/>
              </a:solidFill>
              <a:latin typeface="Arial"/>
              <a:cs typeface="Arial"/>
            </a:endParaRPr>
          </a:p>
          <a:p>
            <a:pPr marL="527050" marR="5080" indent="-514350" algn="just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sz="2800" dirty="0">
              <a:latin typeface="Arial"/>
              <a:cs typeface="Arial"/>
            </a:endParaRPr>
          </a:p>
          <a:p>
            <a:pPr marL="527050" marR="99695" indent="-514350" algn="just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User-defined: membership is defined by the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user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on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an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entity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by entity basis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Constraints</a:t>
            </a:r>
            <a:r>
              <a:rPr sz="3200" spc="-40" dirty="0"/>
              <a:t> </a:t>
            </a:r>
            <a:r>
              <a:rPr sz="3200" spc="-5" dirty="0"/>
              <a:t>on</a:t>
            </a:r>
            <a:r>
              <a:rPr sz="3200" spc="-15" dirty="0"/>
              <a:t> </a:t>
            </a:r>
            <a:r>
              <a:rPr sz="3200" spc="-5" dirty="0"/>
              <a:t>Specialization</a:t>
            </a:r>
            <a:r>
              <a:rPr sz="3200" spc="-40" dirty="0"/>
              <a:t> </a:t>
            </a:r>
            <a:r>
              <a:rPr sz="3200" spc="-5" dirty="0"/>
              <a:t>and </a:t>
            </a:r>
            <a:r>
              <a:rPr sz="3200" spc="-869" dirty="0"/>
              <a:t> </a:t>
            </a:r>
            <a:r>
              <a:rPr sz="3200" spc="-5" dirty="0"/>
              <a:t>Generalization</a:t>
            </a:r>
            <a:r>
              <a:rPr sz="3200" spc="-25" dirty="0"/>
              <a:t> </a:t>
            </a:r>
            <a:r>
              <a:rPr sz="3200" dirty="0"/>
              <a:t>(1)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8193405" cy="3874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9370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If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we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can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determine</a:t>
            </a:r>
            <a:r>
              <a:rPr sz="28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exactly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those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entities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will </a:t>
            </a:r>
            <a:r>
              <a:rPr sz="2800" spc="-7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become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members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subclass by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condition,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subclasses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are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called 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predicate- 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defined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(or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condition-defined)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subclasses</a:t>
            </a:r>
            <a:endParaRPr sz="2800">
              <a:latin typeface="Arial"/>
              <a:cs typeface="Arial"/>
            </a:endParaRPr>
          </a:p>
          <a:p>
            <a:pPr marL="756285" marR="148590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Condition 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constraint that determines subclass </a:t>
            </a:r>
            <a:r>
              <a:rPr sz="2600" spc="-7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members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Display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predicate-defined subclass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by writing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spc="-7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predicate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condition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next to the</a:t>
            </a:r>
            <a:r>
              <a:rPr sz="26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line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attaching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the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subclass</a:t>
            </a:r>
            <a:r>
              <a:rPr sz="26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superclass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849" y="3170000"/>
            <a:ext cx="2330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23298"/>
                </a:solidFill>
                <a:latin typeface="Arial"/>
                <a:cs typeface="Arial"/>
              </a:rPr>
              <a:t>CHAPTER</a:t>
            </a:r>
            <a:r>
              <a:rPr sz="3200" b="1" spc="-10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23298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0" marR="5080" indent="-1556385">
              <a:lnSpc>
                <a:spcPct val="100000"/>
              </a:lnSpc>
              <a:spcBef>
                <a:spcPts val="100"/>
              </a:spcBef>
            </a:pPr>
            <a:r>
              <a:rPr dirty="0"/>
              <a:t>Enhanced </a:t>
            </a:r>
            <a:r>
              <a:rPr spc="-5" dirty="0"/>
              <a:t>Entity-Relationship </a:t>
            </a:r>
            <a:r>
              <a:rPr spc="-990" dirty="0"/>
              <a:t> </a:t>
            </a:r>
            <a:r>
              <a:rPr spc="-5" dirty="0"/>
              <a:t>(EER)</a:t>
            </a:r>
            <a:r>
              <a:rPr spc="-10" dirty="0"/>
              <a:t> </a:t>
            </a:r>
            <a:r>
              <a:rPr spc="-5" dirty="0"/>
              <a:t>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Constraints</a:t>
            </a:r>
            <a:r>
              <a:rPr sz="3200" spc="-40" dirty="0"/>
              <a:t> </a:t>
            </a:r>
            <a:r>
              <a:rPr sz="3200" spc="-5" dirty="0"/>
              <a:t>on</a:t>
            </a:r>
            <a:r>
              <a:rPr sz="3200" spc="-15" dirty="0"/>
              <a:t> </a:t>
            </a:r>
            <a:r>
              <a:rPr sz="3200" spc="-5" dirty="0"/>
              <a:t>Specialization</a:t>
            </a:r>
            <a:r>
              <a:rPr sz="3200" spc="-40" dirty="0"/>
              <a:t> </a:t>
            </a:r>
            <a:r>
              <a:rPr sz="3200" spc="-5" dirty="0"/>
              <a:t>and </a:t>
            </a:r>
            <a:r>
              <a:rPr sz="3200" spc="-869" dirty="0"/>
              <a:t> </a:t>
            </a:r>
            <a:r>
              <a:rPr sz="3200" spc="-5" dirty="0"/>
              <a:t>Generalization</a:t>
            </a:r>
            <a:r>
              <a:rPr sz="3200" spc="-25" dirty="0"/>
              <a:t> </a:t>
            </a:r>
            <a:r>
              <a:rPr sz="3200" dirty="0"/>
              <a:t>(2)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697"/>
            <a:ext cx="8201025" cy="43173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marR="191135" indent="-342900">
              <a:lnSpc>
                <a:spcPct val="80100"/>
              </a:lnSpc>
              <a:spcBef>
                <a:spcPts val="67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If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all subclasses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r>
              <a:rPr sz="24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have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membership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condition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same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attribute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superclass,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r>
              <a:rPr sz="2400" spc="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called</a:t>
            </a:r>
            <a:r>
              <a:rPr sz="2400" spc="4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an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attribute-defined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ts val="2635"/>
              </a:lnSpc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Attribute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called the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defining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attribute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specialization</a:t>
            </a:r>
            <a:endParaRPr sz="22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110"/>
              </a:lnSpc>
              <a:spcBef>
                <a:spcPts val="51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Example: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JobType</a:t>
            </a:r>
            <a:r>
              <a:rPr sz="2200" u="sng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is the</a:t>
            </a:r>
            <a:r>
              <a:rPr sz="2200" u="sng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defining attribute</a:t>
            </a:r>
            <a:r>
              <a:rPr sz="2200" u="sng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200" u="sng" spc="-1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200" u="sng" spc="-5" dirty="0">
                <a:solidFill>
                  <a:srgbClr val="7F0000"/>
                </a:solidFill>
                <a:latin typeface="Arial"/>
                <a:cs typeface="Arial"/>
              </a:rPr>
              <a:t> specialization</a:t>
            </a:r>
            <a:r>
              <a:rPr sz="22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{SECRETARY,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TECHNICIAN,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ENGINEER}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200" spc="-6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</a:t>
            </a:r>
            <a:endParaRPr sz="2200" dirty="0">
              <a:latin typeface="Arial"/>
              <a:cs typeface="Arial"/>
            </a:endParaRPr>
          </a:p>
          <a:p>
            <a:pPr marL="355600" marR="415290" indent="-342900">
              <a:lnSpc>
                <a:spcPts val="2300"/>
              </a:lnSpc>
              <a:spcBef>
                <a:spcPts val="58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no condition determines membership,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subclass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 </a:t>
            </a:r>
            <a:r>
              <a:rPr sz="2400" spc="-6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called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user-defined</a:t>
            </a:r>
            <a:endParaRPr sz="2400" dirty="0">
              <a:latin typeface="Arial"/>
              <a:cs typeface="Arial"/>
            </a:endParaRPr>
          </a:p>
          <a:p>
            <a:pPr marL="756285" marR="383540" lvl="1" indent="-287020">
              <a:lnSpc>
                <a:spcPct val="80100"/>
              </a:lnSpc>
              <a:spcBef>
                <a:spcPts val="54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Membership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 a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subclass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is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determined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by the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database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users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by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applying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an operation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to add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an entity to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subclass</a:t>
            </a:r>
            <a:endParaRPr sz="2200" dirty="0">
              <a:latin typeface="Arial"/>
              <a:cs typeface="Arial"/>
            </a:endParaRPr>
          </a:p>
          <a:p>
            <a:pPr marL="756285" marR="665480" lvl="1" indent="-287020">
              <a:lnSpc>
                <a:spcPct val="8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Membership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subclass is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specified individually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each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entity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superclass by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user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422"/>
            <a:ext cx="56241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Displaying an attribute-defined </a:t>
            </a:r>
            <a:r>
              <a:rPr sz="3200" dirty="0"/>
              <a:t> </a:t>
            </a:r>
            <a:r>
              <a:rPr sz="3200" spc="-5" dirty="0"/>
              <a:t>specialization</a:t>
            </a:r>
            <a:r>
              <a:rPr sz="3200" spc="-30" dirty="0"/>
              <a:t> </a:t>
            </a:r>
            <a:r>
              <a:rPr sz="3200" spc="-5" dirty="0"/>
              <a:t>in</a:t>
            </a:r>
            <a:r>
              <a:rPr sz="3200" spc="-20" dirty="0"/>
              <a:t> </a:t>
            </a:r>
            <a:r>
              <a:rPr sz="3200" dirty="0"/>
              <a:t>EER</a:t>
            </a:r>
            <a:r>
              <a:rPr sz="3200" spc="-5" dirty="0"/>
              <a:t> diagrams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49" y="1962076"/>
            <a:ext cx="8413760" cy="39164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Constraints</a:t>
            </a:r>
            <a:r>
              <a:rPr sz="3200" spc="-40" dirty="0"/>
              <a:t> </a:t>
            </a:r>
            <a:r>
              <a:rPr sz="3200" spc="-5" dirty="0"/>
              <a:t>on</a:t>
            </a:r>
            <a:r>
              <a:rPr sz="3200" spc="-15" dirty="0"/>
              <a:t> </a:t>
            </a:r>
            <a:r>
              <a:rPr sz="3200" spc="-5" dirty="0"/>
              <a:t>Specialization</a:t>
            </a:r>
            <a:r>
              <a:rPr sz="3200" spc="-40" dirty="0"/>
              <a:t> </a:t>
            </a:r>
            <a:r>
              <a:rPr sz="3200" spc="-5" dirty="0"/>
              <a:t>and </a:t>
            </a:r>
            <a:r>
              <a:rPr sz="3200" spc="-869" dirty="0"/>
              <a:t> </a:t>
            </a:r>
            <a:r>
              <a:rPr sz="3200" spc="-5" dirty="0"/>
              <a:t>Generalization</a:t>
            </a:r>
            <a:r>
              <a:rPr sz="3200" spc="-25" dirty="0"/>
              <a:t> </a:t>
            </a:r>
            <a:r>
              <a:rPr sz="3200" dirty="0"/>
              <a:t>(3)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6103620" cy="183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Two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basic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constraints</a:t>
            </a:r>
            <a:r>
              <a:rPr sz="28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apply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to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a </a:t>
            </a:r>
            <a:r>
              <a:rPr sz="2800" spc="-7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specialization/generalization: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Disjointness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Constraint: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Completeness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Constraint: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Constraints</a:t>
            </a:r>
            <a:r>
              <a:rPr sz="3200" spc="-40" dirty="0"/>
              <a:t> </a:t>
            </a:r>
            <a:r>
              <a:rPr sz="3200" spc="-5" dirty="0"/>
              <a:t>on</a:t>
            </a:r>
            <a:r>
              <a:rPr sz="3200" spc="-15" dirty="0"/>
              <a:t> </a:t>
            </a:r>
            <a:r>
              <a:rPr sz="3200" spc="-5" dirty="0"/>
              <a:t>Specialization</a:t>
            </a:r>
            <a:r>
              <a:rPr sz="3200" spc="-40" dirty="0"/>
              <a:t> </a:t>
            </a:r>
            <a:r>
              <a:rPr sz="3200" spc="-5" dirty="0"/>
              <a:t>and </a:t>
            </a:r>
            <a:r>
              <a:rPr sz="3200" spc="-869" dirty="0"/>
              <a:t> </a:t>
            </a:r>
            <a:r>
              <a:rPr sz="3200" spc="-5" dirty="0"/>
              <a:t>Generalization</a:t>
            </a:r>
            <a:r>
              <a:rPr sz="3200" spc="-25" dirty="0"/>
              <a:t> </a:t>
            </a:r>
            <a:r>
              <a:rPr sz="3200" dirty="0"/>
              <a:t>(4)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8647"/>
            <a:ext cx="8034655" cy="44469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Disjointness</a:t>
            </a:r>
            <a:r>
              <a:rPr sz="28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Constraint: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Specifies that the subclasses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specialization </a:t>
            </a:r>
            <a:r>
              <a:rPr sz="2600" spc="-7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must</a:t>
            </a:r>
            <a:r>
              <a:rPr sz="26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be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disjoint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55700" marR="400685" lvl="2" indent="-229235">
              <a:lnSpc>
                <a:spcPct val="100000"/>
              </a:lnSpc>
              <a:spcBef>
                <a:spcPts val="58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an entity can be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member of at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one of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6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subclasses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Specified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by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b="1" i="1" u="heavy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d</a:t>
            </a:r>
            <a:r>
              <a:rPr sz="2600" b="1" i="1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EER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diagram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If not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disjoint, specialization</a:t>
            </a:r>
            <a:r>
              <a:rPr sz="26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</a:t>
            </a:r>
            <a:r>
              <a:rPr sz="2600" spc="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overlapping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55700" marR="248920" lvl="2" indent="-229235">
              <a:lnSpc>
                <a:spcPct val="100000"/>
              </a:lnSpc>
              <a:spcBef>
                <a:spcPts val="58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same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member of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more </a:t>
            </a:r>
            <a:r>
              <a:rPr sz="2400" spc="-6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than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one subclass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the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Specified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by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b="1" i="1" u="heavy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o</a:t>
            </a:r>
            <a:r>
              <a:rPr sz="2600" b="1" i="1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EER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diagram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Constraints</a:t>
            </a:r>
            <a:r>
              <a:rPr sz="3200" spc="-40" dirty="0"/>
              <a:t> </a:t>
            </a:r>
            <a:r>
              <a:rPr sz="3200" spc="-5" dirty="0"/>
              <a:t>on</a:t>
            </a:r>
            <a:r>
              <a:rPr sz="3200" spc="-15" dirty="0"/>
              <a:t> </a:t>
            </a:r>
            <a:r>
              <a:rPr sz="3200" spc="-5" dirty="0"/>
              <a:t>Specialization</a:t>
            </a:r>
            <a:r>
              <a:rPr sz="3200" spc="-40" dirty="0"/>
              <a:t> </a:t>
            </a:r>
            <a:r>
              <a:rPr sz="3200" spc="-5" dirty="0"/>
              <a:t>and </a:t>
            </a:r>
            <a:r>
              <a:rPr sz="3200" spc="-869" dirty="0"/>
              <a:t> </a:t>
            </a:r>
            <a:r>
              <a:rPr sz="3200" spc="-5" dirty="0"/>
              <a:t>Generalization</a:t>
            </a:r>
            <a:r>
              <a:rPr sz="3200" spc="-25" dirty="0"/>
              <a:t> </a:t>
            </a:r>
            <a:r>
              <a:rPr sz="3200" dirty="0"/>
              <a:t>(5)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8647"/>
            <a:ext cx="7976870" cy="36302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Completeness</a:t>
            </a:r>
            <a:r>
              <a:rPr sz="28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(Exhaustiveness)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Constraint:</a:t>
            </a:r>
            <a:endParaRPr sz="2800" dirty="0">
              <a:latin typeface="Arial"/>
              <a:cs typeface="Arial"/>
            </a:endParaRPr>
          </a:p>
          <a:p>
            <a:pPr marL="756285" marR="97155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Total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specifies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that every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entity 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superclass </a:t>
            </a:r>
            <a:r>
              <a:rPr sz="2600" spc="-7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must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be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member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some subclass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specialization/generalization</a:t>
            </a:r>
            <a:endParaRPr sz="2600" dirty="0">
              <a:latin typeface="Arial"/>
              <a:cs typeface="Arial"/>
            </a:endParaRPr>
          </a:p>
          <a:p>
            <a:pPr marL="1213485" lvl="2" indent="-287020"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Shown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EER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diagrams</a:t>
            </a:r>
            <a:r>
              <a:rPr sz="26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by</a:t>
            </a:r>
            <a:r>
              <a:rPr sz="26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b="1" i="1" u="heavy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double</a:t>
            </a:r>
            <a:r>
              <a:rPr sz="2600" b="1" i="1" u="heavy" spc="-30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 </a:t>
            </a:r>
            <a:r>
              <a:rPr sz="2600" b="1" i="1" u="heavy" spc="-5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line</a:t>
            </a:r>
            <a:endParaRPr sz="26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Partial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allows an entity not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to belong to any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spc="-7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subclasses</a:t>
            </a:r>
            <a:endParaRPr sz="2600" dirty="0">
              <a:latin typeface="Arial"/>
              <a:cs typeface="Arial"/>
            </a:endParaRPr>
          </a:p>
          <a:p>
            <a:pPr marL="1213485" lvl="2" indent="-287020"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Shown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EER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diagrams</a:t>
            </a:r>
            <a:r>
              <a:rPr sz="26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by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b="1" i="1" u="heavy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single line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Constraints</a:t>
            </a:r>
            <a:r>
              <a:rPr sz="3200" spc="-40" dirty="0"/>
              <a:t> </a:t>
            </a:r>
            <a:r>
              <a:rPr sz="3200" spc="-5" dirty="0"/>
              <a:t>on</a:t>
            </a:r>
            <a:r>
              <a:rPr sz="3200" spc="-15" dirty="0"/>
              <a:t> </a:t>
            </a:r>
            <a:r>
              <a:rPr sz="3200" spc="-5" dirty="0"/>
              <a:t>Specialization</a:t>
            </a:r>
            <a:r>
              <a:rPr sz="3200" spc="-40" dirty="0"/>
              <a:t> </a:t>
            </a:r>
            <a:r>
              <a:rPr sz="3200" spc="-5" dirty="0"/>
              <a:t>and </a:t>
            </a:r>
            <a:r>
              <a:rPr sz="3200" spc="-869" dirty="0"/>
              <a:t> </a:t>
            </a:r>
            <a:r>
              <a:rPr sz="3200" spc="-5" dirty="0"/>
              <a:t>Generalization</a:t>
            </a:r>
            <a:r>
              <a:rPr sz="3200" spc="-25" dirty="0"/>
              <a:t> </a:t>
            </a:r>
            <a:r>
              <a:rPr sz="3200" dirty="0"/>
              <a:t>(6)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7985759" cy="372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14345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Hence,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we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have four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types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 of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specialization/generalization: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Disjoint,</a:t>
            </a:r>
            <a:r>
              <a:rPr sz="2600" spc="-5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total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Disjoint,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partial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Overlapping,</a:t>
            </a:r>
            <a:r>
              <a:rPr sz="26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total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Overlapping,</a:t>
            </a:r>
            <a:r>
              <a:rPr sz="26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partial</a:t>
            </a:r>
            <a:endParaRPr sz="26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Note: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Generalization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usually is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total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because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superclass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derived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from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subclasses.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72682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Example</a:t>
            </a:r>
            <a:r>
              <a:rPr sz="3200" spc="-40" dirty="0"/>
              <a:t> </a:t>
            </a:r>
            <a:r>
              <a:rPr sz="3200" spc="-5" dirty="0"/>
              <a:t>of</a:t>
            </a:r>
            <a:r>
              <a:rPr sz="3200" spc="-25" dirty="0"/>
              <a:t> </a:t>
            </a:r>
            <a:r>
              <a:rPr sz="3200" spc="-5" dirty="0"/>
              <a:t>disjoint</a:t>
            </a:r>
            <a:r>
              <a:rPr sz="3200" spc="-30" dirty="0"/>
              <a:t> </a:t>
            </a:r>
            <a:r>
              <a:rPr sz="3200" spc="-5" dirty="0"/>
              <a:t>partial</a:t>
            </a:r>
            <a:r>
              <a:rPr sz="3200" spc="-20" dirty="0"/>
              <a:t> </a:t>
            </a:r>
            <a:r>
              <a:rPr sz="3200" spc="-5" dirty="0"/>
              <a:t>Specialization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47850"/>
            <a:ext cx="8305800" cy="386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" y="2431923"/>
            <a:ext cx="8523652" cy="2376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892551"/>
            <a:ext cx="68110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</a:t>
            </a:r>
            <a:r>
              <a:rPr sz="2800" spc="15" dirty="0"/>
              <a:t> </a:t>
            </a:r>
            <a:r>
              <a:rPr sz="2800" spc="-5" dirty="0"/>
              <a:t>of</a:t>
            </a:r>
            <a:r>
              <a:rPr sz="2800" dirty="0"/>
              <a:t> </a:t>
            </a:r>
            <a:r>
              <a:rPr sz="2800" spc="-5" dirty="0"/>
              <a:t>overlapping</a:t>
            </a:r>
            <a:r>
              <a:rPr sz="2800" spc="15" dirty="0"/>
              <a:t> </a:t>
            </a:r>
            <a:r>
              <a:rPr sz="2800" spc="-5" dirty="0"/>
              <a:t>total</a:t>
            </a:r>
            <a:r>
              <a:rPr sz="2800" spc="5" dirty="0"/>
              <a:t> </a:t>
            </a:r>
            <a:r>
              <a:rPr sz="2800" spc="-5" dirty="0"/>
              <a:t>Specialization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Specialization/Generalization Hierarchies, </a:t>
            </a:r>
            <a:r>
              <a:rPr sz="3200" spc="-875" dirty="0"/>
              <a:t> </a:t>
            </a:r>
            <a:r>
              <a:rPr sz="3200" spc="-5" dirty="0"/>
              <a:t>Lattices</a:t>
            </a:r>
            <a:r>
              <a:rPr sz="3200" spc="-20" dirty="0"/>
              <a:t> </a:t>
            </a:r>
            <a:r>
              <a:rPr sz="3200" dirty="0"/>
              <a:t>&amp; </a:t>
            </a:r>
            <a:r>
              <a:rPr sz="3200" spc="-5" dirty="0"/>
              <a:t>Shared</a:t>
            </a:r>
            <a:r>
              <a:rPr sz="3200" spc="-20" dirty="0"/>
              <a:t> </a:t>
            </a:r>
            <a:r>
              <a:rPr sz="3200" dirty="0"/>
              <a:t>Subclasses</a:t>
            </a:r>
            <a:r>
              <a:rPr sz="3200" spc="-25" dirty="0"/>
              <a:t> </a:t>
            </a:r>
            <a:r>
              <a:rPr sz="3200" dirty="0"/>
              <a:t>(1)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7923530" cy="408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0365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subclass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may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itself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further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subclasses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specified on</a:t>
            </a:r>
            <a:r>
              <a:rPr sz="28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it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forms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hierarchy</a:t>
            </a:r>
            <a:r>
              <a:rPr sz="26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or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 a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 lattice</a:t>
            </a:r>
            <a:endParaRPr sz="2600" dirty="0">
              <a:latin typeface="Arial"/>
              <a:cs typeface="Arial"/>
            </a:endParaRPr>
          </a:p>
          <a:p>
            <a:pPr marL="355600" marR="161925" indent="-342900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solidFill>
                  <a:srgbClr val="323298"/>
                </a:solidFill>
                <a:latin typeface="Arial"/>
                <a:cs typeface="Arial"/>
              </a:rPr>
              <a:t>Hierarchy</a:t>
            </a:r>
            <a:r>
              <a:rPr sz="2800" b="1" i="1" spc="3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has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constraint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that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every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subclass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has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only one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superclass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(called</a:t>
            </a:r>
            <a:r>
              <a:rPr sz="2800" spc="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323298"/>
                </a:solidFill>
                <a:latin typeface="Arial"/>
                <a:cs typeface="Arial"/>
              </a:rPr>
              <a:t>single </a:t>
            </a:r>
            <a:r>
              <a:rPr sz="2800" b="1" i="1" spc="-5" dirty="0">
                <a:solidFill>
                  <a:srgbClr val="323298"/>
                </a:solidFill>
                <a:latin typeface="Arial"/>
                <a:cs typeface="Arial"/>
              </a:rPr>
              <a:t> inheritance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);</a:t>
            </a:r>
            <a:r>
              <a:rPr sz="28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this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basically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800" spc="3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23298"/>
                </a:solidFill>
                <a:latin typeface="Arial"/>
                <a:cs typeface="Arial"/>
              </a:rPr>
              <a:t>tree</a:t>
            </a:r>
            <a:r>
              <a:rPr sz="2800" b="1" i="1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23298"/>
                </a:solidFill>
                <a:latin typeface="Arial"/>
                <a:cs typeface="Arial"/>
              </a:rPr>
              <a:t>structure</a:t>
            </a:r>
            <a:endParaRPr sz="28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a </a:t>
            </a:r>
            <a:r>
              <a:rPr sz="2800" b="1" i="1" dirty="0">
                <a:solidFill>
                  <a:srgbClr val="323298"/>
                </a:solidFill>
                <a:latin typeface="Arial"/>
                <a:cs typeface="Arial"/>
              </a:rPr>
              <a:t>lattice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subclass can be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subclass of more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than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one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superclass (called</a:t>
            </a:r>
            <a:r>
              <a:rPr sz="28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323298"/>
                </a:solidFill>
                <a:latin typeface="Arial"/>
                <a:cs typeface="Arial"/>
              </a:rPr>
              <a:t>multiple </a:t>
            </a:r>
            <a:r>
              <a:rPr sz="2800" b="1" i="1" spc="-5" dirty="0">
                <a:solidFill>
                  <a:srgbClr val="323298"/>
                </a:solidFill>
                <a:latin typeface="Arial"/>
                <a:cs typeface="Arial"/>
              </a:rPr>
              <a:t> inheritance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192389"/>
            <a:ext cx="8440795" cy="34241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63849"/>
            <a:ext cx="5619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Shared</a:t>
            </a:r>
            <a:r>
              <a:rPr sz="2400" spc="-25" dirty="0"/>
              <a:t> </a:t>
            </a:r>
            <a:r>
              <a:rPr sz="2400" spc="-5" dirty="0"/>
              <a:t>Subclass</a:t>
            </a:r>
            <a:r>
              <a:rPr sz="2400" spc="5" dirty="0"/>
              <a:t> </a:t>
            </a:r>
            <a:r>
              <a:rPr sz="2400" spc="-5" dirty="0"/>
              <a:t>“Engineering_Manager”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322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Introduction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697"/>
            <a:ext cx="7449820" cy="4263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EER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stands</a:t>
            </a:r>
            <a:r>
              <a:rPr sz="24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Enhanced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ER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or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Extended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ER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2880"/>
              </a:lnSpc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EER</a:t>
            </a:r>
            <a:r>
              <a:rPr sz="24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Model</a:t>
            </a:r>
            <a:r>
              <a:rPr sz="24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Concepts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ts val="2640"/>
              </a:lnSpc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Includes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all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modeling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concepts of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basic ER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Additional</a:t>
            </a:r>
            <a:r>
              <a:rPr sz="22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concepts:</a:t>
            </a:r>
            <a:endParaRPr sz="22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subclasses/superclasses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specialization/generalization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categories</a:t>
            </a:r>
            <a:r>
              <a:rPr sz="2000" spc="-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(UNION</a:t>
            </a:r>
            <a:r>
              <a:rPr sz="2000" spc="-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types)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ts val="2395"/>
              </a:lnSpc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attribute</a:t>
            </a:r>
            <a:r>
              <a:rPr sz="20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relationship</a:t>
            </a:r>
            <a:r>
              <a:rPr sz="20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inheritance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ts val="2635"/>
              </a:lnSpc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Constraints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on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Specialization/Generalization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ts val="2590"/>
              </a:lnSpc>
              <a:spcBef>
                <a:spcPts val="1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additional</a:t>
            </a:r>
            <a:r>
              <a:rPr sz="24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EER concepts are used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applications</a:t>
            </a:r>
            <a:r>
              <a:rPr sz="24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more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completely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more accurately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EER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includes some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object-oriented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concepts, such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as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srgbClr val="7F0000"/>
                </a:solidFill>
                <a:latin typeface="Arial"/>
                <a:cs typeface="Arial"/>
              </a:rPr>
              <a:t>inheritance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Specialization/Generalization Hierarchies, </a:t>
            </a:r>
            <a:r>
              <a:rPr sz="3200" spc="-875" dirty="0"/>
              <a:t> </a:t>
            </a:r>
            <a:r>
              <a:rPr sz="3200" spc="-5" dirty="0"/>
              <a:t>Lattices</a:t>
            </a:r>
            <a:r>
              <a:rPr sz="3200" spc="-20" dirty="0"/>
              <a:t> </a:t>
            </a:r>
            <a:r>
              <a:rPr sz="3200" dirty="0"/>
              <a:t>&amp; </a:t>
            </a:r>
            <a:r>
              <a:rPr sz="3200" spc="-5" dirty="0"/>
              <a:t>Shared</a:t>
            </a:r>
            <a:r>
              <a:rPr sz="3200" spc="-20" dirty="0"/>
              <a:t> </a:t>
            </a:r>
            <a:r>
              <a:rPr sz="3200" dirty="0"/>
              <a:t>Subclasses</a:t>
            </a:r>
            <a:r>
              <a:rPr sz="3200" spc="-25" dirty="0"/>
              <a:t> </a:t>
            </a:r>
            <a:r>
              <a:rPr sz="3200" dirty="0"/>
              <a:t>(2)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5849"/>
            <a:ext cx="8141334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lattice or hierarchy,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a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subclass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inherits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attributes not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only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 its direct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superclass,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but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also of all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its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predecessor </a:t>
            </a:r>
            <a:r>
              <a:rPr sz="2400" spc="-6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superclasses</a:t>
            </a:r>
            <a:endParaRPr sz="2400">
              <a:latin typeface="Arial"/>
              <a:cs typeface="Arial"/>
            </a:endParaRPr>
          </a:p>
          <a:p>
            <a:pPr marL="355600" marR="641985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subclass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with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more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than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one superclass</a:t>
            </a:r>
            <a:r>
              <a:rPr sz="24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called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6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shared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subclass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(multiple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inheritance)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Can</a:t>
            </a:r>
            <a:r>
              <a:rPr sz="2400" spc="-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have: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specialization</a:t>
            </a:r>
            <a:r>
              <a:rPr sz="2200" i="1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hierarchies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or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lattices,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or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generalization</a:t>
            </a:r>
            <a:r>
              <a:rPr sz="2200" i="1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hierarchies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or lattices,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depending</a:t>
            </a:r>
            <a:r>
              <a:rPr sz="22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on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how</a:t>
            </a:r>
            <a:r>
              <a:rPr sz="22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they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were</a:t>
            </a:r>
            <a:r>
              <a:rPr sz="2200" spc="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derived</a:t>
            </a:r>
            <a:endParaRPr sz="2200">
              <a:latin typeface="Arial"/>
              <a:cs typeface="Arial"/>
            </a:endParaRPr>
          </a:p>
          <a:p>
            <a:pPr marL="355600" marR="288290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just use </a:t>
            </a:r>
            <a:r>
              <a:rPr sz="2400" i="1" spc="-5" dirty="0">
                <a:solidFill>
                  <a:srgbClr val="323298"/>
                </a:solidFill>
                <a:latin typeface="Arial"/>
                <a:cs typeface="Arial"/>
              </a:rPr>
              <a:t>specialization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(to stand for 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end result of </a:t>
            </a:r>
            <a:r>
              <a:rPr sz="2400" spc="-6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either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r>
              <a:rPr sz="2400" spc="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or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generalization)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Specialization/Generalization Hierarchies, </a:t>
            </a:r>
            <a:r>
              <a:rPr sz="3200" spc="-875" dirty="0"/>
              <a:t> </a:t>
            </a:r>
            <a:r>
              <a:rPr sz="3200" spc="-5" dirty="0"/>
              <a:t>Lattices</a:t>
            </a:r>
            <a:r>
              <a:rPr sz="3200" spc="-20" dirty="0"/>
              <a:t> </a:t>
            </a:r>
            <a:r>
              <a:rPr sz="3200" dirty="0"/>
              <a:t>&amp; </a:t>
            </a:r>
            <a:r>
              <a:rPr sz="3200" spc="-5" dirty="0"/>
              <a:t>Shared</a:t>
            </a:r>
            <a:r>
              <a:rPr sz="3200" spc="-20" dirty="0"/>
              <a:t> </a:t>
            </a:r>
            <a:r>
              <a:rPr sz="3200" dirty="0"/>
              <a:t>Subclasses</a:t>
            </a:r>
            <a:r>
              <a:rPr sz="3200" spc="-25" dirty="0"/>
              <a:t> </a:t>
            </a:r>
            <a:r>
              <a:rPr sz="3200" dirty="0"/>
              <a:t>(3)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8223250" cy="413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800" i="1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, start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with an entity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then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define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subclasses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 the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type by successive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specialization</a:t>
            </a:r>
            <a:endParaRPr sz="28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called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top</a:t>
            </a:r>
            <a:r>
              <a:rPr sz="2600" i="1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down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conceptual</a:t>
            </a:r>
            <a:r>
              <a:rPr sz="26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refinement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process</a:t>
            </a:r>
            <a:endParaRPr sz="2600" dirty="0">
              <a:latin typeface="Arial"/>
              <a:cs typeface="Arial"/>
            </a:endParaRPr>
          </a:p>
          <a:p>
            <a:pPr marL="355600" marR="64769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800" i="1" spc="-5" dirty="0">
                <a:solidFill>
                  <a:srgbClr val="323298"/>
                </a:solidFill>
                <a:latin typeface="Arial"/>
                <a:cs typeface="Arial"/>
              </a:rPr>
              <a:t>generalization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, start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many entity types and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generalize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those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that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have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common</a:t>
            </a:r>
            <a:r>
              <a:rPr sz="28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properties</a:t>
            </a:r>
            <a:endParaRPr sz="28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Called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bottom up</a:t>
            </a:r>
            <a:r>
              <a:rPr sz="2600" i="1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conceptual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synthesis</a:t>
            </a:r>
            <a:r>
              <a:rPr sz="26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process</a:t>
            </a:r>
            <a:endParaRPr sz="2600" dirty="0">
              <a:latin typeface="Arial"/>
              <a:cs typeface="Arial"/>
            </a:endParaRPr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practice, a </a:t>
            </a:r>
            <a:r>
              <a:rPr sz="2800" i="1" spc="-5" dirty="0">
                <a:solidFill>
                  <a:srgbClr val="323298"/>
                </a:solidFill>
                <a:latin typeface="Arial"/>
                <a:cs typeface="Arial"/>
              </a:rPr>
              <a:t>combination of both processes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is </a:t>
            </a:r>
            <a:r>
              <a:rPr sz="2800" spc="-7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usually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employed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422"/>
            <a:ext cx="67970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Specialization </a:t>
            </a:r>
            <a:r>
              <a:rPr sz="3200" dirty="0"/>
              <a:t>/ </a:t>
            </a:r>
            <a:r>
              <a:rPr sz="3200" spc="-5" dirty="0"/>
              <a:t>Generalization Lattice </a:t>
            </a:r>
            <a:r>
              <a:rPr sz="3200" spc="-875" dirty="0"/>
              <a:t> </a:t>
            </a:r>
            <a:r>
              <a:rPr sz="3200" dirty="0"/>
              <a:t>Example</a:t>
            </a:r>
            <a:r>
              <a:rPr sz="3200" spc="-30" dirty="0"/>
              <a:t> </a:t>
            </a:r>
            <a:r>
              <a:rPr sz="2400" spc="-5" dirty="0"/>
              <a:t>(UNIVERSITY)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600" y="1534031"/>
            <a:ext cx="5181600" cy="50737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4616" y="1676400"/>
            <a:ext cx="4895273" cy="580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ar-JO" sz="1600" b="1" dirty="0" smtClean="0"/>
              <a:t>#</a:t>
            </a:r>
            <a:r>
              <a:rPr lang="en-US" sz="1600" b="1" dirty="0" smtClean="0"/>
              <a:t> of Attributes of Employee:</a:t>
            </a:r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ar-JO" sz="1600" b="1" dirty="0" smtClean="0"/>
              <a:t>#</a:t>
            </a:r>
            <a:r>
              <a:rPr lang="en-US" sz="1600" b="1" dirty="0" smtClean="0"/>
              <a:t> of Attributes of Staff:</a:t>
            </a:r>
          </a:p>
          <a:p>
            <a:pPr marL="355600" marR="533400" indent="-342900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ar-JO" sz="1600" b="1" dirty="0" smtClean="0"/>
              <a:t>#</a:t>
            </a:r>
            <a:r>
              <a:rPr lang="en-US" sz="1600" b="1" dirty="0" smtClean="0"/>
              <a:t> of Attributes of </a:t>
            </a:r>
            <a:r>
              <a:rPr lang="en-US" sz="1600" b="1" dirty="0" err="1" smtClean="0"/>
              <a:t>Student_Assistance</a:t>
            </a:r>
            <a:r>
              <a:rPr lang="en-US" sz="1600" b="1" dirty="0" smtClean="0"/>
              <a:t>:</a:t>
            </a:r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ar-JO" sz="1600" b="1" dirty="0" smtClean="0"/>
              <a:t>#</a:t>
            </a:r>
            <a:r>
              <a:rPr lang="en-US" sz="1600" b="1" dirty="0" smtClean="0"/>
              <a:t> of composite attribute:</a:t>
            </a:r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ar-JO" sz="1600" b="1" dirty="0" smtClean="0"/>
              <a:t>#</a:t>
            </a:r>
            <a:r>
              <a:rPr lang="en-US" sz="1600" b="1" dirty="0" smtClean="0"/>
              <a:t> of complex attribute:</a:t>
            </a:r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ar-JO" sz="1600" b="1" dirty="0" smtClean="0"/>
              <a:t>#</a:t>
            </a:r>
            <a:r>
              <a:rPr lang="en-US" sz="1600" b="1" dirty="0" smtClean="0"/>
              <a:t> of multivalued attribute:</a:t>
            </a:r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1600" b="1" dirty="0" smtClean="0"/>
              <a:t>Shared subclass: </a:t>
            </a:r>
          </a:p>
          <a:p>
            <a:pPr marL="299085" indent="-287020"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1600" b="1" dirty="0"/>
              <a:t>Disjoint, </a:t>
            </a:r>
            <a:r>
              <a:rPr lang="en-US" sz="1600" b="1" dirty="0" smtClean="0"/>
              <a:t>total specialization example:</a:t>
            </a:r>
            <a:endParaRPr lang="en-US" sz="1600" b="1" dirty="0"/>
          </a:p>
          <a:p>
            <a:pPr marL="299085" indent="-287020"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1600" b="1" dirty="0"/>
              <a:t>Disjoint, </a:t>
            </a:r>
            <a:r>
              <a:rPr lang="en-US" sz="1600" b="1" dirty="0" smtClean="0"/>
              <a:t>partial </a:t>
            </a:r>
            <a:r>
              <a:rPr lang="en-US" sz="1600" b="1" dirty="0"/>
              <a:t>specialization </a:t>
            </a:r>
            <a:r>
              <a:rPr lang="en-US" sz="1600" b="1" dirty="0" smtClean="0"/>
              <a:t>example:</a:t>
            </a:r>
            <a:endParaRPr lang="en-US" sz="1600" b="1" dirty="0"/>
          </a:p>
          <a:p>
            <a:pPr marL="299085" indent="-287020"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1600" b="1" dirty="0"/>
              <a:t>Overlapping, </a:t>
            </a:r>
            <a:r>
              <a:rPr lang="en-US" sz="1600" b="1" dirty="0" smtClean="0"/>
              <a:t>total </a:t>
            </a:r>
            <a:r>
              <a:rPr lang="en-US" sz="1600" b="1" dirty="0"/>
              <a:t>specialization </a:t>
            </a:r>
            <a:r>
              <a:rPr lang="en-US" sz="1600" b="1" dirty="0" smtClean="0"/>
              <a:t>example:</a:t>
            </a:r>
            <a:endParaRPr lang="en-US" sz="1600" b="1" dirty="0"/>
          </a:p>
          <a:p>
            <a:pPr marL="299085" indent="-287020"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1600" b="1" dirty="0"/>
              <a:t>Overlapping, </a:t>
            </a:r>
            <a:r>
              <a:rPr lang="en-US" sz="1600" b="1" dirty="0" smtClean="0"/>
              <a:t>partial </a:t>
            </a:r>
            <a:r>
              <a:rPr lang="en-US" sz="1600" b="1" dirty="0"/>
              <a:t>specialization </a:t>
            </a:r>
            <a:r>
              <a:rPr lang="en-US" sz="1600" b="1" dirty="0" smtClean="0"/>
              <a:t>example:</a:t>
            </a:r>
          </a:p>
          <a:p>
            <a:pPr marL="299085" indent="-287020"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1600" b="1" dirty="0"/>
              <a:t>Hierarchy example:</a:t>
            </a:r>
          </a:p>
          <a:p>
            <a:pPr marL="299085" indent="-287020"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1600" b="1" dirty="0"/>
              <a:t>Lattice example:</a:t>
            </a:r>
          </a:p>
          <a:p>
            <a:pPr marL="299085" indent="-287020"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lang="en-US" sz="1600" b="1" dirty="0"/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1600" b="1" dirty="0" smtClean="0"/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1600" b="1" dirty="0" smtClean="0"/>
          </a:p>
          <a:p>
            <a:pPr marL="355600" marR="533400" indent="-342900" algn="just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1600" b="1" spc="-5" dirty="0">
              <a:solidFill>
                <a:srgbClr val="323298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558" y="1914520"/>
            <a:ext cx="8027034" cy="394979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Introduced</a:t>
            </a:r>
            <a:r>
              <a:rPr sz="24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EER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model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concepts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23298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10" dirty="0">
                <a:solidFill>
                  <a:srgbClr val="7F0000"/>
                </a:solidFill>
                <a:latin typeface="Arial"/>
                <a:cs typeface="Arial"/>
              </a:rPr>
              <a:t>Class/subclass</a:t>
            </a:r>
            <a:r>
              <a:rPr sz="24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relationships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23298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Specialization</a:t>
            </a:r>
            <a:r>
              <a:rPr sz="2400" spc="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generalization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23298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Inheritance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Constraints on</a:t>
            </a:r>
            <a:r>
              <a:rPr sz="24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EER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schemas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These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augment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basic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ER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model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concepts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introduced </a:t>
            </a:r>
            <a:r>
              <a:rPr sz="2400" spc="-6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Chapter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EER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diagrams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alternative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notations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were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presented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139" y="212542"/>
            <a:ext cx="7407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ER </a:t>
            </a:r>
            <a:r>
              <a:rPr sz="3200" dirty="0" smtClean="0"/>
              <a:t>DIAGRAM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1565279"/>
            <a:ext cx="5177285" cy="4994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  <p:extLst>
      <p:ext uri="{BB962C8B-B14F-4D97-AF65-F5344CB8AC3E}">
        <p14:creationId xmlns:p14="http://schemas.microsoft.com/office/powerpoint/2010/main" val="2427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80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Subclasses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Superclasses</a:t>
            </a:r>
            <a:r>
              <a:rPr spc="-55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5849"/>
            <a:ext cx="781494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3444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An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may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have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additional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meaningful </a:t>
            </a:r>
            <a:r>
              <a:rPr sz="2400" spc="-6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subgroupings</a:t>
            </a:r>
            <a:r>
              <a:rPr sz="24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 its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Example: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may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further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grouped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into: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SECRETARY,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 ENGINEER,</a:t>
            </a:r>
            <a:r>
              <a:rPr sz="20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TECHNICIAN,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440"/>
              </a:spcBef>
              <a:buClr>
                <a:srgbClr val="323298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Based on</a:t>
            </a:r>
            <a:r>
              <a:rPr sz="18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EMPLOYEE’s </a:t>
            </a:r>
            <a:r>
              <a:rPr sz="1800" dirty="0">
                <a:solidFill>
                  <a:srgbClr val="7F0000"/>
                </a:solidFill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MANAGER</a:t>
            </a:r>
            <a:endParaRPr sz="200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439"/>
              </a:spcBef>
              <a:buClr>
                <a:srgbClr val="323298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EMPLOYEEs </a:t>
            </a:r>
            <a:r>
              <a:rPr sz="1800" spc="-15" dirty="0">
                <a:solidFill>
                  <a:srgbClr val="7F0000"/>
                </a:solidFill>
                <a:latin typeface="Arial"/>
                <a:cs typeface="Arial"/>
              </a:rPr>
              <a:t>who</a:t>
            </a:r>
            <a:r>
              <a:rPr sz="18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are</a:t>
            </a:r>
            <a:r>
              <a:rPr sz="18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managers</a:t>
            </a:r>
            <a:r>
              <a:rPr sz="1800" dirty="0">
                <a:solidFill>
                  <a:srgbClr val="7F0000"/>
                </a:solidFill>
                <a:latin typeface="Arial"/>
                <a:cs typeface="Arial"/>
              </a:rPr>
              <a:t> (the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0000"/>
                </a:solidFill>
                <a:latin typeface="Arial"/>
                <a:cs typeface="Arial"/>
              </a:rPr>
              <a:t>role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they </a:t>
            </a:r>
            <a:r>
              <a:rPr sz="1800" spc="-10" dirty="0">
                <a:solidFill>
                  <a:srgbClr val="7F0000"/>
                </a:solidFill>
                <a:latin typeface="Arial"/>
                <a:cs typeface="Arial"/>
              </a:rPr>
              <a:t>play)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7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SALARIED_EMPLOYEE,</a:t>
            </a:r>
            <a:r>
              <a:rPr sz="20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HOURLY_EMPLOYEE</a:t>
            </a:r>
            <a:endParaRPr sz="200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445"/>
              </a:spcBef>
              <a:buClr>
                <a:srgbClr val="323298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Based</a:t>
            </a:r>
            <a:r>
              <a:rPr sz="18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on the EMPLOYEE’s</a:t>
            </a:r>
            <a:r>
              <a:rPr sz="18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method</a:t>
            </a:r>
            <a:r>
              <a:rPr sz="18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7F0000"/>
                </a:solidFill>
                <a:latin typeface="Arial"/>
                <a:cs typeface="Arial"/>
              </a:rPr>
              <a:t>pay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EER diagrams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extend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ER</a:t>
            </a:r>
            <a:r>
              <a:rPr sz="24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diagrams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to</a:t>
            </a:r>
            <a:r>
              <a:rPr sz="24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represent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these 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additional</a:t>
            </a:r>
            <a:r>
              <a:rPr sz="2400" spc="3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subgroupings,</a:t>
            </a:r>
            <a:r>
              <a:rPr sz="24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called</a:t>
            </a:r>
            <a:r>
              <a:rPr sz="2400" spc="3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23298"/>
                </a:solidFill>
                <a:latin typeface="Arial"/>
                <a:cs typeface="Arial"/>
              </a:rPr>
              <a:t>subclasses</a:t>
            </a:r>
            <a:r>
              <a:rPr sz="2400" i="1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or </a:t>
            </a:r>
            <a:r>
              <a:rPr sz="2400" i="1" dirty="0">
                <a:solidFill>
                  <a:srgbClr val="323298"/>
                </a:solidFill>
                <a:latin typeface="Arial"/>
                <a:cs typeface="Arial"/>
              </a:rPr>
              <a:t>subtypes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19250"/>
            <a:ext cx="7467600" cy="4743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50" y="614624"/>
            <a:ext cx="5444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Subclasses</a:t>
            </a:r>
            <a:r>
              <a:rPr sz="3200" spc="-60" dirty="0"/>
              <a:t> </a:t>
            </a:r>
            <a:r>
              <a:rPr sz="3200" spc="-5" dirty="0"/>
              <a:t>and</a:t>
            </a:r>
            <a:r>
              <a:rPr sz="3200" spc="-25" dirty="0"/>
              <a:t> </a:t>
            </a:r>
            <a:r>
              <a:rPr sz="3200" spc="-5" dirty="0"/>
              <a:t>Superclasses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80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Subclasses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Superclasses</a:t>
            </a:r>
            <a:r>
              <a:rPr spc="-55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5849"/>
            <a:ext cx="836818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these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subgroupings</a:t>
            </a:r>
            <a:r>
              <a:rPr sz="24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subset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of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EMPLOYEE </a:t>
            </a:r>
            <a:r>
              <a:rPr sz="2400" spc="-6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entities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 called</a:t>
            </a:r>
            <a:r>
              <a:rPr sz="24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23298"/>
                </a:solidFill>
                <a:latin typeface="Arial"/>
                <a:cs typeface="Arial"/>
              </a:rPr>
              <a:t>subclass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 EMPLOYEE</a:t>
            </a:r>
            <a:endParaRPr sz="2400" dirty="0">
              <a:latin typeface="Arial"/>
              <a:cs typeface="Arial"/>
            </a:endParaRPr>
          </a:p>
          <a:p>
            <a:pPr marL="355600" marR="104013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EMPLOYEE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the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323298"/>
                </a:solidFill>
                <a:latin typeface="Arial"/>
                <a:cs typeface="Arial"/>
              </a:rPr>
              <a:t>superclass</a:t>
            </a:r>
            <a:r>
              <a:rPr sz="2400" spc="10" dirty="0" smtClean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these </a:t>
            </a:r>
            <a:r>
              <a:rPr sz="2400" spc="-6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23298"/>
                </a:solidFill>
                <a:latin typeface="Arial"/>
                <a:cs typeface="Arial"/>
              </a:rPr>
              <a:t>subclasses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These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are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called</a:t>
            </a:r>
            <a:r>
              <a:rPr sz="24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superclass/subclass</a:t>
            </a:r>
            <a:r>
              <a:rPr sz="24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relationships: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EMPLOYEE/SECRETARY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EMPLOYEE/TECHNICIAN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EMPLOYEE/MANAGER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…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80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Subclasses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Superclasses</a:t>
            </a:r>
            <a:r>
              <a:rPr spc="-55" dirty="0"/>
              <a:t> </a:t>
            </a:r>
            <a:r>
              <a:rPr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587"/>
            <a:ext cx="8147684" cy="45357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These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also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called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23298"/>
                </a:solidFill>
                <a:latin typeface="Arial"/>
                <a:cs typeface="Arial"/>
              </a:rPr>
              <a:t>IS-A</a:t>
            </a:r>
            <a:r>
              <a:rPr sz="2400" b="1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23298"/>
                </a:solidFill>
                <a:latin typeface="Arial"/>
                <a:cs typeface="Arial"/>
              </a:rPr>
              <a:t>relationships</a:t>
            </a:r>
            <a:endParaRPr sz="2400" b="1" dirty="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6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SECRETARY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IS-A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EMPLOYEE,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TECHNICIAN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IS-A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EMPLOYEE,</a:t>
            </a:r>
            <a:r>
              <a:rPr sz="22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….</a:t>
            </a:r>
            <a:endParaRPr sz="2200" dirty="0">
              <a:latin typeface="Arial"/>
              <a:cs typeface="Arial"/>
            </a:endParaRPr>
          </a:p>
          <a:p>
            <a:pPr marL="355600" marR="299085" indent="-342900">
              <a:lnSpc>
                <a:spcPct val="9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Note: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entity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that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 member of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subclass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represents </a:t>
            </a:r>
            <a:r>
              <a:rPr sz="2400" spc="-6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same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 real-world</a:t>
            </a:r>
            <a:r>
              <a:rPr sz="24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entity as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some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member of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the 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superclass:</a:t>
            </a:r>
            <a:endParaRPr sz="2400" dirty="0">
              <a:latin typeface="Arial"/>
              <a:cs typeface="Arial"/>
            </a:endParaRPr>
          </a:p>
          <a:p>
            <a:pPr marL="756285" marR="899794" lvl="1" indent="-287020">
              <a:lnSpc>
                <a:spcPts val="2380"/>
              </a:lnSpc>
              <a:spcBef>
                <a:spcPts val="55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subclass</a:t>
            </a:r>
            <a:r>
              <a:rPr sz="22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member</a:t>
            </a:r>
            <a:r>
              <a:rPr sz="2200" spc="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is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same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entity in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200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distinct </a:t>
            </a:r>
            <a:r>
              <a:rPr sz="2200" i="1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specific</a:t>
            </a:r>
            <a:r>
              <a:rPr sz="2200" i="1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role</a:t>
            </a:r>
            <a:endParaRPr sz="2200" dirty="0">
              <a:latin typeface="Arial"/>
              <a:cs typeface="Arial"/>
            </a:endParaRPr>
          </a:p>
          <a:p>
            <a:pPr marL="756285" marR="454659" lvl="1" indent="-287020">
              <a:lnSpc>
                <a:spcPct val="90100"/>
              </a:lnSpc>
              <a:spcBef>
                <a:spcPts val="484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An entity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cannot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exist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 the database merely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by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being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member</a:t>
            </a:r>
            <a:r>
              <a:rPr sz="2200" spc="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of a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subclass;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it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must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also be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member</a:t>
            </a:r>
            <a:r>
              <a:rPr sz="2200" spc="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superclass</a:t>
            </a:r>
            <a:endParaRPr sz="22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380"/>
              </a:lnSpc>
              <a:spcBef>
                <a:spcPts val="56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member</a:t>
            </a:r>
            <a:r>
              <a:rPr sz="2200" spc="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of the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superclass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can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be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optionally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included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as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member</a:t>
            </a:r>
            <a:r>
              <a:rPr sz="2200" spc="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of any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number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its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subclasses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80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Subclasses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Superclasses</a:t>
            </a:r>
            <a:r>
              <a:rPr spc="-55" dirty="0"/>
              <a:t> </a:t>
            </a:r>
            <a:r>
              <a:rPr dirty="0"/>
              <a:t>(4)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</a:t>
            </a:r>
            <a:r>
              <a:rPr spc="-60" dirty="0"/>
              <a:t> </a:t>
            </a:r>
            <a:r>
              <a:rPr dirty="0"/>
              <a:t>4-</a:t>
            </a:r>
            <a:r>
              <a:rPr spc="-3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2016</a:t>
            </a:r>
            <a:r>
              <a:rPr spc="-25" dirty="0"/>
              <a:t> </a:t>
            </a:r>
            <a:r>
              <a:rPr spc="-5"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1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147"/>
            <a:ext cx="8148955" cy="45745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salaried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employee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who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is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 also an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engineer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belongs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two subclasses: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ENGINEER,</a:t>
            </a:r>
            <a:r>
              <a:rPr sz="2000" spc="-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SALARIED_EMPLOYEE</a:t>
            </a:r>
            <a:endParaRPr sz="2000">
              <a:latin typeface="Arial"/>
              <a:cs typeface="Arial"/>
            </a:endParaRPr>
          </a:p>
          <a:p>
            <a:pPr marL="756285" marR="285750" lvl="1" indent="-287020">
              <a:lnSpc>
                <a:spcPct val="100000"/>
              </a:lnSpc>
              <a:spcBef>
                <a:spcPts val="52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salaried employee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who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also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an engineering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manager </a:t>
            </a:r>
            <a:r>
              <a:rPr sz="2200" spc="-5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belongs to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three</a:t>
            </a:r>
            <a:r>
              <a:rPr sz="22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subclasses: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MANAGER,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ENGINEER,</a:t>
            </a:r>
            <a:r>
              <a:rPr sz="2000" spc="-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SALARIED_EMPLOYEE</a:t>
            </a:r>
            <a:endParaRPr sz="2000">
              <a:latin typeface="Arial"/>
              <a:cs typeface="Arial"/>
            </a:endParaRPr>
          </a:p>
          <a:p>
            <a:pPr marL="355600" marR="29972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 not necessary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every entity in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superclass be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6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member of</a:t>
            </a:r>
            <a:r>
              <a:rPr sz="24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subclass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1889</Words>
  <Application>Microsoft Office PowerPoint</Application>
  <PresentationFormat>On-screen Show (4:3)</PresentationFormat>
  <Paragraphs>249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Introduction</vt:lpstr>
      <vt:lpstr>ER DIAGRAM</vt:lpstr>
      <vt:lpstr>Subclasses and Superclasses (1)</vt:lpstr>
      <vt:lpstr>Subclasses and Superclasses</vt:lpstr>
      <vt:lpstr>Subclasses and Superclasses (2)</vt:lpstr>
      <vt:lpstr>Subclasses and Superclasses (3)</vt:lpstr>
      <vt:lpstr>Subclasses and Superclasses (4)</vt:lpstr>
      <vt:lpstr>Representing Specialization in EER  Diagrams</vt:lpstr>
      <vt:lpstr>Attribute Inheritance in Superclass /  Subclass Relationships</vt:lpstr>
      <vt:lpstr>Specialization (1)</vt:lpstr>
      <vt:lpstr>Specialization (2)</vt:lpstr>
      <vt:lpstr>Specialization (3)</vt:lpstr>
      <vt:lpstr>Generalization</vt:lpstr>
      <vt:lpstr>Generalization (2)</vt:lpstr>
      <vt:lpstr>Generalization (3)</vt:lpstr>
      <vt:lpstr>Types of Specialization</vt:lpstr>
      <vt:lpstr>Constraints on Specialization and  Generalization (1)</vt:lpstr>
      <vt:lpstr>Constraints on Specialization and  Generalization (2)</vt:lpstr>
      <vt:lpstr>Displaying an attribute-defined  specialization in EER diagrams</vt:lpstr>
      <vt:lpstr>Constraints on Specialization and  Generalization (3)</vt:lpstr>
      <vt:lpstr>Constraints on Specialization and  Generalization (4)</vt:lpstr>
      <vt:lpstr>Constraints on Specialization and  Generalization (5)</vt:lpstr>
      <vt:lpstr>Constraints on Specialization and  Generalization (6)</vt:lpstr>
      <vt:lpstr>Example of disjoint partial Specialization</vt:lpstr>
      <vt:lpstr>Example of overlapping total Specialization</vt:lpstr>
      <vt:lpstr>Specialization/Generalization Hierarchies,  Lattices &amp; Shared Subclasses (1)</vt:lpstr>
      <vt:lpstr>Shared Subclass “Engineering_Manager”</vt:lpstr>
      <vt:lpstr>Specialization/Generalization Hierarchies,  Lattices &amp; Shared Subclasses (2)</vt:lpstr>
      <vt:lpstr>Specialization/Generalization Hierarchies,  Lattices &amp; Shared Subclasses (3)</vt:lpstr>
      <vt:lpstr>Specialization / Generalization Lattice  Example (UNIVERSITY)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Enas</dc:creator>
  <cp:lastModifiedBy>User</cp:lastModifiedBy>
  <cp:revision>40</cp:revision>
  <dcterms:created xsi:type="dcterms:W3CDTF">2021-02-20T12:31:30Z</dcterms:created>
  <dcterms:modified xsi:type="dcterms:W3CDTF">2021-04-17T14:55:28Z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2017-09-11T00:00:00Z</vt:filetime>
  </property>
</Properties>
</file>