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11" r:id="rId24"/>
    <p:sldId id="279" r:id="rId25"/>
    <p:sldId id="280" r:id="rId26"/>
    <p:sldId id="281" r:id="rId27"/>
    <p:sldId id="313" r:id="rId28"/>
    <p:sldId id="314" r:id="rId29"/>
    <p:sldId id="317" r:id="rId30"/>
    <p:sldId id="282" r:id="rId31"/>
    <p:sldId id="31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8" r:id="rId45"/>
    <p:sldId id="295" r:id="rId46"/>
    <p:sldId id="296" r:id="rId47"/>
    <p:sldId id="297" r:id="rId48"/>
    <p:sldId id="298" r:id="rId49"/>
    <p:sldId id="319" r:id="rId50"/>
    <p:sldId id="299" r:id="rId51"/>
    <p:sldId id="300" r:id="rId52"/>
    <p:sldId id="320" r:id="rId53"/>
    <p:sldId id="301" r:id="rId54"/>
    <p:sldId id="302" r:id="rId55"/>
    <p:sldId id="303" r:id="rId56"/>
    <p:sldId id="304" r:id="rId57"/>
    <p:sldId id="305" r:id="rId58"/>
    <p:sldId id="306" r:id="rId59"/>
    <p:sldId id="309" r:id="rId60"/>
  </p:sldIdLst>
  <p:sldSz cx="9144000" cy="6858000" type="screen4x3"/>
  <p:notesSz cx="9144000" cy="6858000"/>
  <p:defaultTextStyle>
    <a:defPPr>
      <a:defRPr lang="ar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7E0280D-3B19-4671-9BD1-542A51DC543D}" type="datetimeFigureOut">
              <a:rPr lang="ar-JO" smtClean="0"/>
              <a:t>01/07/1443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0927F76-A4D3-4658-B697-1A5079028B5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02944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</a:t>
            </a:r>
            <a:r>
              <a:rPr lang="en-US" baseline="0"/>
              <a:t> 2, 4 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27F76-A4D3-4658-B697-1A5079028B56}" type="slidenum">
              <a:rPr lang="ar-JO" smtClean="0"/>
              <a:t>9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85652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2, 4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27F76-A4D3-4658-B697-1A5079028B56}" type="slidenum">
              <a:rPr lang="ar-JO" smtClean="0"/>
              <a:t>22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26730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55675"/>
            <a:fld id="{330322CD-8A6C-416A-B234-7C416892FADF}" type="slidenum">
              <a:rPr lang="ar-SA" altLang="en-US" sz="1300">
                <a:latin typeface="Tahoma" pitchFamily="34" charset="0"/>
              </a:rPr>
              <a:pPr defTabSz="955675"/>
              <a:t>27</a:t>
            </a:fld>
            <a:endParaRPr lang="en-CA" altLang="en-US" sz="1300">
              <a:latin typeface="Tahoma" pitchFamily="34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65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55675"/>
            <a:fld id="{410F6111-B538-4207-A5FD-C77E1AD00F3E}" type="slidenum">
              <a:rPr lang="ar-SA" altLang="en-US" sz="1300">
                <a:latin typeface="Tahoma" pitchFamily="34" charset="0"/>
              </a:rPr>
              <a:pPr defTabSz="955675"/>
              <a:t>28</a:t>
            </a:fld>
            <a:endParaRPr lang="en-CA" altLang="en-US" sz="1300">
              <a:latin typeface="Tahoma" pitchFamily="34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8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2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27F76-A4D3-4658-B697-1A5079028B56}" type="slidenum">
              <a:rPr lang="ar-JO" smtClean="0"/>
              <a:t>35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72586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section2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27F76-A4D3-4658-B697-1A5079028B56}" type="slidenum">
              <a:rPr lang="ar-JO" smtClean="0"/>
              <a:t>43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59413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ACD182-5C70-43C3-B416-5AF5655BB2A1}" type="slidenum">
              <a:rPr lang="ar-SA" altLang="en-US" sz="1300" smtClean="0">
                <a:latin typeface="Tahoma" pitchFamily="34" charset="0"/>
              </a:rPr>
              <a:pPr eaLnBrk="1" hangingPunct="1"/>
              <a:t>44</a:t>
            </a:fld>
            <a:endParaRPr lang="en-CA" altLang="en-US" sz="1300">
              <a:latin typeface="Tahoma" pitchFamily="34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2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79992" y="1450847"/>
            <a:ext cx="64135" cy="5407660"/>
          </a:xfrm>
          <a:custGeom>
            <a:avLst/>
            <a:gdLst/>
            <a:ahLst/>
            <a:cxnLst/>
            <a:rect l="l" t="t" r="r" b="b"/>
            <a:pathLst>
              <a:path w="64134" h="5407659">
                <a:moveTo>
                  <a:pt x="0" y="5407152"/>
                </a:moveTo>
                <a:lnTo>
                  <a:pt x="64007" y="5407152"/>
                </a:lnTo>
                <a:lnTo>
                  <a:pt x="64007" y="0"/>
                </a:lnTo>
                <a:lnTo>
                  <a:pt x="0" y="0"/>
                </a:lnTo>
                <a:lnTo>
                  <a:pt x="0" y="5407152"/>
                </a:lnTo>
                <a:close/>
              </a:path>
            </a:pathLst>
          </a:custGeom>
          <a:solidFill>
            <a:srgbClr val="677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36735" y="1450847"/>
            <a:ext cx="64135" cy="5407660"/>
          </a:xfrm>
          <a:custGeom>
            <a:avLst/>
            <a:gdLst/>
            <a:ahLst/>
            <a:cxnLst/>
            <a:rect l="l" t="t" r="r" b="b"/>
            <a:pathLst>
              <a:path w="64134" h="5407659">
                <a:moveTo>
                  <a:pt x="0" y="5407152"/>
                </a:moveTo>
                <a:lnTo>
                  <a:pt x="64008" y="5407152"/>
                </a:lnTo>
                <a:lnTo>
                  <a:pt x="64008" y="0"/>
                </a:lnTo>
                <a:lnTo>
                  <a:pt x="0" y="0"/>
                </a:lnTo>
                <a:lnTo>
                  <a:pt x="0" y="540715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00743" y="1450847"/>
            <a:ext cx="79375" cy="5407660"/>
          </a:xfrm>
          <a:custGeom>
            <a:avLst/>
            <a:gdLst/>
            <a:ahLst/>
            <a:cxnLst/>
            <a:rect l="l" t="t" r="r" b="b"/>
            <a:pathLst>
              <a:path w="79375" h="5407659">
                <a:moveTo>
                  <a:pt x="79248" y="0"/>
                </a:moveTo>
                <a:lnTo>
                  <a:pt x="0" y="0"/>
                </a:lnTo>
                <a:lnTo>
                  <a:pt x="0" y="5407152"/>
                </a:lnTo>
                <a:lnTo>
                  <a:pt x="79248" y="5407152"/>
                </a:lnTo>
                <a:lnTo>
                  <a:pt x="79248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1460" cy="1450975"/>
          </a:xfrm>
          <a:custGeom>
            <a:avLst/>
            <a:gdLst/>
            <a:ahLst/>
            <a:cxnLst/>
            <a:rect l="l" t="t" r="r" b="b"/>
            <a:pathLst>
              <a:path w="9141460" h="1450975">
                <a:moveTo>
                  <a:pt x="9140952" y="0"/>
                </a:moveTo>
                <a:lnTo>
                  <a:pt x="0" y="0"/>
                </a:lnTo>
                <a:lnTo>
                  <a:pt x="0" y="1450848"/>
                </a:lnTo>
                <a:lnTo>
                  <a:pt x="9140952" y="1450848"/>
                </a:lnTo>
                <a:lnTo>
                  <a:pt x="9140952" y="0"/>
                </a:lnTo>
                <a:close/>
              </a:path>
            </a:pathLst>
          </a:custGeom>
          <a:solidFill>
            <a:srgbClr val="677128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27457"/>
            <a:ext cx="8529319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617" y="3015487"/>
            <a:ext cx="8190865" cy="323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7244" y="6667295"/>
            <a:ext cx="3091815" cy="15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63078" y="6602965"/>
            <a:ext cx="92582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6656323"/>
            <a:ext cx="309181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Copyright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©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2016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Ramez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Elmasri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Shamkant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B. Navathe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711" y="1514855"/>
            <a:ext cx="3892295" cy="4840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Verdana"/>
                <a:cs typeface="Verdana"/>
              </a:rPr>
              <a:t>COMPANY</a:t>
            </a:r>
            <a:r>
              <a:rPr spc="-35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relational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database </a:t>
            </a:r>
            <a:r>
              <a:rPr spc="-125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schema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(Fig. 5.7)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263" y="1524000"/>
            <a:ext cx="7077456" cy="5029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6-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0"/>
            <a:ext cx="6840855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Verdana"/>
                <a:cs typeface="Verdana"/>
              </a:rPr>
              <a:t>One </a:t>
            </a:r>
            <a:r>
              <a:rPr sz="2800" spc="10" dirty="0">
                <a:latin typeface="Verdana"/>
                <a:cs typeface="Verdana"/>
              </a:rPr>
              <a:t>possible </a:t>
            </a:r>
            <a:r>
              <a:rPr sz="2800" dirty="0">
                <a:latin typeface="Verdana"/>
                <a:cs typeface="Verdana"/>
              </a:rPr>
              <a:t>database state for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COMPANY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relational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database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schema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(Fig.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5.6)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8229600" cy="49743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6-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913"/>
            <a:ext cx="6665595" cy="1213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600" spc="-15" dirty="0">
                <a:latin typeface="Verdana"/>
                <a:cs typeface="Verdana"/>
              </a:rPr>
              <a:t>One</a:t>
            </a:r>
            <a:r>
              <a:rPr sz="2600" spc="3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possible</a:t>
            </a:r>
            <a:r>
              <a:rPr sz="2600" spc="1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database</a:t>
            </a:r>
            <a:r>
              <a:rPr sz="2600" spc="5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state</a:t>
            </a:r>
            <a:r>
              <a:rPr sz="2600" spc="-1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for </a:t>
            </a:r>
            <a:r>
              <a:rPr sz="2600" spc="-10" dirty="0">
                <a:latin typeface="Verdana"/>
                <a:cs typeface="Verdana"/>
              </a:rPr>
              <a:t>the </a:t>
            </a:r>
            <a:r>
              <a:rPr sz="2600" spc="-5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COMPANY</a:t>
            </a:r>
            <a:r>
              <a:rPr sz="2600" spc="3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relational</a:t>
            </a:r>
            <a:r>
              <a:rPr sz="2600" spc="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database</a:t>
            </a:r>
            <a:r>
              <a:rPr sz="2600" spc="55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schema</a:t>
            </a:r>
            <a:r>
              <a:rPr sz="2600" spc="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– </a:t>
            </a:r>
            <a:r>
              <a:rPr sz="2600" spc="-90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continued</a:t>
            </a:r>
            <a:r>
              <a:rPr sz="2600" spc="5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(Fig.</a:t>
            </a:r>
            <a:r>
              <a:rPr sz="2600" spc="1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5.6)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36" y="1524000"/>
            <a:ext cx="8229600" cy="5030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6-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12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163525"/>
            <a:ext cx="7758430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Verdana"/>
                <a:cs typeface="Verdana"/>
              </a:rPr>
              <a:t>SQL </a:t>
            </a:r>
            <a:r>
              <a:rPr sz="2600" spc="-10" dirty="0">
                <a:latin typeface="Verdana"/>
                <a:cs typeface="Verdana"/>
              </a:rPr>
              <a:t>CREATE </a:t>
            </a:r>
            <a:r>
              <a:rPr sz="2600" spc="-5" dirty="0">
                <a:latin typeface="Verdana"/>
                <a:cs typeface="Verdana"/>
              </a:rPr>
              <a:t>TABLE data definition </a:t>
            </a:r>
            <a:r>
              <a:rPr sz="2600" spc="-10" dirty="0">
                <a:latin typeface="Verdana"/>
                <a:cs typeface="Verdana"/>
              </a:rPr>
              <a:t>statements </a:t>
            </a:r>
            <a:r>
              <a:rPr sz="2600" spc="-90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for </a:t>
            </a:r>
            <a:r>
              <a:rPr sz="2600" spc="-10" dirty="0">
                <a:latin typeface="Verdana"/>
                <a:cs typeface="Verdana"/>
              </a:rPr>
              <a:t>defining </a:t>
            </a:r>
            <a:r>
              <a:rPr sz="2600" spc="-5" dirty="0">
                <a:latin typeface="Verdana"/>
                <a:cs typeface="Verdana"/>
              </a:rPr>
              <a:t>the </a:t>
            </a:r>
            <a:r>
              <a:rPr sz="2600" spc="-10" dirty="0">
                <a:latin typeface="Verdana"/>
                <a:cs typeface="Verdana"/>
              </a:rPr>
              <a:t>COMPANY </a:t>
            </a:r>
            <a:r>
              <a:rPr sz="2600" spc="-15" dirty="0">
                <a:latin typeface="Verdana"/>
                <a:cs typeface="Verdana"/>
              </a:rPr>
              <a:t>schema </a:t>
            </a:r>
            <a:r>
              <a:rPr sz="2600" spc="-5" dirty="0">
                <a:latin typeface="Verdana"/>
                <a:cs typeface="Verdana"/>
              </a:rPr>
              <a:t>from </a:t>
            </a:r>
            <a:r>
              <a:rPr sz="2600" spc="-10" dirty="0">
                <a:latin typeface="Verdana"/>
                <a:cs typeface="Verdana"/>
              </a:rPr>
              <a:t>Figure </a:t>
            </a:r>
            <a:r>
              <a:rPr sz="2600" spc="-90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5.7</a:t>
            </a:r>
            <a:r>
              <a:rPr sz="2600" spc="-1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(Fig.</a:t>
            </a:r>
            <a:r>
              <a:rPr sz="2600" spc="2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6.1)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752600"/>
            <a:ext cx="5943600" cy="46695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52843" y="6160109"/>
            <a:ext cx="18129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Verdana"/>
                <a:cs typeface="Verdana"/>
              </a:rPr>
              <a:t>continued</a:t>
            </a:r>
            <a:r>
              <a:rPr sz="1200" i="1" spc="-45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on</a:t>
            </a:r>
            <a:r>
              <a:rPr sz="1200" i="1" spc="-35" dirty="0">
                <a:latin typeface="Verdana"/>
                <a:cs typeface="Verdana"/>
              </a:rPr>
              <a:t> </a:t>
            </a:r>
            <a:r>
              <a:rPr sz="1200" i="1" spc="5" dirty="0">
                <a:latin typeface="Verdana"/>
                <a:cs typeface="Verdana"/>
              </a:rPr>
              <a:t>next</a:t>
            </a:r>
            <a:r>
              <a:rPr sz="1200" i="1" spc="-35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slide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6-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13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8033"/>
            <a:ext cx="7592695" cy="1243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Verdana"/>
                <a:cs typeface="Verdana"/>
              </a:rPr>
              <a:t>SQL</a:t>
            </a:r>
            <a:r>
              <a:rPr sz="2600" spc="1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CREATE</a:t>
            </a:r>
            <a:r>
              <a:rPr sz="2600" spc="4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TABLE</a:t>
            </a:r>
            <a:r>
              <a:rPr sz="2600" spc="1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data</a:t>
            </a:r>
            <a:r>
              <a:rPr sz="2600" spc="2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definition 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statements</a:t>
            </a:r>
            <a:r>
              <a:rPr sz="2600" spc="114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defining</a:t>
            </a:r>
            <a:r>
              <a:rPr sz="2600" spc="13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the</a:t>
            </a:r>
            <a:r>
              <a:rPr sz="2600" spc="9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COMPANY </a:t>
            </a:r>
            <a:r>
              <a:rPr sz="2600" spc="-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schema</a:t>
            </a:r>
            <a:r>
              <a:rPr sz="2600" spc="5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from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Figure</a:t>
            </a:r>
            <a:r>
              <a:rPr sz="2600" spc="6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5.7 (Fig.</a:t>
            </a:r>
            <a:r>
              <a:rPr sz="2600" spc="3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6.1)</a:t>
            </a:r>
            <a:r>
              <a:rPr sz="2800" spc="-5" dirty="0">
                <a:latin typeface="Verdana"/>
                <a:cs typeface="Verdana"/>
              </a:rPr>
              <a:t>-continued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400800" cy="4648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6-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14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75006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Attribute</a:t>
            </a:r>
            <a:r>
              <a:rPr spc="-10" dirty="0"/>
              <a:t> </a:t>
            </a:r>
            <a:r>
              <a:rPr spc="-5" dirty="0"/>
              <a:t>Data</a:t>
            </a:r>
            <a:r>
              <a:rPr spc="-10" dirty="0"/>
              <a:t> Types</a:t>
            </a:r>
            <a:r>
              <a:rPr spc="25" dirty="0"/>
              <a:t> </a:t>
            </a:r>
            <a:r>
              <a:rPr spc="-10" dirty="0"/>
              <a:t>and</a:t>
            </a:r>
            <a:r>
              <a:rPr spc="10" dirty="0"/>
              <a:t> </a:t>
            </a:r>
            <a:r>
              <a:rPr spc="-5" dirty="0"/>
              <a:t>Domains</a:t>
            </a:r>
            <a:r>
              <a:rPr spc="10" dirty="0"/>
              <a:t> </a:t>
            </a:r>
            <a:r>
              <a:rPr dirty="0"/>
              <a:t>in </a:t>
            </a:r>
            <a:r>
              <a:rPr spc="-985" dirty="0"/>
              <a:t> </a:t>
            </a:r>
            <a:r>
              <a:rPr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8115934" cy="39624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Basic</a:t>
            </a:r>
            <a:r>
              <a:rPr sz="28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333399"/>
                </a:solidFill>
                <a:latin typeface="Arial"/>
                <a:cs typeface="Arial"/>
              </a:rPr>
              <a:t>types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Numeric</a:t>
            </a:r>
            <a:r>
              <a:rPr sz="2600" b="1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endParaRPr sz="26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1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Integer</a:t>
            </a:r>
            <a:r>
              <a:rPr sz="24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numbers: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INTEGER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SMALLINT</a:t>
            </a:r>
            <a:endParaRPr sz="2400" dirty="0">
              <a:latin typeface="Courier New"/>
              <a:cs typeface="Courier New"/>
            </a:endParaRPr>
          </a:p>
          <a:p>
            <a:pPr marL="1155700" lvl="2" indent="-229235">
              <a:lnSpc>
                <a:spcPts val="2855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Floating-point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(real)</a:t>
            </a:r>
            <a:r>
              <a:rPr sz="24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numbers: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FLOAT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REAL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4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1155700">
              <a:lnSpc>
                <a:spcPts val="2855"/>
              </a:lnSpc>
            </a:pP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DOUBLE</a:t>
            </a:r>
            <a:r>
              <a:rPr sz="2400" spc="-5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PRECISION</a:t>
            </a:r>
            <a:endParaRPr sz="24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8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Character-string</a:t>
            </a:r>
            <a:r>
              <a:rPr sz="2600" b="1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endParaRPr sz="26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2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Fixed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length: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CHAR(</a:t>
            </a:r>
            <a:r>
              <a:rPr sz="2400" i="1" spc="-5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)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4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CHARACTER(</a:t>
            </a:r>
            <a:r>
              <a:rPr sz="2400" i="1" spc="-5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1155700" marR="1301115" lvl="2" indent="-2286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Varying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length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VARCHAR(</a:t>
            </a:r>
            <a:r>
              <a:rPr sz="2400" i="1" spc="-5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)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CHAR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VARYING(</a:t>
            </a:r>
            <a:r>
              <a:rPr sz="2400" i="1" spc="-5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)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4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CHARACTER</a:t>
            </a:r>
            <a:r>
              <a:rPr sz="2400" spc="-5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VARYING(</a:t>
            </a:r>
            <a:r>
              <a:rPr sz="2400" i="1" spc="-5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75006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Attribute</a:t>
            </a:r>
            <a:r>
              <a:rPr spc="-10" dirty="0"/>
              <a:t> </a:t>
            </a:r>
            <a:r>
              <a:rPr spc="-5" dirty="0"/>
              <a:t>Data</a:t>
            </a:r>
            <a:r>
              <a:rPr spc="-10" dirty="0"/>
              <a:t> Types</a:t>
            </a:r>
            <a:r>
              <a:rPr spc="25" dirty="0"/>
              <a:t> </a:t>
            </a:r>
            <a:r>
              <a:rPr spc="-10" dirty="0"/>
              <a:t>and</a:t>
            </a:r>
            <a:r>
              <a:rPr spc="10" dirty="0"/>
              <a:t> </a:t>
            </a:r>
            <a:r>
              <a:rPr spc="-5" dirty="0"/>
              <a:t>Domains</a:t>
            </a:r>
            <a:r>
              <a:rPr spc="10" dirty="0"/>
              <a:t> </a:t>
            </a:r>
            <a:r>
              <a:rPr dirty="0"/>
              <a:t>in </a:t>
            </a:r>
            <a:r>
              <a:rPr spc="-985" dirty="0"/>
              <a:t> </a:t>
            </a:r>
            <a:r>
              <a:rPr dirty="0"/>
              <a:t>SQL</a:t>
            </a:r>
            <a:r>
              <a:rPr spc="-10" dirty="0"/>
              <a:t> </a:t>
            </a:r>
            <a:r>
              <a:rPr dirty="0"/>
              <a:t>(cont’d.)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817" y="1567275"/>
            <a:ext cx="7607934" cy="479806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4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Bit-string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endParaRPr sz="26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2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699135" algn="l"/>
              </a:tabLst>
            </a:pP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Fixed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length: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BIT(</a:t>
            </a:r>
            <a:r>
              <a:rPr sz="2400" i="1" spc="-5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6991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Varying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length: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BIT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VARYING(</a:t>
            </a:r>
            <a:r>
              <a:rPr sz="2400" i="1" spc="-5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78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Boolean</a:t>
            </a:r>
            <a:r>
              <a:rPr sz="2600" b="1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endParaRPr sz="26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2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6991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Values</a:t>
            </a:r>
            <a:r>
              <a:rPr sz="24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TRUE</a:t>
            </a:r>
            <a:r>
              <a:rPr sz="2400" spc="-4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FALSE</a:t>
            </a:r>
            <a:r>
              <a:rPr sz="2400" spc="-4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NULL</a:t>
            </a:r>
            <a:endParaRPr sz="2400" dirty="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78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600" b="1" spc="-25" dirty="0">
                <a:solidFill>
                  <a:srgbClr val="800000"/>
                </a:solidFill>
                <a:latin typeface="Arial"/>
                <a:cs typeface="Arial"/>
              </a:rPr>
              <a:t>DATE</a:t>
            </a:r>
            <a:r>
              <a:rPr sz="2600" b="1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endParaRPr sz="26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699135" algn="l"/>
              </a:tabLst>
            </a:pP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Ten</a:t>
            </a:r>
            <a:r>
              <a:rPr sz="24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positions</a:t>
            </a:r>
            <a:endParaRPr sz="2400" dirty="0">
              <a:latin typeface="Arial"/>
              <a:cs typeface="Arial"/>
            </a:endParaRPr>
          </a:p>
          <a:p>
            <a:pPr marL="698500" marR="508634" lvl="1" indent="-228600">
              <a:lnSpc>
                <a:spcPct val="105800"/>
              </a:lnSpc>
              <a:spcBef>
                <a:spcPts val="244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6991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Components</a:t>
            </a:r>
            <a:r>
              <a:rPr sz="24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are</a:t>
            </a:r>
            <a:r>
              <a:rPr sz="24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YEAR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MONTH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DAY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6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YYYY-MM-DD</a:t>
            </a:r>
            <a:endParaRPr sz="2400" dirty="0">
              <a:latin typeface="Arial"/>
              <a:cs typeface="Arial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6991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Multiple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mapping functions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available in RDBMSs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400" spc="-6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change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date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formats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75006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Attribute</a:t>
            </a:r>
            <a:r>
              <a:rPr spc="-10" dirty="0"/>
              <a:t> </a:t>
            </a:r>
            <a:r>
              <a:rPr spc="-5" dirty="0"/>
              <a:t>Data</a:t>
            </a:r>
            <a:r>
              <a:rPr spc="-10" dirty="0"/>
              <a:t> Types</a:t>
            </a:r>
            <a:r>
              <a:rPr spc="25" dirty="0"/>
              <a:t> </a:t>
            </a:r>
            <a:r>
              <a:rPr spc="-10" dirty="0"/>
              <a:t>and</a:t>
            </a:r>
            <a:r>
              <a:rPr spc="10" dirty="0"/>
              <a:t> </a:t>
            </a:r>
            <a:r>
              <a:rPr spc="-5" dirty="0"/>
              <a:t>Domains</a:t>
            </a:r>
            <a:r>
              <a:rPr spc="10" dirty="0"/>
              <a:t> </a:t>
            </a:r>
            <a:r>
              <a:rPr dirty="0"/>
              <a:t>in </a:t>
            </a:r>
            <a:r>
              <a:rPr spc="-985" dirty="0"/>
              <a:t> </a:t>
            </a:r>
            <a:r>
              <a:rPr dirty="0"/>
              <a:t>SQL</a:t>
            </a:r>
            <a:r>
              <a:rPr spc="-10" dirty="0"/>
              <a:t> </a:t>
            </a:r>
            <a:r>
              <a:rPr dirty="0"/>
              <a:t>(cont’d.)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484365"/>
            <a:ext cx="8216900" cy="51911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Additional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types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Timestamp</a:t>
            </a:r>
            <a:r>
              <a:rPr sz="2600" b="1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endParaRPr sz="2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Inclu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es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DATE</a:t>
            </a:r>
            <a:r>
              <a:rPr sz="2600" spc="-8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TIME</a:t>
            </a:r>
            <a:r>
              <a:rPr sz="2600" spc="-8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fields</a:t>
            </a:r>
            <a:endParaRPr sz="2600" dirty="0">
              <a:latin typeface="Arial"/>
              <a:cs typeface="Arial"/>
            </a:endParaRPr>
          </a:p>
          <a:p>
            <a:pPr marL="1155700" marR="1223645" lvl="2" indent="-228600">
              <a:lnSpc>
                <a:spcPct val="100000"/>
              </a:lnSpc>
              <a:spcBef>
                <a:spcPts val="75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Plus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minimum</a:t>
            </a:r>
            <a:r>
              <a:rPr sz="24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six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positions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4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decimal </a:t>
            </a:r>
            <a:r>
              <a:rPr sz="2400" spc="-6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fractions</a:t>
            </a:r>
            <a:r>
              <a:rPr sz="24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seconds</a:t>
            </a:r>
            <a:endParaRPr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09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ti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ona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WIT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H</a:t>
            </a:r>
            <a:r>
              <a:rPr sz="2400" spc="-2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TIM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2400" spc="-2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ZON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2400" spc="-76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q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ua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2400" spc="2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ier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8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15" dirty="0">
                <a:solidFill>
                  <a:srgbClr val="800000"/>
                </a:solidFill>
                <a:latin typeface="Arial"/>
                <a:cs typeface="Arial"/>
              </a:rPr>
              <a:t>INTERVAL</a:t>
            </a:r>
            <a:r>
              <a:rPr sz="2600" b="1" spc="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endParaRPr sz="2600" dirty="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Specifies 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relative value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that can be used to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increment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 decrement</a:t>
            </a:r>
            <a:r>
              <a:rPr sz="24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absolute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value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date, </a:t>
            </a:r>
            <a:r>
              <a:rPr sz="2400" spc="-6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time,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timestamp</a:t>
            </a:r>
            <a:endParaRPr sz="2400" dirty="0">
              <a:latin typeface="Arial"/>
              <a:cs typeface="Arial"/>
            </a:endParaRPr>
          </a:p>
          <a:p>
            <a:pPr marL="756285" marR="103505" lvl="1" indent="-28702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  <a:tab pos="6122670" algn="l"/>
              </a:tabLst>
            </a:pPr>
            <a:r>
              <a:rPr sz="2400" b="1" spc="-20" dirty="0">
                <a:solidFill>
                  <a:srgbClr val="800000"/>
                </a:solidFill>
                <a:latin typeface="Arial"/>
                <a:cs typeface="Arial"/>
              </a:rPr>
              <a:t>DATE,</a:t>
            </a:r>
            <a:r>
              <a:rPr sz="2400" b="1" spc="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TIME,</a:t>
            </a:r>
            <a:r>
              <a:rPr sz="2400" b="1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Timestamp,</a:t>
            </a:r>
            <a:r>
              <a:rPr sz="2400" b="1" spc="-10" dirty="0">
                <a:solidFill>
                  <a:srgbClr val="800000"/>
                </a:solidFill>
                <a:latin typeface="Arial"/>
                <a:cs typeface="Arial"/>
              </a:rPr>
              <a:t> INTERVAL	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4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r>
              <a:rPr sz="24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can </a:t>
            </a:r>
            <a:r>
              <a:rPr sz="2400" spc="-6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cast</a:t>
            </a:r>
            <a:r>
              <a:rPr sz="24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converted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string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formats</a:t>
            </a:r>
            <a:r>
              <a:rPr sz="24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4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comparison.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75006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Attribute</a:t>
            </a:r>
            <a:r>
              <a:rPr spc="-10" dirty="0"/>
              <a:t> </a:t>
            </a:r>
            <a:r>
              <a:rPr spc="-5" dirty="0"/>
              <a:t>Data</a:t>
            </a:r>
            <a:r>
              <a:rPr spc="-10" dirty="0"/>
              <a:t> Types</a:t>
            </a:r>
            <a:r>
              <a:rPr spc="25" dirty="0"/>
              <a:t> </a:t>
            </a:r>
            <a:r>
              <a:rPr spc="-10" dirty="0"/>
              <a:t>and</a:t>
            </a:r>
            <a:r>
              <a:rPr spc="10" dirty="0"/>
              <a:t> </a:t>
            </a:r>
            <a:r>
              <a:rPr spc="-5" dirty="0"/>
              <a:t>Domains</a:t>
            </a:r>
            <a:r>
              <a:rPr spc="10" dirty="0"/>
              <a:t> </a:t>
            </a:r>
            <a:r>
              <a:rPr dirty="0"/>
              <a:t>in </a:t>
            </a:r>
            <a:r>
              <a:rPr spc="-985" dirty="0"/>
              <a:t> </a:t>
            </a:r>
            <a:r>
              <a:rPr dirty="0"/>
              <a:t>SQL</a:t>
            </a:r>
            <a:r>
              <a:rPr spc="-10" dirty="0"/>
              <a:t> </a:t>
            </a:r>
            <a:r>
              <a:rPr dirty="0"/>
              <a:t>(cont’d.)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517" y="1381271"/>
            <a:ext cx="8154670" cy="46653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Domain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Name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used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with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specification</a:t>
            </a:r>
            <a:endParaRPr sz="2600" dirty="0">
              <a:latin typeface="Arial"/>
              <a:cs typeface="Arial"/>
            </a:endParaRPr>
          </a:p>
          <a:p>
            <a:pPr marL="756285" marR="86360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Makes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it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easier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change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domain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used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by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numerous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Improves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readability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Example:</a:t>
            </a:r>
            <a:endParaRPr sz="26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CREATE</a:t>
            </a:r>
            <a:r>
              <a:rPr sz="2400" spc="-1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DOMAIN</a:t>
            </a:r>
            <a:r>
              <a:rPr sz="2400" spc="-3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SSN_TYPE</a:t>
            </a:r>
            <a:r>
              <a:rPr sz="2400" spc="-1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AS</a:t>
            </a:r>
            <a:r>
              <a:rPr sz="2400" spc="-1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CHAR(9);</a:t>
            </a:r>
            <a:endParaRPr sz="2400" dirty="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869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TYPE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User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Defined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(UDTs)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supported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object-oriented</a:t>
            </a:r>
            <a:r>
              <a:rPr sz="2600" spc="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applications.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(See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Ch.12)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Uses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534" y="6007100"/>
            <a:ext cx="156210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command: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4800" y="6031483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CREATE</a:t>
            </a:r>
            <a:r>
              <a:rPr sz="2400" spc="-114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TYPE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610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Specifying</a:t>
            </a:r>
            <a:r>
              <a:rPr spc="55" dirty="0"/>
              <a:t> </a:t>
            </a:r>
            <a:r>
              <a:rPr spc="-5" dirty="0"/>
              <a:t>Constraints</a:t>
            </a:r>
            <a:r>
              <a:rPr spc="25" dirty="0"/>
              <a:t> </a:t>
            </a:r>
            <a:r>
              <a:rPr spc="-5" dirty="0"/>
              <a:t>in</a:t>
            </a:r>
            <a:r>
              <a:rPr dirty="0"/>
              <a:t>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095"/>
            <a:ext cx="8230870" cy="44913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Basic</a:t>
            </a:r>
            <a:r>
              <a:rPr sz="28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constraints:</a:t>
            </a:r>
            <a:endParaRPr sz="2800">
              <a:latin typeface="Arial"/>
              <a:cs typeface="Arial"/>
            </a:endParaRPr>
          </a:p>
          <a:p>
            <a:pPr marL="356870" marR="20955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Relational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Model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has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3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basic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constraint</a:t>
            </a:r>
            <a:r>
              <a:rPr sz="28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types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are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supported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SQL:</a:t>
            </a:r>
            <a:endParaRPr sz="2800">
              <a:latin typeface="Arial"/>
              <a:cs typeface="Arial"/>
            </a:endParaRPr>
          </a:p>
          <a:p>
            <a:pPr marL="756285" marR="69532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600" b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constraint:</a:t>
            </a:r>
            <a:r>
              <a:rPr sz="26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value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cannot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be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duplicated</a:t>
            </a:r>
            <a:endParaRPr sz="2600">
              <a:latin typeface="Arial"/>
              <a:cs typeface="Arial"/>
            </a:endParaRPr>
          </a:p>
          <a:p>
            <a:pPr marL="756285" marR="46926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2600" b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Integrity</a:t>
            </a:r>
            <a:r>
              <a:rPr sz="2600" b="1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Constraint:</a:t>
            </a:r>
            <a:r>
              <a:rPr sz="26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value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cannot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null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Referential</a:t>
            </a:r>
            <a:r>
              <a:rPr sz="2600" b="1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integrity</a:t>
            </a:r>
            <a:r>
              <a:rPr sz="2600" b="1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constraints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: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“foreign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key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“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must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have</a:t>
            </a: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value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already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present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key,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may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null.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947" y="3173679"/>
            <a:ext cx="23310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sz="3200" b="1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0614" y="6602965"/>
            <a:ext cx="82931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6-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2355" y="4375226"/>
            <a:ext cx="26625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solidFill>
                  <a:srgbClr val="333399"/>
                </a:solidFill>
                <a:latin typeface="Arial"/>
                <a:cs typeface="Arial"/>
              </a:rPr>
              <a:t>Basic</a:t>
            </a:r>
            <a:r>
              <a:rPr sz="4400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Arial"/>
                <a:cs typeface="Arial"/>
              </a:rPr>
              <a:t>SQL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640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Specifying</a:t>
            </a:r>
            <a:r>
              <a:rPr spc="45" dirty="0"/>
              <a:t> </a:t>
            </a:r>
            <a:r>
              <a:rPr dirty="0"/>
              <a:t>Attribute</a:t>
            </a:r>
            <a:r>
              <a:rPr spc="-20" dirty="0"/>
              <a:t> </a:t>
            </a:r>
            <a:r>
              <a:rPr spc="-5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364198"/>
            <a:ext cx="7967980" cy="38550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Other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Restrictions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domains:</a:t>
            </a:r>
            <a:endParaRPr sz="26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Default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value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</a:t>
            </a:r>
            <a:endParaRPr sz="2800" dirty="0">
              <a:latin typeface="Arial"/>
              <a:cs typeface="Arial"/>
            </a:endParaRPr>
          </a:p>
          <a:p>
            <a:pPr marL="607060" lvl="1" indent="-137795">
              <a:spcBef>
                <a:spcPts val="415"/>
              </a:spcBef>
              <a:buClr>
                <a:srgbClr val="333399"/>
              </a:buClr>
              <a:buSzPct val="51923"/>
              <a:buFont typeface="Wingdings"/>
              <a:buChar char=""/>
              <a:tabLst>
                <a:tab pos="607695" algn="l"/>
              </a:tabLst>
            </a:pPr>
            <a:r>
              <a:rPr sz="2600" b="1" spc="-5" dirty="0">
                <a:solidFill>
                  <a:srgbClr val="800000"/>
                </a:solidFill>
                <a:latin typeface="Courier New"/>
                <a:cs typeface="Courier New"/>
              </a:rPr>
              <a:t>DEFAULT</a:t>
            </a:r>
            <a:r>
              <a:rPr sz="2600" b="1" spc="-4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&lt;value&gt;</a:t>
            </a:r>
            <a:endParaRPr sz="2600" dirty="0">
              <a:latin typeface="Courier New"/>
              <a:cs typeface="Courier New"/>
            </a:endParaRPr>
          </a:p>
          <a:p>
            <a:pPr marL="469900" marR="107314" lvl="1">
              <a:lnSpc>
                <a:spcPct val="102200"/>
              </a:lnSpc>
              <a:spcBef>
                <a:spcPts val="1315"/>
              </a:spcBef>
              <a:buClr>
                <a:srgbClr val="990033"/>
              </a:buClr>
              <a:buSzPct val="55357"/>
              <a:buFont typeface="Wingdings"/>
              <a:buChar char=""/>
              <a:tabLst>
                <a:tab pos="629920" algn="l"/>
              </a:tabLst>
            </a:pP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NULL</a:t>
            </a:r>
            <a:r>
              <a:rPr sz="2800" spc="1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 not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permitted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particular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sz="2800" spc="-7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(NOT</a:t>
            </a:r>
            <a:r>
              <a:rPr sz="28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NULL)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600" b="1" spc="-5" dirty="0">
                <a:solidFill>
                  <a:srgbClr val="800000"/>
                </a:solidFill>
                <a:latin typeface="Courier New"/>
                <a:cs typeface="Courier New"/>
              </a:rPr>
              <a:t>CHECK</a:t>
            </a:r>
            <a:r>
              <a:rPr sz="2600" b="1" spc="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clause</a:t>
            </a:r>
            <a:endParaRPr sz="2800" dirty="0">
              <a:latin typeface="Arial"/>
              <a:cs typeface="Arial"/>
            </a:endParaRPr>
          </a:p>
          <a:p>
            <a:pPr marL="607060" lvl="1" indent="-137795">
              <a:lnSpc>
                <a:spcPct val="100000"/>
              </a:lnSpc>
              <a:spcBef>
                <a:spcPts val="610"/>
              </a:spcBef>
              <a:buClr>
                <a:srgbClr val="333399"/>
              </a:buClr>
              <a:buSzPct val="51923"/>
              <a:buFont typeface="Wingdings"/>
              <a:buChar char=""/>
              <a:tabLst>
                <a:tab pos="607695" algn="l"/>
              </a:tabLst>
            </a:pP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Dnumber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INT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5" dirty="0">
                <a:solidFill>
                  <a:srgbClr val="800000"/>
                </a:solidFill>
                <a:latin typeface="Courier New"/>
                <a:cs typeface="Courier New"/>
              </a:rPr>
              <a:t>NOT</a:t>
            </a:r>
            <a:r>
              <a:rPr sz="2600" spc="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NULL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CHECK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5" dirty="0">
                <a:solidFill>
                  <a:srgbClr val="800000"/>
                </a:solidFill>
                <a:latin typeface="Courier New"/>
                <a:cs typeface="Courier New"/>
              </a:rPr>
              <a:t>(Dnumber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 &gt;</a:t>
            </a:r>
            <a:endParaRPr sz="26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0</a:t>
            </a:r>
            <a:r>
              <a:rPr sz="26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AND</a:t>
            </a:r>
            <a:r>
              <a:rPr sz="26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Dnumber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&lt;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21);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62769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Specifying</a:t>
            </a:r>
            <a:r>
              <a:rPr spc="55" dirty="0"/>
              <a:t> </a:t>
            </a:r>
            <a:r>
              <a:rPr dirty="0"/>
              <a:t>Key</a:t>
            </a:r>
            <a:r>
              <a:rPr spc="-5" dirty="0"/>
              <a:t> </a:t>
            </a:r>
            <a:r>
              <a:rPr spc="-10" dirty="0"/>
              <a:t>and</a:t>
            </a:r>
            <a:r>
              <a:rPr spc="10" dirty="0"/>
              <a:t> </a:t>
            </a:r>
            <a:r>
              <a:rPr spc="-5" dirty="0"/>
              <a:t>Referential </a:t>
            </a:r>
            <a:r>
              <a:rPr spc="-985" dirty="0"/>
              <a:t> </a:t>
            </a:r>
            <a:r>
              <a:rPr spc="-5" dirty="0"/>
              <a:t>Integrity</a:t>
            </a:r>
            <a:r>
              <a:rPr spc="10" dirty="0"/>
              <a:t> </a:t>
            </a:r>
            <a:r>
              <a:rPr spc="-5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482534"/>
            <a:ext cx="7991475" cy="377444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PRIMARY</a:t>
            </a:r>
            <a:r>
              <a:rPr sz="2800" b="1" spc="-8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KEY</a:t>
            </a:r>
            <a:r>
              <a:rPr sz="2800" b="1" spc="-5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clause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8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Specifies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one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more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make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up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Dnumber</a:t>
            </a:r>
            <a:r>
              <a:rPr sz="26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INT</a:t>
            </a:r>
            <a:r>
              <a:rPr sz="26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PRIMARY</a:t>
            </a:r>
            <a:r>
              <a:rPr sz="26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KEY;</a:t>
            </a:r>
            <a:endParaRPr sz="260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69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UNIQUE</a:t>
            </a:r>
            <a:r>
              <a:rPr sz="2800" b="1" spc="-10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clause</a:t>
            </a:r>
            <a:endParaRPr sz="2800">
              <a:latin typeface="Arial"/>
              <a:cs typeface="Arial"/>
            </a:endParaRPr>
          </a:p>
          <a:p>
            <a:pPr marL="756285" marR="837565" lvl="1" indent="-287020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Specifies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alternate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(secondary)</a:t>
            </a:r>
            <a:r>
              <a:rPr sz="2600" spc="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keys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(called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CANDIDATE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keys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relational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model).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Dname</a:t>
            </a:r>
            <a:r>
              <a:rPr sz="26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VARCHAR(15)</a:t>
            </a:r>
            <a:r>
              <a:rPr sz="26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UNIQUE;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62769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Specifying</a:t>
            </a:r>
            <a:r>
              <a:rPr spc="55" dirty="0"/>
              <a:t> </a:t>
            </a:r>
            <a:r>
              <a:rPr dirty="0"/>
              <a:t>Key</a:t>
            </a:r>
            <a:r>
              <a:rPr spc="-5" dirty="0"/>
              <a:t> </a:t>
            </a:r>
            <a:r>
              <a:rPr spc="-10" dirty="0"/>
              <a:t>and</a:t>
            </a:r>
            <a:r>
              <a:rPr spc="10" dirty="0"/>
              <a:t> </a:t>
            </a:r>
            <a:r>
              <a:rPr spc="-5" dirty="0"/>
              <a:t>Referential </a:t>
            </a:r>
            <a:r>
              <a:rPr spc="-985" dirty="0"/>
              <a:t> </a:t>
            </a:r>
            <a:r>
              <a:rPr spc="-5" dirty="0"/>
              <a:t>Integrity</a:t>
            </a:r>
            <a:r>
              <a:rPr spc="15" dirty="0"/>
              <a:t> </a:t>
            </a:r>
            <a:r>
              <a:rPr spc="-10" dirty="0"/>
              <a:t>Constraints</a:t>
            </a:r>
            <a:r>
              <a:rPr spc="35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482534"/>
            <a:ext cx="8023225" cy="526939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6870" indent="-344805">
              <a:spcBef>
                <a:spcPts val="10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lang="en-US" sz="2800" b="1" dirty="0">
                <a:solidFill>
                  <a:srgbClr val="333399"/>
                </a:solidFill>
                <a:latin typeface="Courier New"/>
              </a:rPr>
              <a:t>Some </a:t>
            </a:r>
            <a:r>
              <a:rPr sz="2800" b="1" dirty="0">
                <a:solidFill>
                  <a:srgbClr val="333399"/>
                </a:solidFill>
                <a:latin typeface="Courier New"/>
              </a:rPr>
              <a:t>FOREIG</a:t>
            </a:r>
            <a:r>
              <a:rPr sz="2800" b="1" spc="5" dirty="0">
                <a:solidFill>
                  <a:srgbClr val="333399"/>
                </a:solidFill>
                <a:latin typeface="Courier New"/>
              </a:rPr>
              <a:t>N</a:t>
            </a:r>
            <a:r>
              <a:rPr sz="2800" b="1" spc="-955" dirty="0">
                <a:solidFill>
                  <a:srgbClr val="333399"/>
                </a:solidFill>
                <a:latin typeface="Courier New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Courier New"/>
              </a:rPr>
              <a:t>KE</a:t>
            </a:r>
            <a:r>
              <a:rPr sz="2800" b="1" spc="5" dirty="0">
                <a:solidFill>
                  <a:srgbClr val="333399"/>
                </a:solidFill>
                <a:latin typeface="Courier New"/>
              </a:rPr>
              <a:t>Y</a:t>
            </a:r>
            <a:r>
              <a:rPr lang="en-US" sz="2800" b="1" spc="-919" dirty="0">
                <a:solidFill>
                  <a:srgbClr val="333399"/>
                </a:solidFill>
                <a:latin typeface="Courier New"/>
              </a:rPr>
              <a:t>s  </a:t>
            </a:r>
            <a:r>
              <a:rPr lang="en-US" sz="2800" dirty="0">
                <a:solidFill>
                  <a:srgbClr val="333399"/>
                </a:solidFill>
                <a:latin typeface="Arial"/>
              </a:rPr>
              <a:t> </a:t>
            </a:r>
            <a:r>
              <a:rPr lang="en-US" altLang="en-US" sz="2800" b="1" dirty="0">
                <a:solidFill>
                  <a:srgbClr val="333399"/>
                </a:solidFill>
                <a:latin typeface="Courier New"/>
              </a:rPr>
              <a:t>may cause errors such as:</a:t>
            </a:r>
            <a:endParaRPr sz="2800" b="1" dirty="0">
              <a:solidFill>
                <a:srgbClr val="333399"/>
              </a:solidFill>
              <a:latin typeface="Courier New"/>
            </a:endParaRPr>
          </a:p>
          <a:p>
            <a:pPr lvl="1">
              <a:buFont typeface="Arial" charset="0"/>
              <a:buChar char="•"/>
            </a:pPr>
            <a:r>
              <a:rPr lang="en-US" altLang="en-US" sz="2600" b="1" spc="-5" dirty="0">
                <a:solidFill>
                  <a:srgbClr val="800000"/>
                </a:solidFill>
                <a:latin typeface="Arial"/>
              </a:rPr>
              <a:t> Circular references: </a:t>
            </a:r>
            <a:r>
              <a:rPr lang="en-US" sz="2400" dirty="0"/>
              <a:t>For example, the foreign key </a:t>
            </a:r>
            <a:r>
              <a:rPr lang="en-US" sz="2400" dirty="0" err="1"/>
              <a:t>Super_ssn</a:t>
            </a:r>
            <a:r>
              <a:rPr lang="en-US" sz="2400" dirty="0"/>
              <a:t> in the EMPLOYEE table is a circular reference because it refers to the table itself. </a:t>
            </a:r>
            <a:endParaRPr lang="en-US" altLang="en-US" sz="2400" b="1" spc="-5" dirty="0">
              <a:solidFill>
                <a:srgbClr val="800000"/>
              </a:solidFill>
              <a:latin typeface="Arial"/>
            </a:endParaRPr>
          </a:p>
          <a:p>
            <a:pPr lvl="1" indent="-457200">
              <a:buFont typeface="Arial" charset="0"/>
              <a:buChar char="•"/>
            </a:pP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600" b="1" spc="-5" dirty="0">
                <a:solidFill>
                  <a:srgbClr val="800000"/>
                </a:solidFill>
                <a:latin typeface="Arial"/>
              </a:rPr>
              <a:t>Or because they refer to a table that has not yet been created: </a:t>
            </a:r>
            <a:r>
              <a:rPr lang="en-US" sz="2400" dirty="0"/>
              <a:t>For example, the foreign key </a:t>
            </a:r>
            <a:r>
              <a:rPr lang="en-US" sz="2400" dirty="0" err="1"/>
              <a:t>Dno</a:t>
            </a:r>
            <a:r>
              <a:rPr lang="en-US" sz="2400" dirty="0"/>
              <a:t> in the EMPLOYEE table refers to the DEPARTMENT table, which has not been created yet. </a:t>
            </a:r>
            <a:endParaRPr lang="en-US" altLang="en-US" sz="2400" dirty="0"/>
          </a:p>
          <a:p>
            <a:pPr lvl="1" indent="-457200">
              <a:buFont typeface="Arial" charset="0"/>
              <a:buChar char="•"/>
            </a:pPr>
            <a:r>
              <a:rPr lang="en-US" sz="2800" b="1" dirty="0">
                <a:solidFill>
                  <a:srgbClr val="333399"/>
                </a:solidFill>
                <a:latin typeface="Courier New"/>
              </a:rPr>
              <a:t>Default operation: </a:t>
            </a:r>
            <a:r>
              <a:rPr lang="en-US" sz="2400" dirty="0"/>
              <a:t>These constraints can be left out of the initial CREATE TABLE statement, and then added later using the ALTER TABLE statement </a:t>
            </a:r>
          </a:p>
          <a:p>
            <a:pPr lvl="2"/>
            <a:endParaRPr lang="en-US" altLang="en-US" sz="2600" b="1" spc="-5" dirty="0">
              <a:solidFill>
                <a:srgbClr val="8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62769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Specifying</a:t>
            </a:r>
            <a:r>
              <a:rPr spc="55" dirty="0"/>
              <a:t> </a:t>
            </a:r>
            <a:r>
              <a:rPr dirty="0"/>
              <a:t>Key</a:t>
            </a:r>
            <a:r>
              <a:rPr spc="-5" dirty="0"/>
              <a:t> </a:t>
            </a:r>
            <a:r>
              <a:rPr spc="-10" dirty="0"/>
              <a:t>and</a:t>
            </a:r>
            <a:r>
              <a:rPr spc="10" dirty="0"/>
              <a:t> </a:t>
            </a:r>
            <a:r>
              <a:rPr spc="-5" dirty="0"/>
              <a:t>Referential </a:t>
            </a:r>
            <a:r>
              <a:rPr spc="-985" dirty="0"/>
              <a:t> </a:t>
            </a:r>
            <a:r>
              <a:rPr spc="-5" dirty="0"/>
              <a:t>Integrity</a:t>
            </a:r>
            <a:r>
              <a:rPr spc="15" dirty="0"/>
              <a:t> </a:t>
            </a:r>
            <a:r>
              <a:rPr spc="-10" dirty="0"/>
              <a:t>Constraints</a:t>
            </a:r>
            <a:r>
              <a:rPr spc="35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98625"/>
            <a:ext cx="8023225" cy="394017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FOREIG</a:t>
            </a:r>
            <a:r>
              <a:rPr sz="2800" b="1" spc="5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800" b="1" spc="-95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Courier New"/>
                <a:cs typeface="Courier New"/>
              </a:rPr>
              <a:t>KE</a:t>
            </a:r>
            <a:r>
              <a:rPr sz="2800" b="1" spc="5" dirty="0">
                <a:solidFill>
                  <a:srgbClr val="333399"/>
                </a:solidFill>
                <a:latin typeface="Courier New"/>
                <a:cs typeface="Courier New"/>
              </a:rPr>
              <a:t>Y</a:t>
            </a:r>
            <a:r>
              <a:rPr sz="2800" b="1" spc="-919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lause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Default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operation: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reject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update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violation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Attach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referential</a:t>
            </a:r>
            <a:r>
              <a:rPr sz="2600" b="1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triggered</a:t>
            </a:r>
            <a:r>
              <a:rPr sz="2600" b="1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action</a:t>
            </a:r>
            <a:r>
              <a:rPr sz="2600" b="1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clause</a:t>
            </a:r>
            <a:endParaRPr sz="2600" dirty="0">
              <a:latin typeface="Arial"/>
              <a:cs typeface="Arial"/>
            </a:endParaRPr>
          </a:p>
          <a:p>
            <a:pPr marL="1155700" lvl="2" indent="-229235">
              <a:lnSpc>
                <a:spcPts val="2855"/>
              </a:lnSpc>
              <a:spcBef>
                <a:spcPts val="41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Options</a:t>
            </a:r>
            <a:r>
              <a:rPr sz="24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include</a:t>
            </a:r>
            <a:r>
              <a:rPr sz="24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SET</a:t>
            </a:r>
            <a:r>
              <a:rPr sz="2400" spc="-3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NULL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CASCADE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SET</a:t>
            </a:r>
            <a:endParaRPr sz="2400" dirty="0">
              <a:latin typeface="Courier New"/>
              <a:cs typeface="Courier New"/>
            </a:endParaRPr>
          </a:p>
          <a:p>
            <a:pPr marL="1155700">
              <a:lnSpc>
                <a:spcPts val="2855"/>
              </a:lnSpc>
            </a:pP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DEFAULT</a:t>
            </a:r>
            <a:endParaRPr sz="2400" dirty="0">
              <a:latin typeface="Courier New"/>
              <a:cs typeface="Courier New"/>
            </a:endParaRPr>
          </a:p>
          <a:p>
            <a:pPr marL="1155700" marR="46990" lvl="2" indent="-228600">
              <a:lnSpc>
                <a:spcPct val="99200"/>
              </a:lnSpc>
              <a:spcBef>
                <a:spcPts val="65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Ac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ion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ken</a:t>
            </a:r>
            <a:r>
              <a:rPr sz="24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by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DB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SE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 NUL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L</a:t>
            </a:r>
            <a:r>
              <a:rPr sz="2400" spc="-79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SET  DEFAUL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2400" spc="-79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t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4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both</a:t>
            </a:r>
            <a:r>
              <a:rPr sz="24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O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spc="-2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DELET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2400" spc="-79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ON 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UPDATE</a:t>
            </a:r>
            <a:endParaRPr sz="2400" dirty="0">
              <a:latin typeface="Courier New"/>
              <a:cs typeface="Courier New"/>
            </a:endParaRPr>
          </a:p>
          <a:p>
            <a:pPr marL="1155700" lvl="2" indent="-229235">
              <a:lnSpc>
                <a:spcPct val="100000"/>
              </a:lnSpc>
              <a:spcBef>
                <a:spcPts val="62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CASCADE</a:t>
            </a:r>
            <a:r>
              <a:rPr sz="2400" spc="-78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option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suitable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“relationship”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relations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084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5843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Giving</a:t>
            </a:r>
            <a:r>
              <a:rPr dirty="0"/>
              <a:t> </a:t>
            </a:r>
            <a:r>
              <a:rPr spc="-5" dirty="0"/>
              <a:t>Names</a:t>
            </a:r>
            <a:r>
              <a:rPr spc="-15" dirty="0"/>
              <a:t> </a:t>
            </a:r>
            <a:r>
              <a:rPr spc="5" dirty="0"/>
              <a:t>to</a:t>
            </a:r>
            <a:r>
              <a:rPr spc="-10" dirty="0"/>
              <a:t> </a:t>
            </a:r>
            <a:r>
              <a:rPr spc="-5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482534"/>
            <a:ext cx="8520583" cy="2448106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Using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Keyword</a:t>
            </a:r>
            <a:r>
              <a:rPr sz="2800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Courier New"/>
                <a:cs typeface="Courier New"/>
              </a:rPr>
              <a:t>CONSTRAINT</a:t>
            </a:r>
            <a:endParaRPr sz="28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8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Name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constraint</a:t>
            </a:r>
            <a:r>
              <a:rPr lang="en-US" sz="2600" spc="-5" dirty="0">
                <a:solidFill>
                  <a:srgbClr val="800000"/>
                </a:solidFill>
                <a:latin typeface="Arial"/>
                <a:cs typeface="Arial"/>
              </a:rPr>
              <a:t>, which must be a unique within a particular schema.</a:t>
            </a:r>
            <a:endParaRPr sz="2600" spc="-5" dirty="0">
              <a:solidFill>
                <a:srgbClr val="800000"/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Useful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later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altering</a:t>
            </a:r>
            <a:r>
              <a:rPr lang="ar-JO" sz="2600" spc="-5" dirty="0">
                <a:solidFill>
                  <a:srgbClr val="800000"/>
                </a:solidFill>
                <a:latin typeface="Arial"/>
                <a:cs typeface="Arial"/>
              </a:rPr>
              <a:t>  </a:t>
            </a:r>
          </a:p>
          <a:p>
            <a:pPr marL="756285" lvl="1" indent="-287020"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600" spc="-5" dirty="0">
                <a:solidFill>
                  <a:srgbClr val="800000"/>
                </a:solidFill>
                <a:latin typeface="Arial"/>
                <a:cs typeface="Arial"/>
              </a:rPr>
              <a:t>Useful</a:t>
            </a:r>
            <a:r>
              <a:rPr lang="en-US"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sz="26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lang="en-US" sz="26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sz="2600" spc="-5" dirty="0">
                <a:solidFill>
                  <a:srgbClr val="800000"/>
                </a:solidFill>
                <a:latin typeface="Arial"/>
                <a:cs typeface="Arial"/>
              </a:rPr>
              <a:t>dropping the constraint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8513"/>
            <a:ext cx="7204709" cy="1213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Verdana"/>
                <a:cs typeface="Verdana"/>
              </a:rPr>
              <a:t>Default</a:t>
            </a:r>
            <a:r>
              <a:rPr sz="2600" spc="2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attribute</a:t>
            </a:r>
            <a:r>
              <a:rPr sz="2600" spc="4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values</a:t>
            </a:r>
            <a:r>
              <a:rPr sz="2600" spc="1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and</a:t>
            </a:r>
            <a:r>
              <a:rPr sz="2600" spc="3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referential 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integrity</a:t>
            </a:r>
            <a:r>
              <a:rPr sz="2600" spc="3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triggered</a:t>
            </a:r>
            <a:r>
              <a:rPr sz="2600" spc="9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action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specification</a:t>
            </a:r>
            <a:r>
              <a:rPr sz="2600" spc="2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(Fig. </a:t>
            </a:r>
            <a:r>
              <a:rPr sz="2600" spc="-90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6.2)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655" y="1600200"/>
            <a:ext cx="5335513" cy="5029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26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671385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Specifying</a:t>
            </a:r>
            <a:r>
              <a:rPr spc="55" dirty="0"/>
              <a:t> </a:t>
            </a:r>
            <a:r>
              <a:rPr spc="-5" dirty="0"/>
              <a:t>Constraints</a:t>
            </a:r>
            <a:r>
              <a:rPr spc="35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spc="-5" dirty="0"/>
              <a:t>Tuples </a:t>
            </a:r>
            <a:r>
              <a:rPr spc="-985" dirty="0"/>
              <a:t> </a:t>
            </a:r>
            <a:r>
              <a:rPr spc="-5" dirty="0"/>
              <a:t>Using</a:t>
            </a:r>
            <a:r>
              <a:rPr spc="15" dirty="0"/>
              <a:t> </a:t>
            </a:r>
            <a:r>
              <a:rPr spc="-5" dirty="0"/>
              <a:t>CHECK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27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964"/>
            <a:ext cx="7886700" cy="3076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89230" indent="-344805">
              <a:lnSpc>
                <a:spcPct val="100000"/>
              </a:lnSpc>
              <a:spcBef>
                <a:spcPts val="90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Additional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Constraints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individual</a:t>
            </a:r>
            <a:r>
              <a:rPr sz="2600" spc="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tuples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within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also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possible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using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CHECK</a:t>
            </a:r>
            <a:endParaRPr sz="26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Courier New"/>
                <a:cs typeface="Courier New"/>
              </a:rPr>
              <a:t>CHECK</a:t>
            </a:r>
            <a:r>
              <a:rPr sz="2800" spc="-4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clauses</a:t>
            </a:r>
            <a:r>
              <a:rPr sz="28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at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end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Courier New"/>
                <a:cs typeface="Courier New"/>
              </a:rPr>
              <a:t>CREATE</a:t>
            </a:r>
            <a:r>
              <a:rPr sz="2800" spc="-6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Courier New"/>
                <a:cs typeface="Courier New"/>
              </a:rPr>
              <a:t>TABLE</a:t>
            </a:r>
            <a:endParaRPr sz="2800" dirty="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195"/>
              </a:spcBef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statement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Apply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each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tuple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individually</a:t>
            </a:r>
            <a:endParaRPr sz="2600" dirty="0">
              <a:latin typeface="Arial"/>
              <a:cs typeface="Arial"/>
            </a:endParaRPr>
          </a:p>
          <a:p>
            <a:pPr marL="756285" marR="1963420" lvl="1" indent="-287020">
              <a:lnSpc>
                <a:spcPct val="100000"/>
              </a:lnSpc>
              <a:spcBef>
                <a:spcPts val="40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CHECK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(Dept_create_date</a:t>
            </a:r>
            <a:r>
              <a:rPr sz="2600" spc="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&lt;= </a:t>
            </a:r>
            <a:r>
              <a:rPr sz="2600" spc="-154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Mgr_start_date);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29319" cy="553998"/>
          </a:xfrm>
        </p:spPr>
        <p:txBody>
          <a:bodyPr/>
          <a:lstStyle/>
          <a:p>
            <a:pPr marL="12700" marR="5080" algn="ctr" eaLnBrk="1" hangingPunct="1">
              <a:spcBef>
                <a:spcPts val="100"/>
              </a:spcBef>
            </a:pPr>
            <a:r>
              <a:rPr lang="en-US" altLang="en-US" spc="-10" dirty="0"/>
              <a:t>DROP TABLE</a:t>
            </a:r>
          </a:p>
        </p:txBody>
      </p:sp>
      <p:sp>
        <p:nvSpPr>
          <p:cNvPr id="440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3604" y="1524000"/>
            <a:ext cx="8373196" cy="4526880"/>
          </a:xfrm>
        </p:spPr>
        <p:txBody>
          <a:bodyPr/>
          <a:lstStyle/>
          <a:p>
            <a:pPr marL="356870" marR="189230" indent="-344805" algn="l" rtl="0">
              <a:spcBef>
                <a:spcPts val="90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lang="en-US" altLang="en-US" sz="2600" kern="1200" spc="-5" dirty="0"/>
              <a:t>Used to remove a relation (base table) and its definition</a:t>
            </a:r>
          </a:p>
          <a:p>
            <a:pPr marL="12065" marR="189230" algn="l" rtl="0">
              <a:spcBef>
                <a:spcPts val="90"/>
              </a:spcBef>
              <a:buClr>
                <a:srgbClr val="990033"/>
              </a:buClr>
              <a:buSzPct val="59615"/>
              <a:tabLst>
                <a:tab pos="356870" algn="l"/>
                <a:tab pos="357505" algn="l"/>
              </a:tabLst>
            </a:pPr>
            <a:endParaRPr lang="en-US" altLang="en-US" sz="2600" kern="1200" spc="-5" dirty="0"/>
          </a:p>
          <a:p>
            <a:pPr marL="356870" marR="189230" indent="-344805" algn="l" rtl="0">
              <a:spcBef>
                <a:spcPts val="90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lang="en-US" altLang="en-US" sz="2600" kern="1200" spc="-5" dirty="0"/>
              <a:t>The relation can no longer be used in queries, updates, or any other commands since its description no longer exists</a:t>
            </a:r>
          </a:p>
          <a:p>
            <a:pPr marL="12065" marR="189230" algn="l" rtl="0">
              <a:spcBef>
                <a:spcPts val="90"/>
              </a:spcBef>
              <a:buClr>
                <a:srgbClr val="990033"/>
              </a:buClr>
              <a:buSzPct val="59615"/>
              <a:tabLst>
                <a:tab pos="356870" algn="l"/>
                <a:tab pos="357505" algn="l"/>
              </a:tabLst>
            </a:pPr>
            <a:endParaRPr lang="en-US" altLang="en-US" sz="2600" kern="1200" spc="-5" dirty="0"/>
          </a:p>
          <a:p>
            <a:pPr marL="356870" marR="189230" indent="-344805" algn="l" rtl="0">
              <a:spcBef>
                <a:spcPts val="90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lang="en-US" altLang="en-US" sz="2600" kern="1200" spc="-5" dirty="0"/>
              <a:t>Examples: </a:t>
            </a:r>
          </a:p>
          <a:p>
            <a:pPr marL="12065" marR="189230" algn="ctr" rtl="0">
              <a:spcBef>
                <a:spcPts val="90"/>
              </a:spcBef>
              <a:buClr>
                <a:srgbClr val="990033"/>
              </a:buClr>
              <a:buSzPct val="59615"/>
              <a:tabLst>
                <a:tab pos="356870" algn="l"/>
                <a:tab pos="357505" algn="l"/>
              </a:tabLst>
            </a:pPr>
            <a:r>
              <a:rPr lang="en-US" altLang="en-US" sz="2600" kern="1200" spc="-5" dirty="0">
                <a:solidFill>
                  <a:srgbClr val="800000"/>
                </a:solidFill>
                <a:latin typeface="Courier New"/>
                <a:cs typeface="Courier New"/>
              </a:rPr>
              <a:t>- DROP TABLE  DEPENDENT;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600" kern="1200" spc="-5" dirty="0">
                <a:latin typeface="Courier New"/>
                <a:cs typeface="Courier New"/>
              </a:rPr>
              <a:t>          - DROP TABLE  DEPENDENT CASCADE CONSTRAINTS; </a:t>
            </a:r>
            <a:br>
              <a:rPr lang="en-US" altLang="en-US" sz="3000" b="1" dirty="0">
                <a:solidFill>
                  <a:srgbClr val="990033"/>
                </a:solidFill>
                <a:latin typeface="Courier New" pitchFamily="49" charset="0"/>
              </a:rPr>
            </a:br>
            <a:endParaRPr lang="en-US" altLang="en-US" sz="3000" b="1" dirty="0">
              <a:solidFill>
                <a:srgbClr val="990033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362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553998"/>
          </a:xfrm>
        </p:spPr>
        <p:txBody>
          <a:bodyPr/>
          <a:lstStyle/>
          <a:p>
            <a:pPr marL="12700" marR="5080" algn="ctr">
              <a:spcBef>
                <a:spcPts val="100"/>
              </a:spcBef>
            </a:pPr>
            <a:r>
              <a:rPr lang="en-US" altLang="en-US" kern="1200" spc="-5" dirty="0">
                <a:ea typeface="+mn-ea"/>
              </a:rPr>
              <a:t>ALTER TABLE</a:t>
            </a:r>
          </a:p>
        </p:txBody>
      </p:sp>
      <p:sp>
        <p:nvSpPr>
          <p:cNvPr id="460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1" y="1828800"/>
            <a:ext cx="9296400" cy="4494051"/>
          </a:xfrm>
        </p:spPr>
        <p:txBody>
          <a:bodyPr/>
          <a:lstStyle/>
          <a:p>
            <a:pPr marL="356870" marR="189230" indent="-344805" algn="l" rtl="0" eaLnBrk="1" hangingPunct="1">
              <a:lnSpc>
                <a:spcPct val="80000"/>
              </a:lnSpc>
              <a:spcBef>
                <a:spcPts val="90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lang="en-US" altLang="en-US" sz="2600" kern="1200" spc="-5" dirty="0"/>
              <a:t>Used to :</a:t>
            </a:r>
          </a:p>
          <a:p>
            <a:pPr marL="12065" marR="189230" algn="l" rtl="0" eaLnBrk="1" hangingPunct="1">
              <a:lnSpc>
                <a:spcPct val="80000"/>
              </a:lnSpc>
              <a:spcBef>
                <a:spcPts val="90"/>
              </a:spcBef>
              <a:buClr>
                <a:srgbClr val="990033"/>
              </a:buClr>
              <a:buSzPct val="59615"/>
              <a:tabLst>
                <a:tab pos="356870" algn="l"/>
                <a:tab pos="357505" algn="l"/>
              </a:tabLst>
            </a:pPr>
            <a:r>
              <a:rPr lang="en-US" altLang="en-US" sz="2600" b="1" kern="1200" spc="-5" dirty="0">
                <a:solidFill>
                  <a:srgbClr val="990033"/>
                </a:solidFill>
                <a:latin typeface="Courier New" pitchFamily="49" charset="0"/>
              </a:rPr>
              <a:t> </a:t>
            </a:r>
            <a:r>
              <a:rPr lang="en-US" altLang="en-US" sz="2000" b="1" kern="1200" spc="-5" dirty="0"/>
              <a:t>1.Add an attribute to one of the base relations:</a:t>
            </a:r>
            <a:br>
              <a:rPr lang="en-US" altLang="en-US" sz="2000" b="1" kern="1200" spc="-5" dirty="0"/>
            </a:br>
            <a:r>
              <a:rPr lang="en-US" altLang="en-US" sz="2400" dirty="0"/>
              <a:t>   </a:t>
            </a:r>
            <a:r>
              <a:rPr lang="en-US" altLang="en-US" sz="2000" b="1" u="sng" kern="1200" spc="-5" dirty="0"/>
              <a:t>Example:</a:t>
            </a:r>
            <a:r>
              <a:rPr lang="en-US" altLang="en-US" sz="2400" dirty="0"/>
              <a:t> </a:t>
            </a:r>
            <a:r>
              <a:rPr lang="en-US" altLang="en-US" dirty="0">
                <a:solidFill>
                  <a:srgbClr val="990033"/>
                </a:solidFill>
                <a:latin typeface="Courier New" pitchFamily="49" charset="0"/>
              </a:rPr>
              <a:t>ALTER TABLE EMPLOYEE ADD JOB VARCHAR(12);</a:t>
            </a:r>
            <a:br>
              <a:rPr lang="en-US" altLang="en-US" sz="2000" b="1" dirty="0">
                <a:solidFill>
                  <a:srgbClr val="990033"/>
                </a:solidFill>
                <a:latin typeface="Courier New" pitchFamily="49" charset="0"/>
              </a:rPr>
            </a:br>
            <a:r>
              <a:rPr lang="en-US" altLang="en-US" sz="2000" b="1" dirty="0">
                <a:solidFill>
                  <a:srgbClr val="990033"/>
                </a:solidFill>
                <a:latin typeface="Courier New" pitchFamily="49" charset="0"/>
              </a:rPr>
              <a:t>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990033"/>
                </a:solidFill>
                <a:latin typeface="Courier New" pitchFamily="49" charset="0"/>
              </a:rPr>
              <a:t> </a:t>
            </a:r>
            <a:r>
              <a:rPr lang="en-US" altLang="en-US" sz="2000" b="1" kern="1200" spc="-5" dirty="0"/>
              <a:t>2. Modify an existing attribute in a base relation:</a:t>
            </a:r>
            <a:br>
              <a:rPr lang="en-US" altLang="en-US" sz="2000" b="1" kern="1200" spc="-5" dirty="0"/>
            </a:br>
            <a:r>
              <a:rPr lang="en-US" altLang="en-US" sz="2400" dirty="0"/>
              <a:t>    </a:t>
            </a:r>
            <a:r>
              <a:rPr lang="en-US" altLang="en-US" sz="2000" b="1" u="sng" kern="1200" spc="-5" dirty="0"/>
              <a:t>Example:</a:t>
            </a:r>
            <a:r>
              <a:rPr lang="en-US" altLang="en-US" sz="2400" dirty="0"/>
              <a:t> </a:t>
            </a:r>
            <a:r>
              <a:rPr lang="en-US" altLang="en-US" dirty="0">
                <a:solidFill>
                  <a:srgbClr val="990033"/>
                </a:solidFill>
                <a:latin typeface="Courier New" pitchFamily="49" charset="0"/>
              </a:rPr>
              <a:t>ALTER TABLE EMPLOYEE MODIFY JOB VARCHAR(20);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 algn="l">
              <a:lnSpc>
                <a:spcPct val="80000"/>
              </a:lnSpc>
            </a:pPr>
            <a:r>
              <a:rPr lang="en-US" altLang="en-US" sz="2000" b="1" kern="1200" spc="-5" dirty="0"/>
              <a:t>  3. Drop an existing attribute from a base relation:</a:t>
            </a:r>
            <a:br>
              <a:rPr lang="en-US" altLang="en-US" sz="2000" b="1" kern="1200" spc="-5" dirty="0"/>
            </a:br>
            <a:r>
              <a:rPr lang="en-US" altLang="en-US" sz="2400" dirty="0"/>
              <a:t>    </a:t>
            </a:r>
            <a:r>
              <a:rPr lang="en-US" altLang="en-US" sz="2000" b="1" u="sng" kern="1200" spc="-5" dirty="0"/>
              <a:t>Example:</a:t>
            </a:r>
            <a:r>
              <a:rPr lang="en-US" altLang="en-US" sz="2400" dirty="0"/>
              <a:t> </a:t>
            </a:r>
            <a:r>
              <a:rPr lang="en-US" altLang="en-US" sz="2000" dirty="0">
                <a:solidFill>
                  <a:srgbClr val="990033"/>
                </a:solidFill>
                <a:latin typeface="Courier New" pitchFamily="49" charset="0"/>
              </a:rPr>
              <a:t>ALTER TABLE EMPLOYEE DROP COLUMN JOB;</a:t>
            </a:r>
            <a:endParaRPr lang="ar-JO" altLang="en-US" sz="2000" dirty="0">
              <a:solidFill>
                <a:srgbClr val="990033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endParaRPr lang="ar-JO" altLang="en-US" sz="2000" dirty="0">
              <a:solidFill>
                <a:srgbClr val="990033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en-US" sz="2400" b="1" kern="1200" spc="-5" dirty="0"/>
              <a:t> </a:t>
            </a:r>
            <a:r>
              <a:rPr lang="en-US" altLang="en-US" sz="2000" b="1" kern="1200" spc="-5" dirty="0"/>
              <a:t>4. Rename an existing attribute in a base relation:</a:t>
            </a:r>
            <a:br>
              <a:rPr lang="en-US" altLang="en-US" sz="2000" b="1" kern="1200" spc="-5" dirty="0"/>
            </a:br>
            <a:r>
              <a:rPr lang="en-US" altLang="en-US" sz="2800" dirty="0"/>
              <a:t>    </a:t>
            </a:r>
            <a:r>
              <a:rPr lang="en-US" altLang="en-US" sz="2000" b="1" u="sng" kern="1200" spc="-5" dirty="0"/>
              <a:t>Example:</a:t>
            </a:r>
            <a:r>
              <a:rPr lang="en-US" altLang="en-US" sz="2800" dirty="0"/>
              <a:t> </a:t>
            </a:r>
            <a:r>
              <a:rPr lang="en-US" altLang="en-US" sz="2000" dirty="0">
                <a:solidFill>
                  <a:srgbClr val="990033"/>
                </a:solidFill>
                <a:latin typeface="Courier New" pitchFamily="49" charset="0"/>
              </a:rPr>
              <a:t>ALTER TABLE EMPLOYEE RENAME COLUMN BDATE TO </a:t>
            </a:r>
          </a:p>
          <a:p>
            <a:pPr algn="l">
              <a:lnSpc>
                <a:spcPct val="80000"/>
              </a:lnSpc>
            </a:pPr>
            <a:r>
              <a:rPr lang="en-US" altLang="en-US" sz="2000" dirty="0">
                <a:solidFill>
                  <a:srgbClr val="990033"/>
                </a:solidFill>
                <a:latin typeface="Courier New" pitchFamily="49" charset="0"/>
              </a:rPr>
              <a:t>           BIRTH_DATE;</a:t>
            </a:r>
            <a:endParaRPr lang="ar-JO" altLang="en-US" sz="2000" dirty="0">
              <a:solidFill>
                <a:srgbClr val="990033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000" b="1" dirty="0">
              <a:solidFill>
                <a:srgbClr val="990033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br>
              <a:rPr lang="en-US" altLang="en-US" b="1" dirty="0">
                <a:solidFill>
                  <a:srgbClr val="990033"/>
                </a:solidFill>
                <a:latin typeface="Courier New" pitchFamily="49" charset="0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000876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990033"/>
                </a:solidFill>
              </a:rPr>
              <a:t>Slide 8- </a:t>
            </a:r>
            <a:fld id="{DD49C27A-56D0-4335-93CC-25D2B39B6DCB}" type="slidenum">
              <a:rPr lang="ar-SA" altLang="en-US" sz="1400" smtClean="0">
                <a:solidFill>
                  <a:srgbClr val="990033"/>
                </a:solidFill>
                <a:cs typeface="Arial" charset="0"/>
              </a:rPr>
              <a:pPr eaLnBrk="1" hangingPunct="1"/>
              <a:t>29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21507" name="Picture 2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73" y="1433651"/>
            <a:ext cx="8184718" cy="542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23417" y="533400"/>
            <a:ext cx="3178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spc="-5" dirty="0">
                <a:solidFill>
                  <a:srgbClr val="800000"/>
                </a:solidFill>
                <a:latin typeface="Arial"/>
                <a:cs typeface="Arial"/>
              </a:rPr>
              <a:t>ALTER TABLE</a:t>
            </a:r>
            <a:endParaRPr lang="ar-JO" sz="3600" spc="-5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8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360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</a:t>
            </a:r>
            <a:r>
              <a:rPr dirty="0"/>
              <a:t> </a:t>
            </a:r>
            <a:r>
              <a:rPr spc="-5" dirty="0"/>
              <a:t>6</a:t>
            </a:r>
            <a:r>
              <a:rPr spc="-35" dirty="0"/>
              <a:t> </a:t>
            </a:r>
            <a:r>
              <a:rPr spc="-5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60614" y="6602965"/>
            <a:ext cx="82931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6-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095"/>
            <a:ext cx="7561580" cy="30149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SQL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Definition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Types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Specifying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Constraints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SQL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Basic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Retrieval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Queries in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SQL</a:t>
            </a:r>
            <a:endParaRPr sz="2800" dirty="0">
              <a:latin typeface="Arial"/>
              <a:cs typeface="Arial"/>
            </a:endParaRPr>
          </a:p>
          <a:p>
            <a:pPr marL="356870" marR="5080" indent="-344805">
              <a:lnSpc>
                <a:spcPct val="105800"/>
              </a:lnSpc>
              <a:spcBef>
                <a:spcPts val="28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Courier New"/>
                <a:cs typeface="Courier New"/>
              </a:rPr>
              <a:t>INSER</a:t>
            </a:r>
            <a:r>
              <a:rPr sz="2800" spc="-10" dirty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8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Courier New"/>
                <a:cs typeface="Courier New"/>
              </a:rPr>
              <a:t>DELET</a:t>
            </a:r>
            <a:r>
              <a:rPr sz="2800" dirty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Courier New"/>
                <a:cs typeface="Courier New"/>
              </a:rPr>
              <a:t>UPDAT</a:t>
            </a:r>
            <a:r>
              <a:rPr sz="2800" spc="5" dirty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2800" spc="-95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Sta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ents</a:t>
            </a:r>
            <a:r>
              <a:rPr sz="28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 SQL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Additional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Features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SQL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657600"/>
            <a:ext cx="6334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 Retrieval</a:t>
            </a:r>
            <a:r>
              <a:rPr spc="45" dirty="0"/>
              <a:t> </a:t>
            </a:r>
            <a:r>
              <a:rPr spc="-5" dirty="0"/>
              <a:t>Queries</a:t>
            </a:r>
            <a:r>
              <a:rPr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6334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 Retrieval</a:t>
            </a:r>
            <a:r>
              <a:rPr spc="45" dirty="0"/>
              <a:t> </a:t>
            </a:r>
            <a:r>
              <a:rPr spc="-5" dirty="0"/>
              <a:t>Queries</a:t>
            </a:r>
            <a:r>
              <a:rPr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28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482534"/>
            <a:ext cx="8208009" cy="422846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Courier New"/>
                <a:cs typeface="Courier New"/>
              </a:rPr>
              <a:t>SELEC</a:t>
            </a:r>
            <a:r>
              <a:rPr sz="2800" spc="5" dirty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2800" spc="-95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tatem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8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One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basic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statement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retrieving</a:t>
            </a: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information</a:t>
            </a: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from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  <a:p>
            <a:pPr marL="356870" marR="573405" indent="-34480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SQL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allows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table to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have two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or more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tuples </a:t>
            </a:r>
            <a:r>
              <a:rPr sz="2800" spc="-7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that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are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identical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all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their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  <a:p>
            <a:pPr marL="756285" marR="21082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Unlike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relational</a:t>
            </a:r>
            <a:r>
              <a:rPr sz="26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model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(relational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model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is strictly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set-theory</a:t>
            </a: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based)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Multiset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bag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behavior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Tuple-id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may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used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293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640715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</a:t>
            </a:r>
            <a:r>
              <a:rPr spc="-65" dirty="0"/>
              <a:t> </a:t>
            </a:r>
            <a:r>
              <a:rPr dirty="0"/>
              <a:t>SELECT-FROM-WHERE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Structure</a:t>
            </a:r>
            <a:r>
              <a:rPr spc="-10" dirty="0"/>
              <a:t> </a:t>
            </a:r>
            <a:r>
              <a:rPr dirty="0"/>
              <a:t>of </a:t>
            </a:r>
            <a:r>
              <a:rPr spc="-5" dirty="0"/>
              <a:t>Basic </a:t>
            </a:r>
            <a:r>
              <a:rPr dirty="0"/>
              <a:t>SQL</a:t>
            </a:r>
            <a:r>
              <a:rPr spc="-10" dirty="0"/>
              <a:t> </a:t>
            </a:r>
            <a:r>
              <a:rPr spc="-5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97228"/>
            <a:ext cx="61810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Ba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ic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Courier New"/>
                <a:cs typeface="Courier New"/>
              </a:rPr>
              <a:t>SELEC</a:t>
            </a:r>
            <a:r>
              <a:rPr sz="2800" spc="5" dirty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2800" spc="-95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tatem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nt: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85" y="2438400"/>
            <a:ext cx="7200324" cy="2590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29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03657"/>
            <a:ext cx="805688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</a:t>
            </a:r>
            <a:r>
              <a:rPr spc="-65" dirty="0"/>
              <a:t> </a:t>
            </a:r>
            <a:r>
              <a:rPr dirty="0"/>
              <a:t>SELECT-FROM-WHERE</a:t>
            </a:r>
            <a:r>
              <a:rPr spc="-50" dirty="0"/>
              <a:t> </a:t>
            </a:r>
            <a:r>
              <a:rPr dirty="0"/>
              <a:t>Structure </a:t>
            </a:r>
            <a:r>
              <a:rPr spc="-985" dirty="0"/>
              <a:t> </a:t>
            </a:r>
            <a:r>
              <a:rPr spc="-5" dirty="0"/>
              <a:t>of </a:t>
            </a:r>
            <a:r>
              <a:rPr dirty="0"/>
              <a:t>Basic SQL </a:t>
            </a:r>
            <a:r>
              <a:rPr spc="-5" dirty="0"/>
              <a:t>Queries</a:t>
            </a:r>
            <a:r>
              <a:rPr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2015168"/>
            <a:ext cx="7926705" cy="41592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1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Logical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comparison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operators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  <a:tabLst>
                <a:tab pos="756285" algn="l"/>
              </a:tabLst>
            </a:pPr>
            <a:r>
              <a:rPr sz="1450" spc="-10" dirty="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r>
              <a:rPr sz="1450" spc="-10" dirty="0">
                <a:solidFill>
                  <a:srgbClr val="333399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,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 &lt;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,</a:t>
            </a:r>
            <a:r>
              <a:rPr sz="2600" spc="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&lt;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,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,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 &gt;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,</a:t>
            </a:r>
            <a:r>
              <a:rPr sz="2600" spc="-8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&lt;&gt;</a:t>
            </a:r>
            <a:endParaRPr sz="2600" dirty="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8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Projection</a:t>
            </a:r>
            <a:r>
              <a:rPr sz="2800" b="1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attributes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6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whose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values</a:t>
            </a:r>
            <a:r>
              <a:rPr sz="26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retrieved</a:t>
            </a:r>
            <a:endParaRPr sz="26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Selection</a:t>
            </a:r>
            <a:r>
              <a:rPr sz="28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condition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Boolean</a:t>
            </a:r>
            <a:r>
              <a:rPr sz="26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condition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must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true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any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retrieved</a:t>
            </a: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tuple.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Selection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conditions</a:t>
            </a:r>
            <a:r>
              <a:rPr sz="26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join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conditions</a:t>
            </a:r>
            <a:r>
              <a:rPr sz="26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(see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Ch.8)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when</a:t>
            </a:r>
            <a:r>
              <a:rPr sz="26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multiple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relations</a:t>
            </a:r>
            <a:r>
              <a:rPr sz="2600" spc="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are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involved.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2983992"/>
            <a:ext cx="6812327" cy="13732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4648200"/>
            <a:ext cx="6824514" cy="1373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098" y="1550371"/>
            <a:ext cx="4482481" cy="9371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49952" y="1463039"/>
            <a:ext cx="3505200" cy="14548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4805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15" dirty="0"/>
              <a:t> </a:t>
            </a:r>
            <a:r>
              <a:rPr spc="-5" dirty="0"/>
              <a:t>Retrieval</a:t>
            </a:r>
            <a:r>
              <a:rPr spc="35" dirty="0"/>
              <a:t> </a:t>
            </a:r>
            <a:r>
              <a:rPr spc="-5" dirty="0"/>
              <a:t>Queries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31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820007"/>
            <a:ext cx="7152803" cy="12016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431" y="3429000"/>
            <a:ext cx="7276727" cy="20087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6583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 Retrieval</a:t>
            </a:r>
            <a:r>
              <a:rPr spc="50" dirty="0"/>
              <a:t> </a:t>
            </a:r>
            <a:r>
              <a:rPr spc="-5" dirty="0"/>
              <a:t>Queries</a:t>
            </a:r>
            <a:r>
              <a:rPr spc="5" dirty="0"/>
              <a:t> </a:t>
            </a:r>
            <a:r>
              <a:rPr spc="-5" dirty="0"/>
              <a:t>(Contd.)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32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5720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Ambiguous</a:t>
            </a:r>
            <a:r>
              <a:rPr spc="10" dirty="0"/>
              <a:t> </a:t>
            </a:r>
            <a:r>
              <a:rPr dirty="0"/>
              <a:t>Attribute</a:t>
            </a:r>
            <a:r>
              <a:rPr spc="-35" dirty="0"/>
              <a:t> </a:t>
            </a:r>
            <a:r>
              <a:rPr spc="-5" dirty="0"/>
              <a:t>Names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7860030" cy="2229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800100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Same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name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can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be used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two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(or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more)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attributes</a:t>
            </a:r>
            <a:r>
              <a:rPr sz="28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different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long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different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relations</a:t>
            </a:r>
            <a:endParaRPr sz="2600">
              <a:latin typeface="Arial"/>
              <a:cs typeface="Arial"/>
            </a:endParaRPr>
          </a:p>
          <a:p>
            <a:pPr marL="756285" marR="6096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Must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qualify</a:t>
            </a:r>
            <a:r>
              <a:rPr sz="2600" b="1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name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with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name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prevent</a:t>
            </a:r>
            <a:r>
              <a:rPr sz="2600" spc="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ambiguity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724400"/>
            <a:ext cx="6578629" cy="11923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33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485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Aliasing,</a:t>
            </a:r>
            <a:r>
              <a:rPr dirty="0"/>
              <a:t> </a:t>
            </a:r>
            <a:r>
              <a:rPr spc="-10" dirty="0"/>
              <a:t>and </a:t>
            </a:r>
            <a:r>
              <a:rPr spc="-5" dirty="0"/>
              <a:t>Renaming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34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8192134" cy="25647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Aliases</a:t>
            </a:r>
            <a:r>
              <a:rPr sz="2800" b="1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tuple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Declare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alternative</a:t>
            </a: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names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refer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EMPLOYEE</a:t>
            </a:r>
            <a:r>
              <a:rPr sz="2600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twice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query: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Arial"/>
              <a:cs typeface="Arial"/>
            </a:endParaRPr>
          </a:p>
          <a:p>
            <a:pPr marL="356870" marR="10795" indent="-344805">
              <a:lnSpc>
                <a:spcPct val="100000"/>
              </a:lnSpc>
            </a:pP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r>
              <a:rPr sz="20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8.</a:t>
            </a:r>
            <a:r>
              <a:rPr sz="20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each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employee,</a:t>
            </a:r>
            <a:r>
              <a:rPr sz="2000" spc="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retrieve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0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employee’s</a:t>
            </a:r>
            <a:r>
              <a:rPr sz="2000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first</a:t>
            </a: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0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last</a:t>
            </a:r>
            <a:r>
              <a:rPr sz="20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name </a:t>
            </a:r>
            <a:r>
              <a:rPr sz="2000" spc="-5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0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first</a:t>
            </a:r>
            <a:r>
              <a:rPr sz="20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last</a:t>
            </a:r>
            <a:r>
              <a:rPr sz="20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name</a:t>
            </a:r>
            <a:r>
              <a:rPr sz="20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his</a:t>
            </a:r>
            <a:r>
              <a:rPr sz="20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or her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immediate</a:t>
            </a:r>
            <a:r>
              <a:rPr sz="20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supervisor.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617" y="423532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2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4072939"/>
            <a:ext cx="6608597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575"/>
              </a:spcBef>
              <a:tabLst>
                <a:tab pos="2073275" algn="l"/>
              </a:tabLst>
            </a:pPr>
            <a:r>
              <a:rPr sz="2000" b="1" spc="-15" dirty="0">
                <a:solidFill>
                  <a:srgbClr val="333399"/>
                </a:solidFill>
                <a:latin typeface="Arial"/>
                <a:cs typeface="Arial"/>
              </a:rPr>
              <a:t>SELECT	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E.Fname,</a:t>
            </a:r>
            <a:r>
              <a:rPr sz="20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E.Lname,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S.Fname,</a:t>
            </a:r>
            <a:r>
              <a:rPr sz="20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S.Lname</a:t>
            </a:r>
            <a:endParaRPr sz="20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480"/>
              </a:spcBef>
              <a:tabLst>
                <a:tab pos="927100" algn="l"/>
              </a:tabLst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FROM	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</a:t>
            </a:r>
            <a:r>
              <a:rPr sz="2000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333399"/>
                </a:solidFill>
                <a:latin typeface="Arial"/>
                <a:cs typeface="Arial"/>
              </a:rPr>
              <a:t>AS</a:t>
            </a:r>
            <a:r>
              <a:rPr sz="20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E,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</a:t>
            </a:r>
            <a:r>
              <a:rPr sz="2000" spc="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333399"/>
                </a:solidFill>
                <a:latin typeface="Arial"/>
                <a:cs typeface="Arial"/>
              </a:rPr>
              <a:t>AS</a:t>
            </a:r>
            <a:r>
              <a:rPr sz="2000" b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817" y="4807284"/>
            <a:ext cx="7533005" cy="16541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lang="ar-JO" sz="2000" b="1" spc="-10" dirty="0">
                <a:solidFill>
                  <a:srgbClr val="333399"/>
                </a:solidFill>
                <a:latin typeface="Arial"/>
                <a:cs typeface="Arial"/>
              </a:rPr>
              <a:t>        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WHERE</a:t>
            </a:r>
            <a:r>
              <a:rPr sz="2000" b="1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E.Super_ssn=S.Ssn;</a:t>
            </a:r>
            <a:endParaRPr sz="20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Recommended</a:t>
            </a:r>
            <a:r>
              <a:rPr sz="2600" spc="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practice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abbreviate</a:t>
            </a:r>
            <a:r>
              <a:rPr sz="2600" spc="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names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prefix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same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similar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from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multiple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tables.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60020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Aliasing,Renaming</a:t>
            </a:r>
            <a:r>
              <a:rPr spc="45" dirty="0"/>
              <a:t> </a:t>
            </a:r>
            <a:r>
              <a:rPr spc="-10" dirty="0"/>
              <a:t>and</a:t>
            </a:r>
            <a:r>
              <a:rPr spc="-25" dirty="0"/>
              <a:t> </a:t>
            </a:r>
            <a:r>
              <a:rPr dirty="0"/>
              <a:t>Tuple </a:t>
            </a:r>
            <a:r>
              <a:rPr spc="-985" dirty="0"/>
              <a:t> </a:t>
            </a:r>
            <a:r>
              <a:rPr spc="-5" dirty="0"/>
              <a:t>Variables</a:t>
            </a:r>
            <a:r>
              <a:rPr spc="45" dirty="0"/>
              <a:t> </a:t>
            </a:r>
            <a:r>
              <a:rPr dirty="0"/>
              <a:t>(contd.)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35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817" y="1518812"/>
            <a:ext cx="7518400" cy="38011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25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8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8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names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can</a:t>
            </a:r>
            <a:r>
              <a:rPr sz="28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also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 be</a:t>
            </a:r>
            <a:r>
              <a:rPr sz="28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renamed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EMPLOYEE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AS</a:t>
            </a:r>
            <a:r>
              <a:rPr sz="2800" spc="-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E(Fn,</a:t>
            </a:r>
            <a:r>
              <a:rPr sz="28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Mi,</a:t>
            </a:r>
            <a:r>
              <a:rPr sz="2800" spc="-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Ln,</a:t>
            </a:r>
            <a:r>
              <a:rPr sz="2800" spc="-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Ssn, 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Bd,</a:t>
            </a:r>
            <a:endParaRPr sz="28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Addr,</a:t>
            </a:r>
            <a:r>
              <a:rPr sz="28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Sex,</a:t>
            </a:r>
            <a:r>
              <a:rPr sz="28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5" dirty="0">
                <a:solidFill>
                  <a:srgbClr val="800000"/>
                </a:solidFill>
                <a:latin typeface="Courier New"/>
                <a:cs typeface="Courier New"/>
              </a:rPr>
              <a:t>Sal,</a:t>
            </a:r>
            <a:r>
              <a:rPr sz="28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Sssn,</a:t>
            </a:r>
            <a:r>
              <a:rPr sz="2800" spc="-4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Dno)</a:t>
            </a:r>
            <a:endParaRPr sz="2800">
              <a:latin typeface="Courier New"/>
              <a:cs typeface="Courier New"/>
            </a:endParaRPr>
          </a:p>
          <a:p>
            <a:pPr marL="299085" marR="5080" indent="-287020">
              <a:lnSpc>
                <a:spcPct val="100000"/>
              </a:lnSpc>
              <a:spcBef>
                <a:spcPts val="910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Note that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relation EMPLOYEE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now has a </a:t>
            </a:r>
            <a:r>
              <a:rPr sz="28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variable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name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E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which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corresponds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a tuple </a:t>
            </a:r>
            <a:r>
              <a:rPr sz="2800" spc="-7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  <a:p>
            <a:pPr marL="299085" marR="1054735" indent="-287020">
              <a:lnSpc>
                <a:spcPct val="100000"/>
              </a:lnSpc>
              <a:spcBef>
                <a:spcPts val="680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“AS”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may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dropped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most </a:t>
            </a:r>
            <a:r>
              <a:rPr sz="2800" spc="5" dirty="0">
                <a:solidFill>
                  <a:srgbClr val="800000"/>
                </a:solidFill>
                <a:latin typeface="Arial"/>
                <a:cs typeface="Arial"/>
              </a:rPr>
              <a:t>SQL </a:t>
            </a:r>
            <a:r>
              <a:rPr sz="2800" spc="-7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implementations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57956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Unspecified</a:t>
            </a:r>
            <a:r>
              <a:rPr spc="15" dirty="0"/>
              <a:t> </a:t>
            </a:r>
            <a:r>
              <a:rPr dirty="0"/>
              <a:t>WHERE</a:t>
            </a:r>
            <a:r>
              <a:rPr spc="-20" dirty="0"/>
              <a:t> </a:t>
            </a:r>
            <a:r>
              <a:rPr spc="-5" dirty="0"/>
              <a:t>Clause </a:t>
            </a:r>
            <a:r>
              <a:rPr spc="-985" dirty="0"/>
              <a:t> </a:t>
            </a:r>
            <a:r>
              <a:rPr spc="-10" dirty="0"/>
              <a:t>and</a:t>
            </a:r>
            <a:r>
              <a:rPr spc="10" dirty="0"/>
              <a:t> </a:t>
            </a:r>
            <a:r>
              <a:rPr spc="-5" dirty="0"/>
              <a:t>Use </a:t>
            </a:r>
            <a:r>
              <a:rPr dirty="0"/>
              <a:t>of the</a:t>
            </a:r>
            <a:r>
              <a:rPr spc="-5" dirty="0"/>
              <a:t> </a:t>
            </a:r>
            <a:r>
              <a:rPr dirty="0"/>
              <a:t>Asterisk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482534"/>
            <a:ext cx="8197850" cy="206082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Missing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Courier New"/>
                <a:cs typeface="Courier New"/>
              </a:rPr>
              <a:t>WHERE</a:t>
            </a:r>
            <a:r>
              <a:rPr sz="2800" spc="-8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clause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Indicates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condition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tuple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selection</a:t>
            </a:r>
            <a:endParaRPr sz="26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Effect</a:t>
            </a:r>
            <a:r>
              <a:rPr sz="28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Courier New"/>
                <a:cs typeface="Courier New"/>
              </a:rPr>
              <a:t>CROSS</a:t>
            </a:r>
            <a:r>
              <a:rPr sz="2800" spc="-5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Courier New"/>
                <a:cs typeface="Courier New"/>
              </a:rPr>
              <a:t>PRODUCT</a:t>
            </a:r>
            <a:endParaRPr sz="2800" dirty="0">
              <a:latin typeface="Courier New"/>
              <a:cs typeface="Courier New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Result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is all possible</a:t>
            </a: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tuple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combinations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334" y="3955460"/>
            <a:ext cx="80581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0"/>
              </a:lnSpc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result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1" y="3962400"/>
            <a:ext cx="6019800" cy="1828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36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pic>
        <p:nvPicPr>
          <p:cNvPr id="8" name="Picture 8" descr="Pink tissue 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134" y="544308"/>
            <a:ext cx="2006600" cy="609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2186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60" dirty="0"/>
              <a:t> </a:t>
            </a:r>
            <a:r>
              <a:rPr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6" y="1255431"/>
            <a:ext cx="8901583" cy="52279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SQL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language</a:t>
            </a:r>
            <a:endParaRPr sz="2800" dirty="0">
              <a:latin typeface="Arial"/>
              <a:cs typeface="Arial"/>
            </a:endParaRPr>
          </a:p>
          <a:p>
            <a:pPr marL="756285" marR="1460500" lvl="1" indent="-287020">
              <a:lnSpc>
                <a:spcPct val="100000"/>
              </a:lnSpc>
              <a:spcBef>
                <a:spcPts val="59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Considered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one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major</a:t>
            </a:r>
            <a:r>
              <a:rPr sz="24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reasons</a:t>
            </a:r>
            <a:r>
              <a:rPr sz="24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4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400" spc="-6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commercial</a:t>
            </a:r>
            <a:r>
              <a:rPr sz="24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success</a:t>
            </a:r>
            <a:r>
              <a:rPr sz="24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relational</a:t>
            </a:r>
            <a:r>
              <a:rPr sz="24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databases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5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SQL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origin</a:t>
            </a:r>
            <a:r>
              <a:rPr sz="24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SQL</a:t>
            </a:r>
            <a:r>
              <a:rPr sz="24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relational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predicate</a:t>
            </a:r>
            <a:r>
              <a:rPr sz="24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calculus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called </a:t>
            </a:r>
            <a:r>
              <a:rPr sz="2400" spc="-6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tuple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calculus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(see</a:t>
            </a:r>
            <a:r>
              <a:rPr sz="24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Ch.8)</a:t>
            </a:r>
            <a:r>
              <a:rPr sz="24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which</a:t>
            </a:r>
            <a:r>
              <a:rPr sz="24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was</a:t>
            </a:r>
            <a:r>
              <a:rPr sz="24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proposed</a:t>
            </a:r>
            <a:r>
              <a:rPr sz="24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initially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4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language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SQUARE.</a:t>
            </a:r>
            <a:endParaRPr sz="2400" dirty="0">
              <a:latin typeface="Arial"/>
              <a:cs typeface="Arial"/>
            </a:endParaRPr>
          </a:p>
          <a:p>
            <a:pPr marL="756285" marR="46355" lvl="1" indent="-287020">
              <a:lnSpc>
                <a:spcPct val="100299"/>
              </a:lnSpc>
              <a:spcBef>
                <a:spcPts val="61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SQL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Actually</a:t>
            </a:r>
            <a:r>
              <a:rPr sz="20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comes</a:t>
            </a:r>
            <a:r>
              <a:rPr sz="20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from</a:t>
            </a:r>
            <a:r>
              <a:rPr sz="20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word</a:t>
            </a:r>
            <a:r>
              <a:rPr sz="20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“SEQUEL”</a:t>
            </a:r>
            <a:r>
              <a:rPr sz="20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which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was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original</a:t>
            </a:r>
            <a:r>
              <a:rPr sz="2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term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used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paper: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“SEQUEL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SQUARE”</a:t>
            </a:r>
            <a:r>
              <a:rPr sz="20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by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Chamberlin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Boyce.</a:t>
            </a:r>
            <a:r>
              <a:rPr sz="2000" spc="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IBM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could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not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copyright</a:t>
            </a:r>
            <a:r>
              <a:rPr sz="2000" spc="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term,</a:t>
            </a:r>
            <a:r>
              <a:rPr sz="20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so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they </a:t>
            </a:r>
            <a:r>
              <a:rPr sz="2000" spc="-5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abbreviated</a:t>
            </a:r>
            <a:r>
              <a:rPr sz="20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SQL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copyrighted</a:t>
            </a:r>
            <a:r>
              <a:rPr sz="2000" spc="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term SQL.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  <a:tab pos="2504440" algn="l"/>
              </a:tabLst>
            </a:pP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Now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popularly	known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“Structured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Query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language”.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6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  <a:tab pos="343281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SQL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4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an informal	or</a:t>
            </a:r>
            <a:r>
              <a:rPr sz="24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practical</a:t>
            </a:r>
            <a:r>
              <a:rPr sz="24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rendering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6467347"/>
            <a:ext cx="4592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C</a:t>
            </a:r>
            <a:r>
              <a:rPr sz="900" spc="-10" dirty="0">
                <a:latin typeface="Arial"/>
                <a:cs typeface="Arial"/>
              </a:rPr>
              <a:t>o</a:t>
            </a:r>
            <a:r>
              <a:rPr sz="3600" spc="-1192" baseline="1157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900" dirty="0">
                <a:latin typeface="Arial"/>
                <a:cs typeface="Arial"/>
              </a:rPr>
              <a:t>p</a:t>
            </a:r>
            <a:r>
              <a:rPr sz="900" spc="-165" dirty="0">
                <a:latin typeface="Arial"/>
                <a:cs typeface="Arial"/>
              </a:rPr>
              <a:t>y</a:t>
            </a:r>
            <a:r>
              <a:rPr sz="3600" spc="-1762" baseline="1157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900" spc="5" dirty="0">
                <a:latin typeface="Arial"/>
                <a:cs typeface="Arial"/>
              </a:rPr>
              <a:t>r</a:t>
            </a:r>
            <a:r>
              <a:rPr sz="900" spc="10" dirty="0">
                <a:latin typeface="Arial"/>
                <a:cs typeface="Arial"/>
              </a:rPr>
              <a:t>i</a:t>
            </a:r>
            <a:r>
              <a:rPr sz="900" dirty="0">
                <a:latin typeface="Arial"/>
                <a:cs typeface="Arial"/>
              </a:rPr>
              <a:t>g</a:t>
            </a:r>
            <a:r>
              <a:rPr sz="900" spc="-370" dirty="0">
                <a:latin typeface="Arial"/>
                <a:cs typeface="Arial"/>
              </a:rPr>
              <a:t>h</a:t>
            </a:r>
            <a:r>
              <a:rPr sz="3600" spc="-254" baseline="1157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900" spc="-95" dirty="0">
                <a:latin typeface="Arial"/>
                <a:cs typeface="Arial"/>
              </a:rPr>
              <a:t>t</a:t>
            </a:r>
            <a:r>
              <a:rPr sz="3600" spc="-1575" baseline="1157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900" spc="5" dirty="0">
                <a:latin typeface="Arial"/>
                <a:cs typeface="Arial"/>
              </a:rPr>
              <a:t>©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370" dirty="0">
                <a:latin typeface="Arial"/>
                <a:cs typeface="Arial"/>
              </a:rPr>
              <a:t>2</a:t>
            </a:r>
            <a:r>
              <a:rPr sz="3600" spc="-450" baseline="1157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900" spc="-204" dirty="0">
                <a:latin typeface="Arial"/>
                <a:cs typeface="Arial"/>
              </a:rPr>
              <a:t>0</a:t>
            </a:r>
            <a:r>
              <a:rPr sz="3600" spc="-502" baseline="1157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900" spc="-180" dirty="0">
                <a:latin typeface="Arial"/>
                <a:cs typeface="Arial"/>
              </a:rPr>
              <a:t>1</a:t>
            </a:r>
            <a:r>
              <a:rPr sz="3600" spc="-1747" baseline="1157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900" spc="5" dirty="0">
                <a:latin typeface="Arial"/>
                <a:cs typeface="Arial"/>
              </a:rPr>
              <a:t>6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35" dirty="0">
                <a:latin typeface="Arial"/>
                <a:cs typeface="Arial"/>
              </a:rPr>
              <a:t>R</a:t>
            </a:r>
            <a:r>
              <a:rPr sz="3600" spc="-1672" baseline="1157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45" dirty="0">
                <a:latin typeface="Arial"/>
                <a:cs typeface="Arial"/>
              </a:rPr>
              <a:t>m</a:t>
            </a:r>
            <a:r>
              <a:rPr sz="3600" spc="-1739" baseline="1157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e</a:t>
            </a:r>
            <a:r>
              <a:rPr sz="900" spc="5" dirty="0">
                <a:latin typeface="Arial"/>
                <a:cs typeface="Arial"/>
              </a:rPr>
              <a:t>z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600" dirty="0">
                <a:latin typeface="Arial"/>
                <a:cs typeface="Arial"/>
              </a:rPr>
              <a:t>E</a:t>
            </a:r>
            <a:r>
              <a:rPr sz="3600" spc="75" baseline="1157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900" spc="10" dirty="0">
                <a:latin typeface="Arial"/>
                <a:cs typeface="Arial"/>
              </a:rPr>
              <a:t>l</a:t>
            </a:r>
            <a:r>
              <a:rPr sz="900" spc="-385" dirty="0">
                <a:latin typeface="Arial"/>
                <a:cs typeface="Arial"/>
              </a:rPr>
              <a:t>m</a:t>
            </a:r>
            <a:r>
              <a:rPr sz="3600" spc="-1380" baseline="1157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40" dirty="0">
                <a:latin typeface="Arial"/>
                <a:cs typeface="Arial"/>
              </a:rPr>
              <a:t>s</a:t>
            </a:r>
            <a:r>
              <a:rPr sz="3600" spc="-1950" baseline="1157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r</a:t>
            </a:r>
            <a:r>
              <a:rPr sz="900" dirty="0">
                <a:latin typeface="Arial"/>
                <a:cs typeface="Arial"/>
              </a:rPr>
              <a:t>i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80" dirty="0">
                <a:latin typeface="Arial"/>
                <a:cs typeface="Arial"/>
              </a:rPr>
              <a:t>n</a:t>
            </a:r>
            <a:r>
              <a:rPr sz="3600" spc="-434" baseline="1157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900" spc="-215" dirty="0">
                <a:latin typeface="Arial"/>
                <a:cs typeface="Arial"/>
              </a:rPr>
              <a:t>d</a:t>
            </a:r>
            <a:r>
              <a:rPr sz="3600" spc="-1327" baseline="1157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900" spc="-5" dirty="0">
                <a:latin typeface="Arial"/>
                <a:cs typeface="Arial"/>
              </a:rPr>
              <a:t>S</a:t>
            </a:r>
            <a:r>
              <a:rPr sz="900" dirty="0">
                <a:latin typeface="Arial"/>
                <a:cs typeface="Arial"/>
              </a:rPr>
              <a:t>h</a:t>
            </a:r>
            <a:r>
              <a:rPr sz="900" spc="-70" dirty="0">
                <a:latin typeface="Arial"/>
                <a:cs typeface="Arial"/>
              </a:rPr>
              <a:t>a</a:t>
            </a:r>
            <a:r>
              <a:rPr sz="3600" spc="-2895" baseline="1157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900" spc="40" dirty="0">
                <a:latin typeface="Arial"/>
                <a:cs typeface="Arial"/>
              </a:rPr>
              <a:t>m</a:t>
            </a:r>
            <a:r>
              <a:rPr sz="900" spc="5" dirty="0">
                <a:latin typeface="Arial"/>
                <a:cs typeface="Arial"/>
              </a:rPr>
              <a:t>k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15" dirty="0">
                <a:latin typeface="Arial"/>
                <a:cs typeface="Arial"/>
              </a:rPr>
              <a:t>n</a:t>
            </a:r>
            <a:r>
              <a:rPr sz="3600" spc="-1545" baseline="1157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t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</a:t>
            </a:r>
            <a:r>
              <a:rPr sz="3600" spc="-2010" baseline="1157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900" dirty="0">
                <a:latin typeface="Arial"/>
                <a:cs typeface="Arial"/>
              </a:rPr>
              <a:t>.</a:t>
            </a:r>
            <a:r>
              <a:rPr sz="900" spc="-5" dirty="0">
                <a:latin typeface="Arial"/>
                <a:cs typeface="Arial"/>
              </a:rPr>
              <a:t> N</a:t>
            </a:r>
            <a:r>
              <a:rPr sz="900" spc="-315" dirty="0">
                <a:latin typeface="Arial"/>
                <a:cs typeface="Arial"/>
              </a:rPr>
              <a:t>a</a:t>
            </a:r>
            <a:r>
              <a:rPr sz="3600" spc="-1537" baseline="1157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900" spc="5" dirty="0">
                <a:latin typeface="Arial"/>
                <a:cs typeface="Arial"/>
              </a:rPr>
              <a:t>v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90" dirty="0">
                <a:latin typeface="Arial"/>
                <a:cs typeface="Arial"/>
              </a:rPr>
              <a:t>t</a:t>
            </a:r>
            <a:r>
              <a:rPr sz="3600" spc="-517" baseline="1157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h</a:t>
            </a:r>
            <a:r>
              <a:rPr sz="900" spc="-55" dirty="0">
                <a:latin typeface="Arial"/>
                <a:cs typeface="Arial"/>
              </a:rPr>
              <a:t>e</a:t>
            </a:r>
            <a:r>
              <a:rPr sz="3600" spc="-52" baseline="1157" dirty="0">
                <a:solidFill>
                  <a:srgbClr val="800000"/>
                </a:solidFill>
                <a:latin typeface="Arial"/>
                <a:cs typeface="Arial"/>
              </a:rPr>
              <a:t>w</a:t>
            </a:r>
            <a:r>
              <a:rPr sz="3600" spc="-7" baseline="1157" dirty="0">
                <a:solidFill>
                  <a:srgbClr val="800000"/>
                </a:solidFill>
                <a:latin typeface="Arial"/>
                <a:cs typeface="Arial"/>
              </a:rPr>
              <a:t>ith</a:t>
            </a:r>
            <a:r>
              <a:rPr sz="3600" spc="44" baseline="1157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600" baseline="1157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3600" spc="-37" baseline="1157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3600" baseline="1157" dirty="0">
                <a:solidFill>
                  <a:srgbClr val="800000"/>
                </a:solidFill>
                <a:latin typeface="Arial"/>
                <a:cs typeface="Arial"/>
              </a:rPr>
              <a:t>nt</a:t>
            </a:r>
            <a:r>
              <a:rPr sz="3600" spc="15" baseline="1157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3600" baseline="1157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endParaRPr sz="3600" baseline="1157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0614" y="6586219"/>
            <a:ext cx="8039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3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6-</a:t>
            </a:r>
            <a:r>
              <a:rPr sz="1400" b="1" spc="-2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653288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Unspecified</a:t>
            </a:r>
            <a:r>
              <a:rPr spc="25" dirty="0"/>
              <a:t> </a:t>
            </a:r>
            <a:r>
              <a:rPr dirty="0"/>
              <a:t>WHERE</a:t>
            </a:r>
            <a:r>
              <a:rPr spc="-5" dirty="0"/>
              <a:t> Clause </a:t>
            </a:r>
            <a:r>
              <a:rPr dirty="0"/>
              <a:t> </a:t>
            </a:r>
            <a:r>
              <a:rPr spc="-10" dirty="0"/>
              <a:t>and</a:t>
            </a:r>
            <a:r>
              <a:rPr spc="15" dirty="0"/>
              <a:t> </a:t>
            </a:r>
            <a:r>
              <a:rPr spc="-5" dirty="0"/>
              <a:t>Use</a:t>
            </a:r>
            <a:r>
              <a:rPr spc="-10" dirty="0"/>
              <a:t> </a:t>
            </a:r>
            <a:r>
              <a:rPr spc="-5" dirty="0"/>
              <a:t>of</a:t>
            </a:r>
            <a:r>
              <a:rPr dirty="0"/>
              <a:t> the</a:t>
            </a:r>
            <a:r>
              <a:rPr spc="-5" dirty="0"/>
              <a:t> Asterisk 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7827009" cy="228727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Specify</a:t>
            </a:r>
            <a:r>
              <a:rPr sz="28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asterisk</a:t>
            </a:r>
            <a:r>
              <a:rPr sz="28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(*)</a:t>
            </a:r>
            <a:endParaRPr sz="2800">
              <a:latin typeface="Arial"/>
              <a:cs typeface="Arial"/>
            </a:endParaRPr>
          </a:p>
          <a:p>
            <a:pPr marL="756285" marR="28511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Retrieve</a:t>
            </a: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all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values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selected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tuples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*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can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prefixed</a:t>
            </a: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by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name;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e.g.,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EMPLOYEE</a:t>
            </a:r>
            <a:r>
              <a:rPr sz="2600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035552"/>
            <a:ext cx="5344458" cy="24141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37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4578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Tables</a:t>
            </a:r>
            <a:r>
              <a:rPr spc="-10" dirty="0"/>
              <a:t> </a:t>
            </a:r>
            <a:r>
              <a:rPr spc="-5" dirty="0"/>
              <a:t>as</a:t>
            </a:r>
            <a:r>
              <a:rPr spc="-10" dirty="0"/>
              <a:t> </a:t>
            </a:r>
            <a:r>
              <a:rPr dirty="0"/>
              <a:t>Sets</a:t>
            </a:r>
            <a:r>
              <a:rPr spc="-20" dirty="0"/>
              <a:t> </a:t>
            </a:r>
            <a:r>
              <a:rPr spc="-5" dirty="0"/>
              <a:t>in</a:t>
            </a:r>
            <a:r>
              <a:rPr dirty="0"/>
              <a:t> 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965"/>
            <a:ext cx="8146415" cy="247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225425" indent="-34480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SQL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does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not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automatically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eliminate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duplicate</a:t>
            </a:r>
            <a:r>
              <a:rPr sz="24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spc="-6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aggregate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operations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(See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sec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7.1.7)</a:t>
            </a:r>
            <a:r>
              <a:rPr sz="24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duplicates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must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accounted</a:t>
            </a:r>
            <a:r>
              <a:rPr sz="24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0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Use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he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ke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2400" spc="-30" dirty="0">
                <a:solidFill>
                  <a:srgbClr val="333399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2400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Courier New"/>
                <a:cs typeface="Courier New"/>
              </a:rPr>
              <a:t>DISTINC</a:t>
            </a:r>
            <a:r>
              <a:rPr sz="2400" b="1" dirty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2400" b="1" spc="-79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urier New"/>
                <a:cs typeface="Courier New"/>
              </a:rPr>
              <a:t>SELEC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2400" spc="-79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cla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9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Only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distinct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tuples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should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remain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result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978" y="4191000"/>
            <a:ext cx="6515100" cy="1727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38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pic>
        <p:nvPicPr>
          <p:cNvPr id="7" name="Picture 9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" y="4400345"/>
            <a:ext cx="9429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Pink tissue pa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32" y="3669265"/>
            <a:ext cx="10001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4391824" y="4724400"/>
            <a:ext cx="3568917" cy="183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143000" y="5638800"/>
            <a:ext cx="990600" cy="15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6352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Tables as</a:t>
            </a:r>
            <a:r>
              <a:rPr spc="-10" dirty="0"/>
              <a:t> </a:t>
            </a:r>
            <a:r>
              <a:rPr dirty="0"/>
              <a:t>Sets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SQL</a:t>
            </a:r>
            <a:r>
              <a:rPr spc="-3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6490"/>
            <a:ext cx="7950200" cy="27393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Set</a:t>
            </a:r>
            <a:r>
              <a:rPr sz="28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7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800000"/>
                </a:solidFill>
                <a:latin typeface="Courier New"/>
                <a:cs typeface="Courier New"/>
              </a:rPr>
              <a:t>UNIO</a:t>
            </a:r>
            <a:r>
              <a:rPr sz="2600" b="1" dirty="0">
                <a:solidFill>
                  <a:srgbClr val="800000"/>
                </a:solidFill>
                <a:latin typeface="Courier New"/>
                <a:cs typeface="Courier New"/>
              </a:rPr>
              <a:t>N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Courier New"/>
                <a:cs typeface="Courier New"/>
              </a:rPr>
              <a:t>EXCEPT</a:t>
            </a:r>
            <a:r>
              <a:rPr sz="2600" b="1" spc="-8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(di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fere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ce),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Courier New"/>
                <a:cs typeface="Courier New"/>
              </a:rPr>
              <a:t>INTERSECT</a:t>
            </a:r>
            <a:endParaRPr sz="2600">
              <a:latin typeface="Courier New"/>
              <a:cs typeface="Courier New"/>
            </a:endParaRPr>
          </a:p>
          <a:p>
            <a:pPr marL="756285" marR="19304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Corresponding</a:t>
            </a:r>
            <a:r>
              <a:rPr sz="2600" spc="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multiset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operations:</a:t>
            </a:r>
            <a:r>
              <a:rPr sz="2600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UNION</a:t>
            </a:r>
            <a:r>
              <a:rPr sz="2600" spc="-84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ALL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EXCEPT</a:t>
            </a:r>
            <a:r>
              <a:rPr sz="2600" spc="-8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AL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L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INTERSECT</a:t>
            </a:r>
            <a:r>
              <a:rPr sz="2600" spc="-8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AL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L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9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compatibility</a:t>
            </a: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needed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these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operations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valid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4343400"/>
            <a:ext cx="4885949" cy="22280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39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643255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Substring</a:t>
            </a:r>
            <a:r>
              <a:rPr spc="10" dirty="0"/>
              <a:t> </a:t>
            </a:r>
            <a:r>
              <a:rPr dirty="0"/>
              <a:t>Pattern</a:t>
            </a:r>
            <a:r>
              <a:rPr spc="-5" dirty="0"/>
              <a:t> Matching</a:t>
            </a:r>
            <a:r>
              <a:rPr spc="15" dirty="0"/>
              <a:t> </a:t>
            </a:r>
            <a:r>
              <a:rPr spc="-10" dirty="0"/>
              <a:t>and </a:t>
            </a:r>
            <a:r>
              <a:rPr spc="-985" dirty="0"/>
              <a:t> </a:t>
            </a:r>
            <a:r>
              <a:rPr spc="-5" dirty="0"/>
              <a:t>Arithmetic</a:t>
            </a:r>
            <a:r>
              <a:rPr spc="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40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330471"/>
            <a:ext cx="8443595" cy="4743606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spc="-5" dirty="0">
                <a:solidFill>
                  <a:srgbClr val="333399"/>
                </a:solidFill>
                <a:latin typeface="Courier New"/>
                <a:cs typeface="Courier New"/>
              </a:rPr>
              <a:t>LIK</a:t>
            </a: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2800" b="1" spc="-95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ompari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on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opera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Used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string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pattern</a:t>
            </a:r>
            <a:r>
              <a:rPr sz="2600" b="1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matching</a:t>
            </a:r>
            <a:endParaRPr sz="2600" dirty="0">
              <a:latin typeface="Arial"/>
              <a:cs typeface="Arial"/>
            </a:endParaRPr>
          </a:p>
          <a:p>
            <a:pPr marL="756285" marR="73660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%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replaces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arbitrary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number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zero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more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characters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underscore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(_)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replaces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single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character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Examples:</a:t>
            </a:r>
            <a:r>
              <a:rPr sz="26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WHERE</a:t>
            </a:r>
            <a:r>
              <a:rPr sz="2600" b="1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Address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LIKE</a:t>
            </a:r>
            <a:r>
              <a:rPr sz="2600" b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‘%Houston,TX%’;</a:t>
            </a:r>
            <a:endParaRPr sz="2600" dirty="0">
              <a:latin typeface="Arial"/>
              <a:cs typeface="Arial"/>
            </a:endParaRPr>
          </a:p>
          <a:p>
            <a:pPr marL="2298065" lvl="5">
              <a:spcBef>
                <a:spcPts val="630"/>
              </a:spcBef>
              <a:buClr>
                <a:srgbClr val="333399"/>
              </a:buClr>
              <a:buSzPct val="55769"/>
              <a:tabLst>
                <a:tab pos="756285" algn="l"/>
                <a:tab pos="756920" algn="l"/>
              </a:tabLst>
            </a:pPr>
            <a:r>
              <a:rPr lang="ar-JO" sz="26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WHERE</a:t>
            </a:r>
            <a:r>
              <a:rPr sz="2600" b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Ssn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LIKE</a:t>
            </a:r>
            <a:r>
              <a:rPr sz="2600" b="1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‘_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_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1_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_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8901’;</a:t>
            </a:r>
            <a:endParaRPr sz="26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spc="-5" dirty="0">
                <a:solidFill>
                  <a:srgbClr val="333399"/>
                </a:solidFill>
                <a:latin typeface="Courier New"/>
                <a:cs typeface="Courier New"/>
              </a:rPr>
              <a:t>BETWEE</a:t>
            </a: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800" b="1" spc="-95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pari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on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operator</a:t>
            </a:r>
            <a:endParaRPr sz="2800" dirty="0">
              <a:latin typeface="Arial"/>
              <a:cs typeface="Arial"/>
            </a:endParaRPr>
          </a:p>
          <a:p>
            <a:pPr marL="927100" lvl="1" indent="-457200"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600" spc="-10" dirty="0">
                <a:solidFill>
                  <a:srgbClr val="333399"/>
                </a:solidFill>
                <a:latin typeface="Arial"/>
                <a:cs typeface="Arial"/>
              </a:rPr>
              <a:t>Examples: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WHERE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(Salary</a:t>
            </a: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BETWEEN</a:t>
            </a:r>
            <a:r>
              <a:rPr sz="2600" b="1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30000</a:t>
            </a: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3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b="1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4000)</a:t>
            </a:r>
            <a:r>
              <a:rPr lang="ar-JO" sz="2600" dirty="0">
                <a:latin typeface="Arial"/>
                <a:cs typeface="Arial"/>
              </a:rPr>
              <a:t> </a:t>
            </a:r>
            <a:r>
              <a:rPr sz="2600" b="1" spc="-3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b="1" spc="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Dno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5;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6"/>
          <p:cNvSpPr>
            <a:spLocks noGrp="1" noChangeArrowheads="1"/>
          </p:cNvSpPr>
          <p:nvPr>
            <p:ph type="title"/>
          </p:nvPr>
        </p:nvSpPr>
        <p:spPr>
          <a:xfrm>
            <a:off x="307340" y="127457"/>
            <a:ext cx="8529319" cy="492443"/>
          </a:xfrm>
        </p:spPr>
        <p:txBody>
          <a:bodyPr/>
          <a:lstStyle/>
          <a:p>
            <a:pPr eaLnBrk="1" hangingPunct="1"/>
            <a:r>
              <a:rPr lang="en-US" sz="3200" spc="-5" dirty="0"/>
              <a:t>Substring</a:t>
            </a:r>
            <a:r>
              <a:rPr lang="en-US" sz="3200" spc="10" dirty="0"/>
              <a:t> </a:t>
            </a:r>
            <a:r>
              <a:rPr lang="en-US" sz="3200" dirty="0"/>
              <a:t>Pattern</a:t>
            </a:r>
            <a:r>
              <a:rPr lang="en-US" sz="3200" spc="-5" dirty="0"/>
              <a:t> Matching Examples</a:t>
            </a:r>
            <a:endParaRPr lang="en-US" altLang="en-US" sz="3200" dirty="0">
              <a:solidFill>
                <a:srgbClr val="C00000"/>
              </a:solidFill>
            </a:endParaRPr>
          </a:p>
        </p:txBody>
      </p:sp>
      <p:cxnSp>
        <p:nvCxnSpPr>
          <p:cNvPr id="71685" name="Straight Connector 5"/>
          <p:cNvCxnSpPr>
            <a:cxnSpLocks noChangeShapeType="1"/>
          </p:cNvCxnSpPr>
          <p:nvPr/>
        </p:nvCxnSpPr>
        <p:spPr bwMode="auto">
          <a:xfrm>
            <a:off x="239713" y="2048853"/>
            <a:ext cx="85994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392113" y="2193315"/>
            <a:ext cx="3816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dirty="0"/>
              <a:t>SELECT 	FNAME, LNAME, Salary</a:t>
            </a:r>
            <a:br>
              <a:rPr lang="en-US" altLang="en-US" sz="1600" b="1" dirty="0"/>
            </a:br>
            <a:r>
              <a:rPr lang="en-US" altLang="en-US" sz="1600" b="1" dirty="0"/>
              <a:t>FROM	EMPLOYEE</a:t>
            </a:r>
            <a:br>
              <a:rPr lang="en-US" altLang="en-US" sz="1600" b="1" dirty="0"/>
            </a:br>
            <a:r>
              <a:rPr lang="en-US" altLang="en-US" sz="1600" b="1" dirty="0"/>
              <a:t>WHERE	</a:t>
            </a:r>
            <a:r>
              <a:rPr lang="en-US" altLang="en-US" sz="1600" b="1" dirty="0" err="1"/>
              <a:t>FName</a:t>
            </a:r>
            <a:r>
              <a:rPr lang="en-US" altLang="en-US" sz="1600" b="1" dirty="0"/>
              <a:t> LIKE  ‘A%‘;</a:t>
            </a:r>
          </a:p>
        </p:txBody>
      </p:sp>
      <p:cxnSp>
        <p:nvCxnSpPr>
          <p:cNvPr id="71687" name="Straight Connector 7"/>
          <p:cNvCxnSpPr>
            <a:cxnSpLocks noChangeShapeType="1"/>
          </p:cNvCxnSpPr>
          <p:nvPr/>
        </p:nvCxnSpPr>
        <p:spPr bwMode="auto">
          <a:xfrm>
            <a:off x="228600" y="3075965"/>
            <a:ext cx="3911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392113" y="3142640"/>
            <a:ext cx="37480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70C0"/>
                </a:solidFill>
              </a:rPr>
              <a:t>SELECT 	FNAME, LNAME, Salary</a:t>
            </a:r>
            <a:br>
              <a:rPr lang="en-US" altLang="en-US" sz="1600" b="1">
                <a:solidFill>
                  <a:srgbClr val="0070C0"/>
                </a:solidFill>
              </a:rPr>
            </a:br>
            <a:r>
              <a:rPr lang="en-US" altLang="en-US" sz="1600" b="1">
                <a:solidFill>
                  <a:srgbClr val="0070C0"/>
                </a:solidFill>
              </a:rPr>
              <a:t>FROM	EMPLOYEE</a:t>
            </a:r>
            <a:br>
              <a:rPr lang="en-US" altLang="en-US" sz="1600" b="1">
                <a:solidFill>
                  <a:srgbClr val="0070C0"/>
                </a:solidFill>
              </a:rPr>
            </a:br>
            <a:r>
              <a:rPr lang="en-US" altLang="en-US" sz="1600" b="1">
                <a:solidFill>
                  <a:srgbClr val="0070C0"/>
                </a:solidFill>
              </a:rPr>
              <a:t>WHERE	FName LIKE  ‘%A%‘;</a:t>
            </a:r>
          </a:p>
        </p:txBody>
      </p:sp>
      <p:cxnSp>
        <p:nvCxnSpPr>
          <p:cNvPr id="71689" name="Straight Connector 9"/>
          <p:cNvCxnSpPr>
            <a:cxnSpLocks noChangeShapeType="1"/>
            <a:endCxn id="71688" idx="2"/>
          </p:cNvCxnSpPr>
          <p:nvPr/>
        </p:nvCxnSpPr>
        <p:spPr bwMode="auto">
          <a:xfrm>
            <a:off x="228600" y="3974490"/>
            <a:ext cx="20367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381000" y="4118953"/>
            <a:ext cx="38274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/>
              <a:t>SELECT 	FNAME, LNAME, Salary</a:t>
            </a:r>
            <a:br>
              <a:rPr lang="en-US" altLang="en-US" sz="1600" b="1"/>
            </a:br>
            <a:r>
              <a:rPr lang="en-US" altLang="en-US" sz="1600" b="1"/>
              <a:t>FROM	EMPLOYEE</a:t>
            </a:r>
            <a:br>
              <a:rPr lang="en-US" altLang="en-US" sz="1600" b="1"/>
            </a:br>
            <a:r>
              <a:rPr lang="en-US" altLang="en-US" sz="1600" b="1"/>
              <a:t>WHERE	FName LIKE  ‘AB%‘;</a:t>
            </a:r>
          </a:p>
        </p:txBody>
      </p:sp>
      <p:cxnSp>
        <p:nvCxnSpPr>
          <p:cNvPr id="71691" name="Straight Connector 14"/>
          <p:cNvCxnSpPr>
            <a:cxnSpLocks noChangeShapeType="1"/>
          </p:cNvCxnSpPr>
          <p:nvPr/>
        </p:nvCxnSpPr>
        <p:spPr bwMode="auto">
          <a:xfrm>
            <a:off x="4427538" y="2193315"/>
            <a:ext cx="0" cy="3024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2" name="Rectangle 15"/>
          <p:cNvSpPr>
            <a:spLocks noChangeArrowheads="1"/>
          </p:cNvSpPr>
          <p:nvPr/>
        </p:nvSpPr>
        <p:spPr bwMode="auto">
          <a:xfrm>
            <a:off x="4718050" y="2193315"/>
            <a:ext cx="3816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70C0"/>
                </a:solidFill>
              </a:rPr>
              <a:t>SELECT 	FNAME, LNAME, Salary</a:t>
            </a:r>
            <a:br>
              <a:rPr lang="en-US" altLang="en-US" sz="1600" b="1">
                <a:solidFill>
                  <a:srgbClr val="0070C0"/>
                </a:solidFill>
              </a:rPr>
            </a:br>
            <a:r>
              <a:rPr lang="en-US" altLang="en-US" sz="1600" b="1">
                <a:solidFill>
                  <a:srgbClr val="0070C0"/>
                </a:solidFill>
              </a:rPr>
              <a:t>FROM	EMPLOYEE</a:t>
            </a:r>
            <a:br>
              <a:rPr lang="en-US" altLang="en-US" sz="1600" b="1">
                <a:solidFill>
                  <a:srgbClr val="0070C0"/>
                </a:solidFill>
              </a:rPr>
            </a:br>
            <a:r>
              <a:rPr lang="en-US" altLang="en-US" sz="1600" b="1">
                <a:solidFill>
                  <a:srgbClr val="0070C0"/>
                </a:solidFill>
              </a:rPr>
              <a:t>WHERE	FName LIKE  ‘‘_ _A%‘;</a:t>
            </a:r>
          </a:p>
        </p:txBody>
      </p:sp>
      <p:cxnSp>
        <p:nvCxnSpPr>
          <p:cNvPr id="71693" name="Straight Connector 16"/>
          <p:cNvCxnSpPr>
            <a:cxnSpLocks noChangeShapeType="1"/>
          </p:cNvCxnSpPr>
          <p:nvPr/>
        </p:nvCxnSpPr>
        <p:spPr bwMode="auto">
          <a:xfrm>
            <a:off x="4554538" y="3075965"/>
            <a:ext cx="3911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4" name="Rectangle 17"/>
          <p:cNvSpPr>
            <a:spLocks noChangeArrowheads="1"/>
          </p:cNvSpPr>
          <p:nvPr/>
        </p:nvSpPr>
        <p:spPr bwMode="auto">
          <a:xfrm>
            <a:off x="4718050" y="3142640"/>
            <a:ext cx="37480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/>
              <a:t>SELECT 	FNAME, LNAME, Salary</a:t>
            </a:r>
            <a:br>
              <a:rPr lang="en-US" altLang="en-US" sz="1600" b="1"/>
            </a:br>
            <a:r>
              <a:rPr lang="en-US" altLang="en-US" sz="1600" b="1"/>
              <a:t>FROM	EMPLOYEE</a:t>
            </a:r>
            <a:br>
              <a:rPr lang="en-US" altLang="en-US" sz="1600" b="1"/>
            </a:br>
            <a:r>
              <a:rPr lang="en-US" altLang="en-US" sz="1600" b="1"/>
              <a:t>WHERE	FName LIKE  ‘%A _ _‘;</a:t>
            </a:r>
          </a:p>
        </p:txBody>
      </p:sp>
      <p:cxnSp>
        <p:nvCxnSpPr>
          <p:cNvPr id="71695" name="Straight Connector 18"/>
          <p:cNvCxnSpPr>
            <a:cxnSpLocks noChangeShapeType="1"/>
            <a:endCxn id="71694" idx="2"/>
          </p:cNvCxnSpPr>
          <p:nvPr/>
        </p:nvCxnSpPr>
        <p:spPr bwMode="auto">
          <a:xfrm>
            <a:off x="4554538" y="3974490"/>
            <a:ext cx="20367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6" name="Rectangle 19"/>
          <p:cNvSpPr>
            <a:spLocks noChangeArrowheads="1"/>
          </p:cNvSpPr>
          <p:nvPr/>
        </p:nvSpPr>
        <p:spPr bwMode="auto">
          <a:xfrm>
            <a:off x="4706938" y="4118953"/>
            <a:ext cx="38274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70C0"/>
                </a:solidFill>
              </a:rPr>
              <a:t>SELECT 	FNAME, LNAME, Salary</a:t>
            </a:r>
            <a:br>
              <a:rPr lang="en-US" altLang="en-US" sz="1600" b="1">
                <a:solidFill>
                  <a:srgbClr val="0070C0"/>
                </a:solidFill>
              </a:rPr>
            </a:br>
            <a:r>
              <a:rPr lang="en-US" altLang="en-US" sz="1600" b="1">
                <a:solidFill>
                  <a:srgbClr val="0070C0"/>
                </a:solidFill>
              </a:rPr>
              <a:t>FROM	EMPLOYEE</a:t>
            </a:r>
            <a:br>
              <a:rPr lang="en-US" altLang="en-US" sz="1600" b="1">
                <a:solidFill>
                  <a:srgbClr val="0070C0"/>
                </a:solidFill>
              </a:rPr>
            </a:br>
            <a:r>
              <a:rPr lang="en-US" altLang="en-US" sz="1600" b="1">
                <a:solidFill>
                  <a:srgbClr val="0070C0"/>
                </a:solidFill>
              </a:rPr>
              <a:t>WHERE	FName LIKE  ‘_ _ _‘;</a:t>
            </a:r>
          </a:p>
        </p:txBody>
      </p:sp>
    </p:spTree>
    <p:extLst>
      <p:ext uri="{BB962C8B-B14F-4D97-AF65-F5344CB8AC3E}">
        <p14:creationId xmlns:p14="http://schemas.microsoft.com/office/powerpoint/2010/main" val="2404978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4421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1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41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762369"/>
            <a:ext cx="8039734" cy="43332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Standard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arithmetic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operators: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Addition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(+),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subtraction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(–),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multiplication</a:t>
            </a:r>
            <a:r>
              <a:rPr sz="26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(*),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division</a:t>
            </a: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(/)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may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included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part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SELECT</a:t>
            </a:r>
            <a:endParaRPr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333399"/>
              </a:buClr>
              <a:buFont typeface="Wingdings"/>
              <a:buChar char=""/>
            </a:pPr>
            <a:endParaRPr sz="365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r>
              <a:rPr sz="20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13.</a:t>
            </a:r>
            <a:r>
              <a:rPr sz="20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Show</a:t>
            </a:r>
            <a:r>
              <a:rPr sz="2000" spc="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resulting</a:t>
            </a:r>
            <a:r>
              <a:rPr sz="2000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salaries</a:t>
            </a:r>
            <a:r>
              <a:rPr sz="2000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if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every</a:t>
            </a:r>
            <a:r>
              <a:rPr sz="20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employee</a:t>
            </a:r>
            <a:r>
              <a:rPr sz="2000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working</a:t>
            </a:r>
            <a:r>
              <a:rPr sz="20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on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0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‘ProductX’</a:t>
            </a:r>
            <a:r>
              <a:rPr sz="20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project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Arial"/>
                <a:cs typeface="Arial"/>
              </a:rPr>
              <a:t>given</a:t>
            </a:r>
            <a:r>
              <a:rPr sz="20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0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10 percent</a:t>
            </a:r>
            <a:r>
              <a:rPr sz="20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raise.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1616075" algn="l"/>
              </a:tabLst>
            </a:pPr>
            <a:r>
              <a:rPr sz="2000" b="1" spc="-15" dirty="0">
                <a:solidFill>
                  <a:srgbClr val="800000"/>
                </a:solidFill>
                <a:latin typeface="Arial"/>
                <a:cs typeface="Arial"/>
              </a:rPr>
              <a:t>SELECT	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E.Fname,</a:t>
            </a:r>
            <a:r>
              <a:rPr sz="20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E.Lname,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1.1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*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E.Salary</a:t>
            </a:r>
            <a:r>
              <a:rPr sz="20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b="1" spc="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Increased_sal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1356995" algn="l"/>
              </a:tabLst>
            </a:pPr>
            <a:r>
              <a:rPr sz="2000" b="1" spc="-5" dirty="0">
                <a:solidFill>
                  <a:srgbClr val="800000"/>
                </a:solidFill>
                <a:latin typeface="Arial"/>
                <a:cs typeface="Arial"/>
              </a:rPr>
              <a:t>FROM	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EMPLOYEE</a:t>
            </a:r>
            <a:r>
              <a:rPr sz="2000" spc="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b="1" spc="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E,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WORKS_ON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b="1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800000"/>
                </a:solidFill>
                <a:latin typeface="Arial"/>
                <a:cs typeface="Arial"/>
              </a:rPr>
              <a:t>W,</a:t>
            </a:r>
            <a:r>
              <a:rPr sz="20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PROJECT</a:t>
            </a:r>
            <a:r>
              <a:rPr sz="20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b="1" spc="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1558290" algn="l"/>
              </a:tabLst>
            </a:pP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WHERE	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E.Ssn=W.Essn</a:t>
            </a:r>
            <a:r>
              <a:rPr sz="20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000" b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W.Pno=P.Pnumber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endParaRPr sz="20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P.Pname=‘ProductX’;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5337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Ordering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Query</a:t>
            </a:r>
            <a:r>
              <a:rPr spc="-10" dirty="0"/>
              <a:t> </a:t>
            </a:r>
            <a:r>
              <a:rPr spc="-5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42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05667"/>
            <a:ext cx="8219440" cy="5517151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3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Use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Courier New"/>
                <a:cs typeface="Courier New"/>
              </a:rPr>
              <a:t>ORDER</a:t>
            </a:r>
            <a:r>
              <a:rPr sz="2800" b="1" spc="-5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BY</a:t>
            </a:r>
            <a:r>
              <a:rPr sz="2800" b="1" spc="-5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clause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5400"/>
              </a:lnSpc>
              <a:spcBef>
                <a:spcPts val="49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Keyword</a:t>
            </a:r>
            <a:r>
              <a:rPr sz="2600" spc="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Courier New"/>
                <a:cs typeface="Courier New"/>
              </a:rPr>
              <a:t>DESC</a:t>
            </a:r>
            <a:r>
              <a:rPr sz="2600" b="1" spc="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 see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result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6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descending</a:t>
            </a:r>
            <a:r>
              <a:rPr sz="2600" spc="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order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values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Keyword</a:t>
            </a:r>
            <a:r>
              <a:rPr sz="2600" spc="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Courier New"/>
                <a:cs typeface="Courier New"/>
              </a:rPr>
              <a:t>ASC</a:t>
            </a:r>
            <a:r>
              <a:rPr sz="2600" b="1" spc="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specify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ascending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order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explicitly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9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Typically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placed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end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query</a:t>
            </a:r>
            <a:endParaRPr lang="en-US"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9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600" spc="-5" dirty="0">
                <a:solidFill>
                  <a:srgbClr val="800000"/>
                </a:solidFill>
                <a:latin typeface="Arial"/>
                <a:cs typeface="Arial"/>
              </a:rPr>
              <a:t>Example: </a:t>
            </a:r>
          </a:p>
          <a:p>
            <a:pPr marL="1383665" lvl="2" indent="-457200">
              <a:spcBef>
                <a:spcPts val="790"/>
              </a:spcBef>
              <a:buClr>
                <a:srgbClr val="333399"/>
              </a:buClr>
              <a:buSzPct val="55769"/>
              <a:buFontTx/>
              <a:buChar char="-"/>
              <a:tabLst>
                <a:tab pos="756285" algn="l"/>
                <a:tab pos="756920" algn="l"/>
              </a:tabLst>
            </a:pPr>
            <a:r>
              <a:rPr lang="en-US" sz="2600" dirty="0">
                <a:solidFill>
                  <a:srgbClr val="800000"/>
                </a:solidFill>
                <a:latin typeface="Courier New"/>
                <a:cs typeface="Courier New"/>
              </a:rPr>
              <a:t>SELECT * FROM EMPLOYEE ORDER</a:t>
            </a:r>
            <a:r>
              <a:rPr lang="en-US" sz="2600" spc="-5" dirty="0">
                <a:solidFill>
                  <a:srgbClr val="800000"/>
                </a:solidFill>
                <a:latin typeface="Courier New"/>
                <a:cs typeface="Courier New"/>
              </a:rPr>
              <a:t> BY</a:t>
            </a:r>
            <a:r>
              <a:rPr lang="en-US" sz="26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2600" dirty="0" err="1">
                <a:solidFill>
                  <a:srgbClr val="800000"/>
                </a:solidFill>
                <a:latin typeface="Courier New"/>
                <a:cs typeface="Courier New"/>
              </a:rPr>
              <a:t>Lname</a:t>
            </a:r>
            <a:r>
              <a:rPr lang="en-US" sz="2600" spc="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2600" dirty="0">
                <a:solidFill>
                  <a:srgbClr val="800000"/>
                </a:solidFill>
                <a:latin typeface="Courier New"/>
                <a:cs typeface="Courier New"/>
              </a:rPr>
              <a:t>ASC;</a:t>
            </a:r>
            <a:endParaRPr lang="en-US" sz="2600" dirty="0">
              <a:latin typeface="Courier New"/>
              <a:cs typeface="Courier New"/>
            </a:endParaRPr>
          </a:p>
          <a:p>
            <a:pPr marL="1383665" lvl="2" indent="-457200">
              <a:spcBef>
                <a:spcPts val="790"/>
              </a:spcBef>
              <a:buClr>
                <a:srgbClr val="333399"/>
              </a:buClr>
              <a:buSzPct val="55769"/>
              <a:buFontTx/>
              <a:buChar char="-"/>
              <a:tabLst>
                <a:tab pos="756285" algn="l"/>
                <a:tab pos="756920" algn="l"/>
              </a:tabLst>
            </a:pPr>
            <a:r>
              <a:rPr lang="en-US" sz="2600" dirty="0">
                <a:solidFill>
                  <a:srgbClr val="800000"/>
                </a:solidFill>
                <a:latin typeface="Courier New"/>
                <a:cs typeface="Courier New"/>
              </a:rPr>
              <a:t>SELECT * FROM EMPLOYEE ORDER</a:t>
            </a:r>
            <a:r>
              <a:rPr lang="en-US" sz="2600" spc="-5" dirty="0">
                <a:solidFill>
                  <a:srgbClr val="800000"/>
                </a:solidFill>
                <a:latin typeface="Courier New"/>
                <a:cs typeface="Courier New"/>
              </a:rPr>
              <a:t> BY</a:t>
            </a:r>
            <a:r>
              <a:rPr lang="en-US" sz="26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2600" spc="-5" dirty="0">
                <a:solidFill>
                  <a:srgbClr val="800000"/>
                </a:solidFill>
                <a:latin typeface="Courier New"/>
                <a:cs typeface="Courier New"/>
              </a:rPr>
              <a:t>SALARY</a:t>
            </a:r>
            <a:r>
              <a:rPr lang="en-US" sz="2600" spc="-6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2600" dirty="0">
                <a:solidFill>
                  <a:srgbClr val="800000"/>
                </a:solidFill>
                <a:latin typeface="Courier New"/>
                <a:cs typeface="Courier New"/>
              </a:rPr>
              <a:t>DESC</a:t>
            </a:r>
            <a:endParaRPr lang="en-US" sz="2600" spc="-5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marL="756285" lvl="1"/>
            <a:endParaRPr lang="en-US" sz="2600" dirty="0">
              <a:latin typeface="Arial"/>
              <a:cs typeface="Arial"/>
            </a:endParaRPr>
          </a:p>
          <a:p>
            <a:pPr marL="756285" algn="ctr">
              <a:lnSpc>
                <a:spcPct val="100000"/>
              </a:lnSpc>
            </a:pP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97433"/>
            <a:ext cx="6728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20" dirty="0"/>
              <a:t> </a:t>
            </a:r>
            <a:r>
              <a:rPr dirty="0"/>
              <a:t>SQL</a:t>
            </a:r>
            <a:r>
              <a:rPr spc="-15" dirty="0"/>
              <a:t> </a:t>
            </a:r>
            <a:r>
              <a:rPr spc="-5" dirty="0"/>
              <a:t>Retrieval</a:t>
            </a:r>
            <a:r>
              <a:rPr dirty="0"/>
              <a:t> Query</a:t>
            </a:r>
            <a:r>
              <a:rPr spc="-25" dirty="0"/>
              <a:t> </a:t>
            </a:r>
            <a:r>
              <a:rPr spc="-5" dirty="0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2667000"/>
            <a:ext cx="3950970" cy="14638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43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74052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INSERT,</a:t>
            </a:r>
            <a:r>
              <a:rPr spc="-50" dirty="0"/>
              <a:t> </a:t>
            </a:r>
            <a:r>
              <a:rPr dirty="0"/>
              <a:t>DELETE,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dirty="0"/>
              <a:t>UPDATE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Statements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44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674052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INSERT,</a:t>
            </a:r>
            <a:r>
              <a:rPr spc="-50" dirty="0"/>
              <a:t> </a:t>
            </a:r>
            <a:r>
              <a:rPr dirty="0"/>
              <a:t>DELETE,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dirty="0"/>
              <a:t>UPDATE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Statements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44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5398"/>
            <a:ext cx="8206740" cy="42773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3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Three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commands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used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modify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database: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INSERT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DELETE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UPDATE</a:t>
            </a:r>
            <a:endParaRPr sz="2600" dirty="0">
              <a:latin typeface="Courier New"/>
              <a:cs typeface="Courier New"/>
            </a:endParaRPr>
          </a:p>
          <a:p>
            <a:pPr marL="356870" marR="5080" indent="-344805">
              <a:lnSpc>
                <a:spcPct val="105700"/>
              </a:lnSpc>
              <a:spcBef>
                <a:spcPts val="434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INSERT</a:t>
            </a:r>
            <a:r>
              <a:rPr sz="2600" spc="13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typically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inserts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tuple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(row)</a:t>
            </a:r>
            <a:r>
              <a:rPr sz="2800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(table)</a:t>
            </a:r>
            <a:endParaRPr sz="2800" dirty="0">
              <a:latin typeface="Arial"/>
              <a:cs typeface="Arial"/>
            </a:endParaRPr>
          </a:p>
          <a:p>
            <a:pPr marL="356870" marR="64135" indent="-344805">
              <a:lnSpc>
                <a:spcPct val="105800"/>
              </a:lnSpc>
              <a:spcBef>
                <a:spcPts val="290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UPDATE</a:t>
            </a:r>
            <a:r>
              <a:rPr sz="2600" spc="114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may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update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lang="ar-JO"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sz="2800" spc="-15" dirty="0">
                <a:solidFill>
                  <a:srgbClr val="333399"/>
                </a:solidFill>
                <a:latin typeface="Arial"/>
                <a:cs typeface="Arial"/>
              </a:rPr>
              <a:t> value </a:t>
            </a:r>
            <a:r>
              <a:rPr lang="en-US" sz="2800" spc="-15">
                <a:solidFill>
                  <a:srgbClr val="333399"/>
                </a:solidFill>
                <a:latin typeface="Arial"/>
                <a:cs typeface="Arial"/>
              </a:rPr>
              <a:t>of attribute</a:t>
            </a:r>
            <a:r>
              <a:rPr sz="2800" spc="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-7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(table) that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satisfy</a:t>
            </a:r>
            <a:r>
              <a:rPr sz="2800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condition</a:t>
            </a:r>
            <a:endParaRPr sz="2800" dirty="0">
              <a:latin typeface="Arial"/>
              <a:cs typeface="Arial"/>
            </a:endParaRPr>
          </a:p>
          <a:p>
            <a:pPr marL="356870" marR="771525" indent="-344805">
              <a:lnSpc>
                <a:spcPct val="102899"/>
              </a:lnSpc>
              <a:spcBef>
                <a:spcPts val="380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DELETE</a:t>
            </a:r>
            <a:r>
              <a:rPr sz="2600" spc="1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may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also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update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number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of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tuples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(rows)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 (table)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that satisfy the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condition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87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SQL</a:t>
            </a:r>
            <a:r>
              <a:rPr spc="-10" dirty="0"/>
              <a:t> </a:t>
            </a:r>
            <a:r>
              <a:rPr dirty="0"/>
              <a:t>Data</a:t>
            </a:r>
            <a:r>
              <a:rPr spc="-5" dirty="0"/>
              <a:t> Definition,</a:t>
            </a:r>
            <a:r>
              <a:rPr spc="20" dirty="0"/>
              <a:t> </a:t>
            </a:r>
            <a:r>
              <a:rPr spc="-5" dirty="0"/>
              <a:t>Data</a:t>
            </a:r>
            <a:r>
              <a:rPr spc="25" dirty="0"/>
              <a:t> </a:t>
            </a:r>
            <a:r>
              <a:rPr spc="-10" dirty="0"/>
              <a:t>Types, </a:t>
            </a:r>
            <a:r>
              <a:rPr spc="-985" dirty="0"/>
              <a:t> </a:t>
            </a:r>
            <a:r>
              <a:rPr spc="-5" dirty="0"/>
              <a:t>Standards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6-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8197215" cy="496353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Terminology:</a:t>
            </a:r>
            <a:endParaRPr sz="2800" dirty="0">
              <a:latin typeface="Arial"/>
              <a:cs typeface="Arial"/>
            </a:endParaRPr>
          </a:p>
          <a:p>
            <a:pPr marL="756285" marR="8255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Table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800000"/>
                </a:solidFill>
                <a:latin typeface="Arial"/>
                <a:cs typeface="Arial"/>
              </a:rPr>
              <a:t>row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26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column</a:t>
            </a:r>
            <a:r>
              <a:rPr sz="2600" b="1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used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relational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model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terms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relation,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tuple,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endParaRPr sz="26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Courier New"/>
                <a:cs typeface="Courier New"/>
              </a:rPr>
              <a:t>CREAT</a:t>
            </a:r>
            <a:r>
              <a:rPr sz="2800" spc="5" dirty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2800" spc="-95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tatem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nt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Main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SQL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command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definition</a:t>
            </a:r>
            <a:endParaRPr sz="2600" dirty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625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 language</a:t>
            </a:r>
            <a:r>
              <a:rPr sz="2600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has</a:t>
            </a:r>
            <a:r>
              <a:rPr sz="26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features</a:t>
            </a:r>
            <a:r>
              <a:rPr sz="26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6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endParaRPr lang="ar-JO" sz="2600" spc="-10" dirty="0">
              <a:solidFill>
                <a:srgbClr val="333399"/>
              </a:solidFill>
              <a:latin typeface="Arial"/>
              <a:cs typeface="Arial"/>
            </a:endParaRPr>
          </a:p>
          <a:p>
            <a:pPr marL="814070" marR="5080" lvl="1" indent="-344805">
              <a:spcBef>
                <a:spcPts val="625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2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definition</a:t>
            </a:r>
            <a:r>
              <a:rPr sz="22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sz="2200" spc="60" dirty="0">
                <a:solidFill>
                  <a:srgbClr val="333399"/>
                </a:solidFill>
                <a:latin typeface="Arial"/>
                <a:cs typeface="Arial"/>
              </a:rPr>
              <a:t>(DDL)</a:t>
            </a:r>
            <a:endParaRPr lang="ar-JO" sz="2200" spc="60" dirty="0">
              <a:solidFill>
                <a:srgbClr val="333399"/>
              </a:solidFill>
              <a:latin typeface="Arial"/>
              <a:cs typeface="Arial"/>
            </a:endParaRPr>
          </a:p>
          <a:p>
            <a:pPr marL="814070" marR="5080" lvl="1" indent="-344805">
              <a:spcBef>
                <a:spcPts val="625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Data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33399"/>
                </a:solidFill>
                <a:latin typeface="Arial"/>
                <a:cs typeface="Arial"/>
              </a:rPr>
              <a:t>Manipulation</a:t>
            </a:r>
            <a:r>
              <a:rPr lang="en-US" sz="2200" spc="-10" dirty="0">
                <a:solidFill>
                  <a:srgbClr val="333399"/>
                </a:solidFill>
                <a:latin typeface="Arial"/>
                <a:cs typeface="Arial"/>
              </a:rPr>
              <a:t> (DML)</a:t>
            </a:r>
            <a:endParaRPr lang="ar-JO" sz="2200" spc="120" dirty="0">
              <a:solidFill>
                <a:srgbClr val="333399"/>
              </a:solidFill>
              <a:latin typeface="Arial"/>
              <a:cs typeface="Arial"/>
            </a:endParaRPr>
          </a:p>
          <a:p>
            <a:pPr marL="814070" marR="5080" lvl="1" indent="-344805">
              <a:spcBef>
                <a:spcPts val="625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Transaction</a:t>
            </a:r>
            <a:r>
              <a:rPr sz="22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control</a:t>
            </a:r>
            <a:endParaRPr lang="ar-JO" sz="2200" spc="-5" dirty="0">
              <a:solidFill>
                <a:srgbClr val="333399"/>
              </a:solidFill>
              <a:latin typeface="Arial"/>
              <a:cs typeface="Arial"/>
            </a:endParaRPr>
          </a:p>
          <a:p>
            <a:pPr marL="814070" marR="5080" lvl="1" indent="-344805">
              <a:spcBef>
                <a:spcPts val="625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33399"/>
                </a:solidFill>
                <a:latin typeface="Arial"/>
                <a:cs typeface="Arial"/>
              </a:rPr>
              <a:t>Indexing</a:t>
            </a:r>
            <a:endParaRPr lang="ar-JO" sz="2200" spc="-10" dirty="0">
              <a:solidFill>
                <a:srgbClr val="333399"/>
              </a:solidFill>
              <a:latin typeface="Arial"/>
              <a:cs typeface="Arial"/>
            </a:endParaRPr>
          </a:p>
          <a:p>
            <a:pPr marL="814070" marR="5080" lvl="1" indent="-344805">
              <a:spcBef>
                <a:spcPts val="625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Security</a:t>
            </a:r>
            <a:r>
              <a:rPr sz="22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specification</a:t>
            </a:r>
            <a:r>
              <a:rPr sz="2200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(Grant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2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33399"/>
                </a:solidFill>
                <a:latin typeface="Arial"/>
                <a:cs typeface="Arial"/>
              </a:rPr>
              <a:t>Revoke</a:t>
            </a: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endParaRPr lang="ar-JO" sz="2200" spc="-5" dirty="0">
              <a:solidFill>
                <a:srgbClr val="333399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170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INSERT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45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8049895" cy="4125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its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simplest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form,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it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used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add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one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more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endParaRPr sz="2800">
              <a:latin typeface="Arial"/>
              <a:cs typeface="Arial"/>
            </a:endParaRPr>
          </a:p>
          <a:p>
            <a:pPr marL="356870" marR="710565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</a:t>
            </a:r>
            <a:r>
              <a:rPr sz="28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values</a:t>
            </a:r>
            <a:r>
              <a:rPr sz="28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should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listed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the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same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order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as the attributes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were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specified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333399"/>
                </a:solidFill>
                <a:latin typeface="Arial"/>
                <a:cs typeface="Arial"/>
              </a:rPr>
              <a:t>CREATE</a:t>
            </a:r>
            <a:r>
              <a:rPr sz="2800" b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333399"/>
                </a:solidFill>
                <a:latin typeface="Arial"/>
                <a:cs typeface="Arial"/>
              </a:rPr>
              <a:t>TABLE</a:t>
            </a:r>
            <a:r>
              <a:rPr sz="2800" b="1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command</a:t>
            </a:r>
            <a:endParaRPr sz="2800">
              <a:latin typeface="Arial"/>
              <a:cs typeface="Arial"/>
            </a:endParaRPr>
          </a:p>
          <a:p>
            <a:pPr marL="356870" marR="146685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Constraints</a:t>
            </a:r>
            <a:r>
              <a:rPr sz="28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on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types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are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observed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automatically</a:t>
            </a:r>
            <a:endParaRPr sz="2800">
              <a:latin typeface="Arial"/>
              <a:cs typeface="Arial"/>
            </a:endParaRPr>
          </a:p>
          <a:p>
            <a:pPr marL="356870" marR="62230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Any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integrity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constraints</a:t>
            </a:r>
            <a:r>
              <a:rPr sz="2800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as a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part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DDL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specification</a:t>
            </a:r>
            <a:r>
              <a:rPr sz="28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are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enforced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485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</a:t>
            </a:r>
            <a:r>
              <a:rPr spc="-65" dirty="0"/>
              <a:t> </a:t>
            </a:r>
            <a:r>
              <a:rPr dirty="0"/>
              <a:t>INSERT</a:t>
            </a:r>
            <a:r>
              <a:rPr spc="-15" dirty="0"/>
              <a:t> </a:t>
            </a:r>
            <a:r>
              <a:rPr spc="-5" dirty="0"/>
              <a:t>Command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795655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Specify</a:t>
            </a:r>
            <a:r>
              <a:rPr sz="28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name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list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values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tuple.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All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values</a:t>
            </a:r>
            <a:r>
              <a:rPr sz="28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including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nulls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are supplied.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887" y="2603560"/>
            <a:ext cx="6920554" cy="838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46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pic>
        <p:nvPicPr>
          <p:cNvPr id="9" name="Picture 8" descr="Pink tissue paper"/>
          <p:cNvPicPr>
            <a:picLocks noChangeAspect="1" noChangeArrowheads="1"/>
          </p:cNvPicPr>
          <p:nvPr/>
        </p:nvPicPr>
        <p:blipFill>
          <a:blip r:embed="rId3">
            <a:lum bright="-6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7" y="3791806"/>
            <a:ext cx="6696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7150" y="5278791"/>
            <a:ext cx="7243811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altLang="en-US" sz="2200" dirty="0"/>
              <a:t>INSERT INTO EMPLOYEE (FNAME, LNAME, SSN)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VALUES ('Richard', 'Marini', '653298653')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485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</a:t>
            </a:r>
            <a:r>
              <a:rPr spc="-65" dirty="0"/>
              <a:t> </a:t>
            </a:r>
            <a:r>
              <a:rPr dirty="0"/>
              <a:t>INSERT</a:t>
            </a:r>
            <a:r>
              <a:rPr spc="-15" dirty="0"/>
              <a:t> </a:t>
            </a:r>
            <a:r>
              <a:rPr spc="-5" dirty="0"/>
              <a:t>Command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976" y="1524000"/>
            <a:ext cx="8055609" cy="17504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endParaRPr lang="ar-JO" sz="2800" dirty="0">
              <a:solidFill>
                <a:srgbClr val="333399"/>
              </a:solidFill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 variation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below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inserts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multiple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where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 new table is loaded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values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from 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result of a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query.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104" y="3733800"/>
            <a:ext cx="7035683" cy="1519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46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  <p:extLst>
      <p:ext uri="{BB962C8B-B14F-4D97-AF65-F5344CB8AC3E}">
        <p14:creationId xmlns:p14="http://schemas.microsoft.com/office/powerpoint/2010/main" val="646912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6054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BULK</a:t>
            </a:r>
            <a:r>
              <a:rPr spc="-30" dirty="0"/>
              <a:t> </a:t>
            </a:r>
            <a:r>
              <a:rPr dirty="0"/>
              <a:t>LOADING</a:t>
            </a:r>
            <a:r>
              <a:rPr spc="-15" dirty="0"/>
              <a:t> </a:t>
            </a:r>
            <a:r>
              <a:rPr spc="5" dirty="0"/>
              <a:t>OF</a:t>
            </a:r>
            <a:r>
              <a:rPr spc="-35" dirty="0"/>
              <a:t> </a:t>
            </a:r>
            <a:r>
              <a:rPr spc="5" dirty="0"/>
              <a:t>TABLES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47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964"/>
            <a:ext cx="8029575" cy="329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Another</a:t>
            </a:r>
            <a:r>
              <a:rPr sz="26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variation</a:t>
            </a:r>
            <a:r>
              <a:rPr sz="2600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333399"/>
                </a:solidFill>
                <a:latin typeface="Arial"/>
                <a:cs typeface="Arial"/>
              </a:rPr>
              <a:t>INSERT</a:t>
            </a:r>
            <a:r>
              <a:rPr sz="2600" b="1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used</a:t>
            </a:r>
            <a:r>
              <a:rPr sz="26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6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bulk-loading </a:t>
            </a:r>
            <a:r>
              <a:rPr sz="2600" spc="-7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6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several</a:t>
            </a:r>
            <a:r>
              <a:rPr sz="2600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r>
              <a:rPr sz="26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into</a:t>
            </a:r>
            <a:r>
              <a:rPr sz="26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tables</a:t>
            </a:r>
            <a:endParaRPr sz="2600">
              <a:latin typeface="Arial"/>
              <a:cs typeface="Arial"/>
            </a:endParaRPr>
          </a:p>
          <a:p>
            <a:pPr marL="356870" marR="461645" indent="-344805">
              <a:lnSpc>
                <a:spcPct val="100000"/>
              </a:lnSpc>
              <a:spcBef>
                <a:spcPts val="630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6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new</a:t>
            </a:r>
            <a:r>
              <a:rPr sz="26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table</a:t>
            </a:r>
            <a:r>
              <a:rPr sz="26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TNEW</a:t>
            </a: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can</a:t>
            </a:r>
            <a:r>
              <a:rPr sz="26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26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created</a:t>
            </a:r>
            <a:r>
              <a:rPr sz="26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sz="26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same </a:t>
            </a:r>
            <a:r>
              <a:rPr sz="2600" spc="-7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attributes</a:t>
            </a:r>
            <a:r>
              <a:rPr sz="2600" spc="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as</a:t>
            </a: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6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6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using</a:t>
            </a:r>
            <a:r>
              <a:rPr sz="26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LIKE</a:t>
            </a:r>
            <a:r>
              <a:rPr sz="26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6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6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333399"/>
                </a:solidFill>
                <a:latin typeface="Arial"/>
                <a:cs typeface="Arial"/>
              </a:rPr>
              <a:t>syntax,</a:t>
            </a:r>
            <a:r>
              <a:rPr sz="2600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it can</a:t>
            </a:r>
            <a:r>
              <a:rPr sz="26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26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loaded</a:t>
            </a:r>
            <a:r>
              <a:rPr sz="2600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sz="2600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entire</a:t>
            </a:r>
            <a:r>
              <a:rPr sz="26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data.</a:t>
            </a: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25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EXAMPLE: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235325" algn="l"/>
                <a:tab pos="3954779" algn="l"/>
              </a:tabLst>
            </a:pPr>
            <a:r>
              <a:rPr sz="2000" b="1" spc="-15" dirty="0">
                <a:solidFill>
                  <a:srgbClr val="990033"/>
                </a:solidFill>
                <a:latin typeface="Arial"/>
                <a:cs typeface="Arial"/>
              </a:rPr>
              <a:t>CREATE</a:t>
            </a:r>
            <a:r>
              <a:rPr sz="2000" b="1" spc="1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990033"/>
                </a:solidFill>
                <a:latin typeface="Arial"/>
                <a:cs typeface="Arial"/>
              </a:rPr>
              <a:t>TABLE</a:t>
            </a:r>
            <a:r>
              <a:rPr sz="2000" b="1" spc="7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990033"/>
                </a:solidFill>
                <a:latin typeface="Arial"/>
                <a:cs typeface="Arial"/>
              </a:rPr>
              <a:t>D5EMPS	</a:t>
            </a:r>
            <a:r>
              <a:rPr sz="2000" b="1" spc="-5" dirty="0">
                <a:solidFill>
                  <a:srgbClr val="990033"/>
                </a:solidFill>
                <a:latin typeface="Arial"/>
                <a:cs typeface="Arial"/>
              </a:rPr>
              <a:t>LIKE	</a:t>
            </a:r>
            <a:r>
              <a:rPr sz="2000" spc="-15" dirty="0">
                <a:solidFill>
                  <a:srgbClr val="990033"/>
                </a:solidFill>
                <a:latin typeface="Arial"/>
                <a:cs typeface="Arial"/>
              </a:rPr>
              <a:t>EMPLOYEE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2126" y="4896127"/>
            <a:ext cx="2122170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solidFill>
                  <a:srgbClr val="990033"/>
                </a:solidFill>
                <a:latin typeface="Arial"/>
                <a:cs typeface="Arial"/>
              </a:rPr>
              <a:t>E.*</a:t>
            </a:r>
            <a:endParaRPr sz="20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484"/>
              </a:spcBef>
            </a:pPr>
            <a:r>
              <a:rPr sz="2000" spc="-15" dirty="0">
                <a:solidFill>
                  <a:srgbClr val="990033"/>
                </a:solidFill>
                <a:latin typeface="Arial"/>
                <a:cs typeface="Arial"/>
              </a:rPr>
              <a:t>EMPLOYEE</a:t>
            </a:r>
            <a:r>
              <a:rPr sz="2000" spc="4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990033"/>
                </a:solidFill>
                <a:latin typeface="Arial"/>
                <a:cs typeface="Arial"/>
              </a:rPr>
              <a:t>AS</a:t>
            </a:r>
            <a:r>
              <a:rPr sz="2000" b="1" spc="5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90033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990033"/>
                </a:solidFill>
                <a:latin typeface="Arial"/>
                <a:cs typeface="Arial"/>
              </a:rPr>
              <a:t>E.Dno=5)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721" y="4896127"/>
            <a:ext cx="1951355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0" marR="5080">
              <a:lnSpc>
                <a:spcPct val="120100"/>
              </a:lnSpc>
              <a:spcBef>
                <a:spcPts val="95"/>
              </a:spcBef>
            </a:pPr>
            <a:r>
              <a:rPr sz="2000" dirty="0">
                <a:solidFill>
                  <a:srgbClr val="990033"/>
                </a:solidFill>
                <a:latin typeface="Arial"/>
                <a:cs typeface="Arial"/>
              </a:rPr>
              <a:t>(</a:t>
            </a:r>
            <a:r>
              <a:rPr sz="2000" b="1" spc="-20" dirty="0">
                <a:solidFill>
                  <a:srgbClr val="990033"/>
                </a:solidFill>
                <a:latin typeface="Arial"/>
                <a:cs typeface="Arial"/>
              </a:rPr>
              <a:t>SE</a:t>
            </a:r>
            <a:r>
              <a:rPr sz="2000" b="1" spc="-5" dirty="0">
                <a:solidFill>
                  <a:srgbClr val="990033"/>
                </a:solidFill>
                <a:latin typeface="Arial"/>
                <a:cs typeface="Arial"/>
              </a:rPr>
              <a:t>L</a:t>
            </a:r>
            <a:r>
              <a:rPr sz="2000" b="1" spc="-20" dirty="0">
                <a:solidFill>
                  <a:srgbClr val="990033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990033"/>
                </a:solidFill>
                <a:latin typeface="Arial"/>
                <a:cs typeface="Arial"/>
              </a:rPr>
              <a:t>CT  FROM </a:t>
            </a:r>
            <a:r>
              <a:rPr sz="2000" b="1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990033"/>
                </a:solidFill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990033"/>
                </a:solidFill>
                <a:latin typeface="Arial"/>
                <a:cs typeface="Arial"/>
              </a:rPr>
              <a:t>WITH</a:t>
            </a:r>
            <a:r>
              <a:rPr sz="2000" b="1" spc="-6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990033"/>
                </a:solidFill>
                <a:latin typeface="Arial"/>
                <a:cs typeface="Arial"/>
              </a:rPr>
              <a:t>DATA</a:t>
            </a:r>
            <a:r>
              <a:rPr sz="2000" spc="-25" dirty="0">
                <a:solidFill>
                  <a:srgbClr val="990033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1807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DELE</a:t>
            </a:r>
            <a:r>
              <a:rPr spc="15" dirty="0"/>
              <a:t>T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48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1432"/>
            <a:ext cx="8171180" cy="48564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Removes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r>
              <a:rPr sz="24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from</a:t>
            </a:r>
            <a:r>
              <a:rPr sz="24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endParaRPr sz="2400">
              <a:latin typeface="Arial"/>
              <a:cs typeface="Arial"/>
            </a:endParaRPr>
          </a:p>
          <a:p>
            <a:pPr marL="756285" marR="426720" lvl="1" indent="-28702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Includes</a:t>
            </a:r>
            <a:r>
              <a:rPr sz="24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WHERE-clause</a:t>
            </a:r>
            <a:r>
              <a:rPr sz="24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select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tuples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be </a:t>
            </a:r>
            <a:r>
              <a:rPr sz="2400" spc="-6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deleted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Referential</a:t>
            </a:r>
            <a:r>
              <a:rPr sz="24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integrity</a:t>
            </a:r>
            <a:r>
              <a:rPr sz="24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should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enforced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Tuples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deleted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only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one table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at a time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(unless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CASCADE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specified</a:t>
            </a:r>
            <a:r>
              <a:rPr sz="24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referential</a:t>
            </a:r>
            <a:r>
              <a:rPr sz="24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integrity </a:t>
            </a:r>
            <a:r>
              <a:rPr sz="2400" spc="-6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constraint)</a:t>
            </a:r>
            <a:endParaRPr sz="2400">
              <a:latin typeface="Arial"/>
              <a:cs typeface="Arial"/>
            </a:endParaRPr>
          </a:p>
          <a:p>
            <a:pPr marL="756285" marR="187325" lvl="1" indent="-28702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 missing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WHERE-clause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specifies that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all tuples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deleted;</a:t>
            </a:r>
            <a:r>
              <a:rPr sz="24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table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then</a:t>
            </a:r>
            <a:r>
              <a:rPr sz="24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becomes </a:t>
            </a:r>
            <a:r>
              <a:rPr sz="2400" spc="-6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empty</a:t>
            </a:r>
            <a:r>
              <a:rPr sz="24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756285" marR="74930" lvl="1" indent="-28702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number of tuples deleted depends on the number </a:t>
            </a:r>
            <a:r>
              <a:rPr sz="2400" spc="-6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tuples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satisfy</a:t>
            </a:r>
            <a:r>
              <a:rPr sz="24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800000"/>
                </a:solidFill>
                <a:latin typeface="Arial"/>
                <a:cs typeface="Arial"/>
              </a:rPr>
              <a:t>WHERE-clause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4954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</a:t>
            </a:r>
            <a:r>
              <a:rPr spc="-55" dirty="0"/>
              <a:t> </a:t>
            </a:r>
            <a:r>
              <a:rPr dirty="0"/>
              <a:t>DELETE</a:t>
            </a:r>
            <a:r>
              <a:rPr spc="-40" dirty="0"/>
              <a:t> </a:t>
            </a:r>
            <a:r>
              <a:rPr spc="-5" dirty="0"/>
              <a:t>Command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6490"/>
            <a:ext cx="8086725" cy="13919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Removes</a:t>
            </a:r>
            <a:r>
              <a:rPr sz="28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from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relation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5400"/>
              </a:lnSpc>
              <a:spcBef>
                <a:spcPts val="30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Includes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WHERE</a:t>
            </a:r>
            <a:r>
              <a:rPr sz="2600" spc="-8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clause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select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tuples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be  deleted.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number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tuples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deleted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will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vary.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346703"/>
            <a:ext cx="4903809" cy="24733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49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1883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UPDA</a:t>
            </a:r>
            <a:r>
              <a:rPr spc="20" dirty="0"/>
              <a:t>T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50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8013700" cy="4638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342265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Used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modify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attribute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values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one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more </a:t>
            </a:r>
            <a:r>
              <a:rPr sz="2800" spc="-7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selected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endParaRPr sz="2800">
              <a:latin typeface="Arial"/>
              <a:cs typeface="Arial"/>
            </a:endParaRPr>
          </a:p>
          <a:p>
            <a:pPr marL="356870" marR="1100455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WHERE-clause</a:t>
            </a:r>
            <a:r>
              <a:rPr sz="2800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selects</a:t>
            </a:r>
            <a:r>
              <a:rPr sz="28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sz="2800" spc="-7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modified</a:t>
            </a:r>
            <a:endParaRPr sz="28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 additional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SET-clause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specifies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attributes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modified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their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new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  <a:p>
            <a:pPr marL="356870" marR="758825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Each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command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modifies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i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i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same </a:t>
            </a:r>
            <a:r>
              <a:rPr sz="2800" i="1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endParaRPr sz="2800">
              <a:latin typeface="Arial"/>
              <a:cs typeface="Arial"/>
            </a:endParaRPr>
          </a:p>
          <a:p>
            <a:pPr marL="356870" marR="678815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Referential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integrity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specified</a:t>
            </a:r>
            <a:r>
              <a:rPr sz="28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as part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DDL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specification</a:t>
            </a:r>
            <a:r>
              <a:rPr sz="28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enforced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3558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UPDATE</a:t>
            </a:r>
            <a:r>
              <a:rPr spc="-5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51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7546975" cy="1308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Example: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Change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location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controlling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department number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project number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10 to 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'Bellaire'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5,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respectively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817" y="3497326"/>
            <a:ext cx="53784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U5: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8077" y="3497326"/>
            <a:ext cx="136334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UPDA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E 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SET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8077" y="4686680"/>
            <a:ext cx="125984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60" dirty="0">
                <a:solidFill>
                  <a:srgbClr val="800000"/>
                </a:solidFill>
                <a:latin typeface="Arial"/>
                <a:cs typeface="Arial"/>
              </a:rPr>
              <a:t>W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HERE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7385" y="3497326"/>
            <a:ext cx="3627754" cy="1610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PROJECT</a:t>
            </a:r>
            <a:endParaRPr sz="2600">
              <a:latin typeface="Arial"/>
              <a:cs typeface="Arial"/>
            </a:endParaRPr>
          </a:p>
          <a:p>
            <a:pPr marL="927100" marR="5080" indent="-915035">
              <a:lnSpc>
                <a:spcPct val="100000"/>
              </a:lnSpc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PLOCATION = 'Bellaire',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DNUM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PNUMBER=10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3558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UPDATE</a:t>
            </a:r>
            <a:r>
              <a:rPr spc="-5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52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1813"/>
            <a:ext cx="6639559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6870" marR="5080" indent="-344805">
              <a:lnSpc>
                <a:spcPts val="2300"/>
              </a:lnSpc>
              <a:spcBef>
                <a:spcPts val="66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Example: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Give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all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employees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the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'Research' </a:t>
            </a:r>
            <a:r>
              <a:rPr sz="2400" spc="-6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department</a:t>
            </a:r>
            <a:r>
              <a:rPr sz="24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10%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raise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in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salary.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2732" y="2210562"/>
            <a:ext cx="3122295" cy="630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5"/>
              </a:spcBef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EMPLOYEE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SALARY</a:t>
            </a:r>
            <a:r>
              <a:rPr sz="22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SALARY</a:t>
            </a:r>
            <a:r>
              <a:rPr sz="22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*1.1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817" y="2210562"/>
            <a:ext cx="1617980" cy="8991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69900" marR="5080" indent="-457834">
              <a:lnSpc>
                <a:spcPts val="2110"/>
              </a:lnSpc>
              <a:spcBef>
                <a:spcPts val="620"/>
              </a:spcBef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6</a:t>
            </a:r>
            <a:r>
              <a:rPr sz="2200" spc="175" dirty="0">
                <a:solidFill>
                  <a:srgbClr val="800000"/>
                </a:solidFill>
                <a:latin typeface="Arial"/>
                <a:cs typeface="Arial"/>
              </a:rPr>
              <a:t>: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 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SET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WHERE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2732" y="2747263"/>
            <a:ext cx="41757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9305" algn="l"/>
                <a:tab pos="2756535" algn="l"/>
              </a:tabLst>
            </a:pP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DN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EC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DNU</a:t>
            </a:r>
            <a:r>
              <a:rPr sz="2200" spc="-35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67685">
              <a:lnSpc>
                <a:spcPts val="2375"/>
              </a:lnSpc>
              <a:spcBef>
                <a:spcPts val="105"/>
              </a:spcBef>
              <a:tabLst>
                <a:tab pos="4585970" algn="l"/>
              </a:tabLst>
            </a:pPr>
            <a:r>
              <a:rPr dirty="0"/>
              <a:t>FROM	</a:t>
            </a:r>
            <a:r>
              <a:rPr spc="-10" dirty="0"/>
              <a:t>DEPARTMENT</a:t>
            </a:r>
          </a:p>
          <a:p>
            <a:pPr marL="3067685">
              <a:lnSpc>
                <a:spcPts val="2375"/>
              </a:lnSpc>
              <a:tabLst>
                <a:tab pos="4585970" algn="l"/>
              </a:tabLst>
            </a:pPr>
            <a:r>
              <a:rPr spc="15" dirty="0"/>
              <a:t>WHERE	</a:t>
            </a:r>
            <a:r>
              <a:rPr spc="-5" dirty="0"/>
              <a:t>DNAME='Research')</a:t>
            </a:r>
          </a:p>
          <a:p>
            <a:pPr marL="356870" indent="-344805">
              <a:lnSpc>
                <a:spcPts val="2595"/>
              </a:lnSpc>
              <a:spcBef>
                <a:spcPts val="210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</a:rPr>
              <a:t>In</a:t>
            </a:r>
            <a:r>
              <a:rPr sz="2400" spc="-15" dirty="0">
                <a:solidFill>
                  <a:srgbClr val="333399"/>
                </a:solidFill>
              </a:rPr>
              <a:t> </a:t>
            </a:r>
            <a:r>
              <a:rPr sz="2400" dirty="0">
                <a:solidFill>
                  <a:srgbClr val="333399"/>
                </a:solidFill>
              </a:rPr>
              <a:t>this</a:t>
            </a:r>
            <a:r>
              <a:rPr sz="2400" spc="-3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request,</a:t>
            </a:r>
            <a:r>
              <a:rPr sz="2400" spc="-15" dirty="0">
                <a:solidFill>
                  <a:srgbClr val="333399"/>
                </a:solidFill>
              </a:rPr>
              <a:t> </a:t>
            </a:r>
            <a:r>
              <a:rPr sz="2400" dirty="0">
                <a:solidFill>
                  <a:srgbClr val="333399"/>
                </a:solidFill>
              </a:rPr>
              <a:t>the</a:t>
            </a:r>
            <a:r>
              <a:rPr sz="2400" spc="-15" dirty="0">
                <a:solidFill>
                  <a:srgbClr val="333399"/>
                </a:solidFill>
              </a:rPr>
              <a:t> </a:t>
            </a:r>
            <a:r>
              <a:rPr sz="2400" dirty="0">
                <a:solidFill>
                  <a:srgbClr val="333399"/>
                </a:solidFill>
              </a:rPr>
              <a:t>modified</a:t>
            </a:r>
            <a:r>
              <a:rPr sz="2400" spc="-60" dirty="0">
                <a:solidFill>
                  <a:srgbClr val="333399"/>
                </a:solidFill>
              </a:rPr>
              <a:t> </a:t>
            </a:r>
            <a:r>
              <a:rPr sz="2400" dirty="0">
                <a:solidFill>
                  <a:srgbClr val="333399"/>
                </a:solidFill>
              </a:rPr>
              <a:t>SALARY</a:t>
            </a:r>
            <a:r>
              <a:rPr sz="2400" spc="-2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value</a:t>
            </a:r>
            <a:r>
              <a:rPr sz="2400" spc="10" dirty="0">
                <a:solidFill>
                  <a:srgbClr val="333399"/>
                </a:solidFill>
              </a:rPr>
              <a:t> </a:t>
            </a:r>
            <a:r>
              <a:rPr sz="2400" dirty="0">
                <a:solidFill>
                  <a:srgbClr val="333399"/>
                </a:solidFill>
              </a:rPr>
              <a:t>depends</a:t>
            </a:r>
            <a:r>
              <a:rPr sz="2400" spc="-45" dirty="0">
                <a:solidFill>
                  <a:srgbClr val="333399"/>
                </a:solidFill>
              </a:rPr>
              <a:t> </a:t>
            </a:r>
            <a:r>
              <a:rPr sz="2400" dirty="0">
                <a:solidFill>
                  <a:srgbClr val="333399"/>
                </a:solidFill>
              </a:rPr>
              <a:t>on</a:t>
            </a:r>
            <a:endParaRPr sz="2400"/>
          </a:p>
          <a:p>
            <a:pPr marL="356870">
              <a:lnSpc>
                <a:spcPts val="2595"/>
              </a:lnSpc>
            </a:pPr>
            <a:r>
              <a:rPr sz="2400" dirty="0">
                <a:solidFill>
                  <a:srgbClr val="333399"/>
                </a:solidFill>
              </a:rPr>
              <a:t>the</a:t>
            </a:r>
            <a:r>
              <a:rPr sz="2400" spc="-2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original</a:t>
            </a:r>
            <a:r>
              <a:rPr sz="2400" spc="20" dirty="0">
                <a:solidFill>
                  <a:srgbClr val="333399"/>
                </a:solidFill>
              </a:rPr>
              <a:t> </a:t>
            </a:r>
            <a:r>
              <a:rPr sz="2400" dirty="0">
                <a:solidFill>
                  <a:srgbClr val="333399"/>
                </a:solidFill>
              </a:rPr>
              <a:t>SALARY</a:t>
            </a:r>
            <a:r>
              <a:rPr sz="2400" spc="-4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value</a:t>
            </a:r>
            <a:r>
              <a:rPr sz="2400" spc="10" dirty="0">
                <a:solidFill>
                  <a:srgbClr val="333399"/>
                </a:solidFill>
              </a:rPr>
              <a:t> </a:t>
            </a:r>
            <a:r>
              <a:rPr sz="2400" spc="-5" dirty="0">
                <a:solidFill>
                  <a:srgbClr val="333399"/>
                </a:solidFill>
              </a:rPr>
              <a:t>in</a:t>
            </a:r>
            <a:r>
              <a:rPr sz="2400" dirty="0">
                <a:solidFill>
                  <a:srgbClr val="333399"/>
                </a:solidFill>
              </a:rPr>
              <a:t> each</a:t>
            </a:r>
            <a:r>
              <a:rPr sz="2400" spc="-15" dirty="0">
                <a:solidFill>
                  <a:srgbClr val="333399"/>
                </a:solidFill>
              </a:rPr>
              <a:t> </a:t>
            </a:r>
            <a:r>
              <a:rPr sz="2400" dirty="0">
                <a:solidFill>
                  <a:srgbClr val="333399"/>
                </a:solidFill>
              </a:rPr>
              <a:t>tuple</a:t>
            </a:r>
            <a:endParaRPr sz="24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756285" marR="5080" lvl="1" indent="-287020">
              <a:lnSpc>
                <a:spcPts val="2300"/>
              </a:lnSpc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reference</a:t>
            </a:r>
            <a:r>
              <a:rPr sz="24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4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SALARY</a:t>
            </a:r>
            <a:r>
              <a:rPr sz="24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4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right</a:t>
            </a:r>
            <a:r>
              <a:rPr sz="24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sz="2400" spc="-6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refers</a:t>
            </a:r>
            <a:r>
              <a:rPr sz="24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old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SALARY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value</a:t>
            </a:r>
            <a:r>
              <a:rPr sz="24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before</a:t>
            </a:r>
            <a:r>
              <a:rPr sz="24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modification</a:t>
            </a:r>
            <a:endParaRPr sz="2400">
              <a:latin typeface="Arial"/>
              <a:cs typeface="Arial"/>
            </a:endParaRPr>
          </a:p>
          <a:p>
            <a:pPr marL="756285" marR="193675" lvl="1" indent="-287020">
              <a:lnSpc>
                <a:spcPts val="2300"/>
              </a:lnSpc>
              <a:spcBef>
                <a:spcPts val="59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reference</a:t>
            </a:r>
            <a:r>
              <a:rPr sz="24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4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SALARY</a:t>
            </a:r>
            <a:r>
              <a:rPr sz="24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4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left</a:t>
            </a:r>
            <a:r>
              <a:rPr sz="24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sz="2400" spc="-6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refers</a:t>
            </a:r>
            <a:r>
              <a:rPr sz="24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new</a:t>
            </a:r>
            <a:r>
              <a:rPr sz="24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SALARY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value</a:t>
            </a:r>
            <a:r>
              <a:rPr sz="24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after</a:t>
            </a:r>
            <a:r>
              <a:rPr sz="24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modification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198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5817" y="5845677"/>
            <a:ext cx="45345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  <a:tabLst>
                <a:tab pos="299085" algn="l"/>
              </a:tabLst>
            </a:pPr>
            <a:r>
              <a:rPr sz="1450" spc="-10" dirty="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r>
              <a:rPr sz="1450" spc="-10" dirty="0">
                <a:solidFill>
                  <a:srgbClr val="333399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update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commands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6-</a:t>
            </a:r>
            <a:r>
              <a:rPr spc="-20" dirty="0"/>
              <a:t> </a:t>
            </a:r>
            <a:r>
              <a:rPr spc="-5" dirty="0"/>
              <a:t>55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8206105" cy="42265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SQL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Comprehensive</a:t>
            </a:r>
            <a:r>
              <a:rPr sz="2600" spc="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language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relational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database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management</a:t>
            </a:r>
            <a:endParaRPr sz="2600">
              <a:latin typeface="Arial"/>
              <a:cs typeface="Arial"/>
            </a:endParaRPr>
          </a:p>
          <a:p>
            <a:pPr marL="756285" marR="108712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 definition,</a:t>
            </a:r>
            <a:r>
              <a:rPr sz="26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queries,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updates,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constraint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specification,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view</a:t>
            </a:r>
            <a:r>
              <a:rPr sz="2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definition</a:t>
            </a: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Covered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definition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commands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creating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tables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Commands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constraint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specification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Simple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retrieval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queries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684085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Schema</a:t>
            </a:r>
            <a:r>
              <a:rPr spc="5" dirty="0"/>
              <a:t> </a:t>
            </a:r>
            <a:r>
              <a:rPr spc="-10" dirty="0"/>
              <a:t>and </a:t>
            </a:r>
            <a:r>
              <a:rPr spc="-5" dirty="0"/>
              <a:t>Catalog</a:t>
            </a:r>
            <a:r>
              <a:rPr spc="30" dirty="0"/>
              <a:t> </a:t>
            </a:r>
            <a:r>
              <a:rPr spc="-5" dirty="0"/>
              <a:t>Concepts</a:t>
            </a:r>
            <a:r>
              <a:rPr spc="20" dirty="0"/>
              <a:t> </a:t>
            </a:r>
            <a:r>
              <a:rPr dirty="0"/>
              <a:t>in </a:t>
            </a:r>
            <a:r>
              <a:rPr spc="-985" dirty="0"/>
              <a:t> </a:t>
            </a:r>
            <a:r>
              <a:rPr dirty="0"/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6-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8039100" cy="4467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10795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We</a:t>
            </a:r>
            <a:r>
              <a:rPr sz="28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cover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basic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standard</a:t>
            </a:r>
            <a:r>
              <a:rPr sz="28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SQL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syntax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–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there </a:t>
            </a:r>
            <a:r>
              <a:rPr sz="2800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are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variations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existing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RDBMS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SQL</a:t>
            </a:r>
            <a:r>
              <a:rPr sz="2800" b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Identified</a:t>
            </a:r>
            <a:r>
              <a:rPr sz="24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by</a:t>
            </a:r>
            <a:r>
              <a:rPr sz="24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4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r>
              <a:rPr sz="2400" b="1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Includes</a:t>
            </a:r>
            <a:r>
              <a:rPr sz="24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authorization</a:t>
            </a:r>
            <a:r>
              <a:rPr sz="2400" b="1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identifier </a:t>
            </a: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descriptors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4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each</a:t>
            </a:r>
            <a:r>
              <a:rPr sz="24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6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r>
              <a:rPr sz="28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elements</a:t>
            </a:r>
            <a:r>
              <a:rPr sz="28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include</a:t>
            </a:r>
            <a:endParaRPr sz="2800">
              <a:latin typeface="Arial"/>
              <a:cs typeface="Arial"/>
            </a:endParaRPr>
          </a:p>
          <a:p>
            <a:pPr marL="756285" marR="1006475" lvl="1" indent="-287020">
              <a:lnSpc>
                <a:spcPct val="100000"/>
              </a:lnSpc>
              <a:spcBef>
                <a:spcPts val="59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Tables,</a:t>
            </a:r>
            <a:r>
              <a:rPr sz="24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constraints,</a:t>
            </a:r>
            <a:r>
              <a:rPr sz="24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views,</a:t>
            </a:r>
            <a:r>
              <a:rPr sz="24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domains,</a:t>
            </a:r>
            <a:r>
              <a:rPr sz="24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other </a:t>
            </a:r>
            <a:r>
              <a:rPr sz="2400" spc="-6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constructs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5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Each</a:t>
            </a:r>
            <a:r>
              <a:rPr sz="28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statement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SQL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ends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a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semicolon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684085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Schema</a:t>
            </a:r>
            <a:r>
              <a:rPr spc="5" dirty="0"/>
              <a:t> </a:t>
            </a:r>
            <a:r>
              <a:rPr spc="-10" dirty="0"/>
              <a:t>and </a:t>
            </a:r>
            <a:r>
              <a:rPr spc="-5" dirty="0"/>
              <a:t>Catalog</a:t>
            </a:r>
            <a:r>
              <a:rPr spc="30" dirty="0"/>
              <a:t> </a:t>
            </a:r>
            <a:r>
              <a:rPr spc="-5" dirty="0"/>
              <a:t>Concepts</a:t>
            </a:r>
            <a:r>
              <a:rPr spc="20" dirty="0"/>
              <a:t> </a:t>
            </a:r>
            <a:r>
              <a:rPr dirty="0"/>
              <a:t>in </a:t>
            </a:r>
            <a:r>
              <a:rPr spc="-985" dirty="0"/>
              <a:t> </a:t>
            </a:r>
            <a:r>
              <a:rPr dirty="0"/>
              <a:t>SQL</a:t>
            </a:r>
            <a:r>
              <a:rPr spc="-10" dirty="0"/>
              <a:t> </a:t>
            </a:r>
            <a:r>
              <a:rPr dirty="0"/>
              <a:t>(cont’d.)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6-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12277"/>
            <a:ext cx="8213725" cy="333247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Courier New"/>
                <a:cs typeface="Courier New"/>
                <a:hlinkClick r:id="rId2" action="ppaction://hlinksldjump"/>
              </a:rPr>
              <a:t>CREATE</a:t>
            </a:r>
            <a:r>
              <a:rPr sz="2800" spc="-60" dirty="0">
                <a:solidFill>
                  <a:srgbClr val="333399"/>
                </a:solidFill>
                <a:latin typeface="Courier New"/>
                <a:cs typeface="Courier New"/>
                <a:hlinkClick r:id="rId2" action="ppaction://hlinksldjump"/>
              </a:rPr>
              <a:t> </a:t>
            </a:r>
            <a:r>
              <a:rPr sz="2800" dirty="0">
                <a:solidFill>
                  <a:srgbClr val="333399"/>
                </a:solidFill>
                <a:latin typeface="Courier New"/>
                <a:cs typeface="Courier New"/>
                <a:hlinkClick r:id="rId2" action="ppaction://hlinksldjump"/>
              </a:rPr>
              <a:t>SCHEMA</a:t>
            </a:r>
            <a:r>
              <a:rPr sz="2800" spc="-105" dirty="0">
                <a:solidFill>
                  <a:srgbClr val="333399"/>
                </a:solidFill>
                <a:latin typeface="Courier New"/>
                <a:cs typeface="Courier New"/>
                <a:hlinkClick r:id="rId2" action="ppaction://hlinksldjump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  <a:hlinkClick r:id="rId2" action="ppaction://hlinksldjump"/>
              </a:rPr>
              <a:t>statement</a:t>
            </a:r>
            <a:endParaRPr sz="2800" dirty="0">
              <a:latin typeface="Arial"/>
              <a:cs typeface="Arial"/>
            </a:endParaRPr>
          </a:p>
          <a:p>
            <a:pPr marL="756285" marR="504825" lvl="1" indent="-287020">
              <a:lnSpc>
                <a:spcPct val="100000"/>
              </a:lnSpc>
              <a:spcBef>
                <a:spcPts val="61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CREATE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SCHEMA</a:t>
            </a:r>
            <a:r>
              <a:rPr sz="2600" spc="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COMPANY AUTHORIZATION </a:t>
            </a:r>
            <a:r>
              <a:rPr sz="2600" spc="-154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‘Jsmith’;</a:t>
            </a:r>
            <a:endParaRPr sz="2600" dirty="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8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Catalog</a:t>
            </a:r>
            <a:endParaRPr sz="2800" dirty="0">
              <a:latin typeface="Arial"/>
              <a:cs typeface="Arial"/>
            </a:endParaRPr>
          </a:p>
          <a:p>
            <a:pPr marL="756285" marR="157035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Named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collection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schemas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SQL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environment</a:t>
            </a:r>
            <a:endParaRPr sz="26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SQL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also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has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concept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cluster</a:t>
            </a:r>
            <a:r>
              <a:rPr sz="28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catalogs.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709295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</a:t>
            </a:r>
            <a:r>
              <a:rPr spc="-50" dirty="0"/>
              <a:t> </a:t>
            </a:r>
            <a:r>
              <a:rPr dirty="0"/>
              <a:t>CREATE</a:t>
            </a:r>
            <a:r>
              <a:rPr spc="-25" dirty="0"/>
              <a:t> </a:t>
            </a:r>
            <a:r>
              <a:rPr spc="5" dirty="0"/>
              <a:t>TABLE</a:t>
            </a:r>
            <a:r>
              <a:rPr spc="-35" dirty="0"/>
              <a:t> </a:t>
            </a:r>
            <a:r>
              <a:rPr spc="-5" dirty="0"/>
              <a:t>Command</a:t>
            </a:r>
            <a:r>
              <a:rPr spc="10" dirty="0"/>
              <a:t> </a:t>
            </a:r>
            <a:r>
              <a:rPr dirty="0"/>
              <a:t>in </a:t>
            </a:r>
            <a:r>
              <a:rPr spc="-990" dirty="0"/>
              <a:t> </a:t>
            </a:r>
            <a:r>
              <a:rPr dirty="0"/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6-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7317740" cy="380237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Specifying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new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Provide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name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table</a:t>
            </a:r>
            <a:endParaRPr sz="2600" dirty="0">
              <a:latin typeface="Arial"/>
              <a:cs typeface="Arial"/>
            </a:endParaRPr>
          </a:p>
          <a:p>
            <a:pPr marL="756285" marR="72898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  <a:tab pos="518668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Specify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attributes,</a:t>
            </a:r>
            <a:r>
              <a:rPr sz="26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their</a:t>
            </a:r>
            <a:r>
              <a:rPr sz="26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types	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initial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constraints</a:t>
            </a:r>
            <a:endParaRPr sz="26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  <a:hlinkClick r:id="rId2" action="ppaction://hlinksldjump"/>
              </a:rPr>
              <a:t>Can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  <a:hlinkClick r:id="rId2" action="ppaction://hlinksldjump"/>
              </a:rPr>
              <a:t>optionally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  <a:hlinkClick r:id="rId2" action="ppaction://hlinksldjump"/>
              </a:rPr>
              <a:t>specify</a:t>
            </a:r>
            <a:r>
              <a:rPr sz="2800" spc="-50" dirty="0">
                <a:solidFill>
                  <a:srgbClr val="33339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  <a:hlinkClick r:id="rId2" action="ppaction://hlinksldjump"/>
              </a:rPr>
              <a:t>schema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20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CREATE</a:t>
            </a:r>
            <a:r>
              <a:rPr sz="26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TABLE</a:t>
            </a:r>
            <a:r>
              <a:rPr sz="26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COMPANY.EMPLOYEE</a:t>
            </a:r>
            <a:r>
              <a:rPr sz="2600" spc="3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...</a:t>
            </a:r>
            <a:endParaRPr sz="2600" dirty="0">
              <a:latin typeface="Courier New"/>
              <a:cs typeface="Courier New"/>
            </a:endParaRPr>
          </a:p>
          <a:p>
            <a:pPr marL="984885">
              <a:lnSpc>
                <a:spcPct val="100000"/>
              </a:lnSpc>
              <a:spcBef>
                <a:spcPts val="840"/>
              </a:spcBef>
            </a:pP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CREATE</a:t>
            </a:r>
            <a:r>
              <a:rPr sz="26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TABLE</a:t>
            </a:r>
            <a:r>
              <a:rPr sz="26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EMPLOYEE</a:t>
            </a:r>
            <a:r>
              <a:rPr sz="26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...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457"/>
            <a:ext cx="709295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</a:t>
            </a:r>
            <a:r>
              <a:rPr spc="-50" dirty="0"/>
              <a:t> </a:t>
            </a:r>
            <a:r>
              <a:rPr dirty="0"/>
              <a:t>CREATE</a:t>
            </a:r>
            <a:r>
              <a:rPr spc="-25" dirty="0"/>
              <a:t> </a:t>
            </a:r>
            <a:r>
              <a:rPr spc="5" dirty="0"/>
              <a:t>TABLE</a:t>
            </a:r>
            <a:r>
              <a:rPr spc="-35" dirty="0"/>
              <a:t> </a:t>
            </a:r>
            <a:r>
              <a:rPr spc="-5" dirty="0"/>
              <a:t>Command</a:t>
            </a:r>
            <a:r>
              <a:rPr spc="10" dirty="0"/>
              <a:t> </a:t>
            </a:r>
            <a:r>
              <a:rPr dirty="0"/>
              <a:t>in </a:t>
            </a:r>
            <a:r>
              <a:rPr spc="-990" dirty="0"/>
              <a:t> </a:t>
            </a:r>
            <a:r>
              <a:rPr dirty="0"/>
              <a:t>SQL</a:t>
            </a:r>
            <a:r>
              <a:rPr spc="-10" dirty="0"/>
              <a:t> </a:t>
            </a:r>
            <a:r>
              <a:rPr dirty="0"/>
              <a:t>(cont’d.)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6-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357"/>
            <a:ext cx="7724775" cy="27990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Base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tables</a:t>
            </a:r>
            <a:r>
              <a:rPr sz="28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base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relations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756285" marR="8763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its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tuples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actually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created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600" spc="-7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stored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file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by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DBMS</a:t>
            </a:r>
            <a:endParaRPr sz="26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Virtual</a:t>
            </a:r>
            <a:r>
              <a:rPr sz="28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relations</a:t>
            </a:r>
            <a:r>
              <a:rPr sz="28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333399"/>
                </a:solidFill>
                <a:latin typeface="Arial"/>
                <a:cs typeface="Arial"/>
              </a:rPr>
              <a:t>(views)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5400"/>
              </a:lnSpc>
              <a:spcBef>
                <a:spcPts val="295"/>
              </a:spcBef>
              <a:buClr>
                <a:srgbClr val="333399"/>
              </a:buClr>
              <a:buSzPct val="55769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Created</a:t>
            </a:r>
            <a:r>
              <a:rPr sz="2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through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CREATE</a:t>
            </a:r>
            <a:r>
              <a:rPr sz="2600" spc="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VIEW</a:t>
            </a:r>
            <a:r>
              <a:rPr sz="2600" spc="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statement. </a:t>
            </a:r>
            <a:r>
              <a:rPr sz="2600" spc="-7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Do</a:t>
            </a:r>
            <a:r>
              <a:rPr sz="26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not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correspond</a:t>
            </a:r>
            <a:r>
              <a:rPr sz="26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any</a:t>
            </a:r>
            <a:r>
              <a:rPr sz="26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physical</a:t>
            </a:r>
            <a:r>
              <a:rPr sz="26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file.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2862</TotalTime>
  <Words>3063</Words>
  <Application>Microsoft Office PowerPoint</Application>
  <PresentationFormat>On-screen Show (4:3)</PresentationFormat>
  <Paragraphs>461</Paragraphs>
  <Slides>59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CHAPTER 6</vt:lpstr>
      <vt:lpstr>Chapter 6 Outline</vt:lpstr>
      <vt:lpstr>Basic SQL</vt:lpstr>
      <vt:lpstr>SQL Data Definition, Data Types,  Standards</vt:lpstr>
      <vt:lpstr>Schema and Catalog Concepts in  SQL</vt:lpstr>
      <vt:lpstr>Schema and Catalog Concepts in  SQL (cont’d.)</vt:lpstr>
      <vt:lpstr>The CREATE TABLE Command in  SQL</vt:lpstr>
      <vt:lpstr>The CREATE TABLE Command in  SQL (cont’d.)</vt:lpstr>
      <vt:lpstr>COMPANY relational database  schema (Fig. 5.7)</vt:lpstr>
      <vt:lpstr>One possible database state for the  COMPANY relational database schema  (Fig. 5.6)</vt:lpstr>
      <vt:lpstr>One possible database state for the  COMPANY relational database schema –  continued (Fig. 5.6)</vt:lpstr>
      <vt:lpstr>SQL CREATE TABLE data definition statements  for defining the COMPANY schema from Figure  5.7 (Fig. 6.1)</vt:lpstr>
      <vt:lpstr>SQL CREATE TABLE data definition  statements for defining the COMPANY  schema from Figure 5.7 (Fig. 6.1)-continued</vt:lpstr>
      <vt:lpstr>Attribute Data Types and Domains in  SQL</vt:lpstr>
      <vt:lpstr>Attribute Data Types and Domains in  SQL (cont’d.)</vt:lpstr>
      <vt:lpstr>Attribute Data Types and Domains in  SQL (cont’d.)</vt:lpstr>
      <vt:lpstr>Attribute Data Types and Domains in  SQL (cont’d.)</vt:lpstr>
      <vt:lpstr>Specifying Constraints in SQL</vt:lpstr>
      <vt:lpstr>Specifying Attribute Constraints</vt:lpstr>
      <vt:lpstr>Specifying Key and Referential  Integrity Constraints</vt:lpstr>
      <vt:lpstr>Specifying Key and Referential  Integrity Constraints (cont’d.)</vt:lpstr>
      <vt:lpstr>Specifying Key and Referential  Integrity Constraints (cont’d.)</vt:lpstr>
      <vt:lpstr>Giving Names to Constraints</vt:lpstr>
      <vt:lpstr>Default attribute values and referential  integrity triggered action specification (Fig.  6.2)</vt:lpstr>
      <vt:lpstr>Specifying Constraints on Tuples  Using CHECK</vt:lpstr>
      <vt:lpstr>DROP TABLE</vt:lpstr>
      <vt:lpstr>ALTER TABLE</vt:lpstr>
      <vt:lpstr>PowerPoint Presentation</vt:lpstr>
      <vt:lpstr>Basic Retrieval Queries in SQL</vt:lpstr>
      <vt:lpstr>Basic Retrieval Queries in SQL</vt:lpstr>
      <vt:lpstr>The SELECT-FROM-WHERE Structure of Basic SQL Queries</vt:lpstr>
      <vt:lpstr>The SELECT-FROM-WHERE Structure  of Basic SQL Queries (cont’d.)</vt:lpstr>
      <vt:lpstr>Basic Retrieval Queries</vt:lpstr>
      <vt:lpstr>Basic Retrieval Queries (Contd.)</vt:lpstr>
      <vt:lpstr>Ambiguous Attribute Names</vt:lpstr>
      <vt:lpstr>Aliasing, and Renaming</vt:lpstr>
      <vt:lpstr>Aliasing,Renaming and Tuple  Variables (contd.)</vt:lpstr>
      <vt:lpstr>Unspecified WHERE Clause  and Use of the Asterisk</vt:lpstr>
      <vt:lpstr>Unspecified WHERE Clause  and Use of the Asterisk (cont’d.)</vt:lpstr>
      <vt:lpstr>Tables as Sets in SQL</vt:lpstr>
      <vt:lpstr>Tables as Sets in SQL (cont’d.)</vt:lpstr>
      <vt:lpstr>Substring Pattern Matching and  Arithmetic Operators</vt:lpstr>
      <vt:lpstr>Substring Pattern Matching Examples</vt:lpstr>
      <vt:lpstr>Arithmetic Operations</vt:lpstr>
      <vt:lpstr>Ordering of Query Results</vt:lpstr>
      <vt:lpstr>Basic SQL Retrieval Query Block</vt:lpstr>
      <vt:lpstr>INSERT, DELETE, and UPDATE Statements in SQL</vt:lpstr>
      <vt:lpstr>INSERT, DELETE, and UPDATE Statements in SQL</vt:lpstr>
      <vt:lpstr>INSERT</vt:lpstr>
      <vt:lpstr>The INSERT Command</vt:lpstr>
      <vt:lpstr>The INSERT Command</vt:lpstr>
      <vt:lpstr>BULK LOADING OF TABLES</vt:lpstr>
      <vt:lpstr>DELETE</vt:lpstr>
      <vt:lpstr>The DELETE Command</vt:lpstr>
      <vt:lpstr>UPDATE</vt:lpstr>
      <vt:lpstr>UPDATE (contd.)</vt:lpstr>
      <vt:lpstr>UPDATE (contd.)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2019902186</cp:lastModifiedBy>
  <cp:revision>58</cp:revision>
  <dcterms:created xsi:type="dcterms:W3CDTF">2021-04-11T04:11:50Z</dcterms:created>
  <dcterms:modified xsi:type="dcterms:W3CDTF">2022-02-02T22:04:57Z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2021-04-11T00:00:00Z</vt:filetime>
  </property>
</Properties>
</file>