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912" r:id="rId3"/>
  </p:sldMasterIdLst>
  <p:notesMasterIdLst>
    <p:notesMasterId r:id="rId22"/>
  </p:notesMasterIdLst>
  <p:sldIdLst>
    <p:sldId id="257" r:id="rId4"/>
    <p:sldId id="260" r:id="rId5"/>
    <p:sldId id="261" r:id="rId6"/>
    <p:sldId id="262" r:id="rId7"/>
    <p:sldId id="263" r:id="rId8"/>
    <p:sldId id="281"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EA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7" autoAdjust="0"/>
    <p:restoredTop sz="94660" autoAdjust="0"/>
  </p:normalViewPr>
  <p:slideViewPr>
    <p:cSldViewPr>
      <p:cViewPr varScale="1">
        <p:scale>
          <a:sx n="88" d="100"/>
          <a:sy n="88" d="100"/>
        </p:scale>
        <p:origin x="1450" y="53"/>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2C53B361-2D8B-4C68-8D91-C1907AA16769}" type="datetimeFigureOut">
              <a:rPr lang="en-US"/>
              <a:pPr/>
              <a:t>5/19/2021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1C91ADD-F627-4AB8-B339-808E4DDBB006}" type="slidenum">
              <a:rPr lang="en-US" altLang="en-US"/>
              <a:pPr/>
              <a:t>‹#›</a:t>
            </a:fld>
            <a:endParaRPr lang="en-US" altLang="en-US"/>
          </a:p>
        </p:txBody>
      </p:sp>
    </p:spTree>
    <p:extLst>
      <p:ext uri="{BB962C8B-B14F-4D97-AF65-F5344CB8AC3E}">
        <p14:creationId xmlns:p14="http://schemas.microsoft.com/office/powerpoint/2010/main" val="28634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069984-328F-48F7-B52A-B165BB47A6E5}" type="slidenum">
              <a:rPr lang="ar-SA" altLang="en-US">
                <a:solidFill>
                  <a:prstClr val="black"/>
                </a:solidFill>
                <a:latin typeface="Tahoma" pitchFamily="34" charset="0"/>
              </a:rPr>
              <a:pPr eaLnBrk="1" hangingPunct="1">
                <a:spcBef>
                  <a:spcPct val="0"/>
                </a:spcBef>
              </a:pPr>
              <a:t>2</a:t>
            </a:fld>
            <a:endParaRPr lang="en-CA" altLang="en-US">
              <a:solidFill>
                <a:prstClr val="black"/>
              </a:solidFill>
              <a:latin typeface="Tahoma"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3C7ABFE-B651-4823-AB23-88BD31560302}" type="slidenum">
              <a:rPr lang="ar-SA" altLang="en-US">
                <a:solidFill>
                  <a:prstClr val="black"/>
                </a:solidFill>
                <a:latin typeface="Tahoma" pitchFamily="34" charset="0"/>
              </a:rPr>
              <a:pPr eaLnBrk="1" hangingPunct="1">
                <a:spcBef>
                  <a:spcPct val="0"/>
                </a:spcBef>
              </a:pPr>
              <a:t>11</a:t>
            </a:fld>
            <a:endParaRPr lang="en-CA" altLang="en-US">
              <a:solidFill>
                <a:prstClr val="black"/>
              </a:solidFill>
              <a:latin typeface="Tahoma"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8A24E91-5DEB-482C-86BA-EE5025A6B2E8}" type="slidenum">
              <a:rPr lang="ar-SA" altLang="en-US">
                <a:solidFill>
                  <a:prstClr val="black"/>
                </a:solidFill>
                <a:latin typeface="Tahoma" pitchFamily="34" charset="0"/>
              </a:rPr>
              <a:pPr eaLnBrk="1" hangingPunct="1">
                <a:spcBef>
                  <a:spcPct val="0"/>
                </a:spcBef>
              </a:pPr>
              <a:t>12</a:t>
            </a:fld>
            <a:endParaRPr lang="en-CA" altLang="en-US">
              <a:solidFill>
                <a:prstClr val="black"/>
              </a:solidFill>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88430F-D4EF-4CC7-990A-58E110023587}" type="slidenum">
              <a:rPr lang="ar-SA" altLang="en-US">
                <a:solidFill>
                  <a:prstClr val="black"/>
                </a:solidFill>
                <a:latin typeface="Tahoma" pitchFamily="34" charset="0"/>
              </a:rPr>
              <a:pPr eaLnBrk="1" hangingPunct="1">
                <a:spcBef>
                  <a:spcPct val="0"/>
                </a:spcBef>
              </a:pPr>
              <a:t>13</a:t>
            </a:fld>
            <a:endParaRPr lang="en-CA" altLang="en-US">
              <a:solidFill>
                <a:prstClr val="black"/>
              </a:solidFill>
              <a:latin typeface="Tahoma"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8C18A83-388D-40D3-B5B3-2B8B7277EE59}" type="slidenum">
              <a:rPr lang="ar-SA" altLang="en-US">
                <a:solidFill>
                  <a:prstClr val="black"/>
                </a:solidFill>
                <a:latin typeface="Tahoma" pitchFamily="34" charset="0"/>
              </a:rPr>
              <a:pPr eaLnBrk="1" hangingPunct="1">
                <a:spcBef>
                  <a:spcPct val="0"/>
                </a:spcBef>
              </a:pPr>
              <a:t>14</a:t>
            </a:fld>
            <a:endParaRPr lang="en-CA" altLang="en-US">
              <a:solidFill>
                <a:prstClr val="black"/>
              </a:solidFill>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81729B5-33F0-464B-9B81-62E2FDA25113}" type="slidenum">
              <a:rPr lang="ar-SA" altLang="en-US">
                <a:solidFill>
                  <a:prstClr val="black"/>
                </a:solidFill>
                <a:latin typeface="Tahoma" pitchFamily="34" charset="0"/>
              </a:rPr>
              <a:pPr eaLnBrk="1" hangingPunct="1">
                <a:spcBef>
                  <a:spcPct val="0"/>
                </a:spcBef>
              </a:pPr>
              <a:t>3</a:t>
            </a:fld>
            <a:endParaRPr lang="en-CA" altLang="en-US">
              <a:solidFill>
                <a:prstClr val="black"/>
              </a:solidFill>
              <a:latin typeface="Tahoma"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8372962-99D0-4565-AE97-F1362C185574}" type="slidenum">
              <a:rPr lang="ar-SA" altLang="en-US">
                <a:solidFill>
                  <a:prstClr val="black"/>
                </a:solidFill>
                <a:latin typeface="Tahoma" pitchFamily="34" charset="0"/>
              </a:rPr>
              <a:pPr eaLnBrk="1" hangingPunct="1">
                <a:spcBef>
                  <a:spcPct val="0"/>
                </a:spcBef>
              </a:pPr>
              <a:t>4</a:t>
            </a:fld>
            <a:endParaRPr lang="en-CA" altLang="en-US">
              <a:solidFill>
                <a:prstClr val="black"/>
              </a:solidFill>
              <a:latin typeface="Tahoma"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7D66E1E-1BBB-4BC3-AACE-9BDD2DC9073B}" type="slidenum">
              <a:rPr lang="ar-SA" altLang="en-US">
                <a:solidFill>
                  <a:prstClr val="black"/>
                </a:solidFill>
                <a:latin typeface="Tahoma" pitchFamily="34" charset="0"/>
              </a:rPr>
              <a:pPr eaLnBrk="1" hangingPunct="1">
                <a:spcBef>
                  <a:spcPct val="0"/>
                </a:spcBef>
              </a:pPr>
              <a:t>5</a:t>
            </a:fld>
            <a:endParaRPr lang="en-CA" altLang="en-US">
              <a:solidFill>
                <a:prstClr val="black"/>
              </a:solidFill>
              <a:latin typeface="Tahoma"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50EBDC-E174-402A-9DA8-29FCF8ACA944}" type="slidenum">
              <a:rPr lang="en-CA" altLang="en-US" smtClean="0">
                <a:latin typeface="Tahoma" panose="020B0604030504040204" pitchFamily="34" charset="0"/>
              </a:rPr>
              <a:pPr>
                <a:spcBef>
                  <a:spcPct val="0"/>
                </a:spcBef>
              </a:pPr>
              <a:t>6</a:t>
            </a:fld>
            <a:endParaRPr lang="en-CA" altLang="en-US" smtClean="0">
              <a:latin typeface="Tahoma" panose="020B060403050404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smtClean="0"/>
          </a:p>
        </p:txBody>
      </p:sp>
    </p:spTree>
    <p:extLst>
      <p:ext uri="{BB962C8B-B14F-4D97-AF65-F5344CB8AC3E}">
        <p14:creationId xmlns:p14="http://schemas.microsoft.com/office/powerpoint/2010/main" val="63829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7DBD3AE-A8D0-405E-ADDB-5E7B2EA8388A}" type="slidenum">
              <a:rPr lang="ar-SA" altLang="en-US">
                <a:solidFill>
                  <a:prstClr val="black"/>
                </a:solidFill>
                <a:latin typeface="Tahoma" pitchFamily="34" charset="0"/>
              </a:rPr>
              <a:pPr eaLnBrk="1" hangingPunct="1">
                <a:spcBef>
                  <a:spcPct val="0"/>
                </a:spcBef>
              </a:pPr>
              <a:t>7</a:t>
            </a:fld>
            <a:endParaRPr lang="en-CA" altLang="en-US">
              <a:solidFill>
                <a:prstClr val="black"/>
              </a:solidFill>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ED752AA-5098-4125-A14E-429C76E63E0F}" type="slidenum">
              <a:rPr lang="ar-SA" altLang="en-US">
                <a:solidFill>
                  <a:prstClr val="black"/>
                </a:solidFill>
                <a:latin typeface="Tahoma" pitchFamily="34" charset="0"/>
              </a:rPr>
              <a:pPr eaLnBrk="1" hangingPunct="1">
                <a:spcBef>
                  <a:spcPct val="0"/>
                </a:spcBef>
              </a:pPr>
              <a:t>8</a:t>
            </a:fld>
            <a:endParaRPr lang="en-CA" altLang="en-US">
              <a:solidFill>
                <a:prstClr val="black"/>
              </a:solidFill>
              <a:latin typeface="Tahoma"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FD32404-2745-45F2-A51B-99CCD69F115E}" type="slidenum">
              <a:rPr lang="ar-SA" altLang="en-US">
                <a:solidFill>
                  <a:prstClr val="black"/>
                </a:solidFill>
                <a:latin typeface="Tahoma" pitchFamily="34" charset="0"/>
              </a:rPr>
              <a:pPr eaLnBrk="1" hangingPunct="1">
                <a:spcBef>
                  <a:spcPct val="0"/>
                </a:spcBef>
              </a:pPr>
              <a:t>9</a:t>
            </a:fld>
            <a:endParaRPr lang="en-CA" altLang="en-US">
              <a:solidFill>
                <a:prstClr val="black"/>
              </a:solidFill>
              <a:latin typeface="Tahoma"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a:solidFill>
                  <a:schemeClr val="tx1"/>
                </a:solidFill>
                <a:latin typeface="Arial" charset="0"/>
              </a:defRPr>
            </a:lvl1pPr>
            <a:lvl2pPr marL="742950" indent="-285750" defTabSz="955675" eaLnBrk="0" hangingPunct="0">
              <a:spcBef>
                <a:spcPct val="30000"/>
              </a:spcBef>
              <a:defRPr sz="1600">
                <a:solidFill>
                  <a:schemeClr val="tx1"/>
                </a:solidFill>
                <a:latin typeface="Arial" charset="0"/>
              </a:defRPr>
            </a:lvl2pPr>
            <a:lvl3pPr marL="1143000" indent="-228600" defTabSz="955675" eaLnBrk="0" hangingPunct="0">
              <a:spcBef>
                <a:spcPct val="30000"/>
              </a:spcBef>
              <a:defRPr sz="1200">
                <a:solidFill>
                  <a:schemeClr val="tx1"/>
                </a:solidFill>
                <a:latin typeface="Arial" charset="0"/>
              </a:defRPr>
            </a:lvl3pPr>
            <a:lvl4pPr marL="1600200" indent="-228600" defTabSz="955675" eaLnBrk="0" hangingPunct="0">
              <a:spcBef>
                <a:spcPct val="30000"/>
              </a:spcBef>
              <a:defRPr sz="1200">
                <a:solidFill>
                  <a:schemeClr val="tx1"/>
                </a:solidFill>
                <a:latin typeface="Arial" charset="0"/>
              </a:defRPr>
            </a:lvl4pPr>
            <a:lvl5pPr marL="2057400" indent="-228600" defTabSz="955675" eaLnBrk="0" hangingPunct="0">
              <a:spcBef>
                <a:spcPct val="30000"/>
              </a:spcBef>
              <a:defRPr sz="1200">
                <a:solidFill>
                  <a:schemeClr val="tx1"/>
                </a:solidFill>
                <a:latin typeface="Arial" charset="0"/>
              </a:defRPr>
            </a:lvl5pPr>
            <a:lvl6pPr marL="2514600" indent="-228600" defTabSz="955675" eaLnBrk="0" fontAlgn="base" hangingPunct="0">
              <a:spcBef>
                <a:spcPct val="30000"/>
              </a:spcBef>
              <a:spcAft>
                <a:spcPct val="0"/>
              </a:spcAft>
              <a:defRPr sz="1200">
                <a:solidFill>
                  <a:schemeClr val="tx1"/>
                </a:solidFill>
                <a:latin typeface="Arial" charset="0"/>
              </a:defRPr>
            </a:lvl6pPr>
            <a:lvl7pPr marL="2971800" indent="-228600" defTabSz="955675" eaLnBrk="0" fontAlgn="base" hangingPunct="0">
              <a:spcBef>
                <a:spcPct val="30000"/>
              </a:spcBef>
              <a:spcAft>
                <a:spcPct val="0"/>
              </a:spcAft>
              <a:defRPr sz="1200">
                <a:solidFill>
                  <a:schemeClr val="tx1"/>
                </a:solidFill>
                <a:latin typeface="Arial" charset="0"/>
              </a:defRPr>
            </a:lvl7pPr>
            <a:lvl8pPr marL="3429000" indent="-228600" defTabSz="955675" eaLnBrk="0" fontAlgn="base" hangingPunct="0">
              <a:spcBef>
                <a:spcPct val="30000"/>
              </a:spcBef>
              <a:spcAft>
                <a:spcPct val="0"/>
              </a:spcAft>
              <a:defRPr sz="1200">
                <a:solidFill>
                  <a:schemeClr val="tx1"/>
                </a:solidFill>
                <a:latin typeface="Arial" charset="0"/>
              </a:defRPr>
            </a:lvl8pPr>
            <a:lvl9pPr marL="3886200" indent="-228600" defTabSz="955675"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1A1A701-D68F-4104-8947-F85F0EC6C2F2}" type="slidenum">
              <a:rPr lang="ar-SA" altLang="en-US">
                <a:solidFill>
                  <a:prstClr val="black"/>
                </a:solidFill>
                <a:latin typeface="Tahoma" pitchFamily="34" charset="0"/>
              </a:rPr>
              <a:pPr eaLnBrk="1" hangingPunct="1">
                <a:spcBef>
                  <a:spcPct val="0"/>
                </a:spcBef>
              </a:pPr>
              <a:t>10</a:t>
            </a:fld>
            <a:endParaRPr lang="en-CA" altLang="en-US">
              <a:solidFill>
                <a:prstClr val="black"/>
              </a:solidFill>
              <a:latin typeface="Tahoma"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EAFFC1"/>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2" name="Rectangle 3"/>
          <p:cNvSpPr>
            <a:spLocks noChangeArrowheads="1"/>
          </p:cNvSpPr>
          <p:nvPr userDrawn="1"/>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spcBef>
                <a:spcPct val="50000"/>
              </a:spcBef>
              <a:defRPr/>
            </a:pPr>
            <a:r>
              <a:rPr lang="en-US" altLang="en-US" sz="1000">
                <a:latin typeface="Century Gothic" charset="0"/>
                <a:ea typeface="ヒラギノ角ゴ Pro W3" charset="-128"/>
              </a:rPr>
              <a:t>Copyright © 2011 Ramez Elmasri and Shamkant Navathe</a:t>
            </a:r>
          </a:p>
        </p:txBody>
      </p:sp>
      <p:pic>
        <p:nvPicPr>
          <p:cNvPr id="3" name="Picture 12" descr="AW logo"/>
          <p:cNvPicPr>
            <a:picLocks noChangeAspect="1" noChangeArrowheads="1"/>
          </p:cNvPicPr>
          <p:nvPr userDrawn="1"/>
        </p:nvPicPr>
        <p:blipFill>
          <a:blip r:embed="rId2" cstate="print"/>
          <a:srcRect/>
          <a:stretch>
            <a:fillRect/>
          </a:stretch>
        </p:blipFill>
        <p:spPr bwMode="auto">
          <a:xfrm>
            <a:off x="0" y="6345238"/>
            <a:ext cx="685800" cy="512762"/>
          </a:xfrm>
          <a:prstGeom prst="rect">
            <a:avLst/>
          </a:prstGeom>
          <a:noFill/>
          <a:ln w="9525">
            <a:noFill/>
            <a:miter lim="800000"/>
            <a:headEnd/>
            <a:tailEnd/>
          </a:ln>
        </p:spPr>
      </p:pic>
      <p:pic>
        <p:nvPicPr>
          <p:cNvPr id="4" name="Picture 6"/>
          <p:cNvPicPr>
            <a:picLocks noChangeAspect="1" noChangeArrowheads="1"/>
          </p:cNvPicPr>
          <p:nvPr userDrawn="1"/>
        </p:nvPicPr>
        <p:blipFill>
          <a:blip r:embed="rId3" cstate="print"/>
          <a:srcRect/>
          <a:stretch>
            <a:fillRect/>
          </a:stretch>
        </p:blipFill>
        <p:spPr bwMode="auto">
          <a:xfrm>
            <a:off x="8686800" y="0"/>
            <a:ext cx="466725"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800000"/>
              </a:buClr>
              <a:buFont typeface="Wingdings" pitchFamily="2" charset="2"/>
              <a:buChar char="§"/>
              <a:defRPr/>
            </a:lvl1pPr>
            <a:lvl2pPr>
              <a:buClr>
                <a:srgbClr val="0070C0"/>
              </a:buClr>
              <a:buSzPct val="80000"/>
              <a:buFont typeface="Wingdings" pitchFamily="2" charset="2"/>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856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a:t>Click to edit Master 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solidFill>
                <a:srgbClr val="000000"/>
              </a:solidFill>
              <a:cs typeface="+mn-cs"/>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solidFill>
                <a:srgbClr val="000000"/>
              </a:solidFill>
              <a:cs typeface="+mn-cs"/>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solidFill>
                <a:srgbClr val="000000"/>
              </a:solidFill>
              <a:cs typeface="+mn-cs"/>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900">
                <a:latin typeface="Arial" pitchFamily="34" charset="0"/>
              </a:defRPr>
            </a:lvl1pPr>
          </a:lstStyle>
          <a:p>
            <a:pPr eaLnBrk="1" hangingPunct="1">
              <a:defRPr/>
            </a:pPr>
            <a:r>
              <a:rPr lang="en-US">
                <a:solidFill>
                  <a:srgbClr val="000000"/>
                </a:solidFill>
                <a:cs typeface="+mn-cs"/>
              </a:rPr>
              <a:t>Copyright © 2007 Ramez Elmasri and Shamkant B. Navathe</a:t>
            </a:r>
          </a:p>
        </p:txBody>
      </p:sp>
    </p:spTree>
    <p:extLst>
      <p:ext uri="{BB962C8B-B14F-4D97-AF65-F5344CB8AC3E}">
        <p14:creationId xmlns:p14="http://schemas.microsoft.com/office/powerpoint/2010/main" val="216209040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8- </a:t>
            </a:r>
            <a:fld id="{BFEE63A5-6207-467F-B98D-77BE1A0D510D}" type="slidenum">
              <a:rPr lang="ar-SA">
                <a:cs typeface="Arial" pitchFamily="34" charset="0"/>
              </a:rPr>
              <a:pPr>
                <a:defRPr/>
              </a:pPr>
              <a:t>‹#›</a:t>
            </a:fld>
            <a:endParaRPr lang="en-CA"/>
          </a:p>
        </p:txBody>
      </p:sp>
    </p:spTree>
    <p:extLst>
      <p:ext uri="{BB962C8B-B14F-4D97-AF65-F5344CB8AC3E}">
        <p14:creationId xmlns:p14="http://schemas.microsoft.com/office/powerpoint/2010/main" val="118341943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8- </a:t>
            </a:r>
            <a:fld id="{5020BDD8-F945-406A-A621-268341238877}" type="slidenum">
              <a:rPr lang="ar-SA">
                <a:cs typeface="Arial" pitchFamily="34" charset="0"/>
              </a:rPr>
              <a:pPr>
                <a:defRPr/>
              </a:pPr>
              <a:t>‹#›</a:t>
            </a:fld>
            <a:endParaRPr lang="en-CA"/>
          </a:p>
        </p:txBody>
      </p:sp>
    </p:spTree>
    <p:extLst>
      <p:ext uri="{BB962C8B-B14F-4D97-AF65-F5344CB8AC3E}">
        <p14:creationId xmlns:p14="http://schemas.microsoft.com/office/powerpoint/2010/main" val="126251098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8- </a:t>
            </a:r>
            <a:fld id="{E3AD43C9-3BAE-4CAD-8A02-ABAB8FCEC5AF}" type="slidenum">
              <a:rPr lang="ar-SA">
                <a:cs typeface="Arial" pitchFamily="34" charset="0"/>
              </a:rPr>
              <a:pPr>
                <a:defRPr/>
              </a:pPr>
              <a:t>‹#›</a:t>
            </a:fld>
            <a:endParaRPr lang="en-CA"/>
          </a:p>
        </p:txBody>
      </p:sp>
    </p:spTree>
    <p:extLst>
      <p:ext uri="{BB962C8B-B14F-4D97-AF65-F5344CB8AC3E}">
        <p14:creationId xmlns:p14="http://schemas.microsoft.com/office/powerpoint/2010/main" val="3747491768"/>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8- </a:t>
            </a:r>
            <a:fld id="{61B5FDD3-D249-4797-B2D9-EBCD2B7A3007}" type="slidenum">
              <a:rPr lang="ar-SA">
                <a:cs typeface="Arial" pitchFamily="34" charset="0"/>
              </a:rPr>
              <a:pPr>
                <a:defRPr/>
              </a:pPr>
              <a:t>‹#›</a:t>
            </a:fld>
            <a:endParaRPr lang="en-CA"/>
          </a:p>
        </p:txBody>
      </p:sp>
    </p:spTree>
    <p:extLst>
      <p:ext uri="{BB962C8B-B14F-4D97-AF65-F5344CB8AC3E}">
        <p14:creationId xmlns:p14="http://schemas.microsoft.com/office/powerpoint/2010/main" val="1984133070"/>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8- </a:t>
            </a:r>
            <a:fld id="{023C39A5-C678-4BBD-954B-9C8ECAE643CF}" type="slidenum">
              <a:rPr lang="ar-SA">
                <a:cs typeface="Arial" pitchFamily="34" charset="0"/>
              </a:rPr>
              <a:pPr>
                <a:defRPr/>
              </a:pPr>
              <a:t>‹#›</a:t>
            </a:fld>
            <a:endParaRPr lang="en-CA"/>
          </a:p>
        </p:txBody>
      </p:sp>
    </p:spTree>
    <p:extLst>
      <p:ext uri="{BB962C8B-B14F-4D97-AF65-F5344CB8AC3E}">
        <p14:creationId xmlns:p14="http://schemas.microsoft.com/office/powerpoint/2010/main" val="27294771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381000" y="2209800"/>
            <a:ext cx="30480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spcBef>
                <a:spcPct val="50000"/>
              </a:spcBef>
              <a:defRPr/>
            </a:pPr>
            <a:r>
              <a:rPr lang="en-US" altLang="en-US" sz="2800" b="1">
                <a:solidFill>
                  <a:srgbClr val="800000"/>
                </a:solidFill>
                <a:latin typeface="Century Gothic" charset="0"/>
              </a:rPr>
              <a:t>Chapter 1</a:t>
            </a:r>
          </a:p>
          <a:p>
            <a:pPr algn="r" eaLnBrk="1" hangingPunct="1">
              <a:spcBef>
                <a:spcPct val="50000"/>
              </a:spcBef>
              <a:defRPr/>
            </a:pPr>
            <a:r>
              <a:rPr lang="en-US" altLang="en-US" sz="3000" b="1">
                <a:solidFill>
                  <a:srgbClr val="800000"/>
                </a:solidFill>
                <a:latin typeface="Century Gothic" charset="0"/>
              </a:rPr>
              <a:t>Databases and Database Users</a:t>
            </a:r>
          </a:p>
        </p:txBody>
      </p:sp>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8- </a:t>
            </a:r>
            <a:fld id="{80886249-1C4E-493D-9E6B-7C1CFF00C522}" type="slidenum">
              <a:rPr lang="ar-SA">
                <a:cs typeface="Arial" pitchFamily="34" charset="0"/>
              </a:rPr>
              <a:pPr>
                <a:defRPr/>
              </a:pPr>
              <a:t>‹#›</a:t>
            </a:fld>
            <a:endParaRPr lang="en-CA"/>
          </a:p>
        </p:txBody>
      </p:sp>
    </p:spTree>
    <p:extLst>
      <p:ext uri="{BB962C8B-B14F-4D97-AF65-F5344CB8AC3E}">
        <p14:creationId xmlns:p14="http://schemas.microsoft.com/office/powerpoint/2010/main" val="1022793439"/>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8- </a:t>
            </a:r>
            <a:fld id="{429DBF9A-A50E-46F6-967F-6562C6A34520}" type="slidenum">
              <a:rPr lang="ar-SA">
                <a:cs typeface="Arial" pitchFamily="34" charset="0"/>
              </a:rPr>
              <a:pPr>
                <a:defRPr/>
              </a:pPr>
              <a:t>‹#›</a:t>
            </a:fld>
            <a:endParaRPr lang="en-CA"/>
          </a:p>
        </p:txBody>
      </p:sp>
    </p:spTree>
    <p:extLst>
      <p:ext uri="{BB962C8B-B14F-4D97-AF65-F5344CB8AC3E}">
        <p14:creationId xmlns:p14="http://schemas.microsoft.com/office/powerpoint/2010/main" val="3444262953"/>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8- </a:t>
            </a:r>
            <a:fld id="{D5A571BF-D22B-4861-AB2D-11B08BA3D78D}" type="slidenum">
              <a:rPr lang="ar-SA">
                <a:cs typeface="Arial" pitchFamily="34" charset="0"/>
              </a:rPr>
              <a:pPr>
                <a:defRPr/>
              </a:pPr>
              <a:t>‹#›</a:t>
            </a:fld>
            <a:endParaRPr lang="en-CA"/>
          </a:p>
        </p:txBody>
      </p:sp>
    </p:spTree>
    <p:extLst>
      <p:ext uri="{BB962C8B-B14F-4D97-AF65-F5344CB8AC3E}">
        <p14:creationId xmlns:p14="http://schemas.microsoft.com/office/powerpoint/2010/main" val="157725170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8- </a:t>
            </a:r>
            <a:fld id="{952F84AA-9AEF-4B94-8588-EA3EEE8B868F}" type="slidenum">
              <a:rPr lang="ar-SA">
                <a:cs typeface="Arial" pitchFamily="34" charset="0"/>
              </a:rPr>
              <a:pPr>
                <a:defRPr/>
              </a:pPr>
              <a:t>‹#›</a:t>
            </a:fld>
            <a:endParaRPr lang="en-CA"/>
          </a:p>
        </p:txBody>
      </p:sp>
    </p:spTree>
    <p:extLst>
      <p:ext uri="{BB962C8B-B14F-4D97-AF65-F5344CB8AC3E}">
        <p14:creationId xmlns:p14="http://schemas.microsoft.com/office/powerpoint/2010/main" val="3794463696"/>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8- </a:t>
            </a:r>
            <a:fld id="{5E9DB8E4-36AA-4937-8947-3DF1C85C1445}" type="slidenum">
              <a:rPr lang="ar-SA">
                <a:cs typeface="Arial" pitchFamily="34" charset="0"/>
              </a:rPr>
              <a:pPr>
                <a:defRPr/>
              </a:pPr>
              <a:t>‹#›</a:t>
            </a:fld>
            <a:endParaRPr lang="en-CA"/>
          </a:p>
        </p:txBody>
      </p:sp>
    </p:spTree>
    <p:extLst>
      <p:ext uri="{BB962C8B-B14F-4D97-AF65-F5344CB8AC3E}">
        <p14:creationId xmlns:p14="http://schemas.microsoft.com/office/powerpoint/2010/main" val="422444342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path path="rect">
            <a:fillToRect r="100000" b="100000"/>
          </a:path>
        </a:gradFill>
        <a:effectLst/>
      </p:bgPr>
    </p:bg>
    <p:spTree>
      <p:nvGrpSpPr>
        <p:cNvPr id="1" name=""/>
        <p:cNvGrpSpPr/>
        <p:nvPr/>
      </p:nvGrpSpPr>
      <p:grpSpPr>
        <a:xfrm>
          <a:off x="0" y="0"/>
          <a:ext cx="0" cy="0"/>
          <a:chOff x="0" y="0"/>
          <a:chExt cx="0" cy="0"/>
        </a:xfrm>
      </p:grpSpPr>
      <p:sp>
        <p:nvSpPr>
          <p:cNvPr id="1026" name="Rectangle 3"/>
          <p:cNvSpPr>
            <a:spLocks noChangeArrowheads="1"/>
          </p:cNvSpPr>
          <p:nvPr userDrawn="1"/>
        </p:nvSpPr>
        <p:spPr bwMode="auto">
          <a:xfrm>
            <a:off x="9906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spcBef>
                <a:spcPct val="50000"/>
              </a:spcBef>
              <a:defRPr/>
            </a:pPr>
            <a:r>
              <a:rPr lang="en-US" altLang="en-US" sz="1000">
                <a:latin typeface="Century Gothic" charset="0"/>
                <a:ea typeface="ヒラギノ角ゴ Pro W3" charset="-128"/>
              </a:rPr>
              <a:t>Copyright © 2011 Pearson Education, Inc. Publishing as Pearson Addison-Wesley</a:t>
            </a:r>
          </a:p>
        </p:txBody>
      </p:sp>
      <p:pic>
        <p:nvPicPr>
          <p:cNvPr id="1027" name="Picture 12" descr="AW logo"/>
          <p:cNvPicPr>
            <a:picLocks noChangeAspect="1" noChangeArrowheads="1"/>
          </p:cNvPicPr>
          <p:nvPr userDrawn="1"/>
        </p:nvPicPr>
        <p:blipFill>
          <a:blip r:embed="rId13" cstate="print"/>
          <a:srcRect/>
          <a:stretch>
            <a:fillRect/>
          </a:stretch>
        </p:blipFill>
        <p:spPr bwMode="auto">
          <a:xfrm>
            <a:off x="0" y="6173788"/>
            <a:ext cx="914400" cy="684212"/>
          </a:xfrm>
          <a:prstGeom prst="rect">
            <a:avLst/>
          </a:prstGeom>
          <a:noFill/>
          <a:ln w="9525">
            <a:noFill/>
            <a:miter lim="800000"/>
            <a:headEnd/>
            <a:tailEnd/>
          </a:ln>
        </p:spPr>
      </p:pic>
      <p:pic>
        <p:nvPicPr>
          <p:cNvPr id="1028" name="Picture 9"/>
          <p:cNvPicPr>
            <a:picLocks noChangeAspect="1" noChangeArrowheads="1"/>
          </p:cNvPicPr>
          <p:nvPr userDrawn="1"/>
        </p:nvPicPr>
        <p:blipFill>
          <a:blip r:embed="rId14" cstate="print"/>
          <a:srcRect/>
          <a:stretch>
            <a:fillRect/>
          </a:stretch>
        </p:blipFill>
        <p:spPr bwMode="auto">
          <a:xfrm>
            <a:off x="3733800" y="228600"/>
            <a:ext cx="5151438" cy="6327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10" r:id="rId1"/>
    <p:sldLayoutId id="2147483889" r:id="rId2"/>
    <p:sldLayoutId id="2147483911"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ctr" rtl="0" eaLnBrk="0" fontAlgn="base" hangingPunct="0">
        <a:spcBef>
          <a:spcPct val="0"/>
        </a:spcBef>
        <a:spcAft>
          <a:spcPct val="0"/>
        </a:spcAft>
        <a:defRPr sz="4400">
          <a:solidFill>
            <a:schemeClr val="tx2"/>
          </a:solidFill>
          <a:latin typeface="+mj-lt"/>
          <a:ea typeface="Arial" charset="0"/>
          <a:cs typeface="+mj-cs"/>
        </a:defRPr>
      </a:lvl1pPr>
      <a:lvl2pPr algn="ctr" rtl="0" eaLnBrk="0" fontAlgn="base" hangingPunct="0">
        <a:spcBef>
          <a:spcPct val="0"/>
        </a:spcBef>
        <a:spcAft>
          <a:spcPct val="0"/>
        </a:spcAft>
        <a:defRPr sz="4400">
          <a:solidFill>
            <a:schemeClr val="tx2"/>
          </a:solidFill>
          <a:latin typeface="Arial" charset="0"/>
          <a:ea typeface="Arial" charset="0"/>
          <a:cs typeface="Arial" charset="0"/>
        </a:defRPr>
      </a:lvl2pPr>
      <a:lvl3pPr algn="ctr" rtl="0" eaLnBrk="0" fontAlgn="base" hangingPunct="0">
        <a:spcBef>
          <a:spcPct val="0"/>
        </a:spcBef>
        <a:spcAft>
          <a:spcPct val="0"/>
        </a:spcAft>
        <a:defRPr sz="4400">
          <a:solidFill>
            <a:schemeClr val="tx2"/>
          </a:solidFill>
          <a:latin typeface="Arial" charset="0"/>
          <a:ea typeface="Arial" charset="0"/>
          <a:cs typeface="Arial" charset="0"/>
        </a:defRPr>
      </a:lvl3pPr>
      <a:lvl4pPr algn="ctr" rtl="0" eaLnBrk="0" fontAlgn="base" hangingPunct="0">
        <a:spcBef>
          <a:spcPct val="0"/>
        </a:spcBef>
        <a:spcAft>
          <a:spcPct val="0"/>
        </a:spcAft>
        <a:defRPr sz="4400">
          <a:solidFill>
            <a:schemeClr val="tx2"/>
          </a:solidFill>
          <a:latin typeface="Arial" charset="0"/>
          <a:ea typeface="Arial" charset="0"/>
          <a:cs typeface="Arial" charset="0"/>
        </a:defRPr>
      </a:lvl4pPr>
      <a:lvl5pPr algn="ctr" rtl="0" eaLnBrk="0" fontAlgn="base" hangingPunct="0">
        <a:spcBef>
          <a:spcPct val="0"/>
        </a:spcBef>
        <a:spcAft>
          <a:spcPct val="0"/>
        </a:spcAft>
        <a:defRPr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685800" y="6553200"/>
            <a:ext cx="6548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Arial" charset="0"/>
                <a:cs typeface="Arial" charset="0"/>
              </a:defRPr>
            </a:lvl9pPr>
          </a:lstStyle>
          <a:p>
            <a:pPr eaLnBrk="1" hangingPunct="1">
              <a:spcBef>
                <a:spcPts val="625"/>
              </a:spcBef>
              <a:defRPr/>
            </a:pPr>
            <a:r>
              <a:rPr lang="en-US" altLang="en-US" sz="1000">
                <a:solidFill>
                  <a:srgbClr val="000000"/>
                </a:solidFill>
                <a:latin typeface="Century Gothic" charset="0"/>
                <a:ea typeface="ヒラギノ角ゴ Pro W3" charset="-128"/>
              </a:rPr>
              <a:t>Copyright © 2011 Ramez Elmasri and Shamkant Navathe</a:t>
            </a:r>
          </a:p>
        </p:txBody>
      </p:sp>
      <p:pic>
        <p:nvPicPr>
          <p:cNvPr id="4099" name="Picture 2"/>
          <p:cNvPicPr>
            <a:picLocks noChangeAspect="1" noChangeArrowheads="1"/>
          </p:cNvPicPr>
          <p:nvPr/>
        </p:nvPicPr>
        <p:blipFill>
          <a:blip r:embed="rId15" cstate="print"/>
          <a:srcRect/>
          <a:stretch>
            <a:fillRect/>
          </a:stretch>
        </p:blipFill>
        <p:spPr bwMode="auto">
          <a:xfrm>
            <a:off x="0" y="6345238"/>
            <a:ext cx="685800" cy="512762"/>
          </a:xfrm>
          <a:prstGeom prst="rect">
            <a:avLst/>
          </a:prstGeom>
          <a:noFill/>
          <a:ln w="9525">
            <a:noFill/>
            <a:round/>
            <a:headEnd/>
            <a:tailEnd/>
          </a:ln>
        </p:spPr>
      </p:pic>
      <p:pic>
        <p:nvPicPr>
          <p:cNvPr id="4100" name="Picture 3"/>
          <p:cNvPicPr>
            <a:picLocks noChangeAspect="1" noChangeArrowheads="1"/>
          </p:cNvPicPr>
          <p:nvPr/>
        </p:nvPicPr>
        <p:blipFill>
          <a:blip r:embed="rId16" cstate="print"/>
          <a:srcRect/>
          <a:stretch>
            <a:fillRect/>
          </a:stretch>
        </p:blipFill>
        <p:spPr bwMode="auto">
          <a:xfrm>
            <a:off x="8686800" y="0"/>
            <a:ext cx="466725" cy="6858000"/>
          </a:xfrm>
          <a:prstGeom prst="rect">
            <a:avLst/>
          </a:prstGeom>
          <a:noFill/>
          <a:ln w="9525">
            <a:noFill/>
            <a:round/>
            <a:headEnd/>
            <a:tailEnd/>
          </a:ln>
        </p:spPr>
      </p:pic>
      <p:sp>
        <p:nvSpPr>
          <p:cNvPr id="4101" name="Rectangle 4"/>
          <p:cNvSpPr>
            <a:spLocks noGrp="1" noChangeArrowheads="1"/>
          </p:cNvSpPr>
          <p:nvPr>
            <p:ph type="title"/>
          </p:nvPr>
        </p:nvSpPr>
        <p:spPr bwMode="auto">
          <a:xfrm>
            <a:off x="457200" y="273050"/>
            <a:ext cx="8228013" cy="114300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4102" name="Rectangle 5"/>
          <p:cNvSpPr>
            <a:spLocks noGrp="1" noChangeArrowheads="1"/>
          </p:cNvSpPr>
          <p:nvPr>
            <p:ph type="body" idx="1"/>
          </p:nvPr>
        </p:nvSpPr>
        <p:spPr bwMode="auto">
          <a:xfrm>
            <a:off x="457200" y="1604963"/>
            <a:ext cx="8228013" cy="452437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Arial" charset="0"/>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Arial" charset="0"/>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Arial" charset="0"/>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Arial" charset="0"/>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Arial" charset="0"/>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Arial" charset="0"/>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kumimoji="1" lang="en-US" altLang="en-US" sz="3200">
                <a:solidFill>
                  <a:srgbClr val="000000"/>
                </a:solidFill>
                <a:latin typeface="Tahoma" pitchFamily="34" charset="0"/>
                <a:cs typeface="+mn-cs"/>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kumimoji="1" lang="en-US" altLang="en-US" sz="3200">
                  <a:solidFill>
                    <a:srgbClr val="000000"/>
                  </a:solidFill>
                  <a:latin typeface="Tahoma" pitchFamily="34" charset="0"/>
                  <a:cs typeface="+mn-cs"/>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kumimoji="1" lang="en-US" altLang="en-US" sz="3200">
                  <a:solidFill>
                    <a:srgbClr val="000000"/>
                  </a:solidFill>
                  <a:latin typeface="Tahoma" pitchFamily="34" charset="0"/>
                  <a:cs typeface="+mn-cs"/>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endParaRPr kumimoji="1" lang="en-US" altLang="en-US" sz="3200">
              <a:solidFill>
                <a:srgbClr val="000000"/>
              </a:solidFill>
              <a:latin typeface="Tahoma" pitchFamily="34" charset="0"/>
              <a:cs typeface="+mn-cs"/>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latin typeface="Arial" pitchFamily="34" charset="0"/>
              </a:defRPr>
            </a:lvl1pPr>
          </a:lstStyle>
          <a:p>
            <a:pPr eaLnBrk="1" hangingPunct="1">
              <a:defRPr/>
            </a:pPr>
            <a:r>
              <a:rPr lang="en-US">
                <a:cs typeface="+mn-cs"/>
              </a:rPr>
              <a:t>Slide 8- </a:t>
            </a:r>
            <a:fld id="{C2F87E0A-CB90-4267-8F70-58A8897E02C8}" type="slidenum">
              <a:rPr lang="ar-SA">
                <a:cs typeface="Arial" pitchFamily="34" charset="0"/>
              </a:rPr>
              <a:pPr eaLnBrk="1" hangingPunct="1">
                <a:defRPr/>
              </a:pPr>
              <a:t>‹#›</a:t>
            </a:fld>
            <a:endParaRPr lang="en-CA">
              <a:cs typeface="+mn-cs"/>
            </a:endParaRPr>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900">
                <a:solidFill>
                  <a:srgbClr val="000000"/>
                </a:solidFill>
                <a:cs typeface="+mn-cs"/>
              </a:rPr>
              <a:t>Copyright © 2007 Ramez Elmasri and Shamkant B. Navathe</a:t>
            </a:r>
          </a:p>
        </p:txBody>
      </p:sp>
    </p:spTree>
    <p:extLst>
      <p:ext uri="{BB962C8B-B14F-4D97-AF65-F5344CB8AC3E}">
        <p14:creationId xmlns:p14="http://schemas.microsoft.com/office/powerpoint/2010/main" val="134382022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pitchFamily="34" charset="0"/>
        </a:defRPr>
      </a:lvl2pPr>
      <a:lvl3pPr algn="l" rtl="0" eaLnBrk="0" fontAlgn="base" hangingPunct="0">
        <a:spcBef>
          <a:spcPct val="0"/>
        </a:spcBef>
        <a:spcAft>
          <a:spcPct val="0"/>
        </a:spcAft>
        <a:defRPr sz="3600">
          <a:solidFill>
            <a:srgbClr val="800000"/>
          </a:solidFill>
          <a:latin typeface="Arial" pitchFamily="34" charset="0"/>
        </a:defRPr>
      </a:lvl3pPr>
      <a:lvl4pPr algn="l" rtl="0" eaLnBrk="0" fontAlgn="base" hangingPunct="0">
        <a:spcBef>
          <a:spcPct val="0"/>
        </a:spcBef>
        <a:spcAft>
          <a:spcPct val="0"/>
        </a:spcAft>
        <a:defRPr sz="3600">
          <a:solidFill>
            <a:srgbClr val="800000"/>
          </a:solidFill>
          <a:latin typeface="Arial" pitchFamily="34" charset="0"/>
        </a:defRPr>
      </a:lvl4pPr>
      <a:lvl5pPr algn="l" rtl="0" eaLnBrk="0" fontAlgn="base" hangingPunct="0">
        <a:spcBef>
          <a:spcPct val="0"/>
        </a:spcBef>
        <a:spcAft>
          <a:spcPct val="0"/>
        </a:spcAft>
        <a:defRPr sz="3600">
          <a:solidFill>
            <a:srgbClr val="800000"/>
          </a:solidFill>
          <a:latin typeface="Arial" pitchFamily="34" charset="0"/>
        </a:defRPr>
      </a:lvl5pPr>
      <a:lvl6pPr marL="457200" algn="l" rtl="0" fontAlgn="base">
        <a:spcBef>
          <a:spcPct val="0"/>
        </a:spcBef>
        <a:spcAft>
          <a:spcPct val="0"/>
        </a:spcAft>
        <a:defRPr sz="3600">
          <a:solidFill>
            <a:srgbClr val="800000"/>
          </a:solidFill>
          <a:latin typeface="Arial" pitchFamily="34" charset="0"/>
        </a:defRPr>
      </a:lvl6pPr>
      <a:lvl7pPr marL="914400" algn="l" rtl="0" fontAlgn="base">
        <a:spcBef>
          <a:spcPct val="0"/>
        </a:spcBef>
        <a:spcAft>
          <a:spcPct val="0"/>
        </a:spcAft>
        <a:defRPr sz="3600">
          <a:solidFill>
            <a:srgbClr val="800000"/>
          </a:solidFill>
          <a:latin typeface="Arial" pitchFamily="34" charset="0"/>
        </a:defRPr>
      </a:lvl7pPr>
      <a:lvl8pPr marL="1371600" algn="l" rtl="0" fontAlgn="base">
        <a:spcBef>
          <a:spcPct val="0"/>
        </a:spcBef>
        <a:spcAft>
          <a:spcPct val="0"/>
        </a:spcAft>
        <a:defRPr sz="3600">
          <a:solidFill>
            <a:srgbClr val="800000"/>
          </a:solidFill>
          <a:latin typeface="Arial" pitchFamily="34" charset="0"/>
        </a:defRPr>
      </a:lvl8pPr>
      <a:lvl9pPr marL="1828800" algn="l" rtl="0" fontAlgn="base">
        <a:spcBef>
          <a:spcPct val="0"/>
        </a:spcBef>
        <a:spcAft>
          <a:spcPct val="0"/>
        </a:spcAft>
        <a:defRPr sz="3600">
          <a:solidFill>
            <a:srgbClr val="800000"/>
          </a:solidFill>
          <a:latin typeface="Arial"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4"/>
          <p:cNvSpPr txBox="1">
            <a:spLocks noChangeArrowheads="1"/>
          </p:cNvSpPr>
          <p:nvPr/>
        </p:nvSpPr>
        <p:spPr bwMode="auto">
          <a:xfrm>
            <a:off x="381000" y="2209800"/>
            <a:ext cx="3048000" cy="1230313"/>
          </a:xfrm>
          <a:prstGeom prst="rect">
            <a:avLst/>
          </a:prstGeom>
          <a:noFill/>
          <a:ln w="9525">
            <a:noFill/>
            <a:round/>
            <a:headEnd/>
            <a:tailEnd/>
          </a:ln>
        </p:spPr>
        <p:txBody>
          <a:bodyPr lIns="90000" tIns="46800" rIns="90000" bIns="46800">
            <a:spAutoFit/>
          </a:bodyPr>
          <a:lstStyle/>
          <a:p>
            <a:pPr algn="r" eaLnBrk="1" hangingPunct="1">
              <a:spcBef>
                <a:spcPts val="1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solidFill>
                  <a:srgbClr val="800000"/>
                </a:solidFill>
                <a:latin typeface="Century Gothic" pitchFamily="34" charset="0"/>
              </a:rPr>
              <a:t>Chapter 7</a:t>
            </a:r>
          </a:p>
          <a:p>
            <a:pPr algn="r" eaLnBrk="1" hangingPunct="1">
              <a:spcBef>
                <a:spcPts val="1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000" b="1" dirty="0">
                <a:solidFill>
                  <a:srgbClr val="800000"/>
                </a:solidFill>
                <a:latin typeface="Century Gothic" pitchFamily="34" charset="0"/>
              </a:rPr>
              <a:t>Advanced 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03AB2DF5-9AF8-455C-A0D2-A46FCB60AA43}" type="slidenum">
              <a:rPr lang="ar-SA" altLang="en-US" sz="1400" smtClean="0">
                <a:solidFill>
                  <a:srgbClr val="990033"/>
                </a:solidFill>
                <a:cs typeface="Arial" charset="0"/>
              </a:rPr>
              <a:pPr eaLnBrk="1" hangingPunct="1">
                <a:spcBef>
                  <a:spcPct val="0"/>
                </a:spcBef>
                <a:buClrTx/>
                <a:buSzTx/>
                <a:buFontTx/>
                <a:buNone/>
              </a:pPr>
              <a:t>10</a:t>
            </a:fld>
            <a:endParaRPr lang="en-CA" altLang="en-US" sz="1400">
              <a:solidFill>
                <a:srgbClr val="990033"/>
              </a:solidFill>
            </a:endParaRPr>
          </a:p>
        </p:txBody>
      </p:sp>
      <p:sp>
        <p:nvSpPr>
          <p:cNvPr id="17411" name="Rectangle 6"/>
          <p:cNvSpPr>
            <a:spLocks noGrp="1" noChangeArrowheads="1"/>
          </p:cNvSpPr>
          <p:nvPr>
            <p:ph type="title"/>
          </p:nvPr>
        </p:nvSpPr>
        <p:spPr/>
        <p:txBody>
          <a:bodyPr/>
          <a:lstStyle/>
          <a:p>
            <a:pPr eaLnBrk="1" hangingPunct="1"/>
            <a:r>
              <a:rPr lang="en-US" altLang="en-US"/>
              <a:t>GROUPING</a:t>
            </a:r>
          </a:p>
        </p:txBody>
      </p:sp>
      <p:sp>
        <p:nvSpPr>
          <p:cNvPr id="17412" name="Rectangle 7"/>
          <p:cNvSpPr>
            <a:spLocks noGrp="1" noChangeArrowheads="1"/>
          </p:cNvSpPr>
          <p:nvPr>
            <p:ph type="body" idx="1"/>
          </p:nvPr>
        </p:nvSpPr>
        <p:spPr/>
        <p:txBody>
          <a:bodyPr/>
          <a:lstStyle/>
          <a:p>
            <a:pPr eaLnBrk="1" hangingPunct="1">
              <a:lnSpc>
                <a:spcPct val="90000"/>
              </a:lnSpc>
            </a:pPr>
            <a:r>
              <a:rPr lang="en-US" altLang="en-US"/>
              <a:t>In many cases, we want to apply the aggregate functions to </a:t>
            </a:r>
            <a:r>
              <a:rPr lang="en-US" altLang="en-US" i="1"/>
              <a:t>subgroups of tuples</a:t>
            </a:r>
            <a:r>
              <a:rPr lang="en-US" altLang="en-US"/>
              <a:t> in a relation</a:t>
            </a:r>
          </a:p>
          <a:p>
            <a:pPr eaLnBrk="1" hangingPunct="1">
              <a:lnSpc>
                <a:spcPct val="90000"/>
              </a:lnSpc>
            </a:pPr>
            <a:r>
              <a:rPr lang="en-US" altLang="en-US"/>
              <a:t>Each subgroup of tuples consists of the set of tuples that have the </a:t>
            </a:r>
            <a:r>
              <a:rPr lang="en-US" altLang="en-US" i="1"/>
              <a:t>same value</a:t>
            </a:r>
            <a:r>
              <a:rPr lang="en-US" altLang="en-US"/>
              <a:t> for the </a:t>
            </a:r>
            <a:r>
              <a:rPr lang="en-US" altLang="en-US" i="1"/>
              <a:t>grouping attribute(s)</a:t>
            </a:r>
          </a:p>
          <a:p>
            <a:pPr eaLnBrk="1" hangingPunct="1">
              <a:lnSpc>
                <a:spcPct val="90000"/>
              </a:lnSpc>
            </a:pPr>
            <a:r>
              <a:rPr lang="en-US" altLang="en-US"/>
              <a:t>The function is applied to each subgroup independently</a:t>
            </a:r>
          </a:p>
          <a:p>
            <a:pPr eaLnBrk="1" hangingPunct="1">
              <a:lnSpc>
                <a:spcPct val="90000"/>
              </a:lnSpc>
            </a:pPr>
            <a:r>
              <a:rPr lang="en-US" altLang="en-US"/>
              <a:t>SQL has a </a:t>
            </a:r>
            <a:r>
              <a:rPr lang="en-US" altLang="en-US" b="1"/>
              <a:t>GROUP BY</a:t>
            </a:r>
            <a:r>
              <a:rPr lang="en-US" altLang="en-US"/>
              <a:t>-clause for specifying the grouping attributes, which </a:t>
            </a:r>
            <a:r>
              <a:rPr lang="en-US" altLang="en-US" i="1"/>
              <a:t>must also appear in the SELECT-clause</a:t>
            </a:r>
          </a:p>
          <a:p>
            <a:pPr eaLnBrk="1" hangingPunct="1">
              <a:lnSpc>
                <a:spcPct val="90000"/>
              </a:lnSpc>
            </a:pPr>
            <a:endParaRPr lang="en-US" altLang="en-US"/>
          </a:p>
        </p:txBody>
      </p:sp>
    </p:spTree>
    <p:extLst>
      <p:ext uri="{BB962C8B-B14F-4D97-AF65-F5344CB8AC3E}">
        <p14:creationId xmlns:p14="http://schemas.microsoft.com/office/powerpoint/2010/main" val="194128645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4A2E16C8-8E86-4117-A65C-25EDB33CA64C}" type="slidenum">
              <a:rPr lang="ar-SA" altLang="en-US" sz="1400" smtClean="0">
                <a:solidFill>
                  <a:srgbClr val="990033"/>
                </a:solidFill>
                <a:cs typeface="Arial" charset="0"/>
              </a:rPr>
              <a:pPr eaLnBrk="1" hangingPunct="1">
                <a:spcBef>
                  <a:spcPct val="0"/>
                </a:spcBef>
                <a:buClrTx/>
                <a:buSzTx/>
                <a:buFontTx/>
                <a:buNone/>
              </a:pPr>
              <a:t>11</a:t>
            </a:fld>
            <a:endParaRPr lang="en-CA" altLang="en-US" sz="1400">
              <a:solidFill>
                <a:srgbClr val="990033"/>
              </a:solidFill>
            </a:endParaRPr>
          </a:p>
        </p:txBody>
      </p:sp>
      <p:sp>
        <p:nvSpPr>
          <p:cNvPr id="18435" name="Rectangle 6"/>
          <p:cNvSpPr>
            <a:spLocks noGrp="1" noChangeArrowheads="1"/>
          </p:cNvSpPr>
          <p:nvPr>
            <p:ph type="title"/>
          </p:nvPr>
        </p:nvSpPr>
        <p:spPr/>
        <p:txBody>
          <a:bodyPr/>
          <a:lstStyle/>
          <a:p>
            <a:pPr eaLnBrk="1" hangingPunct="1"/>
            <a:r>
              <a:rPr lang="en-US" altLang="en-US"/>
              <a:t>GROUPING (contd.)</a:t>
            </a:r>
          </a:p>
        </p:txBody>
      </p:sp>
      <p:sp>
        <p:nvSpPr>
          <p:cNvPr id="18436" name="Rectangle 7"/>
          <p:cNvSpPr>
            <a:spLocks noGrp="1" noChangeArrowheads="1"/>
          </p:cNvSpPr>
          <p:nvPr>
            <p:ph type="body" idx="1"/>
          </p:nvPr>
        </p:nvSpPr>
        <p:spPr>
          <a:xfrm>
            <a:off x="239713" y="1600200"/>
            <a:ext cx="8294687" cy="3413125"/>
          </a:xfrm>
        </p:spPr>
        <p:txBody>
          <a:bodyPr/>
          <a:lstStyle/>
          <a:p>
            <a:pPr eaLnBrk="1" hangingPunct="1">
              <a:lnSpc>
                <a:spcPct val="80000"/>
              </a:lnSpc>
            </a:pPr>
            <a:r>
              <a:rPr lang="en-US" altLang="en-US" sz="1800"/>
              <a:t>Query 20: For each department, retrieve the department number, the number of employees in the department, and their average salary.</a:t>
            </a:r>
          </a:p>
          <a:p>
            <a:pPr lvl="1" eaLnBrk="1" hangingPunct="1">
              <a:lnSpc>
                <a:spcPct val="80000"/>
              </a:lnSpc>
              <a:buFont typeface="Wingdings" pitchFamily="2" charset="2"/>
              <a:buNone/>
            </a:pPr>
            <a:r>
              <a:rPr lang="en-US" altLang="en-US" sz="1800"/>
              <a:t>Q20:	SELECT 	</a:t>
            </a:r>
            <a:r>
              <a:rPr lang="en-US" altLang="en-US" sz="1800">
                <a:solidFill>
                  <a:srgbClr val="4F571F"/>
                </a:solidFill>
              </a:rPr>
              <a:t>DNO</a:t>
            </a:r>
            <a:r>
              <a:rPr lang="en-US" altLang="en-US" sz="1800"/>
              <a:t>, COUNT (*), AVG (SALARY)</a:t>
            </a:r>
            <a:br>
              <a:rPr lang="en-US" altLang="en-US" sz="1800"/>
            </a:br>
            <a:r>
              <a:rPr lang="en-US" altLang="en-US" sz="1800"/>
              <a:t>		FROM		EMPLOYEE</a:t>
            </a:r>
            <a:br>
              <a:rPr lang="en-US" altLang="en-US" sz="1800"/>
            </a:br>
            <a:r>
              <a:rPr lang="en-US" altLang="en-US" sz="1800"/>
              <a:t>		GROUP BY	</a:t>
            </a:r>
            <a:r>
              <a:rPr lang="en-US" altLang="en-US" sz="1800">
                <a:solidFill>
                  <a:srgbClr val="4F571F"/>
                </a:solidFill>
              </a:rPr>
              <a:t>DNO</a:t>
            </a:r>
            <a:r>
              <a:rPr lang="en-US" altLang="en-US" sz="1800"/>
              <a:t/>
            </a:r>
            <a:br>
              <a:rPr lang="en-US" altLang="en-US" sz="1800"/>
            </a:br>
            <a:endParaRPr lang="en-US" altLang="en-US" sz="1800"/>
          </a:p>
          <a:p>
            <a:pPr lvl="1" eaLnBrk="1" hangingPunct="1">
              <a:lnSpc>
                <a:spcPct val="80000"/>
              </a:lnSpc>
            </a:pPr>
            <a:r>
              <a:rPr lang="en-US" altLang="en-US" sz="1800"/>
              <a:t>In Q20, the EMPLOYEE tuples are divided into groups-</a:t>
            </a:r>
          </a:p>
          <a:p>
            <a:pPr lvl="2" eaLnBrk="1" hangingPunct="1">
              <a:lnSpc>
                <a:spcPct val="80000"/>
              </a:lnSpc>
            </a:pPr>
            <a:r>
              <a:rPr lang="en-US" altLang="en-US" sz="1600"/>
              <a:t>Each group having the same value for the grouping attribute DNO</a:t>
            </a:r>
          </a:p>
          <a:p>
            <a:pPr lvl="1" eaLnBrk="1" hangingPunct="1">
              <a:lnSpc>
                <a:spcPct val="80000"/>
              </a:lnSpc>
            </a:pPr>
            <a:r>
              <a:rPr lang="en-US" altLang="en-US" sz="1800"/>
              <a:t>The COUNT and AVG functions are applied to each such group of tuples separately</a:t>
            </a:r>
          </a:p>
          <a:p>
            <a:pPr lvl="1" eaLnBrk="1" hangingPunct="1">
              <a:lnSpc>
                <a:spcPct val="80000"/>
              </a:lnSpc>
            </a:pPr>
            <a:r>
              <a:rPr lang="en-US" altLang="en-US" sz="1800"/>
              <a:t>The SELECT-clause includes only the grouping attribute and the functions to be applied on each group of tuples</a:t>
            </a:r>
          </a:p>
          <a:p>
            <a:pPr lvl="1" eaLnBrk="1" hangingPunct="1">
              <a:lnSpc>
                <a:spcPct val="80000"/>
              </a:lnSpc>
            </a:pPr>
            <a:r>
              <a:rPr lang="en-US" altLang="en-US" sz="1800"/>
              <a:t>A join condition can be used in conjunction with grouping</a:t>
            </a:r>
          </a:p>
        </p:txBody>
      </p:sp>
      <p:pic>
        <p:nvPicPr>
          <p:cNvPr id="18437" name="Picture 10"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5084763"/>
            <a:ext cx="20002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20777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BBA8AB00-329F-4C21-96C7-E1737BF5F85D}" type="slidenum">
              <a:rPr lang="ar-SA" altLang="en-US" sz="1400" smtClean="0">
                <a:solidFill>
                  <a:srgbClr val="990033"/>
                </a:solidFill>
                <a:cs typeface="Arial" charset="0"/>
              </a:rPr>
              <a:pPr eaLnBrk="1" hangingPunct="1">
                <a:spcBef>
                  <a:spcPct val="0"/>
                </a:spcBef>
                <a:buClrTx/>
                <a:buSzTx/>
                <a:buFontTx/>
                <a:buNone/>
              </a:pPr>
              <a:t>12</a:t>
            </a:fld>
            <a:endParaRPr lang="en-CA" altLang="en-US" sz="1400">
              <a:solidFill>
                <a:srgbClr val="990033"/>
              </a:solidFill>
            </a:endParaRPr>
          </a:p>
        </p:txBody>
      </p:sp>
      <p:sp>
        <p:nvSpPr>
          <p:cNvPr id="19459" name="Rectangle 6"/>
          <p:cNvSpPr>
            <a:spLocks noGrp="1" noChangeArrowheads="1"/>
          </p:cNvSpPr>
          <p:nvPr>
            <p:ph type="title"/>
          </p:nvPr>
        </p:nvSpPr>
        <p:spPr/>
        <p:txBody>
          <a:bodyPr/>
          <a:lstStyle/>
          <a:p>
            <a:pPr eaLnBrk="1" hangingPunct="1"/>
            <a:r>
              <a:rPr lang="en-US" altLang="en-US"/>
              <a:t>GROUPING (contd.)</a:t>
            </a:r>
          </a:p>
        </p:txBody>
      </p:sp>
      <p:sp>
        <p:nvSpPr>
          <p:cNvPr id="19460" name="Rectangle 7"/>
          <p:cNvSpPr>
            <a:spLocks noGrp="1" noChangeArrowheads="1"/>
          </p:cNvSpPr>
          <p:nvPr>
            <p:ph type="body" idx="1"/>
          </p:nvPr>
        </p:nvSpPr>
        <p:spPr>
          <a:xfrm>
            <a:off x="239713" y="1600200"/>
            <a:ext cx="8294687" cy="2692400"/>
          </a:xfrm>
        </p:spPr>
        <p:txBody>
          <a:bodyPr/>
          <a:lstStyle/>
          <a:p>
            <a:pPr eaLnBrk="1" hangingPunct="1"/>
            <a:r>
              <a:rPr lang="en-US" altLang="en-US" sz="1800"/>
              <a:t>Query 21: For each project, retrieve the project number, project name, and the number of employees who work on that project.</a:t>
            </a:r>
          </a:p>
          <a:p>
            <a:pPr eaLnBrk="1" hangingPunct="1">
              <a:buFont typeface="Wingdings" pitchFamily="2" charset="2"/>
              <a:buNone/>
            </a:pPr>
            <a:endParaRPr lang="en-US" altLang="en-US" sz="1800"/>
          </a:p>
          <a:p>
            <a:pPr lvl="1" eaLnBrk="1" hangingPunct="1">
              <a:buFont typeface="Wingdings" pitchFamily="2" charset="2"/>
              <a:buNone/>
            </a:pPr>
            <a:r>
              <a:rPr lang="en-US" altLang="en-US" sz="1600"/>
              <a:t>Q21:	SELECT 	         PNUMBER, PNAME, COUNT (*)</a:t>
            </a:r>
            <a:br>
              <a:rPr lang="en-US" altLang="en-US" sz="1600"/>
            </a:br>
            <a:r>
              <a:rPr lang="en-US" altLang="en-US" sz="1600"/>
              <a:t>	FROM	         PROJECT, WORKS_ON</a:t>
            </a:r>
            <a:br>
              <a:rPr lang="en-US" altLang="en-US" sz="1600"/>
            </a:br>
            <a:r>
              <a:rPr lang="en-US" altLang="en-US" sz="1600"/>
              <a:t>	WHERE	         PNUMBER = PNO</a:t>
            </a:r>
            <a:br>
              <a:rPr lang="en-US" altLang="en-US" sz="1600"/>
            </a:br>
            <a:r>
              <a:rPr lang="en-US" altLang="en-US" sz="1600"/>
              <a:t>	GROUP BY      PNUMBER, PNAME</a:t>
            </a:r>
          </a:p>
          <a:p>
            <a:pPr lvl="1" eaLnBrk="1" hangingPunct="1">
              <a:buFont typeface="Wingdings" pitchFamily="2" charset="2"/>
              <a:buNone/>
            </a:pPr>
            <a:endParaRPr lang="en-US" altLang="en-US" sz="1800"/>
          </a:p>
          <a:p>
            <a:pPr lvl="1" eaLnBrk="1" hangingPunct="1"/>
            <a:r>
              <a:rPr lang="en-US" altLang="en-US" sz="1800"/>
              <a:t>In this case, the grouping and functions are applied after  the joining of the two relations</a:t>
            </a:r>
          </a:p>
        </p:txBody>
      </p:sp>
      <p:cxnSp>
        <p:nvCxnSpPr>
          <p:cNvPr id="19461" name="Straight Connector 7"/>
          <p:cNvCxnSpPr>
            <a:cxnSpLocks noChangeShapeType="1"/>
          </p:cNvCxnSpPr>
          <p:nvPr/>
        </p:nvCxnSpPr>
        <p:spPr bwMode="auto">
          <a:xfrm>
            <a:off x="239713" y="4797425"/>
            <a:ext cx="80041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8650075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108C7808-AC2A-4E1A-B7A5-E8B936A825F5}" type="slidenum">
              <a:rPr lang="ar-SA" altLang="en-US" sz="1400" smtClean="0">
                <a:solidFill>
                  <a:srgbClr val="990033"/>
                </a:solidFill>
                <a:cs typeface="Arial" charset="0"/>
              </a:rPr>
              <a:pPr eaLnBrk="1" hangingPunct="1">
                <a:spcBef>
                  <a:spcPct val="0"/>
                </a:spcBef>
                <a:buClrTx/>
                <a:buSzTx/>
                <a:buFontTx/>
                <a:buNone/>
              </a:pPr>
              <a:t>13</a:t>
            </a:fld>
            <a:endParaRPr lang="en-CA" altLang="en-US" sz="1400">
              <a:solidFill>
                <a:srgbClr val="990033"/>
              </a:solidFill>
            </a:endParaRPr>
          </a:p>
        </p:txBody>
      </p:sp>
      <p:sp>
        <p:nvSpPr>
          <p:cNvPr id="20483" name="Rectangle 6"/>
          <p:cNvSpPr>
            <a:spLocks noGrp="1" noChangeArrowheads="1"/>
          </p:cNvSpPr>
          <p:nvPr>
            <p:ph type="title"/>
          </p:nvPr>
        </p:nvSpPr>
        <p:spPr/>
        <p:txBody>
          <a:bodyPr/>
          <a:lstStyle/>
          <a:p>
            <a:pPr eaLnBrk="1" hangingPunct="1"/>
            <a:r>
              <a:rPr lang="en-US" altLang="en-US"/>
              <a:t>THE HAVING-CLAUSE</a:t>
            </a:r>
          </a:p>
        </p:txBody>
      </p:sp>
      <p:sp>
        <p:nvSpPr>
          <p:cNvPr id="20484" name="Rectangle 7"/>
          <p:cNvSpPr>
            <a:spLocks noGrp="1" noChangeArrowheads="1"/>
          </p:cNvSpPr>
          <p:nvPr>
            <p:ph type="body" idx="1"/>
          </p:nvPr>
        </p:nvSpPr>
        <p:spPr/>
        <p:txBody>
          <a:bodyPr/>
          <a:lstStyle/>
          <a:p>
            <a:pPr eaLnBrk="1" hangingPunct="1"/>
            <a:r>
              <a:rPr lang="en-US" altLang="en-US"/>
              <a:t>Sometimes we want to retrieve the values of these functions for only those </a:t>
            </a:r>
            <a:r>
              <a:rPr lang="en-US" altLang="en-US" i="1"/>
              <a:t>groups that satisfy certain conditions</a:t>
            </a:r>
          </a:p>
          <a:p>
            <a:pPr eaLnBrk="1" hangingPunct="1"/>
            <a:r>
              <a:rPr lang="en-US" altLang="en-US"/>
              <a:t>The </a:t>
            </a:r>
            <a:r>
              <a:rPr lang="en-US" altLang="en-US" b="1"/>
              <a:t>HAVING</a:t>
            </a:r>
            <a:r>
              <a:rPr lang="en-US" altLang="en-US"/>
              <a:t>-clause is used for specifying a selection condition on groups (rather than on individual tuples)</a:t>
            </a:r>
            <a:br>
              <a:rPr lang="en-US" altLang="en-US"/>
            </a:br>
            <a:endParaRPr lang="en-US" altLang="en-US"/>
          </a:p>
        </p:txBody>
      </p:sp>
    </p:spTree>
    <p:extLst>
      <p:ext uri="{BB962C8B-B14F-4D97-AF65-F5344CB8AC3E}">
        <p14:creationId xmlns:p14="http://schemas.microsoft.com/office/powerpoint/2010/main" val="99771517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99190DF7-7234-4DBC-831E-33A0758F4FD0}" type="slidenum">
              <a:rPr lang="ar-SA" altLang="en-US" sz="1400" smtClean="0">
                <a:solidFill>
                  <a:srgbClr val="990033"/>
                </a:solidFill>
                <a:cs typeface="Arial" charset="0"/>
              </a:rPr>
              <a:pPr eaLnBrk="1" hangingPunct="1">
                <a:spcBef>
                  <a:spcPct val="0"/>
                </a:spcBef>
                <a:buClrTx/>
                <a:buSzTx/>
                <a:buFontTx/>
                <a:buNone/>
              </a:pPr>
              <a:t>14</a:t>
            </a:fld>
            <a:endParaRPr lang="en-CA" altLang="en-US" sz="1400">
              <a:solidFill>
                <a:srgbClr val="990033"/>
              </a:solidFill>
            </a:endParaRPr>
          </a:p>
        </p:txBody>
      </p:sp>
      <p:sp>
        <p:nvSpPr>
          <p:cNvPr id="21507" name="Rectangle 6"/>
          <p:cNvSpPr>
            <a:spLocks noGrp="1" noChangeArrowheads="1"/>
          </p:cNvSpPr>
          <p:nvPr>
            <p:ph type="title"/>
          </p:nvPr>
        </p:nvSpPr>
        <p:spPr/>
        <p:txBody>
          <a:bodyPr/>
          <a:lstStyle/>
          <a:p>
            <a:pPr eaLnBrk="1" hangingPunct="1"/>
            <a:r>
              <a:rPr lang="en-US" altLang="en-US"/>
              <a:t>THE HAVING-CLAUSE (contd.)</a:t>
            </a:r>
          </a:p>
        </p:txBody>
      </p:sp>
      <p:sp>
        <p:nvSpPr>
          <p:cNvPr id="21508" name="Rectangle 7"/>
          <p:cNvSpPr>
            <a:spLocks noGrp="1" noChangeArrowheads="1"/>
          </p:cNvSpPr>
          <p:nvPr>
            <p:ph type="body" idx="1"/>
          </p:nvPr>
        </p:nvSpPr>
        <p:spPr>
          <a:xfrm>
            <a:off x="239713" y="1600200"/>
            <a:ext cx="8294687" cy="2620963"/>
          </a:xfrm>
        </p:spPr>
        <p:txBody>
          <a:bodyPr/>
          <a:lstStyle/>
          <a:p>
            <a:pPr eaLnBrk="1" hangingPunct="1"/>
            <a:r>
              <a:rPr lang="en-US" altLang="en-US" sz="2000" dirty="0"/>
              <a:t>Query 22: For each project </a:t>
            </a:r>
            <a:r>
              <a:rPr lang="en-US" altLang="en-US" sz="2000" i="1" dirty="0"/>
              <a:t>on which more than two employees work</a:t>
            </a:r>
            <a:r>
              <a:rPr lang="en-US" altLang="en-US" sz="2000" dirty="0"/>
              <a:t>, retrieve the project number, project name, and the number of employees who work on that project.</a:t>
            </a:r>
          </a:p>
          <a:p>
            <a:pPr eaLnBrk="1" hangingPunct="1"/>
            <a:endParaRPr lang="en-US" altLang="en-US" sz="2000" dirty="0"/>
          </a:p>
          <a:p>
            <a:pPr lvl="1" eaLnBrk="1" hangingPunct="1">
              <a:buFont typeface="Wingdings" pitchFamily="2" charset="2"/>
              <a:buNone/>
            </a:pPr>
            <a:r>
              <a:rPr lang="en-US" altLang="en-US" sz="2000" dirty="0"/>
              <a:t>Q22:     	SELECT 	PNUMBER, PNAME, COUNT(*)</a:t>
            </a:r>
            <a:br>
              <a:rPr lang="en-US" altLang="en-US" sz="2000" dirty="0"/>
            </a:br>
            <a:r>
              <a:rPr lang="en-US" altLang="en-US" sz="2000" dirty="0"/>
              <a:t>		FROM	             PROJECT, WORKS_ON</a:t>
            </a:r>
            <a:br>
              <a:rPr lang="en-US" altLang="en-US" sz="2000" dirty="0"/>
            </a:br>
            <a:r>
              <a:rPr lang="en-US" altLang="en-US" sz="2000" dirty="0"/>
              <a:t>		WHERE	PNUMBER=PNO</a:t>
            </a:r>
            <a:br>
              <a:rPr lang="en-US" altLang="en-US" sz="2000" dirty="0"/>
            </a:br>
            <a:r>
              <a:rPr lang="en-US" altLang="en-US" sz="2000" dirty="0"/>
              <a:t>		GROUP BY	PNUMBER, PNAME</a:t>
            </a:r>
            <a:br>
              <a:rPr lang="en-US" altLang="en-US" sz="2000" dirty="0"/>
            </a:br>
            <a:r>
              <a:rPr lang="en-US" altLang="en-US" sz="2000" dirty="0"/>
              <a:t>		HAVING	COUNT (*) &gt; 2</a:t>
            </a:r>
          </a:p>
        </p:txBody>
      </p:sp>
      <p:pic>
        <p:nvPicPr>
          <p:cNvPr id="21509" name="Picture 8"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4743450"/>
            <a:ext cx="24606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50552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b="1"/>
              <a:t>Views (Virtual Tables) in SQL</a:t>
            </a:r>
            <a:endParaRPr lang="en-US" altLang="en-US"/>
          </a:p>
        </p:txBody>
      </p:sp>
      <p:sp>
        <p:nvSpPr>
          <p:cNvPr id="22531" name="Content Placeholder 2"/>
          <p:cNvSpPr>
            <a:spLocks noGrp="1"/>
          </p:cNvSpPr>
          <p:nvPr>
            <p:ph idx="1"/>
          </p:nvPr>
        </p:nvSpPr>
        <p:spPr/>
        <p:txBody>
          <a:bodyPr/>
          <a:lstStyle/>
          <a:p>
            <a:pPr eaLnBrk="1" hangingPunct="1"/>
            <a:r>
              <a:rPr lang="en-US" altLang="en-US" sz="1800"/>
              <a:t>A </a:t>
            </a:r>
            <a:r>
              <a:rPr lang="en-US" altLang="en-US" sz="1800" b="1"/>
              <a:t>view </a:t>
            </a:r>
            <a:r>
              <a:rPr lang="en-US" altLang="en-US" sz="1800"/>
              <a:t>in SQL terminology is a single table that is derived from other tables. These</a:t>
            </a:r>
            <a:r>
              <a:rPr lang="en-US" altLang="en-US" sz="1800" b="1"/>
              <a:t> </a:t>
            </a:r>
            <a:r>
              <a:rPr lang="en-US" altLang="en-US" sz="1800"/>
              <a:t>other tables can be </a:t>
            </a:r>
            <a:r>
              <a:rPr lang="en-US" altLang="en-US" sz="1800" i="1"/>
              <a:t>base tables or previously defined views. </a:t>
            </a:r>
          </a:p>
          <a:p>
            <a:pPr eaLnBrk="1" hangingPunct="1"/>
            <a:r>
              <a:rPr lang="en-US" altLang="en-US" sz="1800" i="1"/>
              <a:t>A view does not necessarily </a:t>
            </a:r>
            <a:r>
              <a:rPr lang="en-US" altLang="en-US" sz="1800"/>
              <a:t>exist in physical form; it is considered to be a </a:t>
            </a:r>
            <a:r>
              <a:rPr lang="en-US" altLang="en-US" sz="1800" b="1"/>
              <a:t>virtual table, in contrast to base tables, </a:t>
            </a:r>
            <a:r>
              <a:rPr lang="en-US" altLang="en-US" sz="1800"/>
              <a:t>whose tuples are always physically stored in the database.</a:t>
            </a:r>
          </a:p>
          <a:p>
            <a:pPr eaLnBrk="1" hangingPunct="1"/>
            <a:r>
              <a:rPr lang="en-US" altLang="en-US" sz="1800"/>
              <a:t>We can think of a view as a way of specifying a table that we need to reference frequently, even though it may not exist physically.</a:t>
            </a:r>
          </a:p>
          <a:p>
            <a:pPr eaLnBrk="1" hangingPunct="1"/>
            <a:endParaRPr lang="en-US" altLang="en-US" sz="1800"/>
          </a:p>
          <a:p>
            <a:pPr eaLnBrk="1" hangingPunct="1"/>
            <a:r>
              <a:rPr lang="en-US" altLang="en-US" sz="1800" b="1" u="sng">
                <a:solidFill>
                  <a:srgbClr val="FF0000"/>
                </a:solidFill>
              </a:rPr>
              <a:t>For example</a:t>
            </a:r>
            <a:r>
              <a:rPr lang="en-US" altLang="en-US" sz="1800"/>
              <a:t>, referring to the COMPANY database we may frequently issue queries that retrieve the employee name and the project names that the employee works on. Rather than having to specify the join of the three tables EMPLOYEE,WORKS_ON, and PROJECT every time we issue this query, we can define a view that is specified as the result of these joins.</a:t>
            </a:r>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714ED24C-9713-4520-8F0B-5505B365187A}" type="slidenum">
              <a:rPr lang="ar-SA" altLang="en-US" sz="1400" smtClean="0">
                <a:solidFill>
                  <a:srgbClr val="990033"/>
                </a:solidFill>
                <a:cs typeface="Arial" charset="0"/>
              </a:rPr>
              <a:pPr eaLnBrk="1" hangingPunct="1">
                <a:spcBef>
                  <a:spcPct val="0"/>
                </a:spcBef>
                <a:buClrTx/>
                <a:buSzTx/>
                <a:buFontTx/>
                <a:buNone/>
              </a:pPr>
              <a:t>15</a:t>
            </a:fld>
            <a:endParaRPr lang="en-CA" altLang="en-US" sz="1400">
              <a:solidFill>
                <a:srgbClr val="990033"/>
              </a:solidFill>
            </a:endParaRPr>
          </a:p>
        </p:txBody>
      </p:sp>
    </p:spTree>
    <p:extLst>
      <p:ext uri="{BB962C8B-B14F-4D97-AF65-F5344CB8AC3E}">
        <p14:creationId xmlns:p14="http://schemas.microsoft.com/office/powerpoint/2010/main" val="233436160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b="1"/>
              <a:t>Specification of Views in SQL</a:t>
            </a:r>
            <a:endParaRPr lang="en-US" altLang="en-US"/>
          </a:p>
        </p:txBody>
      </p:sp>
      <p:sp>
        <p:nvSpPr>
          <p:cNvPr id="2355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AB4B70CE-3408-4438-BE5D-A7949A5D2281}" type="slidenum">
              <a:rPr lang="ar-SA" altLang="en-US" sz="1400" smtClean="0">
                <a:solidFill>
                  <a:srgbClr val="990033"/>
                </a:solidFill>
                <a:cs typeface="Arial" charset="0"/>
              </a:rPr>
              <a:pPr eaLnBrk="1" hangingPunct="1">
                <a:spcBef>
                  <a:spcPct val="0"/>
                </a:spcBef>
                <a:buClrTx/>
                <a:buSzTx/>
                <a:buFontTx/>
                <a:buNone/>
              </a:pPr>
              <a:t>16</a:t>
            </a:fld>
            <a:endParaRPr lang="en-CA" altLang="en-US" sz="1400">
              <a:solidFill>
                <a:srgbClr val="990033"/>
              </a:solidFill>
            </a:endParaRPr>
          </a:p>
        </p:txBody>
      </p:sp>
      <p:pic>
        <p:nvPicPr>
          <p:cNvPr id="23556" name="Picture 2"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46450"/>
            <a:ext cx="57245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3"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5048250"/>
            <a:ext cx="66198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5"/>
          <p:cNvSpPr>
            <a:spLocks noChangeArrowheads="1"/>
          </p:cNvSpPr>
          <p:nvPr/>
        </p:nvSpPr>
        <p:spPr bwMode="auto">
          <a:xfrm>
            <a:off x="228600" y="1504950"/>
            <a:ext cx="8610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600">
                <a:solidFill>
                  <a:srgbClr val="000000"/>
                </a:solidFill>
                <a:cs typeface="+mn-cs"/>
              </a:rPr>
              <a:t>In SQL, the command to specify a view is </a:t>
            </a:r>
            <a:r>
              <a:rPr lang="en-US" altLang="en-US" sz="1600" b="1">
                <a:solidFill>
                  <a:srgbClr val="000000"/>
                </a:solidFill>
                <a:cs typeface="+mn-cs"/>
              </a:rPr>
              <a:t>CREATE VIEW. The view is given a (virtual)</a:t>
            </a:r>
          </a:p>
          <a:p>
            <a:pPr eaLnBrk="1" hangingPunct="1">
              <a:spcBef>
                <a:spcPct val="0"/>
              </a:spcBef>
              <a:buClrTx/>
              <a:buSzTx/>
              <a:buFontTx/>
              <a:buNone/>
            </a:pPr>
            <a:r>
              <a:rPr lang="en-US" altLang="en-US" sz="1600">
                <a:solidFill>
                  <a:srgbClr val="000000"/>
                </a:solidFill>
                <a:cs typeface="+mn-cs"/>
              </a:rPr>
              <a:t>table name (or view name), a list of attribute names, and a query to specify the contents of the view. If none of the view attributes results from applying functions or arithmetic operations, we do not have to specify new attribute names for the view, since they would be the same as the names of the attributes of the defining tables in the default case.</a:t>
            </a:r>
          </a:p>
        </p:txBody>
      </p:sp>
      <p:pic>
        <p:nvPicPr>
          <p:cNvPr id="23559" name="Picture 4" descr="Pink tissue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828925"/>
            <a:ext cx="36576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5" descr="Pink tissue pa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5375" y="5921375"/>
            <a:ext cx="39338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561" name="Straight Connector 9"/>
          <p:cNvCxnSpPr>
            <a:cxnSpLocks noChangeShapeType="1"/>
          </p:cNvCxnSpPr>
          <p:nvPr/>
        </p:nvCxnSpPr>
        <p:spPr bwMode="auto">
          <a:xfrm>
            <a:off x="314325" y="4521200"/>
            <a:ext cx="771048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62" name="TextBox 9"/>
          <p:cNvSpPr txBox="1">
            <a:spLocks noChangeArrowheads="1"/>
          </p:cNvSpPr>
          <p:nvPr/>
        </p:nvSpPr>
        <p:spPr bwMode="auto">
          <a:xfrm>
            <a:off x="228600" y="2827338"/>
            <a:ext cx="1377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600" b="1" u="sng">
                <a:solidFill>
                  <a:srgbClr val="FF0000"/>
                </a:solidFill>
                <a:cs typeface="+mn-cs"/>
              </a:rPr>
              <a:t>Example 1:</a:t>
            </a:r>
          </a:p>
        </p:txBody>
      </p:sp>
      <p:sp>
        <p:nvSpPr>
          <p:cNvPr id="23563" name="TextBox 10"/>
          <p:cNvSpPr txBox="1">
            <a:spLocks noChangeArrowheads="1"/>
          </p:cNvSpPr>
          <p:nvPr/>
        </p:nvSpPr>
        <p:spPr bwMode="auto">
          <a:xfrm>
            <a:off x="228600" y="4521200"/>
            <a:ext cx="1377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600" b="1" u="sng">
                <a:solidFill>
                  <a:srgbClr val="FF0000"/>
                </a:solidFill>
                <a:cs typeface="+mn-cs"/>
              </a:rPr>
              <a:t>Example 2:</a:t>
            </a:r>
          </a:p>
        </p:txBody>
      </p:sp>
    </p:spTree>
    <p:extLst>
      <p:ext uri="{BB962C8B-B14F-4D97-AF65-F5344CB8AC3E}">
        <p14:creationId xmlns:p14="http://schemas.microsoft.com/office/powerpoint/2010/main" val="21259320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b="1"/>
              <a:t>Querying Views in SQL</a:t>
            </a:r>
            <a:endParaRPr lang="en-US" altLang="en-US"/>
          </a:p>
        </p:txBody>
      </p:sp>
      <p:sp>
        <p:nvSpPr>
          <p:cNvPr id="2457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B84BC5CD-165F-44CC-95CB-58F215370E12}" type="slidenum">
              <a:rPr lang="ar-SA" altLang="en-US" sz="1400" smtClean="0">
                <a:solidFill>
                  <a:srgbClr val="990033"/>
                </a:solidFill>
                <a:cs typeface="Arial" charset="0"/>
              </a:rPr>
              <a:pPr eaLnBrk="1" hangingPunct="1">
                <a:spcBef>
                  <a:spcPct val="0"/>
                </a:spcBef>
                <a:buClrTx/>
                <a:buSzTx/>
                <a:buFontTx/>
                <a:buNone/>
              </a:pPr>
              <a:t>17</a:t>
            </a:fld>
            <a:endParaRPr lang="en-CA" altLang="en-US" sz="1400">
              <a:solidFill>
                <a:srgbClr val="990033"/>
              </a:solidFill>
            </a:endParaRPr>
          </a:p>
        </p:txBody>
      </p:sp>
      <p:pic>
        <p:nvPicPr>
          <p:cNvPr id="24580" name="Picture 6"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28775"/>
            <a:ext cx="861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429000"/>
            <a:ext cx="554355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8" descr="Pink tissue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5661025"/>
            <a:ext cx="60483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583" name="Straight Connector 14"/>
          <p:cNvCxnSpPr>
            <a:cxnSpLocks noChangeShapeType="1"/>
          </p:cNvCxnSpPr>
          <p:nvPr/>
        </p:nvCxnSpPr>
        <p:spPr bwMode="auto">
          <a:xfrm>
            <a:off x="900113" y="5445125"/>
            <a:ext cx="676751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1161850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b="1"/>
              <a:t>Another Example of Views in SQL</a:t>
            </a:r>
            <a:endParaRPr lang="en-US" altLang="en-US"/>
          </a:p>
        </p:txBody>
      </p:sp>
      <p:sp>
        <p:nvSpPr>
          <p:cNvPr id="25603" name="Content Placeholder 11"/>
          <p:cNvSpPr>
            <a:spLocks noGrp="1"/>
          </p:cNvSpPr>
          <p:nvPr>
            <p:ph idx="1"/>
          </p:nvPr>
        </p:nvSpPr>
        <p:spPr>
          <a:xfrm>
            <a:off x="239713" y="2276475"/>
            <a:ext cx="8294687" cy="3895725"/>
          </a:xfrm>
        </p:spPr>
        <p:txBody>
          <a:bodyPr/>
          <a:lstStyle/>
          <a:p>
            <a:pPr>
              <a:buFont typeface="Wingdings" pitchFamily="2" charset="2"/>
              <a:buNone/>
            </a:pPr>
            <a:endParaRPr lang="en-US" altLang="en-US" sz="2000" dirty="0"/>
          </a:p>
          <a:p>
            <a:pPr>
              <a:buFont typeface="Wingdings" pitchFamily="2" charset="2"/>
              <a:buNone/>
            </a:pPr>
            <a:r>
              <a:rPr lang="en-US" altLang="en-US" sz="2000" dirty="0"/>
              <a:t>- </a:t>
            </a:r>
            <a:r>
              <a:rPr lang="en-US" altLang="en-US" sz="2000" dirty="0">
                <a:solidFill>
                  <a:schemeClr val="bg2"/>
                </a:solidFill>
              </a:rPr>
              <a:t>CREATE   View </a:t>
            </a:r>
            <a:r>
              <a:rPr lang="en-US" altLang="en-US" sz="2000" dirty="0" err="1">
                <a:solidFill>
                  <a:schemeClr val="bg2"/>
                </a:solidFill>
              </a:rPr>
              <a:t>MyList</a:t>
            </a:r>
            <a:r>
              <a:rPr lang="en-US" altLang="en-US" sz="2000" dirty="0">
                <a:solidFill>
                  <a:schemeClr val="bg2"/>
                </a:solidFill>
              </a:rPr>
              <a:t> </a:t>
            </a:r>
          </a:p>
          <a:p>
            <a:pPr>
              <a:buFont typeface="Wingdings" pitchFamily="2" charset="2"/>
              <a:buNone/>
            </a:pPr>
            <a:r>
              <a:rPr lang="en-US" altLang="en-US" sz="2000" dirty="0">
                <a:solidFill>
                  <a:schemeClr val="bg2"/>
                </a:solidFill>
              </a:rPr>
              <a:t>   AS Select </a:t>
            </a:r>
            <a:r>
              <a:rPr lang="en-US" altLang="en-US" sz="2000" dirty="0" err="1">
                <a:solidFill>
                  <a:schemeClr val="bg2"/>
                </a:solidFill>
              </a:rPr>
              <a:t>Fname</a:t>
            </a:r>
            <a:r>
              <a:rPr lang="en-US" altLang="en-US" sz="2000" dirty="0">
                <a:solidFill>
                  <a:schemeClr val="bg2"/>
                </a:solidFill>
              </a:rPr>
              <a:t>, </a:t>
            </a:r>
            <a:r>
              <a:rPr lang="en-US" altLang="en-US" sz="2000" dirty="0" smtClean="0">
                <a:solidFill>
                  <a:schemeClr val="bg2"/>
                </a:solidFill>
              </a:rPr>
              <a:t>Salary, </a:t>
            </a:r>
            <a:r>
              <a:rPr lang="en-US" altLang="en-US" sz="2000" dirty="0" err="1" smtClean="0">
                <a:solidFill>
                  <a:schemeClr val="bg2"/>
                </a:solidFill>
              </a:rPr>
              <a:t>ssn</a:t>
            </a:r>
            <a:r>
              <a:rPr lang="en-US" altLang="en-US" sz="2000" dirty="0" smtClean="0">
                <a:solidFill>
                  <a:schemeClr val="bg2"/>
                </a:solidFill>
              </a:rPr>
              <a:t> </a:t>
            </a:r>
            <a:endParaRPr lang="en-US" altLang="en-US" sz="2000" dirty="0">
              <a:solidFill>
                <a:schemeClr val="bg2"/>
              </a:solidFill>
            </a:endParaRPr>
          </a:p>
          <a:p>
            <a:pPr>
              <a:buFont typeface="Wingdings" pitchFamily="2" charset="2"/>
              <a:buNone/>
            </a:pPr>
            <a:r>
              <a:rPr lang="en-US" altLang="en-US" sz="2000" dirty="0">
                <a:solidFill>
                  <a:schemeClr val="bg2"/>
                </a:solidFill>
              </a:rPr>
              <a:t>   FROM   Employee;</a:t>
            </a:r>
          </a:p>
          <a:p>
            <a:pPr>
              <a:buFont typeface="Wingdings" pitchFamily="2" charset="2"/>
              <a:buNone/>
            </a:pPr>
            <a:endParaRPr lang="en-US" altLang="en-US" sz="2000" dirty="0">
              <a:solidFill>
                <a:schemeClr val="bg2"/>
              </a:solidFill>
            </a:endParaRPr>
          </a:p>
          <a:p>
            <a:pPr>
              <a:buFont typeface="Wingdings" pitchFamily="2" charset="2"/>
              <a:buNone/>
            </a:pPr>
            <a:r>
              <a:rPr lang="en-US" altLang="en-US" sz="2000" dirty="0">
                <a:solidFill>
                  <a:schemeClr val="bg2"/>
                </a:solidFill>
              </a:rPr>
              <a:t>- SELECT * FROM </a:t>
            </a:r>
            <a:r>
              <a:rPr lang="en-US" altLang="en-US" sz="2000" dirty="0" err="1">
                <a:solidFill>
                  <a:schemeClr val="bg2"/>
                </a:solidFill>
              </a:rPr>
              <a:t>MyList</a:t>
            </a:r>
            <a:r>
              <a:rPr lang="en-US" altLang="en-US" sz="2000" dirty="0">
                <a:solidFill>
                  <a:schemeClr val="bg2"/>
                </a:solidFill>
              </a:rPr>
              <a:t>;</a:t>
            </a:r>
          </a:p>
          <a:p>
            <a:pPr>
              <a:buFont typeface="Wingdings" pitchFamily="2" charset="2"/>
              <a:buNone/>
            </a:pPr>
            <a:endParaRPr lang="en-US" altLang="en-US" sz="2000" dirty="0"/>
          </a:p>
        </p:txBody>
      </p:sp>
      <p:sp>
        <p:nvSpPr>
          <p:cNvPr id="2560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F858C956-4889-45BF-9E48-685286D5FEB1}" type="slidenum">
              <a:rPr lang="ar-SA" altLang="en-US" sz="1400" smtClean="0">
                <a:solidFill>
                  <a:srgbClr val="990033"/>
                </a:solidFill>
                <a:cs typeface="Arial" charset="0"/>
              </a:rPr>
              <a:pPr eaLnBrk="1" hangingPunct="1">
                <a:spcBef>
                  <a:spcPct val="0"/>
                </a:spcBef>
                <a:buClrTx/>
                <a:buSzTx/>
                <a:buFontTx/>
                <a:buNone/>
              </a:pPr>
              <a:t>18</a:t>
            </a:fld>
            <a:endParaRPr lang="en-CA" altLang="en-US" sz="1400">
              <a:solidFill>
                <a:srgbClr val="990033"/>
              </a:solidFill>
            </a:endParaRPr>
          </a:p>
        </p:txBody>
      </p:sp>
      <p:sp>
        <p:nvSpPr>
          <p:cNvPr id="25605" name="TextBox 9"/>
          <p:cNvSpPr txBox="1">
            <a:spLocks noChangeArrowheads="1"/>
          </p:cNvSpPr>
          <p:nvPr/>
        </p:nvSpPr>
        <p:spPr bwMode="auto">
          <a:xfrm>
            <a:off x="228600" y="1628775"/>
            <a:ext cx="1377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600" b="1" u="sng">
                <a:solidFill>
                  <a:srgbClr val="FF0000"/>
                </a:solidFill>
                <a:cs typeface="+mn-cs"/>
              </a:rPr>
              <a:t>Example 3:</a:t>
            </a:r>
          </a:p>
        </p:txBody>
      </p:sp>
    </p:spTree>
    <p:extLst>
      <p:ext uri="{BB962C8B-B14F-4D97-AF65-F5344CB8AC3E}">
        <p14:creationId xmlns:p14="http://schemas.microsoft.com/office/powerpoint/2010/main" val="182901058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514CAA65-2ABD-434C-927F-D78EE9F5501A}" type="slidenum">
              <a:rPr lang="ar-SA" altLang="en-US" sz="1400" smtClean="0">
                <a:solidFill>
                  <a:srgbClr val="990033"/>
                </a:solidFill>
                <a:cs typeface="Arial" charset="0"/>
              </a:rPr>
              <a:pPr eaLnBrk="1" hangingPunct="1">
                <a:spcBef>
                  <a:spcPct val="0"/>
                </a:spcBef>
                <a:buClrTx/>
                <a:buSzTx/>
                <a:buFontTx/>
                <a:buNone/>
              </a:pPr>
              <a:t>2</a:t>
            </a:fld>
            <a:endParaRPr lang="en-CA" altLang="en-US" sz="1400">
              <a:solidFill>
                <a:srgbClr val="990033"/>
              </a:solidFill>
            </a:endParaRPr>
          </a:p>
        </p:txBody>
      </p:sp>
      <p:sp>
        <p:nvSpPr>
          <p:cNvPr id="5123" name="Rectangle 6"/>
          <p:cNvSpPr>
            <a:spLocks noGrp="1" noChangeArrowheads="1"/>
          </p:cNvSpPr>
          <p:nvPr>
            <p:ph type="title"/>
          </p:nvPr>
        </p:nvSpPr>
        <p:spPr/>
        <p:txBody>
          <a:bodyPr/>
          <a:lstStyle/>
          <a:p>
            <a:pPr eaLnBrk="1" hangingPunct="1"/>
            <a:r>
              <a:rPr lang="en-US" altLang="en-US" sz="3200"/>
              <a:t>NESTING OF QUERIES</a:t>
            </a:r>
          </a:p>
        </p:txBody>
      </p:sp>
      <p:sp>
        <p:nvSpPr>
          <p:cNvPr id="5124" name="Rectangle 7"/>
          <p:cNvSpPr>
            <a:spLocks noGrp="1" noChangeArrowheads="1"/>
          </p:cNvSpPr>
          <p:nvPr>
            <p:ph type="body" idx="1"/>
          </p:nvPr>
        </p:nvSpPr>
        <p:spPr>
          <a:xfrm>
            <a:off x="239713" y="1600200"/>
            <a:ext cx="8294687" cy="3413125"/>
          </a:xfrm>
        </p:spPr>
        <p:txBody>
          <a:bodyPr/>
          <a:lstStyle/>
          <a:p>
            <a:pPr eaLnBrk="1" hangingPunct="1">
              <a:lnSpc>
                <a:spcPct val="80000"/>
              </a:lnSpc>
            </a:pPr>
            <a:r>
              <a:rPr lang="en-US" altLang="en-US" sz="2000" dirty="0"/>
              <a:t>A complete SELECT query, called a </a:t>
            </a:r>
            <a:r>
              <a:rPr lang="en-US" altLang="en-US" sz="2000" i="1" dirty="0"/>
              <a:t>nested query</a:t>
            </a:r>
            <a:r>
              <a:rPr lang="en-US" altLang="en-US" sz="2000" dirty="0"/>
              <a:t>, can be specified within the WHERE-clause of another query, called the </a:t>
            </a:r>
            <a:r>
              <a:rPr lang="en-US" altLang="en-US" sz="2000" i="1" dirty="0"/>
              <a:t>outer query</a:t>
            </a:r>
          </a:p>
          <a:p>
            <a:pPr lvl="1" eaLnBrk="1" hangingPunct="1">
              <a:lnSpc>
                <a:spcPct val="80000"/>
              </a:lnSpc>
            </a:pPr>
            <a:r>
              <a:rPr lang="en-US" altLang="en-US" sz="2000" dirty="0"/>
              <a:t>Many of the previous queries can be specified in an alternative form using nesting</a:t>
            </a:r>
          </a:p>
          <a:p>
            <a:pPr eaLnBrk="1" hangingPunct="1">
              <a:lnSpc>
                <a:spcPct val="80000"/>
              </a:lnSpc>
            </a:pPr>
            <a:r>
              <a:rPr lang="en-US" altLang="en-US" sz="2000" dirty="0"/>
              <a:t>Query 1: Retrieve the name and address of all employees who work for the 'Research' department.</a:t>
            </a:r>
          </a:p>
          <a:p>
            <a:pPr lvl="1" eaLnBrk="1" hangingPunct="1">
              <a:buFont typeface="Wingdings" pitchFamily="2" charset="2"/>
              <a:buNone/>
            </a:pPr>
            <a:r>
              <a:rPr lang="en-US" altLang="en-US" sz="1600" dirty="0"/>
              <a:t>Q1:	SELECT	 FNAME, LNAME, ADDRESS</a:t>
            </a:r>
            <a:br>
              <a:rPr lang="en-US" altLang="en-US" sz="1600" dirty="0"/>
            </a:br>
            <a:r>
              <a:rPr lang="en-US" altLang="en-US" sz="1600" dirty="0"/>
              <a:t>	FROM 	 EMPLOYEE</a:t>
            </a:r>
            <a:br>
              <a:rPr lang="en-US" altLang="en-US" sz="1600" dirty="0"/>
            </a:br>
            <a:r>
              <a:rPr lang="en-US" altLang="en-US" sz="1600" dirty="0"/>
              <a:t>	WHERE	 DNO IN  </a:t>
            </a:r>
          </a:p>
          <a:p>
            <a:pPr lvl="1" eaLnBrk="1" hangingPunct="1">
              <a:buFont typeface="Wingdings" pitchFamily="2" charset="2"/>
              <a:buNone/>
            </a:pPr>
            <a:r>
              <a:rPr lang="en-US" altLang="en-US" sz="1600" dirty="0"/>
              <a:t>                           (SELECT              DNUMBER</a:t>
            </a:r>
            <a:br>
              <a:rPr lang="en-US" altLang="en-US" sz="1600" dirty="0"/>
            </a:br>
            <a:r>
              <a:rPr lang="en-US" altLang="en-US" sz="1600" dirty="0"/>
              <a:t>	                    FROM		DEPARTMENT</a:t>
            </a:r>
            <a:br>
              <a:rPr lang="en-US" altLang="en-US" sz="1600" dirty="0"/>
            </a:br>
            <a:r>
              <a:rPr lang="en-US" altLang="en-US" sz="1600" dirty="0"/>
              <a:t>    	    WHERE	DNAME='Research' )</a:t>
            </a:r>
            <a:r>
              <a:rPr lang="en-US" altLang="en-US" sz="2000" dirty="0"/>
              <a:t/>
            </a:r>
            <a:br>
              <a:rPr lang="en-US" altLang="en-US" sz="2000" dirty="0"/>
            </a:br>
            <a:endParaRPr lang="en-US" altLang="en-US" sz="2000" dirty="0"/>
          </a:p>
        </p:txBody>
      </p:sp>
      <p:pic>
        <p:nvPicPr>
          <p:cNvPr id="5125" name="Picture 8"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5300663"/>
            <a:ext cx="58959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26" name="Straight Connector 6"/>
          <p:cNvCxnSpPr>
            <a:cxnSpLocks noChangeShapeType="1"/>
          </p:cNvCxnSpPr>
          <p:nvPr/>
        </p:nvCxnSpPr>
        <p:spPr bwMode="auto">
          <a:xfrm>
            <a:off x="539750" y="5013325"/>
            <a:ext cx="71278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6911281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77F97B52-4A97-468B-9900-569983EC103A}" type="slidenum">
              <a:rPr lang="ar-SA" altLang="en-US" sz="1400" smtClean="0">
                <a:solidFill>
                  <a:srgbClr val="990033"/>
                </a:solidFill>
                <a:cs typeface="Arial" charset="0"/>
              </a:rPr>
              <a:pPr eaLnBrk="1" hangingPunct="1">
                <a:spcBef>
                  <a:spcPct val="0"/>
                </a:spcBef>
                <a:buClrTx/>
                <a:buSzTx/>
                <a:buFontTx/>
                <a:buNone/>
              </a:pPr>
              <a:t>3</a:t>
            </a:fld>
            <a:endParaRPr lang="en-CA" altLang="en-US" sz="1400">
              <a:solidFill>
                <a:srgbClr val="990033"/>
              </a:solidFill>
            </a:endParaRPr>
          </a:p>
        </p:txBody>
      </p:sp>
      <p:sp>
        <p:nvSpPr>
          <p:cNvPr id="6147" name="Rectangle 6"/>
          <p:cNvSpPr>
            <a:spLocks noGrp="1" noChangeArrowheads="1"/>
          </p:cNvSpPr>
          <p:nvPr>
            <p:ph type="title"/>
          </p:nvPr>
        </p:nvSpPr>
        <p:spPr/>
        <p:txBody>
          <a:bodyPr/>
          <a:lstStyle/>
          <a:p>
            <a:pPr eaLnBrk="1" hangingPunct="1"/>
            <a:r>
              <a:rPr lang="en-US" altLang="en-US"/>
              <a:t>NESTING OF QUERIES (contd.)</a:t>
            </a:r>
          </a:p>
        </p:txBody>
      </p:sp>
      <p:sp>
        <p:nvSpPr>
          <p:cNvPr id="6148" name="Rectangle 7"/>
          <p:cNvSpPr>
            <a:spLocks noGrp="1" noChangeArrowheads="1"/>
          </p:cNvSpPr>
          <p:nvPr>
            <p:ph type="body" idx="1"/>
          </p:nvPr>
        </p:nvSpPr>
        <p:spPr>
          <a:xfrm>
            <a:off x="239713" y="1600200"/>
            <a:ext cx="8294687" cy="2836863"/>
          </a:xfrm>
        </p:spPr>
        <p:txBody>
          <a:bodyPr/>
          <a:lstStyle/>
          <a:p>
            <a:pPr eaLnBrk="1" hangingPunct="1">
              <a:lnSpc>
                <a:spcPct val="90000"/>
              </a:lnSpc>
            </a:pPr>
            <a:r>
              <a:rPr lang="en-US" altLang="en-US" sz="2000"/>
              <a:t>The nested query selects the number of the 'Research' department</a:t>
            </a:r>
          </a:p>
          <a:p>
            <a:pPr eaLnBrk="1" hangingPunct="1">
              <a:lnSpc>
                <a:spcPct val="90000"/>
              </a:lnSpc>
            </a:pPr>
            <a:r>
              <a:rPr lang="en-US" altLang="en-US" sz="2000"/>
              <a:t>The outer query select an EMPLOYEE tuple if its DNO value is in the result of either nested query</a:t>
            </a:r>
          </a:p>
          <a:p>
            <a:pPr eaLnBrk="1" hangingPunct="1">
              <a:lnSpc>
                <a:spcPct val="90000"/>
              </a:lnSpc>
            </a:pPr>
            <a:r>
              <a:rPr lang="en-US" altLang="en-US" sz="2000"/>
              <a:t>The comparison operator IN compares a value v with a set (or multi-set) of values V, and evaluates to TRUE if v is one of the elements in V</a:t>
            </a:r>
          </a:p>
          <a:p>
            <a:pPr eaLnBrk="1" hangingPunct="1">
              <a:lnSpc>
                <a:spcPct val="90000"/>
              </a:lnSpc>
            </a:pPr>
            <a:r>
              <a:rPr lang="en-US" altLang="en-US" sz="2000"/>
              <a:t>In general, we can have several levels of nested queries</a:t>
            </a:r>
          </a:p>
          <a:p>
            <a:pPr eaLnBrk="1" hangingPunct="1">
              <a:lnSpc>
                <a:spcPct val="90000"/>
              </a:lnSpc>
            </a:pPr>
            <a:r>
              <a:rPr lang="en-US" altLang="en-US" sz="2000"/>
              <a:t>A reference to an </a:t>
            </a:r>
            <a:r>
              <a:rPr lang="en-US" altLang="en-US" sz="2000" i="1"/>
              <a:t>unqualified attribute</a:t>
            </a:r>
            <a:r>
              <a:rPr lang="en-US" altLang="en-US" sz="2000"/>
              <a:t> refers to the relation declared in the </a:t>
            </a:r>
            <a:r>
              <a:rPr lang="en-US" altLang="en-US" sz="2000" i="1"/>
              <a:t>innermost nested query</a:t>
            </a:r>
          </a:p>
        </p:txBody>
      </p:sp>
      <p:pic>
        <p:nvPicPr>
          <p:cNvPr id="6149" name="Picture 8"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114925"/>
            <a:ext cx="684053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50" name="Straight Connector 6"/>
          <p:cNvCxnSpPr>
            <a:cxnSpLocks noChangeShapeType="1"/>
          </p:cNvCxnSpPr>
          <p:nvPr/>
        </p:nvCxnSpPr>
        <p:spPr bwMode="auto">
          <a:xfrm>
            <a:off x="395288" y="4652963"/>
            <a:ext cx="813911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464187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97790766-893E-4854-AFB0-AD43063035A7}" type="slidenum">
              <a:rPr lang="ar-SA" altLang="en-US" sz="1400" smtClean="0">
                <a:solidFill>
                  <a:srgbClr val="990033"/>
                </a:solidFill>
                <a:cs typeface="Arial" charset="0"/>
              </a:rPr>
              <a:pPr eaLnBrk="1" hangingPunct="1">
                <a:spcBef>
                  <a:spcPct val="0"/>
                </a:spcBef>
                <a:buClrTx/>
                <a:buSzTx/>
                <a:buFontTx/>
                <a:buNone/>
              </a:pPr>
              <a:t>4</a:t>
            </a:fld>
            <a:endParaRPr lang="en-CA" altLang="en-US" sz="1400">
              <a:solidFill>
                <a:srgbClr val="990033"/>
              </a:solidFill>
            </a:endParaRPr>
          </a:p>
        </p:txBody>
      </p:sp>
      <p:sp>
        <p:nvSpPr>
          <p:cNvPr id="7171" name="Rectangle 6"/>
          <p:cNvSpPr>
            <a:spLocks noGrp="1" noChangeArrowheads="1"/>
          </p:cNvSpPr>
          <p:nvPr>
            <p:ph type="title"/>
          </p:nvPr>
        </p:nvSpPr>
        <p:spPr/>
        <p:txBody>
          <a:bodyPr/>
          <a:lstStyle/>
          <a:p>
            <a:pPr eaLnBrk="1" hangingPunct="1"/>
            <a:r>
              <a:rPr lang="en-US" altLang="en-US"/>
              <a:t>EXPLICIT SETS</a:t>
            </a:r>
          </a:p>
        </p:txBody>
      </p:sp>
      <p:sp>
        <p:nvSpPr>
          <p:cNvPr id="7172" name="Rectangle 7"/>
          <p:cNvSpPr>
            <a:spLocks noGrp="1" noChangeArrowheads="1"/>
          </p:cNvSpPr>
          <p:nvPr>
            <p:ph type="body" idx="1"/>
          </p:nvPr>
        </p:nvSpPr>
        <p:spPr>
          <a:xfrm>
            <a:off x="239713" y="1600200"/>
            <a:ext cx="8294687" cy="3052763"/>
          </a:xfrm>
        </p:spPr>
        <p:txBody>
          <a:bodyPr/>
          <a:lstStyle/>
          <a:p>
            <a:pPr eaLnBrk="1" hangingPunct="1"/>
            <a:r>
              <a:rPr lang="en-US" altLang="en-US" sz="2400" dirty="0"/>
              <a:t>It is also possible to use an </a:t>
            </a:r>
            <a:r>
              <a:rPr lang="en-US" altLang="en-US" sz="2400" b="1" dirty="0"/>
              <a:t>explicit (enumerated) set of values</a:t>
            </a:r>
            <a:r>
              <a:rPr lang="en-US" altLang="en-US" sz="2400" dirty="0"/>
              <a:t> in the WHERE-clause rather than a nested query</a:t>
            </a:r>
          </a:p>
          <a:p>
            <a:pPr eaLnBrk="1" hangingPunct="1"/>
            <a:r>
              <a:rPr lang="en-US" altLang="en-US" sz="2400" dirty="0"/>
              <a:t>Query 13: Retrieve the social security numbers of all employees who work on project number 1, 2, or 3.</a:t>
            </a:r>
          </a:p>
          <a:p>
            <a:pPr lvl="1" eaLnBrk="1" hangingPunct="1">
              <a:buFont typeface="Wingdings" pitchFamily="2" charset="2"/>
              <a:buNone/>
            </a:pPr>
            <a:r>
              <a:rPr lang="en-US" altLang="en-US" sz="2400" dirty="0"/>
              <a:t>Q13:	SELECT  	DISTINCT ESSN</a:t>
            </a:r>
            <a:br>
              <a:rPr lang="en-US" altLang="en-US" sz="2400" dirty="0"/>
            </a:br>
            <a:r>
              <a:rPr lang="en-US" altLang="en-US" sz="2400" dirty="0"/>
              <a:t>		FROM	 	WORKS_ON</a:t>
            </a:r>
            <a:br>
              <a:rPr lang="en-US" altLang="en-US" sz="2400" dirty="0"/>
            </a:br>
            <a:r>
              <a:rPr lang="en-US" altLang="en-US" sz="2400" dirty="0"/>
              <a:t>		WHERE	PNO IN  (1, 2, 3)</a:t>
            </a:r>
          </a:p>
        </p:txBody>
      </p:sp>
    </p:spTree>
    <p:extLst>
      <p:ext uri="{BB962C8B-B14F-4D97-AF65-F5344CB8AC3E}">
        <p14:creationId xmlns:p14="http://schemas.microsoft.com/office/powerpoint/2010/main" val="313854224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188BFA91-A05A-4A45-9F68-6FA64EB7B711}" type="slidenum">
              <a:rPr lang="ar-SA" altLang="en-US" sz="1400" smtClean="0">
                <a:solidFill>
                  <a:srgbClr val="990033"/>
                </a:solidFill>
                <a:cs typeface="Arial" charset="0"/>
              </a:rPr>
              <a:pPr eaLnBrk="1" hangingPunct="1">
                <a:spcBef>
                  <a:spcPct val="0"/>
                </a:spcBef>
                <a:buClrTx/>
                <a:buSzTx/>
                <a:buFontTx/>
                <a:buNone/>
              </a:pPr>
              <a:t>5</a:t>
            </a:fld>
            <a:endParaRPr lang="en-CA" altLang="en-US" sz="1400">
              <a:solidFill>
                <a:srgbClr val="990033"/>
              </a:solidFill>
            </a:endParaRPr>
          </a:p>
        </p:txBody>
      </p:sp>
      <p:sp>
        <p:nvSpPr>
          <p:cNvPr id="8195" name="Rectangle 6"/>
          <p:cNvSpPr>
            <a:spLocks noGrp="1" noChangeArrowheads="1"/>
          </p:cNvSpPr>
          <p:nvPr>
            <p:ph type="title"/>
          </p:nvPr>
        </p:nvSpPr>
        <p:spPr/>
        <p:txBody>
          <a:bodyPr/>
          <a:lstStyle/>
          <a:p>
            <a:pPr eaLnBrk="1" hangingPunct="1"/>
            <a:r>
              <a:rPr lang="en-US" altLang="en-US"/>
              <a:t>NULLS IN SQL QUERIES</a:t>
            </a:r>
          </a:p>
        </p:txBody>
      </p:sp>
      <p:sp>
        <p:nvSpPr>
          <p:cNvPr id="8196" name="Rectangle 7"/>
          <p:cNvSpPr>
            <a:spLocks noGrp="1" noChangeArrowheads="1"/>
          </p:cNvSpPr>
          <p:nvPr>
            <p:ph type="body" idx="1"/>
          </p:nvPr>
        </p:nvSpPr>
        <p:spPr>
          <a:xfrm>
            <a:off x="239713" y="1600200"/>
            <a:ext cx="8294687" cy="2981325"/>
          </a:xfrm>
        </p:spPr>
        <p:txBody>
          <a:bodyPr/>
          <a:lstStyle/>
          <a:p>
            <a:pPr eaLnBrk="1" hangingPunct="1">
              <a:lnSpc>
                <a:spcPct val="90000"/>
              </a:lnSpc>
            </a:pPr>
            <a:r>
              <a:rPr lang="en-US" altLang="en-US" sz="1800" dirty="0"/>
              <a:t>SQL allows queries that check if a value is </a:t>
            </a:r>
            <a:r>
              <a:rPr lang="en-US" altLang="en-US" sz="1800" b="1" dirty="0"/>
              <a:t>NULL</a:t>
            </a:r>
            <a:r>
              <a:rPr lang="en-US" altLang="en-US" sz="1800" dirty="0"/>
              <a:t> (missing or undefined or not applicable)</a:t>
            </a:r>
          </a:p>
          <a:p>
            <a:pPr eaLnBrk="1" hangingPunct="1">
              <a:lnSpc>
                <a:spcPct val="90000"/>
              </a:lnSpc>
            </a:pPr>
            <a:r>
              <a:rPr lang="en-US" altLang="en-US" sz="1800" dirty="0"/>
              <a:t>SQL uses </a:t>
            </a:r>
            <a:r>
              <a:rPr lang="en-US" altLang="en-US" sz="1800" b="1" dirty="0"/>
              <a:t>IS</a:t>
            </a:r>
            <a:r>
              <a:rPr lang="en-US" altLang="en-US" sz="1800" dirty="0"/>
              <a:t> or </a:t>
            </a:r>
            <a:r>
              <a:rPr lang="en-US" altLang="en-US" sz="1800" b="1" dirty="0"/>
              <a:t>IS NOT</a:t>
            </a:r>
            <a:r>
              <a:rPr lang="en-US" altLang="en-US" sz="1800" dirty="0"/>
              <a:t> to compare NULLs because it considers each NULL value distinct from other NULL values, so </a:t>
            </a:r>
            <a:r>
              <a:rPr lang="en-US" altLang="en-US" sz="1800" i="1" dirty="0"/>
              <a:t>equality comparison is not appropriate</a:t>
            </a:r>
            <a:r>
              <a:rPr lang="en-US" altLang="en-US" sz="1800" dirty="0"/>
              <a:t>.</a:t>
            </a:r>
          </a:p>
          <a:p>
            <a:pPr eaLnBrk="1" hangingPunct="1">
              <a:lnSpc>
                <a:spcPct val="90000"/>
              </a:lnSpc>
            </a:pPr>
            <a:r>
              <a:rPr lang="en-US" altLang="en-US" sz="1800" dirty="0"/>
              <a:t>Query 14: Retrieve the names of all employees who do not have supervisors.</a:t>
            </a:r>
          </a:p>
          <a:p>
            <a:pPr lvl="1" eaLnBrk="1" hangingPunct="1">
              <a:lnSpc>
                <a:spcPct val="90000"/>
              </a:lnSpc>
              <a:buFont typeface="Wingdings" pitchFamily="2" charset="2"/>
              <a:buNone/>
            </a:pPr>
            <a:r>
              <a:rPr lang="en-US" altLang="en-US" sz="1800" dirty="0"/>
              <a:t>Q14:	SELECT  	FNAME, LNAME</a:t>
            </a:r>
            <a:br>
              <a:rPr lang="en-US" altLang="en-US" sz="1800" dirty="0"/>
            </a:br>
            <a:r>
              <a:rPr lang="en-US" altLang="en-US" sz="1800" dirty="0"/>
              <a:t>		FROM		EMPLOYEE</a:t>
            </a:r>
            <a:br>
              <a:rPr lang="en-US" altLang="en-US" sz="1800" dirty="0"/>
            </a:br>
            <a:r>
              <a:rPr lang="en-US" altLang="en-US" sz="1800" dirty="0"/>
              <a:t>		WHERE	 	SUPERSSN  IS  NULL</a:t>
            </a:r>
          </a:p>
          <a:p>
            <a:pPr lvl="1" eaLnBrk="1" hangingPunct="1">
              <a:lnSpc>
                <a:spcPct val="90000"/>
              </a:lnSpc>
            </a:pPr>
            <a:r>
              <a:rPr lang="en-US" altLang="en-US" sz="1800" dirty="0"/>
              <a:t>Note: If a join condition is specified, tuples with NULL values for the join attributes are not included in the result</a:t>
            </a:r>
          </a:p>
        </p:txBody>
      </p:sp>
      <p:cxnSp>
        <p:nvCxnSpPr>
          <p:cNvPr id="8197" name="Straight Connector 5"/>
          <p:cNvCxnSpPr>
            <a:cxnSpLocks noChangeShapeType="1"/>
          </p:cNvCxnSpPr>
          <p:nvPr/>
        </p:nvCxnSpPr>
        <p:spPr bwMode="auto">
          <a:xfrm>
            <a:off x="468313" y="4724400"/>
            <a:ext cx="806608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198" name="Rectangle 7"/>
          <p:cNvSpPr>
            <a:spLocks noChangeArrowheads="1"/>
          </p:cNvSpPr>
          <p:nvPr/>
        </p:nvSpPr>
        <p:spPr bwMode="auto">
          <a:xfrm>
            <a:off x="5005388" y="5287963"/>
            <a:ext cx="3529012" cy="7397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b="1" dirty="0">
                <a:solidFill>
                  <a:srgbClr val="002060"/>
                </a:solidFill>
                <a:cs typeface="+mn-cs"/>
              </a:rPr>
              <a:t>SELECT  	FNAME, LNAME</a:t>
            </a:r>
            <a:br>
              <a:rPr lang="en-US" altLang="en-US" sz="1400" b="1" dirty="0">
                <a:solidFill>
                  <a:srgbClr val="002060"/>
                </a:solidFill>
                <a:cs typeface="+mn-cs"/>
              </a:rPr>
            </a:br>
            <a:r>
              <a:rPr lang="en-US" altLang="en-US" sz="1400" b="1" dirty="0">
                <a:solidFill>
                  <a:srgbClr val="002060"/>
                </a:solidFill>
                <a:cs typeface="+mn-cs"/>
              </a:rPr>
              <a:t>FROM	EMPLOYEE</a:t>
            </a:r>
            <a:br>
              <a:rPr lang="en-US" altLang="en-US" sz="1400" b="1" dirty="0">
                <a:solidFill>
                  <a:srgbClr val="002060"/>
                </a:solidFill>
                <a:cs typeface="+mn-cs"/>
              </a:rPr>
            </a:br>
            <a:r>
              <a:rPr lang="en-US" altLang="en-US" sz="1400" b="1" dirty="0">
                <a:solidFill>
                  <a:srgbClr val="002060"/>
                </a:solidFill>
                <a:cs typeface="+mn-cs"/>
              </a:rPr>
              <a:t>WHERE 	SUPERSSN  IS NOT NULL</a:t>
            </a:r>
          </a:p>
        </p:txBody>
      </p:sp>
    </p:spTree>
    <p:extLst>
      <p:ext uri="{BB962C8B-B14F-4D97-AF65-F5344CB8AC3E}">
        <p14:creationId xmlns:p14="http://schemas.microsoft.com/office/powerpoint/2010/main" val="62345870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spcBef>
                <a:spcPct val="0"/>
              </a:spcBef>
              <a:buClrTx/>
              <a:buSzTx/>
              <a:buFontTx/>
              <a:buNone/>
            </a:pPr>
            <a:r>
              <a:rPr lang="en-US" altLang="en-US" sz="1400" smtClean="0">
                <a:solidFill>
                  <a:srgbClr val="990033"/>
                </a:solidFill>
              </a:rPr>
              <a:t>Slide 5- </a:t>
            </a:r>
            <a:fld id="{A0B3EA9A-16AC-4F3B-9DB3-2B6EB35B4085}" type="slidenum">
              <a:rPr lang="en-US" altLang="en-US" sz="1400" smtClean="0">
                <a:solidFill>
                  <a:srgbClr val="990033"/>
                </a:solidFill>
              </a:rPr>
              <a:pPr>
                <a:spcBef>
                  <a:spcPct val="0"/>
                </a:spcBef>
                <a:buClrTx/>
                <a:buSzTx/>
                <a:buFontTx/>
                <a:buNone/>
              </a:pPr>
              <a:t>6</a:t>
            </a:fld>
            <a:endParaRPr lang="en-CA" altLang="en-US" sz="1400" smtClean="0">
              <a:solidFill>
                <a:srgbClr val="990033"/>
              </a:solidFill>
            </a:endParaRPr>
          </a:p>
        </p:txBody>
      </p:sp>
      <p:pic>
        <p:nvPicPr>
          <p:cNvPr id="96259" name="Picture 9" descr="fig05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969" y="1066800"/>
            <a:ext cx="6934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Text Box 10" descr="Pink tissue paper"/>
          <p:cNvSpPr txBox="1">
            <a:spLocks noChangeArrowheads="1"/>
          </p:cNvSpPr>
          <p:nvPr/>
        </p:nvSpPr>
        <p:spPr bwMode="auto">
          <a:xfrm>
            <a:off x="533400" y="163286"/>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eaLnBrk="1" hangingPunct="1">
              <a:spcBef>
                <a:spcPct val="50000"/>
              </a:spcBef>
              <a:buClrTx/>
              <a:buSzTx/>
              <a:buFontTx/>
              <a:buNone/>
            </a:pPr>
            <a:r>
              <a:rPr lang="en-US" altLang="en-US" sz="2400" dirty="0">
                <a:solidFill>
                  <a:srgbClr val="800000"/>
                </a:solidFill>
              </a:rPr>
              <a:t>Populated database state for COMPANY</a:t>
            </a:r>
          </a:p>
        </p:txBody>
      </p:sp>
    </p:spTree>
    <p:extLst>
      <p:ext uri="{BB962C8B-B14F-4D97-AF65-F5344CB8AC3E}">
        <p14:creationId xmlns:p14="http://schemas.microsoft.com/office/powerpoint/2010/main" val="376200242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F3F8CFCC-AE30-4BFE-83DB-4C90809B42CC}" type="slidenum">
              <a:rPr lang="ar-SA" altLang="en-US" sz="1400" smtClean="0">
                <a:solidFill>
                  <a:srgbClr val="990033"/>
                </a:solidFill>
                <a:cs typeface="Arial" charset="0"/>
              </a:rPr>
              <a:pPr eaLnBrk="1" hangingPunct="1">
                <a:spcBef>
                  <a:spcPct val="0"/>
                </a:spcBef>
                <a:buClrTx/>
                <a:buSzTx/>
                <a:buFontTx/>
                <a:buNone/>
              </a:pPr>
              <a:t>7</a:t>
            </a:fld>
            <a:endParaRPr lang="en-CA" altLang="en-US" sz="1400">
              <a:solidFill>
                <a:srgbClr val="990033"/>
              </a:solidFill>
            </a:endParaRPr>
          </a:p>
        </p:txBody>
      </p:sp>
      <p:sp>
        <p:nvSpPr>
          <p:cNvPr id="14339" name="Rectangle 6"/>
          <p:cNvSpPr>
            <a:spLocks noGrp="1" noChangeArrowheads="1"/>
          </p:cNvSpPr>
          <p:nvPr>
            <p:ph type="title"/>
          </p:nvPr>
        </p:nvSpPr>
        <p:spPr/>
        <p:txBody>
          <a:bodyPr/>
          <a:lstStyle/>
          <a:p>
            <a:pPr eaLnBrk="1" hangingPunct="1"/>
            <a:r>
              <a:rPr lang="en-US" altLang="en-US"/>
              <a:t>AGGREGATE FUNCTIONS</a:t>
            </a:r>
          </a:p>
        </p:txBody>
      </p:sp>
      <p:sp>
        <p:nvSpPr>
          <p:cNvPr id="14340" name="Rectangle 7"/>
          <p:cNvSpPr>
            <a:spLocks noGrp="1" noChangeArrowheads="1"/>
          </p:cNvSpPr>
          <p:nvPr>
            <p:ph type="body" idx="1"/>
          </p:nvPr>
        </p:nvSpPr>
        <p:spPr>
          <a:xfrm>
            <a:off x="239713" y="1600200"/>
            <a:ext cx="8294687" cy="3197225"/>
          </a:xfrm>
        </p:spPr>
        <p:txBody>
          <a:bodyPr/>
          <a:lstStyle/>
          <a:p>
            <a:pPr eaLnBrk="1" hangingPunct="1"/>
            <a:r>
              <a:rPr lang="en-US" altLang="en-US" sz="2400" dirty="0"/>
              <a:t>Include </a:t>
            </a:r>
            <a:r>
              <a:rPr lang="en-US" altLang="en-US" sz="2400" b="1" dirty="0"/>
              <a:t>COUNT, SUM, MAX, MIN, and AVG</a:t>
            </a:r>
          </a:p>
          <a:p>
            <a:pPr eaLnBrk="1" hangingPunct="1"/>
            <a:r>
              <a:rPr lang="en-US" altLang="en-US" sz="2400" dirty="0"/>
              <a:t>Query 15: Find the maximum salary, the minimum salary, and the average salary among all employees.</a:t>
            </a:r>
          </a:p>
          <a:p>
            <a:pPr lvl="1" eaLnBrk="1" hangingPunct="1">
              <a:buFont typeface="Wingdings" pitchFamily="2" charset="2"/>
              <a:buNone/>
            </a:pPr>
            <a:r>
              <a:rPr lang="en-US" altLang="en-US" sz="2400" dirty="0"/>
              <a:t>Q15:	</a:t>
            </a:r>
            <a:r>
              <a:rPr lang="en-US" altLang="en-US" sz="2000" dirty="0"/>
              <a:t>SELECT  	MAX(SALARY), 						MIN(SALARY), AVG(SALARY)</a:t>
            </a:r>
            <a:br>
              <a:rPr lang="en-US" altLang="en-US" sz="2000" dirty="0"/>
            </a:br>
            <a:r>
              <a:rPr lang="en-US" altLang="en-US" sz="2000" dirty="0"/>
              <a:t>		FROM	EMPLOYEE</a:t>
            </a:r>
            <a:endParaRPr lang="en-US" altLang="en-US" sz="2400" dirty="0"/>
          </a:p>
          <a:p>
            <a:pPr eaLnBrk="1" hangingPunct="1"/>
            <a:r>
              <a:rPr lang="en-US" altLang="en-US" sz="2400" dirty="0"/>
              <a:t>Some SQL implementations </a:t>
            </a:r>
            <a:r>
              <a:rPr lang="en-US" altLang="en-US" sz="2400" i="1" dirty="0"/>
              <a:t>may not allow more than one function</a:t>
            </a:r>
            <a:r>
              <a:rPr lang="en-US" altLang="en-US" sz="2400" dirty="0"/>
              <a:t> in the SELECT-clause</a:t>
            </a:r>
          </a:p>
        </p:txBody>
      </p:sp>
      <p:pic>
        <p:nvPicPr>
          <p:cNvPr id="14341" name="Picture 8"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013325"/>
            <a:ext cx="770413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2" name="Straight Connector 6"/>
          <p:cNvCxnSpPr>
            <a:cxnSpLocks noChangeShapeType="1"/>
          </p:cNvCxnSpPr>
          <p:nvPr/>
        </p:nvCxnSpPr>
        <p:spPr bwMode="auto">
          <a:xfrm>
            <a:off x="539750" y="4797425"/>
            <a:ext cx="78486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3785527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F95B498C-B7EB-43CD-B893-D6887BD1B279}" type="slidenum">
              <a:rPr lang="ar-SA" altLang="en-US" sz="1400" smtClean="0">
                <a:solidFill>
                  <a:srgbClr val="990033"/>
                </a:solidFill>
                <a:cs typeface="Arial" charset="0"/>
              </a:rPr>
              <a:pPr eaLnBrk="1" hangingPunct="1">
                <a:spcBef>
                  <a:spcPct val="0"/>
                </a:spcBef>
                <a:buClrTx/>
                <a:buSzTx/>
                <a:buFontTx/>
                <a:buNone/>
              </a:pPr>
              <a:t>8</a:t>
            </a:fld>
            <a:endParaRPr lang="en-CA" altLang="en-US" sz="1400">
              <a:solidFill>
                <a:srgbClr val="990033"/>
              </a:solidFill>
            </a:endParaRPr>
          </a:p>
        </p:txBody>
      </p:sp>
      <p:sp>
        <p:nvSpPr>
          <p:cNvPr id="15363" name="Rectangle 6"/>
          <p:cNvSpPr>
            <a:spLocks noGrp="1" noChangeArrowheads="1"/>
          </p:cNvSpPr>
          <p:nvPr>
            <p:ph type="title"/>
          </p:nvPr>
        </p:nvSpPr>
        <p:spPr/>
        <p:txBody>
          <a:bodyPr/>
          <a:lstStyle/>
          <a:p>
            <a:pPr eaLnBrk="1" hangingPunct="1"/>
            <a:r>
              <a:rPr lang="en-US" altLang="en-US"/>
              <a:t>AGGREGATE FUNCTIONS (contd.)</a:t>
            </a:r>
          </a:p>
        </p:txBody>
      </p:sp>
      <p:sp>
        <p:nvSpPr>
          <p:cNvPr id="15364" name="Rectangle 7"/>
          <p:cNvSpPr>
            <a:spLocks noGrp="1" noChangeArrowheads="1"/>
          </p:cNvSpPr>
          <p:nvPr>
            <p:ph type="body" idx="1"/>
          </p:nvPr>
        </p:nvSpPr>
        <p:spPr/>
        <p:txBody>
          <a:bodyPr/>
          <a:lstStyle/>
          <a:p>
            <a:pPr eaLnBrk="1" hangingPunct="1"/>
            <a:r>
              <a:rPr lang="en-US" altLang="en-US" sz="2400" dirty="0"/>
              <a:t>Query 16: Find the maximum salary, the minimum salary, and the average salary among employees who work for the 'Research' department.</a:t>
            </a:r>
          </a:p>
          <a:p>
            <a:pPr eaLnBrk="1" hangingPunct="1"/>
            <a:endParaRPr lang="en-US" altLang="en-US" sz="2400" dirty="0"/>
          </a:p>
          <a:p>
            <a:pPr lvl="1" eaLnBrk="1" hangingPunct="1">
              <a:buFont typeface="Wingdings" pitchFamily="2" charset="2"/>
              <a:buNone/>
            </a:pPr>
            <a:r>
              <a:rPr lang="en-US" altLang="en-US" sz="2400" dirty="0"/>
              <a:t>Q16: 	SELECT 	MAX(SALARY), 						MIN(SALARY), AVG(SALARY)</a:t>
            </a:r>
            <a:br>
              <a:rPr lang="en-US" altLang="en-US" sz="2400" dirty="0"/>
            </a:br>
            <a:r>
              <a:rPr lang="en-US" altLang="en-US" sz="2400" dirty="0"/>
              <a:t>		FROM 	EMPLOYEE, DEPARTMENT</a:t>
            </a:r>
            <a:br>
              <a:rPr lang="en-US" altLang="en-US" sz="2400" dirty="0"/>
            </a:br>
            <a:r>
              <a:rPr lang="en-US" altLang="en-US" sz="2400" dirty="0"/>
              <a:t>		WHERE	DNO=DNUMBER AND 					DNAME='Research'</a:t>
            </a:r>
            <a:br>
              <a:rPr lang="en-US" altLang="en-US" sz="2400" dirty="0"/>
            </a:br>
            <a:endParaRPr lang="en-US" altLang="en-US" sz="2400" dirty="0"/>
          </a:p>
        </p:txBody>
      </p:sp>
    </p:spTree>
    <p:extLst>
      <p:ext uri="{BB962C8B-B14F-4D97-AF65-F5344CB8AC3E}">
        <p14:creationId xmlns:p14="http://schemas.microsoft.com/office/powerpoint/2010/main" val="55386680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990033"/>
              </a:buClr>
              <a:buSzPct val="60000"/>
              <a:buFont typeface="Wingdings" pitchFamily="2" charset="2"/>
              <a:buChar char="n"/>
              <a:defRPr sz="2800">
                <a:solidFill>
                  <a:schemeClr val="tx2"/>
                </a:solidFill>
                <a:latin typeface="Arial" charset="0"/>
              </a:defRPr>
            </a:lvl1pPr>
            <a:lvl2pPr marL="742950" indent="-285750" eaLnBrk="0" hangingPunct="0">
              <a:spcBef>
                <a:spcPct val="20000"/>
              </a:spcBef>
              <a:buClr>
                <a:schemeClr val="tx2"/>
              </a:buClr>
              <a:buSzPct val="55000"/>
              <a:buFont typeface="Wingdings" pitchFamily="2" charset="2"/>
              <a:buChar char="n"/>
              <a:defRPr sz="2600">
                <a:solidFill>
                  <a:srgbClr val="800000"/>
                </a:solidFill>
                <a:latin typeface="Arial" charset="0"/>
              </a:defRPr>
            </a:lvl2pPr>
            <a:lvl3pPr marL="1143000" indent="-228600" eaLnBrk="0" hangingPunct="0">
              <a:spcBef>
                <a:spcPct val="20000"/>
              </a:spcBef>
              <a:buClr>
                <a:srgbClr val="990033"/>
              </a:buClr>
              <a:buSzPct val="50000"/>
              <a:buFont typeface="Wingdings" pitchFamily="2" charset="2"/>
              <a:buChar char="n"/>
              <a:defRPr sz="2400">
                <a:solidFill>
                  <a:schemeClr val="tx2"/>
                </a:solidFill>
                <a:latin typeface="Arial" charset="0"/>
              </a:defRPr>
            </a:lvl3pPr>
            <a:lvl4pPr marL="1600200" indent="-228600" eaLnBrk="0" hangingPunct="0">
              <a:spcBef>
                <a:spcPct val="20000"/>
              </a:spcBef>
              <a:buClr>
                <a:schemeClr val="tx2"/>
              </a:buClr>
              <a:buSzPct val="55000"/>
              <a:buFont typeface="Wingdings" pitchFamily="2" charset="2"/>
              <a:buChar char="n"/>
              <a:defRPr sz="2000">
                <a:solidFill>
                  <a:srgbClr val="800000"/>
                </a:solidFill>
                <a:latin typeface="Arial" charset="0"/>
              </a:defRPr>
            </a:lvl4pPr>
            <a:lvl5pPr marL="2057400" indent="-228600" eaLnBrk="0" hangingPunct="0">
              <a:spcBef>
                <a:spcPct val="20000"/>
              </a:spcBef>
              <a:buClr>
                <a:srgbClr val="990033"/>
              </a:buClr>
              <a:buSzPct val="50000"/>
              <a:buFont typeface="Wingdings" pitchFamily="2" charset="2"/>
              <a:buChar char="n"/>
              <a:defRPr sz="2000">
                <a:solidFill>
                  <a:schemeClr val="tx2"/>
                </a:solidFill>
                <a:latin typeface="Arial" charset="0"/>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eaLnBrk="1" hangingPunct="1">
              <a:spcBef>
                <a:spcPct val="0"/>
              </a:spcBef>
              <a:buClrTx/>
              <a:buSzTx/>
              <a:buFontTx/>
              <a:buNone/>
            </a:pPr>
            <a:r>
              <a:rPr lang="en-US" altLang="en-US" sz="1400">
                <a:solidFill>
                  <a:srgbClr val="990033"/>
                </a:solidFill>
              </a:rPr>
              <a:t>Slide 8- </a:t>
            </a:r>
            <a:fld id="{FE12EF8C-2E28-4477-A3D6-33403A29FA69}" type="slidenum">
              <a:rPr lang="ar-SA" altLang="en-US" sz="1400" smtClean="0">
                <a:solidFill>
                  <a:srgbClr val="990033"/>
                </a:solidFill>
                <a:cs typeface="Arial" charset="0"/>
              </a:rPr>
              <a:pPr eaLnBrk="1" hangingPunct="1">
                <a:spcBef>
                  <a:spcPct val="0"/>
                </a:spcBef>
                <a:buClrTx/>
                <a:buSzTx/>
                <a:buFontTx/>
                <a:buNone/>
              </a:pPr>
              <a:t>9</a:t>
            </a:fld>
            <a:endParaRPr lang="en-CA" altLang="en-US" sz="1400">
              <a:solidFill>
                <a:srgbClr val="990033"/>
              </a:solidFill>
            </a:endParaRPr>
          </a:p>
        </p:txBody>
      </p:sp>
      <p:sp>
        <p:nvSpPr>
          <p:cNvPr id="16387" name="Rectangle 6"/>
          <p:cNvSpPr>
            <a:spLocks noGrp="1" noChangeArrowheads="1"/>
          </p:cNvSpPr>
          <p:nvPr>
            <p:ph type="title"/>
          </p:nvPr>
        </p:nvSpPr>
        <p:spPr/>
        <p:txBody>
          <a:bodyPr/>
          <a:lstStyle/>
          <a:p>
            <a:pPr eaLnBrk="1" hangingPunct="1"/>
            <a:r>
              <a:rPr lang="en-US" altLang="en-US"/>
              <a:t>AGGREGATE FUNCTIONS (contd.)</a:t>
            </a:r>
          </a:p>
        </p:txBody>
      </p:sp>
      <p:sp>
        <p:nvSpPr>
          <p:cNvPr id="16388" name="Rectangle 7"/>
          <p:cNvSpPr>
            <a:spLocks noGrp="1" noChangeArrowheads="1"/>
          </p:cNvSpPr>
          <p:nvPr>
            <p:ph type="body" idx="1"/>
          </p:nvPr>
        </p:nvSpPr>
        <p:spPr/>
        <p:txBody>
          <a:bodyPr/>
          <a:lstStyle/>
          <a:p>
            <a:pPr eaLnBrk="1" hangingPunct="1"/>
            <a:r>
              <a:rPr lang="en-US" altLang="en-US" sz="2400"/>
              <a:t>Queries 17 and 18: Retrieve the total number of employees in the company (Q17), and the number of employees in the 'Research' department (Q18).</a:t>
            </a:r>
          </a:p>
          <a:p>
            <a:pPr lvl="1" eaLnBrk="1" hangingPunct="1">
              <a:buFont typeface="Wingdings" pitchFamily="2" charset="2"/>
              <a:buNone/>
            </a:pPr>
            <a:r>
              <a:rPr lang="en-US" altLang="en-US" sz="2200"/>
              <a:t>Q17:	SELECT  	COUNT (*)</a:t>
            </a:r>
            <a:br>
              <a:rPr lang="en-US" altLang="en-US" sz="2200"/>
            </a:br>
            <a:r>
              <a:rPr lang="en-US" altLang="en-US" sz="2200"/>
              <a:t>		FROM		EMPLOYEE</a:t>
            </a:r>
          </a:p>
          <a:p>
            <a:pPr lvl="1" eaLnBrk="1" hangingPunct="1">
              <a:buFont typeface="Wingdings" pitchFamily="2" charset="2"/>
              <a:buNone/>
            </a:pPr>
            <a:endParaRPr lang="en-US" altLang="en-US" sz="2200"/>
          </a:p>
          <a:p>
            <a:pPr lvl="1" eaLnBrk="1" hangingPunct="1">
              <a:buFont typeface="Wingdings" pitchFamily="2" charset="2"/>
              <a:buNone/>
            </a:pPr>
            <a:r>
              <a:rPr lang="en-US" altLang="en-US" sz="2200"/>
              <a:t>Q18:	SELECT  	COUNT (*)</a:t>
            </a:r>
            <a:br>
              <a:rPr lang="en-US" altLang="en-US" sz="2200"/>
            </a:br>
            <a:r>
              <a:rPr lang="en-US" altLang="en-US" sz="2200"/>
              <a:t>		FROM		EMPLOYEE, DEPARTMENT</a:t>
            </a:r>
            <a:br>
              <a:rPr lang="en-US" altLang="en-US" sz="2200"/>
            </a:br>
            <a:r>
              <a:rPr lang="en-US" altLang="en-US" sz="2200"/>
              <a:t>		WHERE	DNO=DNUMBER AND 					DNAME='Research’</a:t>
            </a:r>
          </a:p>
        </p:txBody>
      </p:sp>
    </p:spTree>
    <p:extLst>
      <p:ext uri="{BB962C8B-B14F-4D97-AF65-F5344CB8AC3E}">
        <p14:creationId xmlns:p14="http://schemas.microsoft.com/office/powerpoint/2010/main" val="2535300029"/>
      </p:ext>
    </p:extLst>
  </p:cSld>
  <p:clrMapOvr>
    <a:masterClrMapping/>
  </p:clrMapOvr>
  <p:transition spd="med"/>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4215</TotalTime>
  <Words>960</Words>
  <Application>Microsoft Office PowerPoint</Application>
  <PresentationFormat>On-screen Show (4:3)</PresentationFormat>
  <Paragraphs>116</Paragraphs>
  <Slides>18</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Century Gothic</vt:lpstr>
      <vt:lpstr>Tahoma</vt:lpstr>
      <vt:lpstr>Times New Roman</vt:lpstr>
      <vt:lpstr>Wingdings</vt:lpstr>
      <vt:lpstr>ヒラギノ角ゴ Pro W3</vt:lpstr>
      <vt:lpstr>Default Design</vt:lpstr>
      <vt:lpstr>Office Theme</vt:lpstr>
      <vt:lpstr>Blends</vt:lpstr>
      <vt:lpstr>PowerPoint Presentation</vt:lpstr>
      <vt:lpstr>NESTING OF QUERIES</vt:lpstr>
      <vt:lpstr>NESTING OF QUERIES (contd.)</vt:lpstr>
      <vt:lpstr>EXPLICIT SETS</vt:lpstr>
      <vt:lpstr>NULLS IN SQL QUERIES</vt:lpstr>
      <vt:lpstr>PowerPoint Presentation</vt:lpstr>
      <vt:lpstr>AGGREGATE FUNCTIONS</vt:lpstr>
      <vt:lpstr>AGGREGATE FUNCTIONS (contd.)</vt:lpstr>
      <vt:lpstr>AGGREGATE FUNCTIONS (contd.)</vt:lpstr>
      <vt:lpstr>GROUPING</vt:lpstr>
      <vt:lpstr>GROUPING (contd.)</vt:lpstr>
      <vt:lpstr>GROUPING (contd.)</vt:lpstr>
      <vt:lpstr>THE HAVING-CLAUSE</vt:lpstr>
      <vt:lpstr>THE HAVING-CLAUSE (contd.)</vt:lpstr>
      <vt:lpstr>Views (Virtual Tables) in SQL</vt:lpstr>
      <vt:lpstr>Specification of Views in SQL</vt:lpstr>
      <vt:lpstr>Querying Views in SQL</vt:lpstr>
      <vt:lpstr>Another Example of Views in SQL</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Enas A. Alkhashashneh</cp:lastModifiedBy>
  <cp:revision>120</cp:revision>
  <dcterms:created xsi:type="dcterms:W3CDTF">2010-05-06T15:58:58Z</dcterms:created>
  <dcterms:modified xsi:type="dcterms:W3CDTF">2021-05-19T10:09:08Z</dcterms:modified>
</cp:coreProperties>
</file>