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42"/>
  </p:notesMasterIdLst>
  <p:handoutMasterIdLst>
    <p:handoutMasterId r:id="rId43"/>
  </p:handoutMasterIdLst>
  <p:sldIdLst>
    <p:sldId id="257" r:id="rId3"/>
    <p:sldId id="341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94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90" r:id="rId38"/>
    <p:sldId id="391" r:id="rId39"/>
    <p:sldId id="392" r:id="rId40"/>
    <p:sldId id="39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33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CC2B-38EF-4F16-9801-E1B61A30DDCC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5CD95-F96A-4688-A6E9-8820A611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8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1A93951-EA0A-47C7-9DC2-571F355EE38E}" type="datetimeFigureOut">
              <a:rPr lang="en-US"/>
              <a:pPr>
                <a:defRPr/>
              </a:pPr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290128-A418-433A-8EA8-DB6EFDA70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1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Section 2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3000" b="1" dirty="0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64" r:id="rId2"/>
    <p:sldLayoutId id="2147483886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spcBef>
                <a:spcPts val="6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381000" y="2209800"/>
            <a:ext cx="3048000" cy="3295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entury Gothic" pitchFamily="34" charset="0"/>
              </a:rPr>
              <a:t>Chapter 8</a:t>
            </a:r>
          </a:p>
          <a:p>
            <a:r>
              <a:rPr lang="en-US" sz="3600" b="1" dirty="0" smtClean="0">
                <a:solidFill>
                  <a:srgbClr val="800000"/>
                </a:solidFill>
                <a:latin typeface="Century Gothic" pitchFamily="34" charset="0"/>
              </a:rPr>
              <a:t>The Relational Algebra and</a:t>
            </a:r>
          </a:p>
          <a:p>
            <a:r>
              <a:rPr lang="en-US" sz="3600" b="1" dirty="0" smtClean="0">
                <a:solidFill>
                  <a:srgbClr val="800000"/>
                </a:solidFill>
                <a:latin typeface="Century Gothic" pitchFamily="34" charset="0"/>
              </a:rPr>
              <a:t>Relational Calculus</a:t>
            </a:r>
            <a:endParaRPr lang="en-US" sz="3600" b="1" dirty="0">
              <a:solidFill>
                <a:srgbClr val="80000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2.1.2. </a:t>
            </a:r>
            <a:r>
              <a:rPr lang="en-US" sz="3200" dirty="0"/>
              <a:t>Unary </a:t>
            </a:r>
            <a:r>
              <a:rPr lang="en-US" sz="3200" dirty="0" smtClean="0"/>
              <a:t>Relational Operations: PROJECT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PROJECT Operation is denoted by </a:t>
            </a:r>
            <a:r>
              <a:rPr lang="en-US" b="1" smtClean="0">
                <a:latin typeface="Symbol" pitchFamily="18" charset="2"/>
              </a:rPr>
              <a:t></a:t>
            </a:r>
            <a:r>
              <a:rPr lang="en-US" smtClean="0">
                <a:latin typeface="Symbol" pitchFamily="18" charset="2"/>
              </a:rPr>
              <a:t> </a:t>
            </a:r>
            <a:r>
              <a:rPr lang="en-US" smtClean="0"/>
              <a:t>(pi)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operation keeps certain </a:t>
            </a:r>
            <a:r>
              <a:rPr lang="en-US" i="1" smtClean="0"/>
              <a:t>columns</a:t>
            </a:r>
            <a:r>
              <a:rPr lang="en-US" smtClean="0"/>
              <a:t> (attributes) from a relation and discards the other columns.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PROJECT creates a vertical partitioning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list of specified columns (attributes) is kept in each tuple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other attributes in each tuple are discarded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 To list each employee’s first and last name and salary, the following is used: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Symbol" pitchFamily="18" charset="2"/>
              </a:rPr>
              <a:t></a:t>
            </a:r>
            <a:r>
              <a:rPr lang="en-US" baseline="-25000" smtClean="0"/>
              <a:t>LNAME, FNAME,SALARY</a:t>
            </a:r>
            <a:r>
              <a:rPr lang="en-US" smtClean="0"/>
              <a:t>(EMPLOYEE)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2.1.2. Unary </a:t>
            </a:r>
            <a:r>
              <a:rPr lang="en-US" sz="3200" dirty="0" smtClean="0"/>
              <a:t>Relational Operations: PROJECT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general form of the </a:t>
            </a:r>
            <a:r>
              <a:rPr lang="en-US" i="1" dirty="0" smtClean="0"/>
              <a:t>project</a:t>
            </a:r>
            <a:r>
              <a:rPr lang="en-US" dirty="0" smtClean="0"/>
              <a:t> operation is: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smtClean="0">
                <a:latin typeface="Symbol" pitchFamily="18" charset="2"/>
              </a:rPr>
              <a:t></a:t>
            </a:r>
            <a:r>
              <a:rPr lang="en-US" baseline="-25000" dirty="0" smtClean="0"/>
              <a:t>&lt;attribute list&gt;</a:t>
            </a:r>
            <a:r>
              <a:rPr lang="en-US" dirty="0" smtClean="0"/>
              <a:t>(R)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(pi) is the symbol used to represent the </a:t>
            </a:r>
            <a:r>
              <a:rPr lang="en-US" i="1" dirty="0" smtClean="0"/>
              <a:t>project</a:t>
            </a:r>
            <a:r>
              <a:rPr lang="en-US" dirty="0" smtClean="0"/>
              <a:t>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&lt;attribute list&gt; is the desired list of attributes from relation R. </a:t>
            </a:r>
          </a:p>
          <a:p>
            <a:pPr eaLnBrk="1" hangingPunct="1">
              <a:lnSpc>
                <a:spcPct val="80000"/>
              </a:lnSpc>
            </a:pPr>
            <a:r>
              <a:rPr lang="en-US" u="sng" dirty="0" smtClean="0"/>
              <a:t>The project operation </a:t>
            </a:r>
            <a:r>
              <a:rPr lang="en-US" i="1" u="sng" dirty="0" smtClean="0"/>
              <a:t>removes any duplicate tuples</a:t>
            </a:r>
            <a:endParaRPr lang="en-US" u="sng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This is because the result of the </a:t>
            </a:r>
            <a:r>
              <a:rPr lang="en-US" i="1" dirty="0" smtClean="0"/>
              <a:t>project</a:t>
            </a:r>
            <a:r>
              <a:rPr lang="en-US" dirty="0" smtClean="0"/>
              <a:t> operation must be a </a:t>
            </a:r>
            <a:r>
              <a:rPr lang="en-US" i="1" u="sng" dirty="0" smtClean="0"/>
              <a:t>set of tuples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Mathematical sets </a:t>
            </a:r>
            <a:r>
              <a:rPr lang="en-US" i="1" dirty="0" smtClean="0"/>
              <a:t>do not allow</a:t>
            </a:r>
            <a:r>
              <a:rPr lang="en-US" dirty="0" smtClean="0"/>
              <a:t> duplicate elements.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2.1.2. Unary </a:t>
            </a:r>
            <a:r>
              <a:rPr lang="en-US" sz="3200" dirty="0" smtClean="0"/>
              <a:t>Relational Operations: PROJECT (contd.)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PROJECT Operation Properties</a:t>
            </a:r>
          </a:p>
          <a:p>
            <a:pPr lvl="1" eaLnBrk="1" hangingPunct="1"/>
            <a:r>
              <a:rPr lang="en-US" dirty="0" smtClean="0"/>
              <a:t>The number of tuples in the result of projection </a:t>
            </a:r>
            <a:r>
              <a:rPr lang="en-US" dirty="0" smtClean="0">
                <a:latin typeface="Symbol" pitchFamily="18" charset="2"/>
              </a:rPr>
              <a:t></a:t>
            </a:r>
            <a:r>
              <a:rPr lang="en-US" baseline="-25000" dirty="0" smtClean="0"/>
              <a:t>&lt;list&gt;</a:t>
            </a:r>
            <a:r>
              <a:rPr lang="en-US" dirty="0" smtClean="0"/>
              <a:t>(R) is always less or equal to the number of tuples in R</a:t>
            </a:r>
          </a:p>
          <a:p>
            <a:pPr lvl="2" eaLnBrk="1" hangingPunct="1"/>
            <a:r>
              <a:rPr lang="en-US" u="sng" dirty="0" smtClean="0"/>
              <a:t>If the list of attributes includes a </a:t>
            </a:r>
            <a:r>
              <a:rPr lang="en-US" i="1" u="sng" dirty="0" smtClean="0"/>
              <a:t>key</a:t>
            </a:r>
            <a:r>
              <a:rPr lang="en-US" u="sng" dirty="0" smtClean="0"/>
              <a:t> of R, then the number of tuples in the result of PROJECT is </a:t>
            </a:r>
            <a:r>
              <a:rPr lang="en-US" i="1" u="sng" dirty="0" smtClean="0"/>
              <a:t>equal</a:t>
            </a:r>
            <a:r>
              <a:rPr lang="en-US" u="sng" dirty="0" smtClean="0"/>
              <a:t> to the number of tuples in R</a:t>
            </a:r>
          </a:p>
          <a:p>
            <a:pPr lvl="1" eaLnBrk="1" hangingPunct="1"/>
            <a:r>
              <a:rPr lang="en-US" dirty="0" smtClean="0"/>
              <a:t>PROJECT is </a:t>
            </a:r>
            <a:r>
              <a:rPr lang="en-US" i="1" dirty="0" smtClean="0"/>
              <a:t>not</a:t>
            </a:r>
            <a:r>
              <a:rPr lang="en-US" dirty="0" smtClean="0"/>
              <a:t> commutative</a:t>
            </a:r>
          </a:p>
          <a:p>
            <a:pPr lvl="2" eaLnBrk="1" hangingPunct="1"/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&lt;list1&gt;</a:t>
            </a:r>
            <a:r>
              <a:rPr lang="en-US" dirty="0" smtClean="0"/>
              <a:t> (</a:t>
            </a:r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&lt;list2&gt;</a:t>
            </a:r>
            <a:r>
              <a:rPr lang="en-US" dirty="0" smtClean="0"/>
              <a:t> (R) ) = </a:t>
            </a:r>
            <a:r>
              <a:rPr lang="en-US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&lt;list1&gt;</a:t>
            </a:r>
            <a:r>
              <a:rPr lang="en-US" dirty="0" smtClean="0"/>
              <a:t> (R) as long as &lt;list2&gt; contains the attributes in &lt;list1&gt;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2.1.2. Examples </a:t>
            </a:r>
            <a:r>
              <a:rPr lang="en-US" sz="3200" dirty="0" smtClean="0"/>
              <a:t>of applying SELECT and PROJECT operations</a:t>
            </a:r>
          </a:p>
        </p:txBody>
      </p:sp>
      <p:pic>
        <p:nvPicPr>
          <p:cNvPr id="19460" name="Picture 6" descr="fig06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077200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2.2. </a:t>
            </a:r>
            <a:r>
              <a:rPr lang="en-US" dirty="0" smtClean="0"/>
              <a:t>Relational Algebra Expressions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may want to apply several relational algebra operations one after the other</a:t>
            </a:r>
          </a:p>
          <a:p>
            <a:pPr lvl="1" eaLnBrk="1" hangingPunct="1"/>
            <a:r>
              <a:rPr lang="en-US" smtClean="0"/>
              <a:t>Either we can write the operations as a single </a:t>
            </a:r>
            <a:r>
              <a:rPr lang="en-US" b="1" smtClean="0"/>
              <a:t>relational algebra expression</a:t>
            </a:r>
            <a:r>
              <a:rPr lang="en-US" smtClean="0"/>
              <a:t> by nesting the operations, or</a:t>
            </a:r>
          </a:p>
          <a:p>
            <a:pPr lvl="1" eaLnBrk="1" hangingPunct="1"/>
            <a:r>
              <a:rPr lang="en-US" smtClean="0"/>
              <a:t>We can apply one operation at a time and create </a:t>
            </a:r>
            <a:r>
              <a:rPr lang="en-US" b="1" smtClean="0"/>
              <a:t>intermediate result relations</a:t>
            </a:r>
            <a:r>
              <a:rPr lang="en-US" smtClean="0"/>
              <a:t>.</a:t>
            </a:r>
          </a:p>
          <a:p>
            <a:pPr eaLnBrk="1" hangingPunct="1"/>
            <a:r>
              <a:rPr lang="en-US" sz="3000" smtClean="0"/>
              <a:t>In the latter case, we must give names to the relations that hold the intermediate results. </a:t>
            </a:r>
            <a:r>
              <a:rPr lang="en-US" sz="310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2.2. Single </a:t>
            </a:r>
            <a:r>
              <a:rPr lang="en-US" sz="3200" dirty="0" smtClean="0"/>
              <a:t>expression versus sequence of relational operations (Example)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To retrieve the first name, last name, and salary of all employees who work in department number 5, we must apply a select and a project operation</a:t>
            </a:r>
          </a:p>
          <a:p>
            <a:pPr eaLnBrk="1" hangingPunct="1"/>
            <a:r>
              <a:rPr lang="en-US" sz="2400" dirty="0" smtClean="0"/>
              <a:t>We can write a </a:t>
            </a:r>
            <a:r>
              <a:rPr lang="en-US" sz="2400" i="1" dirty="0" smtClean="0"/>
              <a:t>single relational algebra expression</a:t>
            </a:r>
            <a:r>
              <a:rPr lang="en-US" sz="2400" dirty="0" smtClean="0"/>
              <a:t> as follows: </a:t>
            </a:r>
          </a:p>
          <a:p>
            <a:pPr lvl="1" eaLnBrk="1" hangingPunct="1"/>
            <a:r>
              <a:rPr lang="en-US" sz="2400" b="1" dirty="0" smtClean="0">
                <a:latin typeface="Symbol" pitchFamily="18" charset="2"/>
              </a:rPr>
              <a:t></a:t>
            </a:r>
            <a:r>
              <a:rPr lang="en-US" sz="2400" baseline="-25000" dirty="0" smtClean="0"/>
              <a:t>FNAME, LNAME, SALARY</a:t>
            </a:r>
            <a:r>
              <a:rPr lang="en-US" sz="2400" dirty="0" smtClean="0"/>
              <a:t>(</a:t>
            </a:r>
            <a:r>
              <a:rPr lang="en-US" sz="2400" b="1" dirty="0" smtClean="0">
                <a:latin typeface="Symbol" pitchFamily="18" charset="2"/>
              </a:rPr>
              <a:t>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DNO=5</a:t>
            </a:r>
            <a:r>
              <a:rPr lang="en-US" sz="2400" dirty="0" smtClean="0"/>
              <a:t>(EMPLOYEE))</a:t>
            </a:r>
          </a:p>
          <a:p>
            <a:pPr eaLnBrk="1" hangingPunct="1"/>
            <a:r>
              <a:rPr lang="en-US" sz="2400" dirty="0" smtClean="0"/>
              <a:t>OR We can explicitly show the </a:t>
            </a:r>
            <a:r>
              <a:rPr lang="en-US" sz="2400" i="1" dirty="0" smtClean="0"/>
              <a:t>sequence of operations</a:t>
            </a:r>
            <a:r>
              <a:rPr lang="en-US" sz="2400" dirty="0" smtClean="0"/>
              <a:t>, giving a name to each intermediate relation:</a:t>
            </a:r>
          </a:p>
          <a:p>
            <a:pPr lvl="1" eaLnBrk="1" hangingPunct="1"/>
            <a:r>
              <a:rPr lang="en-US" sz="2400" dirty="0" smtClean="0"/>
              <a:t>DEP5_EMPS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b="1" dirty="0" smtClean="0">
                <a:latin typeface="Symbol" pitchFamily="18" charset="2"/>
              </a:rPr>
              <a:t>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DNO=5</a:t>
            </a:r>
            <a:r>
              <a:rPr lang="en-US" sz="2400" dirty="0" smtClean="0"/>
              <a:t>(EMPLOYEE)</a:t>
            </a:r>
          </a:p>
          <a:p>
            <a:pPr lvl="1" eaLnBrk="1" hangingPunct="1"/>
            <a:r>
              <a:rPr lang="en-US" sz="2400" dirty="0" smtClean="0"/>
              <a:t>RESULT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b="1" dirty="0" smtClean="0">
                <a:latin typeface="Symbol" pitchFamily="18" charset="2"/>
              </a:rPr>
              <a:t>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FNAME, LNAME, SALARY</a:t>
            </a:r>
            <a:r>
              <a:rPr lang="en-US" sz="2400" dirty="0" smtClean="0"/>
              <a:t> (DEP5_EMPS)	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990600" y="4914900"/>
            <a:ext cx="2057400" cy="3810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5592763" y="5295900"/>
            <a:ext cx="1951037" cy="4191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2.2.1. Relational Algebra Operations from</a:t>
            </a:r>
            <a:br>
              <a:rPr lang="en-US" sz="3200" dirty="0" smtClean="0"/>
            </a:br>
            <a:r>
              <a:rPr lang="en-US" sz="3200" dirty="0" smtClean="0"/>
              <a:t>Set Theory: UNION 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UNION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/>
              <a:t>Binary operation, denoted by </a:t>
            </a:r>
            <a:r>
              <a:rPr lang="en-US" u="sng" dirty="0" smtClean="0">
                <a:latin typeface="Symbol" pitchFamily="18" charset="2"/>
              </a:rPr>
              <a:t></a:t>
            </a:r>
            <a:r>
              <a:rPr lang="en-US" u="sng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result of R </a:t>
            </a:r>
            <a:r>
              <a:rPr lang="en-US" dirty="0" smtClean="0">
                <a:latin typeface="Symbol" pitchFamily="18" charset="2"/>
              </a:rPr>
              <a:t></a:t>
            </a:r>
            <a:r>
              <a:rPr lang="en-US" dirty="0" smtClean="0"/>
              <a:t> S, is a relation that includes all tuples that are either in R or in S or in both R and 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Duplicate tuples are eliminated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dirty="0" smtClean="0"/>
              <a:t>The two operand relations R and S must be “type compatible” (or UNION compatible)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300" dirty="0" smtClean="0"/>
              <a:t>R and S must have same number of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300" dirty="0" smtClean="0"/>
              <a:t>Each pair of corresponding attributes must be type compatible (have same or compatible domains)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2.2.1. Relational Algebra Operations from</a:t>
            </a:r>
            <a:br>
              <a:rPr lang="en-US" sz="3200" dirty="0" smtClean="0"/>
            </a:br>
            <a:r>
              <a:rPr lang="en-US" sz="3200" dirty="0" smtClean="0"/>
              <a:t>Set Theory: UNION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u="sng" dirty="0" smtClean="0"/>
              <a:t>Example: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To retrieve the social security numbers of all employees who either </a:t>
            </a:r>
            <a:r>
              <a:rPr lang="en-US" sz="2100" i="1" dirty="0" smtClean="0"/>
              <a:t>work in department 5</a:t>
            </a:r>
            <a:r>
              <a:rPr lang="en-US" sz="2100" dirty="0" smtClean="0"/>
              <a:t> (RESULT1 below) or </a:t>
            </a:r>
            <a:r>
              <a:rPr lang="en-US" sz="2100" i="1" dirty="0" smtClean="0"/>
              <a:t>directly supervise an employee who works in department 5</a:t>
            </a:r>
            <a:r>
              <a:rPr lang="en-US" sz="2100" dirty="0" smtClean="0"/>
              <a:t> (RESULT2 below)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We can use the UNION operation as follows: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DEP5_EMPS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dirty="0" smtClean="0">
                <a:latin typeface="Symbol" pitchFamily="18" charset="2"/>
              </a:rPr>
              <a:t></a:t>
            </a:r>
            <a:r>
              <a:rPr lang="en-US" sz="2400" baseline="-25000" dirty="0" smtClean="0"/>
              <a:t>DNO=5</a:t>
            </a:r>
            <a:r>
              <a:rPr lang="en-US" sz="2400" dirty="0" smtClean="0"/>
              <a:t> (EMPLOYEE)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RESULT1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dirty="0" smtClean="0">
                <a:latin typeface="Symbol" pitchFamily="18" charset="2"/>
              </a:rPr>
              <a:t>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SSN</a:t>
            </a:r>
            <a:r>
              <a:rPr lang="en-US" sz="2400" dirty="0" smtClean="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RESULT2(SSN) </a:t>
            </a:r>
            <a:r>
              <a:rPr lang="en-US" sz="2400" dirty="0" smtClean="0">
                <a:sym typeface="Symbol" pitchFamily="18" charset="2"/>
              </a:rPr>
              <a:t> </a:t>
            </a:r>
            <a:r>
              <a:rPr lang="en-US" sz="2400" dirty="0" smtClean="0">
                <a:latin typeface="Symbol" pitchFamily="18" charset="2"/>
              </a:rPr>
              <a:t></a:t>
            </a:r>
            <a:r>
              <a:rPr lang="en-US" sz="2400" baseline="-25000" dirty="0" smtClean="0"/>
              <a:t>SUPERSSN</a:t>
            </a:r>
            <a:r>
              <a:rPr lang="en-US" sz="2400" dirty="0" smtClean="0"/>
              <a:t>(DEP5_EMPS)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RESULT </a:t>
            </a:r>
            <a:r>
              <a:rPr lang="en-US" sz="2400" dirty="0" smtClean="0">
                <a:sym typeface="Symbol" pitchFamily="18" charset="2"/>
              </a:rPr>
              <a:t> RESULT</a:t>
            </a:r>
            <a:r>
              <a:rPr lang="en-US" sz="2400" dirty="0" smtClean="0"/>
              <a:t>1 </a:t>
            </a:r>
            <a:r>
              <a:rPr lang="en-US" sz="2400" dirty="0" smtClean="0">
                <a:latin typeface="Symbol" pitchFamily="18" charset="2"/>
              </a:rPr>
              <a:t></a:t>
            </a:r>
            <a:r>
              <a:rPr lang="en-US" sz="2400" dirty="0" smtClean="0"/>
              <a:t> RESULT2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The union operation produces the tuples that are in either RESULT1 or RESULT2 or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2.2.1. Example of the result of a UNION operation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UNION Example</a:t>
            </a:r>
          </a:p>
          <a:p>
            <a:pPr lvl="1" eaLnBrk="1" hangingPunct="1"/>
            <a:endParaRPr lang="en-US" smtClean="0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6516688" y="2166938"/>
            <a:ext cx="460375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8" descr="fig06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13" y="2971800"/>
            <a:ext cx="8294687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2.2.2. Relational Algebra Operations from</a:t>
            </a:r>
            <a:br>
              <a:rPr lang="en-US" sz="3200" dirty="0" smtClean="0"/>
            </a:br>
            <a:r>
              <a:rPr lang="en-US" sz="3200" dirty="0" smtClean="0"/>
              <a:t>Set Theory 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Type Compatibility of operands is required for the binary set operation UNION </a:t>
            </a:r>
            <a:r>
              <a:rPr lang="en-US" sz="2400" dirty="0" smtClean="0">
                <a:latin typeface="Symbol" pitchFamily="18" charset="2"/>
              </a:rPr>
              <a:t></a:t>
            </a:r>
            <a:r>
              <a:rPr lang="en-US" sz="2400" dirty="0" smtClean="0"/>
              <a:t>, (also for INTERSECTION </a:t>
            </a:r>
            <a:r>
              <a:rPr lang="en-US" sz="2400" dirty="0" smtClean="0">
                <a:latin typeface="Symbol" pitchFamily="18" charset="2"/>
              </a:rPr>
              <a:t></a:t>
            </a:r>
            <a:r>
              <a:rPr lang="en-US" sz="2400" dirty="0" smtClean="0"/>
              <a:t>, and SET DIFFERENCE –, see next slides)</a:t>
            </a:r>
          </a:p>
          <a:p>
            <a:pPr eaLnBrk="1" hangingPunct="1"/>
            <a:r>
              <a:rPr lang="en-US" sz="2400" u="sng" dirty="0" smtClean="0"/>
              <a:t>R1(A1, A2, ..., An) and R2(B1, B2, ..., </a:t>
            </a:r>
            <a:r>
              <a:rPr lang="en-US" sz="2400" u="sng" dirty="0" err="1" smtClean="0"/>
              <a:t>Bn</a:t>
            </a:r>
            <a:r>
              <a:rPr lang="en-US" sz="2400" u="sng" dirty="0" smtClean="0"/>
              <a:t>) are type compatible if:</a:t>
            </a:r>
          </a:p>
          <a:p>
            <a:pPr lvl="1" eaLnBrk="1" hangingPunct="1"/>
            <a:r>
              <a:rPr lang="en-US" sz="2200" u="sng" dirty="0" smtClean="0"/>
              <a:t>they have the same number of attributes, and</a:t>
            </a:r>
          </a:p>
          <a:p>
            <a:pPr lvl="1" eaLnBrk="1" hangingPunct="1"/>
            <a:r>
              <a:rPr lang="en-US" sz="2200" u="sng" dirty="0" smtClean="0"/>
              <a:t>the domains of corresponding attributes are type compatible (i.e. </a:t>
            </a:r>
            <a:r>
              <a:rPr lang="en-US" sz="2200" u="sng" dirty="0" err="1" smtClean="0"/>
              <a:t>dom</a:t>
            </a:r>
            <a:r>
              <a:rPr lang="en-US" sz="2200" u="sng" dirty="0" smtClean="0"/>
              <a:t>(Ai)=</a:t>
            </a:r>
            <a:r>
              <a:rPr lang="en-US" sz="2200" u="sng" dirty="0" err="1" smtClean="0"/>
              <a:t>dom</a:t>
            </a:r>
            <a:r>
              <a:rPr lang="en-US" sz="2200" u="sng" dirty="0" smtClean="0"/>
              <a:t>(Bi) for </a:t>
            </a:r>
            <a:r>
              <a:rPr lang="en-US" sz="2200" u="sng" dirty="0" err="1" smtClean="0"/>
              <a:t>i</a:t>
            </a:r>
            <a:r>
              <a:rPr lang="en-US" sz="2200" u="sng" dirty="0" smtClean="0"/>
              <a:t>=1, 2, ..., n). </a:t>
            </a:r>
          </a:p>
          <a:p>
            <a:pPr eaLnBrk="1" hangingPunct="1"/>
            <a:r>
              <a:rPr lang="en-US" sz="2400" dirty="0" smtClean="0"/>
              <a:t>The resulting relation for R1</a:t>
            </a:r>
            <a:r>
              <a:rPr lang="en-US" sz="2400" dirty="0" smtClean="0">
                <a:latin typeface="Symbol" pitchFamily="18" charset="2"/>
              </a:rPr>
              <a:t></a:t>
            </a:r>
            <a:r>
              <a:rPr lang="en-US" sz="2400" dirty="0" smtClean="0"/>
              <a:t>R2 (also for R1</a:t>
            </a:r>
            <a:r>
              <a:rPr lang="en-US" sz="2400" dirty="0" smtClean="0">
                <a:latin typeface="Symbol" pitchFamily="18" charset="2"/>
              </a:rPr>
              <a:t></a:t>
            </a:r>
            <a:r>
              <a:rPr lang="en-US" sz="2400" dirty="0" smtClean="0"/>
              <a:t>R2, or R1–R2, see next slides) has the same attribute names as the </a:t>
            </a:r>
            <a:r>
              <a:rPr lang="en-US" sz="2400" i="1" dirty="0" smtClean="0"/>
              <a:t>first</a:t>
            </a:r>
            <a:r>
              <a:rPr lang="en-US" sz="2400" dirty="0" smtClean="0"/>
              <a:t> operand relation R1 (by convention)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1. Relational Algebra Overview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Relational algebra is the basic set of operations for the relational model, these operations enable a user to specify </a:t>
            </a:r>
            <a:r>
              <a:rPr lang="en-US" sz="2400" b="1" dirty="0"/>
              <a:t>basic retrieval requests</a:t>
            </a:r>
            <a:r>
              <a:rPr lang="en-US" sz="2400" dirty="0"/>
              <a:t> (or </a:t>
            </a:r>
            <a:r>
              <a:rPr lang="en-US" sz="2400" b="1" dirty="0"/>
              <a:t>queries</a:t>
            </a:r>
            <a:r>
              <a:rPr lang="en-US" sz="2400" dirty="0"/>
              <a:t>)</a:t>
            </a:r>
          </a:p>
          <a:p>
            <a:pPr eaLnBrk="1" hangingPunct="1">
              <a:defRPr/>
            </a:pPr>
            <a:r>
              <a:rPr lang="en-US" sz="2400" u="sng" dirty="0" smtClean="0"/>
              <a:t>In relational Algebra, the result of an operation (Queries) is a </a:t>
            </a:r>
            <a:r>
              <a:rPr lang="en-US" sz="2400" i="1" u="sng" dirty="0" smtClean="0">
                <a:solidFill>
                  <a:srgbClr val="FF0000"/>
                </a:solidFill>
              </a:rPr>
              <a:t>new relation</a:t>
            </a:r>
            <a:r>
              <a:rPr lang="en-US" sz="2400" u="sng" dirty="0" smtClean="0"/>
              <a:t>, which may have been formed from 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one or more </a:t>
            </a:r>
            <a:r>
              <a:rPr lang="en-US" sz="2400" i="1" u="sng" dirty="0" smtClean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 relations</a:t>
            </a:r>
          </a:p>
          <a:p>
            <a:pPr lvl="1" eaLnBrk="1" hangingPunct="1">
              <a:defRPr/>
            </a:pPr>
            <a:r>
              <a:rPr lang="en-US" sz="2000" u="sng" dirty="0" smtClean="0"/>
              <a:t>The </a:t>
            </a:r>
            <a:r>
              <a:rPr lang="en-US" sz="2000" b="1" u="sng" dirty="0" smtClean="0"/>
              <a:t>algebra operations </a:t>
            </a:r>
            <a:r>
              <a:rPr lang="en-US" sz="2000" u="sng" dirty="0" smtClean="0"/>
              <a:t>thus produce new relations, These can be further manipulated using operations of the same algebra</a:t>
            </a:r>
            <a:endParaRPr lang="en-US" sz="2400" u="sng" dirty="0" smtClean="0"/>
          </a:p>
          <a:p>
            <a:pPr eaLnBrk="1" hangingPunct="1">
              <a:defRPr/>
            </a:pPr>
            <a:r>
              <a:rPr lang="en-US" sz="2400" u="sng" dirty="0" smtClean="0"/>
              <a:t>A sequence of relational algebra operations forms a </a:t>
            </a:r>
            <a:r>
              <a:rPr lang="en-US" sz="2400" b="1" u="sng" dirty="0" smtClean="0"/>
              <a:t>relational algebra expression</a:t>
            </a:r>
          </a:p>
          <a:p>
            <a:pPr lvl="1" eaLnBrk="1" hangingPunct="1">
              <a:defRPr/>
            </a:pPr>
            <a:r>
              <a:rPr lang="en-US" sz="2000" dirty="0" smtClean="0"/>
              <a:t>The result of a relational algebra expression is also a relation that represents the result of a database query (or retrieval request)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2.2.2. Relational </a:t>
            </a:r>
            <a:r>
              <a:rPr lang="en-US" sz="3200" dirty="0" smtClean="0"/>
              <a:t>Algebra Operations from Set Theory: INTERSECTION</a:t>
            </a:r>
          </a:p>
        </p:txBody>
      </p:sp>
      <p:sp>
        <p:nvSpPr>
          <p:cNvPr id="317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648200"/>
          </a:xfrm>
        </p:spPr>
        <p:txBody>
          <a:bodyPr/>
          <a:lstStyle/>
          <a:p>
            <a:pPr eaLnBrk="1" hangingPunct="1"/>
            <a:r>
              <a:rPr lang="en-US" sz="3200" u="sng" dirty="0" smtClean="0"/>
              <a:t>INTERSECTION is denoted by </a:t>
            </a:r>
            <a:r>
              <a:rPr lang="en-US" sz="3200" u="sng" dirty="0" smtClean="0">
                <a:latin typeface="Symbol" pitchFamily="18" charset="2"/>
              </a:rPr>
              <a:t></a:t>
            </a:r>
            <a:endParaRPr lang="en-US" sz="3200" u="sng" dirty="0" smtClean="0"/>
          </a:p>
          <a:p>
            <a:pPr eaLnBrk="1" hangingPunct="1"/>
            <a:r>
              <a:rPr lang="en-US" sz="3200" dirty="0" smtClean="0"/>
              <a:t>The result of the operation R </a:t>
            </a:r>
            <a:r>
              <a:rPr lang="en-US" sz="3200" dirty="0" smtClean="0">
                <a:latin typeface="Symbol" pitchFamily="18" charset="2"/>
              </a:rPr>
              <a:t></a:t>
            </a:r>
            <a:r>
              <a:rPr lang="en-US" sz="3200" dirty="0" smtClean="0"/>
              <a:t> S, is a relation that includes all tuples that are in both R and S</a:t>
            </a:r>
          </a:p>
          <a:p>
            <a:pPr lvl="1" eaLnBrk="1" hangingPunct="1"/>
            <a:r>
              <a:rPr lang="en-US" sz="3000" dirty="0" smtClean="0"/>
              <a:t>The attribute names in the result will be the same as the attribute names in R</a:t>
            </a:r>
          </a:p>
          <a:p>
            <a:pPr eaLnBrk="1" hangingPunct="1"/>
            <a:r>
              <a:rPr lang="en-US" sz="3200" dirty="0" smtClean="0"/>
              <a:t>The two operand relations R and S must be “type compatible”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2.2.2. Relational </a:t>
            </a:r>
            <a:r>
              <a:rPr lang="en-US" sz="3200" dirty="0" smtClean="0"/>
              <a:t>Algebra Operations from Set Theory: SET DIFFERENCE (cont.) </a:t>
            </a:r>
          </a:p>
        </p:txBody>
      </p:sp>
      <p:sp>
        <p:nvSpPr>
          <p:cNvPr id="3277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495800"/>
          </a:xfrm>
        </p:spPr>
        <p:txBody>
          <a:bodyPr/>
          <a:lstStyle/>
          <a:p>
            <a:pPr eaLnBrk="1" hangingPunct="1"/>
            <a:r>
              <a:rPr lang="en-US" u="sng" dirty="0" smtClean="0"/>
              <a:t>SET DIFFERENCE (also called MINUS or EXCEPT) is denoted by – </a:t>
            </a:r>
          </a:p>
          <a:p>
            <a:pPr eaLnBrk="1" hangingPunct="1"/>
            <a:r>
              <a:rPr lang="en-US" u="sng" dirty="0" smtClean="0"/>
              <a:t>The result of R – S, is a relation that includes all tuples that are in R but not in S</a:t>
            </a:r>
          </a:p>
          <a:p>
            <a:pPr lvl="1" eaLnBrk="1" hangingPunct="1"/>
            <a:r>
              <a:rPr lang="en-US" sz="3000" dirty="0" smtClean="0"/>
              <a:t>The attribute names in the result will be the same as the attribute names in R</a:t>
            </a:r>
          </a:p>
          <a:p>
            <a:pPr eaLnBrk="1" hangingPunct="1"/>
            <a:r>
              <a:rPr lang="en-US" sz="3200" dirty="0" smtClean="0"/>
              <a:t>The two operand relations R and S must be “type compatible”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2.2.2. Example </a:t>
            </a:r>
            <a:r>
              <a:rPr lang="en-US" sz="3200" dirty="0" smtClean="0"/>
              <a:t>to illustrate the result of UNION, INTERSECT, and DIFFERENCE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3797" name="Picture 5" descr="fig06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576388"/>
            <a:ext cx="777557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447088" cy="992187"/>
          </a:xfrm>
          <a:noFill/>
        </p:spPr>
        <p:txBody>
          <a:bodyPr/>
          <a:lstStyle/>
          <a:p>
            <a:pPr eaLnBrk="1" hangingPunct="1"/>
            <a:r>
              <a:rPr lang="en-US" sz="3200" dirty="0"/>
              <a:t>2.2.2. Example </a:t>
            </a:r>
            <a:r>
              <a:rPr lang="en-US" sz="3200" dirty="0" smtClean="0"/>
              <a:t>to illustrate the result of UNION, INTERSECT, and DIFFERENCE in SQL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239713" y="1600200"/>
            <a:ext cx="8294687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SQL&gt; Select * From Student 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         Union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         Select * From Instructor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----------------------------------------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SQL&gt; Select * From Student 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Intersect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Select * From Instructor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----------------------------------------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SQL&gt; Select * From Student 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Minus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Select * From Instructor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----------------------------------------</a:t>
            </a: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800" kern="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2.2.2. Some </a:t>
            </a:r>
            <a:r>
              <a:rPr lang="en-US" sz="3200" dirty="0" smtClean="0"/>
              <a:t>properties of UNION, INTERSECT, and DIFFERENCE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Notice that both union and intersection are </a:t>
            </a:r>
            <a:r>
              <a:rPr lang="en-US" sz="2400" i="1" u="sng" dirty="0" smtClean="0"/>
              <a:t>commutative</a:t>
            </a:r>
            <a:r>
              <a:rPr lang="en-US" sz="2400" dirty="0" smtClean="0"/>
              <a:t> operations; that is</a:t>
            </a:r>
          </a:p>
          <a:p>
            <a:pPr lvl="1" eaLnBrk="1" hangingPunct="1"/>
            <a:r>
              <a:rPr lang="en-US" sz="2200" dirty="0" smtClean="0"/>
              <a:t>R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S = S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R, and R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S = S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R</a:t>
            </a:r>
          </a:p>
          <a:p>
            <a:pPr eaLnBrk="1" hangingPunct="1"/>
            <a:r>
              <a:rPr lang="en-US" sz="2400" dirty="0" smtClean="0"/>
              <a:t>Both union and intersection can be treated as n-</a:t>
            </a:r>
            <a:r>
              <a:rPr lang="en-US" sz="2400" dirty="0" err="1" smtClean="0"/>
              <a:t>ary</a:t>
            </a:r>
            <a:r>
              <a:rPr lang="en-US" sz="2400" dirty="0" smtClean="0"/>
              <a:t> operations applicable to any number of relations as both are </a:t>
            </a:r>
            <a:r>
              <a:rPr lang="en-US" sz="2400" i="1" dirty="0" smtClean="0"/>
              <a:t>associative</a:t>
            </a:r>
            <a:r>
              <a:rPr lang="en-US" sz="2400" dirty="0" smtClean="0"/>
              <a:t> operations; that is</a:t>
            </a:r>
          </a:p>
          <a:p>
            <a:pPr lvl="1" eaLnBrk="1" hangingPunct="1"/>
            <a:r>
              <a:rPr lang="en-US" sz="2200" dirty="0" smtClean="0"/>
              <a:t>R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(S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T) = (R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S)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T</a:t>
            </a:r>
          </a:p>
          <a:p>
            <a:pPr lvl="1" eaLnBrk="1" hangingPunct="1"/>
            <a:r>
              <a:rPr lang="en-US" sz="2200" dirty="0" smtClean="0"/>
              <a:t>(R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S)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T = R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(S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T)</a:t>
            </a:r>
          </a:p>
          <a:p>
            <a:pPr eaLnBrk="1" hangingPunct="1"/>
            <a:r>
              <a:rPr lang="en-US" sz="2400" dirty="0" smtClean="0"/>
              <a:t>The minus operation is not commutative; that is, in general</a:t>
            </a:r>
          </a:p>
          <a:p>
            <a:pPr lvl="1" eaLnBrk="1" hangingPunct="1"/>
            <a:r>
              <a:rPr lang="en-US" sz="2200" dirty="0" smtClean="0"/>
              <a:t>R – S ≠ S – 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ar-J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516475"/>
              </p:ext>
            </p:extLst>
          </p:nvPr>
        </p:nvGraphicFramePr>
        <p:xfrm>
          <a:off x="1219200" y="2888742"/>
          <a:ext cx="6934200" cy="1810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142">
                  <a:extLst>
                    <a:ext uri="{9D8B030D-6E8A-4147-A177-3AD203B41FA5}">
                      <a16:colId xmlns:a16="http://schemas.microsoft.com/office/drawing/2014/main" val="1731949259"/>
                    </a:ext>
                  </a:extLst>
                </a:gridCol>
                <a:gridCol w="1155142">
                  <a:extLst>
                    <a:ext uri="{9D8B030D-6E8A-4147-A177-3AD203B41FA5}">
                      <a16:colId xmlns:a16="http://schemas.microsoft.com/office/drawing/2014/main" val="3141752563"/>
                    </a:ext>
                  </a:extLst>
                </a:gridCol>
                <a:gridCol w="1155979">
                  <a:extLst>
                    <a:ext uri="{9D8B030D-6E8A-4147-A177-3AD203B41FA5}">
                      <a16:colId xmlns:a16="http://schemas.microsoft.com/office/drawing/2014/main" val="2766757095"/>
                    </a:ext>
                  </a:extLst>
                </a:gridCol>
                <a:gridCol w="1155979">
                  <a:extLst>
                    <a:ext uri="{9D8B030D-6E8A-4147-A177-3AD203B41FA5}">
                      <a16:colId xmlns:a16="http://schemas.microsoft.com/office/drawing/2014/main" val="2951860170"/>
                    </a:ext>
                  </a:extLst>
                </a:gridCol>
                <a:gridCol w="1155979">
                  <a:extLst>
                    <a:ext uri="{9D8B030D-6E8A-4147-A177-3AD203B41FA5}">
                      <a16:colId xmlns:a16="http://schemas.microsoft.com/office/drawing/2014/main" val="480127524"/>
                    </a:ext>
                  </a:extLst>
                </a:gridCol>
                <a:gridCol w="1155979">
                  <a:extLst>
                    <a:ext uri="{9D8B030D-6E8A-4147-A177-3AD203B41FA5}">
                      <a16:colId xmlns:a16="http://schemas.microsoft.com/office/drawing/2014/main" val="205972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Operation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Duplicate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type compatible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commutative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n-ray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Notation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976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Union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</a:t>
                      </a:r>
                    </a:p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latin typeface="Symbol" pitchFamily="18" charset="2"/>
                        </a:rPr>
                        <a:t>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141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Intersect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Yes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latin typeface="Symbol" pitchFamily="18" charset="2"/>
                        </a:rPr>
                        <a:t>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512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minus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NO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84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30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00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3"/>
          <p:cNvSpPr>
            <a:spLocks noGrp="1" noChangeArrowheads="1"/>
          </p:cNvSpPr>
          <p:nvPr>
            <p:ph type="title"/>
          </p:nvPr>
        </p:nvSpPr>
        <p:spPr>
          <a:xfrm>
            <a:off x="187824" y="196850"/>
            <a:ext cx="8458200" cy="1143000"/>
          </a:xfrm>
        </p:spPr>
        <p:txBody>
          <a:bodyPr/>
          <a:lstStyle/>
          <a:p>
            <a:pPr algn="l" eaLnBrk="1" hangingPunct="1"/>
            <a:r>
              <a:rPr lang="en-US" sz="4000" dirty="0" smtClean="0"/>
              <a:t>2.3.1. Binary Relational Operations: JOIN</a:t>
            </a:r>
          </a:p>
        </p:txBody>
      </p:sp>
      <p:sp>
        <p:nvSpPr>
          <p:cNvPr id="40964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JOIN Operation (denoted by     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The sequence of CARTESIAN PRODECT followed by SELECT is used quite commonly to identify and select related tuples from two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A special operation, called JOIN combines this sequence into a single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This operation is very important for any relational database with more than a single relation, because it allows us </a:t>
            </a:r>
            <a:r>
              <a:rPr lang="en-US" sz="2200" i="1" dirty="0" smtClean="0"/>
              <a:t>combine related tuples</a:t>
            </a:r>
            <a:r>
              <a:rPr lang="en-US" sz="2200" dirty="0" smtClean="0"/>
              <a:t> from various relations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u="sng" dirty="0" smtClean="0"/>
              <a:t>The general form of a join operation on two relations R(A1, A2, . . ., An) and S(B1, B2, . . ., </a:t>
            </a:r>
            <a:r>
              <a:rPr lang="en-US" sz="2200" u="sng" dirty="0" err="1" smtClean="0"/>
              <a:t>Bm</a:t>
            </a:r>
            <a:r>
              <a:rPr lang="en-US" sz="2200" u="sng" dirty="0" smtClean="0"/>
              <a:t>) is:</a:t>
            </a:r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R     </a:t>
            </a:r>
            <a:r>
              <a:rPr lang="en-US" sz="2200" baseline="-25000" dirty="0" smtClean="0"/>
              <a:t>&lt;join condition&gt;</a:t>
            </a:r>
            <a:r>
              <a:rPr lang="en-US" sz="2200" dirty="0" smtClean="0"/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u="sng" dirty="0" smtClean="0"/>
              <a:t>where R and S can be any relations that result from general </a:t>
            </a:r>
            <a:r>
              <a:rPr lang="en-US" sz="2200" i="1" u="sng" dirty="0" smtClean="0"/>
              <a:t>relational algebra expressions</a:t>
            </a:r>
            <a:r>
              <a:rPr lang="en-US" sz="2200" u="sng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648200" y="1687513"/>
            <a:ext cx="219075" cy="174625"/>
            <a:chOff x="377" y="2904"/>
            <a:chExt cx="154" cy="110"/>
          </a:xfrm>
        </p:grpSpPr>
        <p:sp>
          <p:nvSpPr>
            <p:cNvPr id="40971" name="Line 2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2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2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2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038600" y="5029200"/>
            <a:ext cx="244475" cy="174625"/>
            <a:chOff x="377" y="2904"/>
            <a:chExt cx="154" cy="110"/>
          </a:xfrm>
        </p:grpSpPr>
        <p:sp>
          <p:nvSpPr>
            <p:cNvPr id="4096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2.3.1. Binary </a:t>
            </a:r>
            <a:r>
              <a:rPr lang="en-US" sz="3200" dirty="0" smtClean="0"/>
              <a:t>Relational Operations: JOIN (cont.)</a:t>
            </a:r>
          </a:p>
        </p:txBody>
      </p:sp>
      <p:sp>
        <p:nvSpPr>
          <p:cNvPr id="4198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447087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u="sng" dirty="0" smtClean="0"/>
              <a:t>Example: </a:t>
            </a:r>
            <a:r>
              <a:rPr lang="en-US" sz="2400" dirty="0" smtClean="0"/>
              <a:t>Suppose that we want to retrieve the name of the manager of each department.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To get the manager’s name, we need to combine each DEPARTMENT tuple with the EMPLOYEE tuple whose SSN value matches the MGRSSN value in the department tuple.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We do this by using the join           operation.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DEPT_MGR </a:t>
            </a:r>
            <a:r>
              <a:rPr lang="en-US" sz="2200" dirty="0" smtClean="0">
                <a:sym typeface="Symbol" pitchFamily="18" charset="2"/>
              </a:rPr>
              <a:t></a:t>
            </a:r>
            <a:r>
              <a:rPr lang="en-US" sz="2200" dirty="0" smtClean="0"/>
              <a:t> DEPARTMENT   </a:t>
            </a:r>
            <a:r>
              <a:rPr lang="en-US" sz="2200" baseline="-25000" dirty="0" smtClean="0"/>
              <a:t>MGRSSN=SSN </a:t>
            </a:r>
            <a:r>
              <a:rPr lang="en-US" sz="2200" dirty="0" smtClean="0"/>
              <a:t>EMPLOYEE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MGRSSN=SSN is the join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Combines each department record with the employee who manages the department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The join condition can also be specified as DEPARTMENT.MGRSSN= EMPLOYEE.SSN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60900" y="3200400"/>
            <a:ext cx="487363" cy="174625"/>
            <a:chOff x="377" y="2904"/>
            <a:chExt cx="154" cy="110"/>
          </a:xfrm>
        </p:grpSpPr>
        <p:sp>
          <p:nvSpPr>
            <p:cNvPr id="41995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222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222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222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222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22863" y="3657600"/>
            <a:ext cx="441325" cy="347663"/>
            <a:chOff x="377" y="2904"/>
            <a:chExt cx="154" cy="110"/>
          </a:xfrm>
        </p:grpSpPr>
        <p:sp>
          <p:nvSpPr>
            <p:cNvPr id="41991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2.3.1. Example </a:t>
            </a:r>
            <a:r>
              <a:rPr lang="en-US" sz="3200" dirty="0" smtClean="0"/>
              <a:t>of applying the JOIN operation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13" name="Picture 5" descr="fig06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03513"/>
            <a:ext cx="81534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447088" cy="604837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2.3.1. Example </a:t>
            </a:r>
            <a:r>
              <a:rPr lang="en-US" sz="2800" dirty="0" smtClean="0"/>
              <a:t>to illustrate the result of JOIN in SQL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>
          <a:xfrm>
            <a:off x="239713" y="1600200"/>
            <a:ext cx="8435975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SQL&gt; SELECT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FNAME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000" kern="0" dirty="0" err="1">
                <a:solidFill>
                  <a:schemeClr val="tx2"/>
                </a:solidFill>
                <a:latin typeface="+mn-lt"/>
              </a:rPr>
              <a:t>LNAME</a:t>
            </a:r>
            <a:r>
              <a:rPr lang="en-US" sz="2000" kern="0" dirty="0">
                <a:solidFill>
                  <a:schemeClr val="tx2"/>
                </a:solidFill>
                <a:latin typeface="+mn-lt"/>
              </a:rPr>
              <a:t>, ADDRESS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         FROM  EMPLOYEE, DEPARTMENT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          WHERE DNUMBER=DNO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+mn-lt"/>
              </a:rPr>
              <a:t>------------------------------------------------------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SQL&gt; SELECT </a:t>
            </a:r>
            <a:r>
              <a:rPr lang="en-US" sz="2000" kern="0" dirty="0" err="1">
                <a:solidFill>
                  <a:schemeClr val="tx2"/>
                </a:solidFill>
                <a:latin typeface="Arial" pitchFamily="34" charset="0"/>
              </a:rPr>
              <a:t>DName</a:t>
            </a: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, </a:t>
            </a:r>
            <a:r>
              <a:rPr lang="en-US" sz="2000" kern="0" dirty="0" err="1">
                <a:solidFill>
                  <a:schemeClr val="tx2"/>
                </a:solidFill>
                <a:latin typeface="Arial" pitchFamily="34" charset="0"/>
              </a:rPr>
              <a:t>FName</a:t>
            </a:r>
            <a:endParaRPr lang="en-US" sz="2000" kern="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FROM DEPARTMENT, EMPLOYEE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WHERE </a:t>
            </a:r>
            <a:r>
              <a:rPr lang="en-US" sz="2000" kern="0" dirty="0" err="1">
                <a:solidFill>
                  <a:schemeClr val="tx2"/>
                </a:solidFill>
                <a:latin typeface="Arial" pitchFamily="34" charset="0"/>
              </a:rPr>
              <a:t>DEPARTMENT.Mgr_SSN</a:t>
            </a: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= EMPLOYEE.SSN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------------------------------------------------------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SQL&gt; SELECT FNAME, LNAME, ADDRESS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000" kern="0" dirty="0">
                <a:solidFill>
                  <a:schemeClr val="tx2"/>
                </a:solidFill>
                <a:latin typeface="Arial" pitchFamily="34" charset="0"/>
              </a:rPr>
              <a:t>          FROM  (EMPLOYEE JOIN DEPARTMENT ON DNUMBER=DNO)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000" kern="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000" kern="0" dirty="0">
              <a:solidFill>
                <a:schemeClr val="tx2"/>
              </a:solidFill>
              <a:latin typeface="Arial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000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800" kern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endParaRPr lang="en-US" sz="2800" kern="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2. Relational Algebra Overview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4963"/>
            <a:ext cx="8304213" cy="4524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u="sng" dirty="0" smtClean="0"/>
              <a:t>Relational Algebra consists of several groups of operations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2.1. Unary Relational Operations (From the Relational Model)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2.1.1. SELECT (symbol: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sz="1800" dirty="0" smtClean="0"/>
              <a:t> (sigma))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2.1.2. </a:t>
            </a:r>
            <a:r>
              <a:rPr lang="en-US" sz="1800" dirty="0"/>
              <a:t>PROJECT </a:t>
            </a:r>
            <a:r>
              <a:rPr lang="en-US" sz="1800" dirty="0" smtClean="0"/>
              <a:t>(symbol: </a:t>
            </a:r>
            <a:r>
              <a:rPr lang="en-US" sz="1800" b="1" dirty="0" smtClean="0">
                <a:latin typeface="Symbol" pitchFamily="18" charset="2"/>
              </a:rPr>
              <a:t> </a:t>
            </a:r>
            <a:r>
              <a:rPr lang="en-US" sz="1800" dirty="0" smtClean="0"/>
              <a:t>(pi))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2.1.3. </a:t>
            </a:r>
            <a:r>
              <a:rPr lang="en-US" sz="1800" dirty="0"/>
              <a:t>RENAME </a:t>
            </a:r>
            <a:r>
              <a:rPr lang="en-US" sz="1800" dirty="0" smtClean="0"/>
              <a:t>(symbol: </a:t>
            </a:r>
            <a:r>
              <a:rPr lang="en-US" sz="1800" b="1" dirty="0" smtClean="0">
                <a:sym typeface="Symbol" pitchFamily="18" charset="2"/>
              </a:rPr>
              <a:t></a:t>
            </a:r>
            <a:r>
              <a:rPr lang="en-US" sz="1800" dirty="0" smtClean="0">
                <a:sym typeface="Symbol" pitchFamily="18" charset="2"/>
              </a:rPr>
              <a:t> </a:t>
            </a:r>
            <a:r>
              <a:rPr lang="en-US" sz="1800" dirty="0" smtClean="0"/>
              <a:t>(rho))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2.2. Relational Algebra Operations From Set Theory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2.2.1</a:t>
            </a:r>
            <a:r>
              <a:rPr lang="en-US" sz="1800" dirty="0"/>
              <a:t>. UNION </a:t>
            </a:r>
            <a:r>
              <a:rPr lang="en-US" sz="1800" dirty="0" smtClean="0"/>
              <a:t>( </a:t>
            </a:r>
            <a:r>
              <a:rPr lang="en-US" sz="1800" b="1" dirty="0" smtClean="0">
                <a:latin typeface="Symbol" pitchFamily="18" charset="2"/>
              </a:rPr>
              <a:t></a:t>
            </a:r>
            <a:r>
              <a:rPr lang="en-US" sz="1800" dirty="0" smtClean="0"/>
              <a:t> ), INTERSECTION ( </a:t>
            </a:r>
            <a:r>
              <a:rPr lang="en-US" sz="1800" b="1" dirty="0" smtClean="0">
                <a:latin typeface="Symbol" pitchFamily="18" charset="2"/>
              </a:rPr>
              <a:t></a:t>
            </a:r>
            <a:r>
              <a:rPr lang="en-US" sz="1800" dirty="0" smtClean="0">
                <a:latin typeface="Symbol" pitchFamily="18" charset="2"/>
              </a:rPr>
              <a:t> </a:t>
            </a:r>
            <a:r>
              <a:rPr lang="en-US" sz="1800" dirty="0" smtClean="0"/>
              <a:t>), DIFFERENCE (or MINUS, </a:t>
            </a:r>
            <a:r>
              <a:rPr lang="en-US" sz="1800" b="1" dirty="0" smtClean="0"/>
              <a:t>–</a:t>
            </a:r>
            <a:r>
              <a:rPr lang="en-US" sz="1800" dirty="0" smtClean="0"/>
              <a:t> )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2.2.2. </a:t>
            </a:r>
            <a:r>
              <a:rPr lang="en-US" sz="1800" dirty="0"/>
              <a:t>CARTESIAN </a:t>
            </a:r>
            <a:r>
              <a:rPr lang="en-US" sz="1800" dirty="0" smtClean="0"/>
              <a:t>PRODUCT ( </a:t>
            </a:r>
            <a:r>
              <a:rPr lang="en-US" sz="1800" b="1" dirty="0" smtClean="0"/>
              <a:t>x</a:t>
            </a:r>
            <a:r>
              <a:rPr lang="en-US" sz="1800" dirty="0" smtClean="0"/>
              <a:t> 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2.3. Binary Relational Operations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2.3.1. JOIN (several variations of JOIN exist)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2.3.2. DIVISION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2000" dirty="0" smtClean="0"/>
              <a:t>2.4. Additional Relational Operations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2.4.1. OUTER JOINS, OUTER UNION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n-US" sz="1800" dirty="0" smtClean="0"/>
              <a:t>2.4.2. AGGREGATE FUNCTIONS (These compute summary of information: for example, SUM, COUNT, AVG, MIN, MAX)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2.3.1. Some </a:t>
            </a:r>
            <a:r>
              <a:rPr lang="en-US" dirty="0" smtClean="0"/>
              <a:t>properties of JOIN</a:t>
            </a:r>
          </a:p>
        </p:txBody>
      </p:sp>
      <p:sp>
        <p:nvSpPr>
          <p:cNvPr id="45060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Consider the following JOIN operation:</a:t>
            </a:r>
          </a:p>
          <a:p>
            <a:pPr lvl="1" eaLnBrk="1" hangingPunct="1"/>
            <a:r>
              <a:rPr lang="en-US" sz="2200" dirty="0" smtClean="0"/>
              <a:t>R(A1, A2, . . ., An)                   S(B1, B2, . . ., </a:t>
            </a:r>
            <a:r>
              <a:rPr lang="en-US" sz="2200" dirty="0" err="1" smtClean="0"/>
              <a:t>Bm</a:t>
            </a:r>
            <a:r>
              <a:rPr lang="en-US" sz="2200" dirty="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 smtClean="0"/>
              <a:t>                                       </a:t>
            </a:r>
            <a:r>
              <a:rPr lang="en-US" sz="2000" dirty="0" err="1" smtClean="0"/>
              <a:t>R.Ai</a:t>
            </a:r>
            <a:r>
              <a:rPr lang="en-US" sz="2000" dirty="0" smtClean="0"/>
              <a:t>=</a:t>
            </a:r>
            <a:r>
              <a:rPr lang="en-US" sz="2000" dirty="0" err="1" smtClean="0"/>
              <a:t>S.Bj</a:t>
            </a:r>
            <a:endParaRPr lang="en-US" sz="2000" dirty="0" smtClean="0"/>
          </a:p>
          <a:p>
            <a:pPr lvl="1" eaLnBrk="1" hangingPunct="1"/>
            <a:r>
              <a:rPr lang="en-US" sz="2200" dirty="0" smtClean="0"/>
              <a:t>Result is a relation Q with degree n + m attributes:</a:t>
            </a:r>
          </a:p>
          <a:p>
            <a:pPr lvl="2" eaLnBrk="1" hangingPunct="1"/>
            <a:r>
              <a:rPr lang="en-US" sz="2000" dirty="0" smtClean="0"/>
              <a:t>Q(A1, A2, . . ., An, B1, B2, . . ., </a:t>
            </a:r>
            <a:r>
              <a:rPr lang="en-US" sz="2000" dirty="0" err="1" smtClean="0"/>
              <a:t>Bm</a:t>
            </a:r>
            <a:r>
              <a:rPr lang="en-US" sz="2000" dirty="0" smtClean="0"/>
              <a:t>), in that order.</a:t>
            </a:r>
          </a:p>
          <a:p>
            <a:pPr lvl="1" eaLnBrk="1" hangingPunct="1"/>
            <a:r>
              <a:rPr lang="en-US" sz="2200" dirty="0" smtClean="0"/>
              <a:t>The resulting relation state has one tuple for each combination of tuples—r from R and s from S, but </a:t>
            </a:r>
            <a:r>
              <a:rPr lang="en-US" sz="2200" i="1" dirty="0" smtClean="0"/>
              <a:t>only if they satisfy the join condition</a:t>
            </a:r>
            <a:r>
              <a:rPr lang="en-US" sz="2200" dirty="0" smtClean="0"/>
              <a:t> r[Ai]=s[</a:t>
            </a:r>
            <a:r>
              <a:rPr lang="en-US" sz="2200" dirty="0" err="1" smtClean="0"/>
              <a:t>Bj</a:t>
            </a:r>
            <a:r>
              <a:rPr lang="en-US" sz="2200" dirty="0" smtClean="0"/>
              <a:t>]</a:t>
            </a:r>
          </a:p>
          <a:p>
            <a:pPr lvl="1" eaLnBrk="1" hangingPunct="1"/>
            <a:r>
              <a:rPr lang="en-US" sz="2200" dirty="0" smtClean="0"/>
              <a:t>Hence, if R has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R</a:t>
            </a:r>
            <a:r>
              <a:rPr lang="en-US" sz="2200" dirty="0" smtClean="0"/>
              <a:t> tuples, and S has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S</a:t>
            </a:r>
            <a:r>
              <a:rPr lang="en-US" sz="2200" dirty="0" smtClean="0"/>
              <a:t> tuples, then the join result will generally have </a:t>
            </a:r>
            <a:r>
              <a:rPr lang="en-US" sz="2200" i="1" dirty="0" smtClean="0"/>
              <a:t>less than</a:t>
            </a:r>
            <a:r>
              <a:rPr lang="en-US" sz="2200" dirty="0" smtClean="0"/>
              <a:t>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R</a:t>
            </a:r>
            <a:r>
              <a:rPr lang="en-US" sz="2200" dirty="0" smtClean="0"/>
              <a:t> *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S</a:t>
            </a:r>
            <a:r>
              <a:rPr lang="en-US" sz="2200" dirty="0" smtClean="0"/>
              <a:t> tuples.</a:t>
            </a:r>
          </a:p>
          <a:p>
            <a:pPr lvl="1" eaLnBrk="1" hangingPunct="1"/>
            <a:r>
              <a:rPr lang="en-US" sz="2200" dirty="0" smtClean="0"/>
              <a:t>Only related tuples (based on the join condition) will appear in the result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10000" y="2133600"/>
            <a:ext cx="441325" cy="347663"/>
            <a:chOff x="377" y="2904"/>
            <a:chExt cx="154" cy="110"/>
          </a:xfrm>
        </p:grpSpPr>
        <p:sp>
          <p:nvSpPr>
            <p:cNvPr id="45062" name="Line 18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19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Line 20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21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2.3.1. Some </a:t>
            </a:r>
            <a:r>
              <a:rPr lang="en-US" dirty="0" smtClean="0"/>
              <a:t>properties of JOIN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8013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general case of JOIN operation is called a Theta-join: R              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                  </a:t>
            </a:r>
            <a:r>
              <a:rPr lang="en-US" sz="2800" i="1" dirty="0" smtClean="0"/>
              <a:t>theta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join condition </a:t>
            </a:r>
            <a:r>
              <a:rPr lang="en-US" sz="2800" u="sng" dirty="0" smtClean="0"/>
              <a:t>is called </a:t>
            </a:r>
            <a:r>
              <a:rPr lang="en-US" sz="2800" i="1" u="sng" dirty="0" smtClean="0"/>
              <a:t>theta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 smtClean="0"/>
              <a:t>Theta</a:t>
            </a:r>
            <a:r>
              <a:rPr lang="en-US" sz="2800" dirty="0" smtClean="0"/>
              <a:t> can be any general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 on the attributes of R and S;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R.Ai</a:t>
            </a:r>
            <a:r>
              <a:rPr lang="en-US" dirty="0" smtClean="0"/>
              <a:t>&lt;</a:t>
            </a:r>
            <a:r>
              <a:rPr lang="en-US" dirty="0" err="1" smtClean="0"/>
              <a:t>S.Bj</a:t>
            </a:r>
            <a:r>
              <a:rPr lang="en-US" dirty="0" smtClean="0"/>
              <a:t> AND (</a:t>
            </a:r>
            <a:r>
              <a:rPr lang="en-US" dirty="0" err="1" smtClean="0"/>
              <a:t>R.Ak</a:t>
            </a:r>
            <a:r>
              <a:rPr lang="en-US" dirty="0" smtClean="0"/>
              <a:t>=</a:t>
            </a:r>
            <a:r>
              <a:rPr lang="en-US" dirty="0" err="1" smtClean="0"/>
              <a:t>S.Bl</a:t>
            </a:r>
            <a:r>
              <a:rPr lang="en-US" dirty="0" smtClean="0"/>
              <a:t> OR </a:t>
            </a:r>
            <a:r>
              <a:rPr lang="en-US" dirty="0" err="1" smtClean="0"/>
              <a:t>R.Ap</a:t>
            </a:r>
            <a:r>
              <a:rPr lang="en-US" dirty="0" smtClean="0"/>
              <a:t>&lt;</a:t>
            </a:r>
            <a:r>
              <a:rPr lang="en-US" dirty="0" err="1" smtClean="0"/>
              <a:t>S.Bq</a:t>
            </a:r>
            <a:r>
              <a:rPr 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Most join conditions involve one or more equality conditions “</a:t>
            </a:r>
            <a:r>
              <a:rPr lang="en-US" sz="2800" dirty="0" err="1" smtClean="0"/>
              <a:t>AND”ed</a:t>
            </a:r>
            <a:r>
              <a:rPr lang="en-US" sz="2800" dirty="0" smtClean="0"/>
              <a:t> together; for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R.Ai</a:t>
            </a:r>
            <a:r>
              <a:rPr lang="en-US" dirty="0" smtClean="0"/>
              <a:t>=</a:t>
            </a:r>
            <a:r>
              <a:rPr lang="en-US" dirty="0" err="1" smtClean="0"/>
              <a:t>S.Bj</a:t>
            </a:r>
            <a:r>
              <a:rPr lang="en-US" dirty="0" smtClean="0"/>
              <a:t> AND </a:t>
            </a:r>
            <a:r>
              <a:rPr lang="en-US" dirty="0" err="1" smtClean="0"/>
              <a:t>R.Ak</a:t>
            </a:r>
            <a:r>
              <a:rPr lang="en-US" dirty="0" smtClean="0"/>
              <a:t>=</a:t>
            </a:r>
            <a:r>
              <a:rPr lang="en-US" dirty="0" err="1" smtClean="0"/>
              <a:t>S.Bl</a:t>
            </a:r>
            <a:r>
              <a:rPr lang="en-US" dirty="0" smtClean="0"/>
              <a:t> AND </a:t>
            </a:r>
            <a:r>
              <a:rPr lang="en-US" dirty="0" err="1" smtClean="0"/>
              <a:t>R.Ap</a:t>
            </a:r>
            <a:r>
              <a:rPr lang="en-US" dirty="0" smtClean="0"/>
              <a:t>=</a:t>
            </a:r>
            <a:r>
              <a:rPr lang="en-US" dirty="0" err="1" smtClean="0"/>
              <a:t>S.Bq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1676400"/>
            <a:ext cx="441325" cy="347663"/>
            <a:chOff x="377" y="2904"/>
            <a:chExt cx="154" cy="110"/>
          </a:xfrm>
        </p:grpSpPr>
        <p:sp>
          <p:nvSpPr>
            <p:cNvPr id="46086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2.3.1. Binary </a:t>
            </a:r>
            <a:r>
              <a:rPr lang="en-US" sz="3200" dirty="0" smtClean="0"/>
              <a:t>Relational Operations: EQUIJOIN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 smtClean="0"/>
              <a:t>EQUIJOIN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most common use of join involves join conditions with </a:t>
            </a:r>
            <a:r>
              <a:rPr lang="en-US" i="1" dirty="0" smtClean="0"/>
              <a:t>equality comparisons</a:t>
            </a:r>
            <a:r>
              <a:rPr lang="en-US" dirty="0" smtClean="0"/>
              <a:t> only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Such a join, where the only comparison operator used is =, is called an EQUIJOIN.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the result of an EQUIJOIN we always have one or more pairs of attributes (whose names need not be  identical) that have identical values in every tuple.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JOIN seen in the previous example was an EQUIJOIN.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2.3.1. Binary </a:t>
            </a:r>
            <a:r>
              <a:rPr lang="en-US" sz="3200" dirty="0" smtClean="0"/>
              <a:t>Relational Operations: </a:t>
            </a:r>
            <a:br>
              <a:rPr lang="en-US" sz="3200" dirty="0" smtClean="0"/>
            </a:br>
            <a:r>
              <a:rPr lang="en-US" sz="3200" dirty="0" smtClean="0"/>
              <a:t>NATURAL JOIN Operation</a:t>
            </a:r>
          </a:p>
        </p:txBody>
      </p:sp>
      <p:sp>
        <p:nvSpPr>
          <p:cNvPr id="4813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u="sng" dirty="0" smtClean="0"/>
              <a:t>NATURAL JOIN Operation </a:t>
            </a:r>
          </a:p>
          <a:p>
            <a:pPr lvl="1" eaLnBrk="1" hangingPunct="1"/>
            <a:r>
              <a:rPr lang="en-US" sz="2200" dirty="0" smtClean="0"/>
              <a:t>Another variation of JOIN called NATURAL JOIN — denoted by * — was created to get rid of the second (superfluous) attribute in an EQUIJOIN condition.</a:t>
            </a:r>
          </a:p>
          <a:p>
            <a:pPr lvl="2" eaLnBrk="1" hangingPunct="1"/>
            <a:r>
              <a:rPr lang="en-US" sz="2000" dirty="0" smtClean="0"/>
              <a:t>because one of each pair of attributes with identical values is superfluous</a:t>
            </a:r>
          </a:p>
          <a:p>
            <a:pPr lvl="1" eaLnBrk="1" hangingPunct="1"/>
            <a:r>
              <a:rPr lang="en-US" sz="2200" u="sng" dirty="0" smtClean="0"/>
              <a:t>The standard definition of natural join requires that the two join attributes, or each pair of corresponding join attributes, </a:t>
            </a:r>
            <a:r>
              <a:rPr lang="en-US" sz="2200" i="1" u="sng" dirty="0" smtClean="0"/>
              <a:t>have the same name</a:t>
            </a:r>
            <a:r>
              <a:rPr lang="en-US" sz="2200" u="sng" dirty="0" smtClean="0"/>
              <a:t> in both relations</a:t>
            </a:r>
          </a:p>
          <a:p>
            <a:pPr lvl="1" eaLnBrk="1" hangingPunct="1"/>
            <a:r>
              <a:rPr lang="en-US" sz="2200" dirty="0" smtClean="0"/>
              <a:t>If this is not the case, a renaming operation is applied first.	                    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2.3.1. Binary </a:t>
            </a:r>
            <a:r>
              <a:rPr lang="en-US" dirty="0" smtClean="0"/>
              <a:t>Relational Operations </a:t>
            </a:r>
            <a:r>
              <a:rPr lang="en-US" sz="3200" dirty="0" smtClean="0"/>
              <a:t>NATURAL JOIN </a:t>
            </a:r>
            <a:r>
              <a:rPr lang="en-US" dirty="0" smtClean="0"/>
              <a:t>(contd.)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Example: To apply a natural join on the DNUMBER attributes of DEPARTMENT and DEPT_LOCATIONS, it is sufficient to write: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DEPT_LOCS </a:t>
            </a:r>
            <a:r>
              <a:rPr lang="en-US" sz="1900" dirty="0" smtClean="0">
                <a:sym typeface="Symbol" pitchFamily="18" charset="2"/>
              </a:rPr>
              <a:t></a:t>
            </a:r>
            <a:r>
              <a:rPr lang="en-US" sz="1900" dirty="0" smtClean="0"/>
              <a:t> DEPARTMENT * DEPT_LOCATIONS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Only attribute with the same name is DNUMBER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 implicit join condition is created based on this attribute: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DEPARTMENT.DNUMBER=DEPT_LOCATIONS.DNUMBER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Another example: Q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R(A,B,C,D) * S(C,D,E)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implicit join condition includes </a:t>
            </a:r>
            <a:r>
              <a:rPr lang="en-US" sz="2000" i="1" dirty="0" smtClean="0"/>
              <a:t>each pair</a:t>
            </a:r>
            <a:r>
              <a:rPr lang="en-US" sz="2000" dirty="0" smtClean="0"/>
              <a:t> of attributes with the same name, “</a:t>
            </a:r>
            <a:r>
              <a:rPr lang="en-US" sz="2000" dirty="0" err="1" smtClean="0"/>
              <a:t>AND”ed</a:t>
            </a:r>
            <a:r>
              <a:rPr lang="en-US" sz="2000" dirty="0" smtClean="0"/>
              <a:t> together: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R.C=S.C AND R.D.S.D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Result keeps only one attribute of each such pair: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Q(A,B,C,D,E)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2.3.1. Example </a:t>
            </a:r>
            <a:r>
              <a:rPr lang="en-US" sz="3200" dirty="0" smtClean="0"/>
              <a:t>of NATURAL JOIN operation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0181" name="Picture 5" descr="fig06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98613"/>
            <a:ext cx="70866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2.4.2. Additional </a:t>
            </a:r>
            <a:r>
              <a:rPr lang="en-US" sz="3200" dirty="0" smtClean="0"/>
              <a:t>Relational Operations: Aggregate Functions and Grouping</a:t>
            </a: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 type of request that cannot be expressed in the basic relational algebra is to specify mathematical </a:t>
            </a:r>
            <a:r>
              <a:rPr lang="en-US" sz="2400" b="1" smtClean="0"/>
              <a:t>aggregate functions</a:t>
            </a:r>
            <a:r>
              <a:rPr lang="en-US" sz="2400" smtClean="0"/>
              <a:t> on collections of values from the database.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Examples of such functions include retrieving the average or total salary of all employees or the total number of employee tuples.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These functions are used in simple statistical queries that summarize information from the database tuples.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Common functions applied to collections of numeric values include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SUM, AVERAGE, MAXIMUM, and MINIMUM.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COUNT function is used for counting tuples or values.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2.4.2. </a:t>
            </a:r>
            <a:r>
              <a:rPr lang="en-US" dirty="0" smtClean="0"/>
              <a:t>Aggregate Function Operation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Use of the Aggregate Functional operation ℱ</a:t>
            </a:r>
          </a:p>
          <a:p>
            <a:pPr lvl="1" eaLnBrk="1" hangingPunct="1"/>
            <a:r>
              <a:rPr lang="en-US" sz="2200" smtClean="0"/>
              <a:t>ℱ</a:t>
            </a:r>
            <a:r>
              <a:rPr lang="en-US" sz="2200" baseline="-25000" smtClean="0"/>
              <a:t>MAX Salary</a:t>
            </a:r>
            <a:r>
              <a:rPr lang="en-US" sz="2200" smtClean="0"/>
              <a:t> (EMPLOYEE) retrieves the maximum salary value from the EMPLOYEE relation</a:t>
            </a:r>
          </a:p>
          <a:p>
            <a:pPr lvl="1" eaLnBrk="1" hangingPunct="1"/>
            <a:r>
              <a:rPr lang="en-US" sz="2200" smtClean="0"/>
              <a:t>ℱ</a:t>
            </a:r>
            <a:r>
              <a:rPr lang="en-US" sz="2200" baseline="-25000" smtClean="0"/>
              <a:t>MIN Salary</a:t>
            </a:r>
            <a:r>
              <a:rPr lang="en-US" sz="2200" smtClean="0"/>
              <a:t> (EMPLOYEE) retrieves the minimum Salary value from the EMPLOYEE relation</a:t>
            </a:r>
          </a:p>
          <a:p>
            <a:pPr lvl="1" eaLnBrk="1" hangingPunct="1"/>
            <a:r>
              <a:rPr lang="en-US" sz="2200" smtClean="0"/>
              <a:t>ℱ</a:t>
            </a:r>
            <a:r>
              <a:rPr lang="en-US" sz="2200" baseline="-25000" smtClean="0"/>
              <a:t>SUM Salary</a:t>
            </a:r>
            <a:r>
              <a:rPr lang="en-US" sz="2200" smtClean="0"/>
              <a:t> (EMPLOYEE) retrieves the sum of the Salary from the EMPLOYEE relation</a:t>
            </a:r>
          </a:p>
          <a:p>
            <a:pPr lvl="1" eaLnBrk="1" hangingPunct="1"/>
            <a:r>
              <a:rPr lang="en-US" sz="2200" smtClean="0"/>
              <a:t> ℱ</a:t>
            </a:r>
            <a:r>
              <a:rPr lang="en-US" sz="2200" baseline="-25000" smtClean="0"/>
              <a:t>COUNT SSN, AVERAGE Salary</a:t>
            </a:r>
            <a:r>
              <a:rPr lang="en-US" sz="2200" smtClean="0"/>
              <a:t> (EMPLOYEE) computes the count (number) of employees and their average salary</a:t>
            </a:r>
          </a:p>
          <a:p>
            <a:pPr lvl="2" eaLnBrk="1" hangingPunct="1"/>
            <a:r>
              <a:rPr lang="en-US" sz="2000" smtClean="0"/>
              <a:t>Note: count just counts the number of rows, without removing duplicates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2.4.2. </a:t>
            </a:r>
            <a:r>
              <a:rPr lang="en-US" dirty="0" smtClean="0"/>
              <a:t>Using Grouping with Aggregation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examples all summarized one or more attributes for a set of tuples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Maximum Salary or Count (number of) Ssn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Grouping can be combined with Aggregate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Example: For each department, retrieve the DNO, COUNT SSN, and AVERAGE SALARY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variation of aggregate operation ℱ allows this: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Grouping attribute placed to left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Aggregate functions to right of 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baseline="-25000" smtClean="0"/>
              <a:t>DNO</a:t>
            </a:r>
            <a:r>
              <a:rPr lang="en-US" sz="2200" smtClean="0"/>
              <a:t> ℱ</a:t>
            </a:r>
            <a:r>
              <a:rPr lang="en-US" sz="2200" baseline="-25000" smtClean="0"/>
              <a:t>COUNT SSN, AVERAGE Salary</a:t>
            </a:r>
            <a:r>
              <a:rPr lang="en-US" sz="2200" smtClean="0"/>
              <a:t> (EMPLOYEE)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Above operation groups employees by DNO (department number) and computes the count of employees and average salary per department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2.4.2. Examples </a:t>
            </a:r>
            <a:r>
              <a:rPr lang="en-US" sz="3200" dirty="0" smtClean="0"/>
              <a:t>of applying aggregate functions and grouping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pic>
        <p:nvPicPr>
          <p:cNvPr id="60421" name="Picture 5" descr="fig06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8294688" cy="353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Database Schema </a:t>
            </a:r>
            <a:r>
              <a:rPr lang="en-US" sz="3200" dirty="0" smtClean="0"/>
              <a:t>for COMPANY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Reminder: All examples discussed below refer to the COMPANY database shown here.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10245" name="Picture 6" descr="fig05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2057400"/>
            <a:ext cx="5995987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604837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Reminder: The Company database state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1066800" y="2286000"/>
            <a:ext cx="7239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270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908050"/>
            <a:ext cx="71247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2.1.1. Unary </a:t>
            </a:r>
            <a:r>
              <a:rPr lang="en-US" sz="3200" dirty="0" smtClean="0"/>
              <a:t>Relational Operations: SELECT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SELECT operation (denoted by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sz="2000" dirty="0" smtClean="0"/>
              <a:t> (sigma)) is used to select a </a:t>
            </a:r>
            <a:r>
              <a:rPr lang="en-US" sz="2000" i="1" dirty="0" smtClean="0"/>
              <a:t>subset</a:t>
            </a:r>
            <a:r>
              <a:rPr lang="en-US" sz="2000" dirty="0" smtClean="0"/>
              <a:t> of the tuples from a relation based on a </a:t>
            </a:r>
            <a:r>
              <a:rPr lang="en-US" sz="2000" b="1" dirty="0" smtClean="0"/>
              <a:t>selection condition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In general, the </a:t>
            </a:r>
            <a:r>
              <a:rPr lang="en-US" sz="2000" i="1" dirty="0" smtClean="0"/>
              <a:t>select</a:t>
            </a:r>
            <a:r>
              <a:rPr lang="en-US" sz="2000" dirty="0" smtClean="0"/>
              <a:t> operation is denoted by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&lt;selection condition&gt;</a:t>
            </a:r>
            <a:r>
              <a:rPr lang="en-US" sz="2000" dirty="0" smtClean="0"/>
              <a:t>(R) where</a:t>
            </a:r>
          </a:p>
          <a:p>
            <a:pPr lvl="1" eaLnBrk="1" hangingPunct="1"/>
            <a:r>
              <a:rPr lang="en-US" sz="1800" dirty="0" smtClean="0"/>
              <a:t>the symbol </a:t>
            </a:r>
            <a:r>
              <a:rPr lang="en-US" sz="2400" b="1" dirty="0" smtClean="0">
                <a:latin typeface="Symbol" pitchFamily="18" charset="2"/>
              </a:rPr>
              <a:t></a:t>
            </a:r>
            <a:r>
              <a:rPr lang="en-US" sz="1800" dirty="0" smtClean="0"/>
              <a:t> (sigma) is used to denote the </a:t>
            </a:r>
            <a:r>
              <a:rPr lang="en-US" sz="1800" i="1" dirty="0" smtClean="0"/>
              <a:t>select</a:t>
            </a:r>
            <a:r>
              <a:rPr lang="en-US" sz="1800" dirty="0" smtClean="0"/>
              <a:t>  operator</a:t>
            </a:r>
          </a:p>
          <a:p>
            <a:pPr lvl="1" eaLnBrk="1" hangingPunct="1"/>
            <a:r>
              <a:rPr lang="en-US" sz="1800" dirty="0" smtClean="0"/>
              <a:t>the selection condition is a Boolean (conditional) expression specified on the attributes of relation R</a:t>
            </a:r>
          </a:p>
          <a:p>
            <a:pPr lvl="1" eaLnBrk="1" hangingPunct="1"/>
            <a:r>
              <a:rPr lang="en-US" sz="1800" dirty="0" smtClean="0"/>
              <a:t>tuples that make the condition </a:t>
            </a:r>
            <a:r>
              <a:rPr lang="en-US" sz="1800" b="1" dirty="0" smtClean="0"/>
              <a:t>true </a:t>
            </a:r>
            <a:r>
              <a:rPr lang="en-US" sz="1800" dirty="0" smtClean="0"/>
              <a:t>are selected</a:t>
            </a:r>
          </a:p>
          <a:p>
            <a:pPr lvl="2" eaLnBrk="1" hangingPunct="1"/>
            <a:r>
              <a:rPr lang="en-US" sz="1600" dirty="0" smtClean="0"/>
              <a:t>appear in the result of the operation</a:t>
            </a:r>
          </a:p>
          <a:p>
            <a:pPr lvl="1" eaLnBrk="1" hangingPunct="1"/>
            <a:r>
              <a:rPr lang="en-US" sz="1800" dirty="0" smtClean="0"/>
              <a:t>tuples that make the condition </a:t>
            </a:r>
            <a:r>
              <a:rPr lang="en-US" sz="1800" b="1" dirty="0" smtClean="0"/>
              <a:t>false </a:t>
            </a:r>
            <a:r>
              <a:rPr lang="en-US" sz="1800" dirty="0" smtClean="0"/>
              <a:t>are filtered out</a:t>
            </a:r>
          </a:p>
          <a:p>
            <a:pPr lvl="2" eaLnBrk="1" hangingPunct="1"/>
            <a:r>
              <a:rPr lang="en-US" sz="1600" dirty="0" smtClean="0"/>
              <a:t>discarded from the result of the operation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610600" cy="992187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2.1.1. The </a:t>
            </a:r>
            <a:r>
              <a:rPr lang="en-US" sz="2800" dirty="0" smtClean="0"/>
              <a:t>Unary Relational Operations: SELECT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b="1" dirty="0" smtClean="0"/>
              <a:t>Example 1</a:t>
            </a:r>
            <a:r>
              <a:rPr lang="en-US" sz="2200" dirty="0" smtClean="0"/>
              <a:t>: Select the EMPLOYEE tuples whose department number is 4: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dirty="0" smtClean="0">
                <a:latin typeface="Symbol" pitchFamily="71" charset="2"/>
              </a:rPr>
              <a:t>      </a:t>
            </a:r>
            <a:r>
              <a:rPr lang="en-US" b="1" dirty="0" smtClean="0">
                <a:solidFill>
                  <a:srgbClr val="C00000"/>
                </a:solidFill>
                <a:latin typeface="Symbol" pitchFamily="71" charset="2"/>
              </a:rPr>
              <a:t>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DNO</a:t>
            </a:r>
            <a:r>
              <a:rPr lang="en-US" sz="2000" baseline="-25000" dirty="0" smtClean="0">
                <a:solidFill>
                  <a:srgbClr val="C00000"/>
                </a:solidFill>
              </a:rPr>
              <a:t> = 4</a:t>
            </a:r>
            <a:r>
              <a:rPr lang="en-US" sz="2000" dirty="0" smtClean="0">
                <a:solidFill>
                  <a:srgbClr val="C00000"/>
                </a:solidFill>
              </a:rPr>
              <a:t> (EMPLOYEE)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b="1" dirty="0" smtClean="0"/>
              <a:t>Example 2</a:t>
            </a:r>
            <a:r>
              <a:rPr lang="en-US" sz="2200" dirty="0" smtClean="0"/>
              <a:t>: Select the employee tuples whose salary is greater than $30,000: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aseline="-25000" dirty="0" smtClean="0"/>
              <a:t>		</a:t>
            </a:r>
            <a:r>
              <a:rPr lang="en-US" sz="2000" b="1" dirty="0" smtClean="0">
                <a:latin typeface="Symbol" pitchFamily="71" charset="2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Symbol" pitchFamily="71" charset="2"/>
              </a:rPr>
              <a:t></a:t>
            </a:r>
            <a:r>
              <a:rPr lang="en-US" sz="2000" b="1" dirty="0" smtClean="0">
                <a:solidFill>
                  <a:srgbClr val="C00000"/>
                </a:solidFill>
                <a:latin typeface="Symbol" pitchFamily="71" charset="2"/>
              </a:rPr>
              <a:t>  </a:t>
            </a:r>
            <a:r>
              <a:rPr lang="en-US" sz="2000" baseline="-25000" dirty="0" smtClean="0">
                <a:solidFill>
                  <a:srgbClr val="C00000"/>
                </a:solidFill>
              </a:rPr>
              <a:t>SALARY &gt; 30,000</a:t>
            </a:r>
            <a:r>
              <a:rPr lang="en-US" sz="2000" dirty="0" smtClean="0">
                <a:solidFill>
                  <a:srgbClr val="C00000"/>
                </a:solidFill>
              </a:rPr>
              <a:t> (EMPLOYEE)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defRPr/>
            </a:pPr>
            <a:r>
              <a:rPr lang="en-US" sz="2200" b="1" dirty="0" smtClean="0">
                <a:solidFill>
                  <a:schemeClr val="tx2"/>
                </a:solidFill>
                <a:ea typeface="+mn-ea"/>
                <a:cs typeface="+mn-cs"/>
              </a:rPr>
              <a:t>Example 3</a:t>
            </a:r>
            <a:r>
              <a:rPr lang="en-US" sz="2200" dirty="0" smtClean="0">
                <a:solidFill>
                  <a:schemeClr val="tx2"/>
                </a:solidFill>
                <a:ea typeface="+mn-ea"/>
                <a:cs typeface="+mn-cs"/>
              </a:rPr>
              <a:t>: Select the employee tuples whose salary is greater than $30,000 and are working in Department number 4:</a:t>
            </a:r>
          </a:p>
          <a:p>
            <a:pPr lvl="1" indent="-336550" eaLnBrk="1" hangingPunct="1">
              <a:buFont typeface="Symbol" pitchFamily="71" charset="2"/>
              <a:buChar char=" 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Symbol" pitchFamily="71" charset="2"/>
              </a:rPr>
              <a:t>1.   </a:t>
            </a:r>
            <a:r>
              <a:rPr lang="en-US" sz="1800" baseline="-25000" dirty="0" smtClean="0">
                <a:solidFill>
                  <a:srgbClr val="C00000"/>
                </a:solidFill>
              </a:rPr>
              <a:t>SALARY &gt; 30,000 AND DNO = 4</a:t>
            </a:r>
            <a:r>
              <a:rPr lang="en-US" sz="1800" dirty="0" smtClean="0">
                <a:solidFill>
                  <a:srgbClr val="C00000"/>
                </a:solidFill>
              </a:rPr>
              <a:t> (EMPLOYEE)  </a:t>
            </a:r>
          </a:p>
          <a:p>
            <a:pPr marL="742950" lvl="2" indent="-336550" eaLnBrk="1" hangingPunct="1">
              <a:buSzPct val="60000"/>
              <a:buFont typeface="Symbol" pitchFamily="71" charset="2"/>
              <a:buChar char=" 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Symbol" pitchFamily="71" charset="2"/>
              </a:rPr>
              <a:t>2.   </a:t>
            </a:r>
            <a:r>
              <a:rPr lang="en-US" sz="1800" baseline="-25000" dirty="0" smtClean="0">
                <a:solidFill>
                  <a:srgbClr val="C00000"/>
                </a:solidFill>
              </a:rPr>
              <a:t>SALARY &gt; 30,000 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Symbol" pitchFamily="71" charset="2"/>
              </a:rPr>
              <a:t> </a:t>
            </a:r>
            <a:r>
              <a:rPr lang="en-US" sz="1800" baseline="-25000" dirty="0" smtClean="0">
                <a:solidFill>
                  <a:srgbClr val="C00000"/>
                </a:solidFill>
              </a:rPr>
              <a:t>DNO = 4   </a:t>
            </a:r>
            <a:r>
              <a:rPr lang="en-US" sz="1800" dirty="0" smtClean="0">
                <a:solidFill>
                  <a:srgbClr val="C00000"/>
                </a:solidFill>
              </a:rPr>
              <a:t>(EMPLOYEE))  </a:t>
            </a:r>
          </a:p>
          <a:p>
            <a:pPr marL="742950" lvl="2" indent="-336550" eaLnBrk="1" hangingPunct="1">
              <a:buSzPct val="60000"/>
              <a:buFont typeface="Symbol" pitchFamily="71" charset="2"/>
              <a:buChar char=" "/>
              <a:defRPr/>
            </a:pPr>
            <a:r>
              <a:rPr lang="en-US" sz="1800" b="1" dirty="0" smtClean="0">
                <a:solidFill>
                  <a:srgbClr val="C00000"/>
                </a:solidFill>
                <a:latin typeface="Symbol" pitchFamily="71" charset="2"/>
              </a:rPr>
              <a:t>3.  </a:t>
            </a:r>
            <a:r>
              <a:rPr lang="en-US" sz="1800" baseline="-25000" dirty="0" smtClean="0">
                <a:solidFill>
                  <a:srgbClr val="C00000"/>
                </a:solidFill>
              </a:rPr>
              <a:t>DNO = 4 </a:t>
            </a:r>
            <a:r>
              <a:rPr lang="en-US" sz="1800" dirty="0" smtClean="0">
                <a:solidFill>
                  <a:srgbClr val="C00000"/>
                </a:solidFill>
              </a:rPr>
              <a:t>(</a:t>
            </a:r>
            <a:r>
              <a:rPr lang="en-US" sz="1800" b="1" dirty="0" smtClean="0">
                <a:solidFill>
                  <a:srgbClr val="C00000"/>
                </a:solidFill>
                <a:latin typeface="Symbol" pitchFamily="71" charset="2"/>
              </a:rPr>
              <a:t> </a:t>
            </a:r>
            <a:r>
              <a:rPr lang="en-US" sz="1800" baseline="-25000" dirty="0" smtClean="0">
                <a:solidFill>
                  <a:srgbClr val="C00000"/>
                </a:solidFill>
              </a:rPr>
              <a:t>SALARY &gt; 30,000    </a:t>
            </a:r>
            <a:r>
              <a:rPr lang="en-US" sz="1800" dirty="0" smtClean="0">
                <a:solidFill>
                  <a:srgbClr val="C00000"/>
                </a:solidFill>
              </a:rPr>
              <a:t>(EMPLOYEE))  </a:t>
            </a:r>
          </a:p>
          <a:p>
            <a:pPr eaLnBrk="1" hangingPunct="1">
              <a:defRPr/>
            </a:pPr>
            <a:r>
              <a:rPr lang="en-US" sz="2000" u="sng" dirty="0" smtClean="0"/>
              <a:t>Notice that all the comparison operators in the set {=, &lt;, ≤, &gt;, ≥, ≠} can apply to attributes whose domains are </a:t>
            </a:r>
            <a:r>
              <a:rPr lang="en-US" sz="2000" i="1" u="sng" dirty="0" smtClean="0"/>
              <a:t>ordered values, such as numeric or date domains.</a:t>
            </a:r>
            <a:endParaRPr lang="en-US" sz="2000" u="sng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610600" cy="992187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2.1.1. Examples </a:t>
            </a:r>
            <a:r>
              <a:rPr lang="en-US" sz="2800" dirty="0" smtClean="0"/>
              <a:t>for the Unary Relational Operations: SELECT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1757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What is the result of the following query: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 "/>
            </a:pPr>
            <a:r>
              <a:rPr lang="en-US" b="1" dirty="0" smtClean="0">
                <a:solidFill>
                  <a:srgbClr val="C00000"/>
                </a:solidFill>
                <a:latin typeface="Symbol" pitchFamily="18" charset="2"/>
              </a:rPr>
              <a:t>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aseline="-25000" dirty="0" smtClean="0">
                <a:solidFill>
                  <a:srgbClr val="C00000"/>
                </a:solidFill>
              </a:rPr>
              <a:t>(DNO = 4 AND Salary &gt;25000) OR (DNO = 5 AND Salary &gt;30000)</a:t>
            </a:r>
            <a:r>
              <a:rPr lang="en-US" sz="2000" dirty="0" smtClean="0">
                <a:solidFill>
                  <a:srgbClr val="C00000"/>
                </a:solidFill>
              </a:rPr>
              <a:t> (EMPLOYEE)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Result: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rgbClr val="00B050"/>
                </a:solidFill>
              </a:rPr>
              <a:t>Exercise</a:t>
            </a:r>
            <a:r>
              <a:rPr lang="en-US" sz="2200" dirty="0" smtClean="0"/>
              <a:t>: What is the result of the following query?. Explain it: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 "/>
            </a:pPr>
            <a:r>
              <a:rPr lang="en-US" b="1" dirty="0" smtClean="0">
                <a:solidFill>
                  <a:srgbClr val="C00000"/>
                </a:solidFill>
                <a:latin typeface="Symbol" pitchFamily="18" charset="2"/>
              </a:rPr>
              <a:t>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aseline="-25000" dirty="0" smtClean="0">
                <a:solidFill>
                  <a:srgbClr val="C00000"/>
                </a:solidFill>
              </a:rPr>
              <a:t>(DNO = 5 AND Sex = ‘F’)</a:t>
            </a:r>
            <a:r>
              <a:rPr lang="en-US" sz="2000" dirty="0" smtClean="0">
                <a:solidFill>
                  <a:srgbClr val="C00000"/>
                </a:solidFill>
              </a:rPr>
              <a:t> (EMPLOYEE)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buFont typeface="Symbol" pitchFamily="18" charset="2"/>
              <a:buChar char=" "/>
            </a:pPr>
            <a:endParaRPr lang="en-US" sz="2000" dirty="0" smtClean="0"/>
          </a:p>
        </p:txBody>
      </p:sp>
      <p:pic>
        <p:nvPicPr>
          <p:cNvPr id="14341" name="Picture 2" descr="Pink tissue pap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" y="3357563"/>
            <a:ext cx="806767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/>
              <a:t>2.1.1. Unary </a:t>
            </a:r>
            <a:r>
              <a:rPr lang="en-US" sz="3200" dirty="0" smtClean="0"/>
              <a:t>Relational Operations: SELECT (contd.)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SELECT Operation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The SELECT operation </a:t>
            </a:r>
            <a:r>
              <a:rPr lang="en-US" sz="2100" dirty="0" smtClean="0">
                <a:latin typeface="Symbol" pitchFamily="18" charset="2"/>
              </a:rPr>
              <a:t></a:t>
            </a:r>
            <a:r>
              <a:rPr lang="en-US" sz="2100" dirty="0" smtClean="0"/>
              <a:t> </a:t>
            </a:r>
            <a:r>
              <a:rPr lang="en-US" sz="2100" baseline="-25000" dirty="0" smtClean="0"/>
              <a:t>&lt;selection condition&gt;</a:t>
            </a:r>
            <a:r>
              <a:rPr lang="en-US" sz="2100" dirty="0" smtClean="0"/>
              <a:t>(R) produces a relation </a:t>
            </a:r>
            <a:r>
              <a:rPr lang="en-US" sz="2100" b="1" dirty="0" smtClean="0"/>
              <a:t>S</a:t>
            </a:r>
            <a:r>
              <a:rPr lang="en-US" sz="2100" dirty="0" smtClean="0"/>
              <a:t> that has the same schema (same attributes) as 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SELECT </a:t>
            </a:r>
            <a:r>
              <a:rPr lang="en-US" sz="2100" dirty="0" smtClean="0">
                <a:latin typeface="Symbol" pitchFamily="18" charset="2"/>
              </a:rPr>
              <a:t></a:t>
            </a:r>
            <a:r>
              <a:rPr lang="en-US" sz="2100" dirty="0" smtClean="0"/>
              <a:t> is commutative: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100" baseline="-25000" dirty="0" smtClean="0"/>
              <a:t>&lt;condition1&gt;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100" baseline="-25000" dirty="0" smtClean="0"/>
              <a:t>&lt; condition2&gt;</a:t>
            </a:r>
            <a:r>
              <a:rPr lang="en-US" sz="2000" dirty="0" smtClean="0"/>
              <a:t> (R)) = 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100" baseline="-25000" dirty="0" smtClean="0"/>
              <a:t>&lt;condition2&gt;</a:t>
            </a:r>
            <a:r>
              <a:rPr lang="en-US" sz="2000" dirty="0" smtClean="0"/>
              <a:t> 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100" baseline="-25000" dirty="0" smtClean="0"/>
              <a:t>&lt; condition1&gt;</a:t>
            </a:r>
            <a:r>
              <a:rPr lang="en-US" sz="2000" dirty="0" smtClean="0"/>
              <a:t> (R))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Because of commutativity property, a cascade (sequence) of SELECT operations may be applied in any order: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&lt;cond1&gt;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&lt;cond2&gt;</a:t>
            </a:r>
            <a:r>
              <a:rPr lang="en-US" sz="2000" dirty="0" smtClean="0"/>
              <a:t> 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&lt;cond3&gt;</a:t>
            </a:r>
            <a:r>
              <a:rPr lang="en-US" sz="2000" dirty="0" smtClean="0"/>
              <a:t> (R)) = 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&lt;cond2&gt;</a:t>
            </a:r>
            <a:r>
              <a:rPr lang="en-US" sz="2000" dirty="0" smtClean="0"/>
              <a:t> 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&lt;cond3&gt;</a:t>
            </a:r>
            <a:r>
              <a:rPr lang="en-US" sz="2000" dirty="0" smtClean="0"/>
              <a:t> 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&lt;cond1&gt;</a:t>
            </a:r>
            <a:r>
              <a:rPr lang="en-US" sz="2000" dirty="0" smtClean="0"/>
              <a:t> ( R)))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 smtClean="0"/>
              <a:t>A cascade of SELECT operations may be replaced by a single selection with a conjunction of all the conditions: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&lt;cond1&gt;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 cond2&gt;</a:t>
            </a:r>
            <a:r>
              <a:rPr lang="en-US" sz="2000" dirty="0" smtClean="0"/>
              <a:t> (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&lt;cond3&gt;</a:t>
            </a:r>
            <a:r>
              <a:rPr lang="en-US" sz="2000" dirty="0" smtClean="0"/>
              <a:t>(R)) = 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baseline="-25000" dirty="0" smtClean="0"/>
              <a:t> &lt;cond1&gt; AND &lt; cond2&gt; AND &lt; cond3&gt;</a:t>
            </a:r>
            <a:r>
              <a:rPr lang="en-US" sz="2000" dirty="0" smtClean="0"/>
              <a:t>(R)))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The number of tuples in the result of a SELECT is less than (or equal to) the number of tuples in the input relation R</a:t>
            </a:r>
          </a:p>
          <a:p>
            <a:pPr lvl="1" eaLnBrk="1" hangingPunct="1">
              <a:lnSpc>
                <a:spcPct val="80000"/>
              </a:lnSpc>
            </a:pPr>
            <a:endParaRPr lang="en-US" sz="2100" dirty="0" smtClean="0"/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2896</Words>
  <Application>Microsoft Office PowerPoint</Application>
  <PresentationFormat>On-screen Show (4:3)</PresentationFormat>
  <Paragraphs>294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Century Gothic</vt:lpstr>
      <vt:lpstr>Symbol</vt:lpstr>
      <vt:lpstr>Times New Roman</vt:lpstr>
      <vt:lpstr>Wingdings</vt:lpstr>
      <vt:lpstr>ヒラギノ角ゴ Pro W3</vt:lpstr>
      <vt:lpstr>Default Design</vt:lpstr>
      <vt:lpstr>Office Theme</vt:lpstr>
      <vt:lpstr>PowerPoint Presentation</vt:lpstr>
      <vt:lpstr>1. Relational Algebra Overview</vt:lpstr>
      <vt:lpstr>2. Relational Algebra Overview</vt:lpstr>
      <vt:lpstr>Database Schema for COMPANY</vt:lpstr>
      <vt:lpstr>Reminder: The Company database state</vt:lpstr>
      <vt:lpstr>2.1.1. Unary Relational Operations: SELECT</vt:lpstr>
      <vt:lpstr>2.1.1. The Unary Relational Operations: SELECT</vt:lpstr>
      <vt:lpstr>2.1.1. Examples for the Unary Relational Operations: SELECT</vt:lpstr>
      <vt:lpstr>2.1.1. Unary Relational Operations: SELECT (contd.)</vt:lpstr>
      <vt:lpstr>2.1.2. Unary Relational Operations: PROJECT</vt:lpstr>
      <vt:lpstr>2.1.2. Unary Relational Operations: PROJECT (cont.)</vt:lpstr>
      <vt:lpstr>2.1.2. Unary Relational Operations: PROJECT (contd.)</vt:lpstr>
      <vt:lpstr>2.1.2. Examples of applying SELECT and PROJECT operations</vt:lpstr>
      <vt:lpstr>2.2. Relational Algebra Expressions</vt:lpstr>
      <vt:lpstr>2.2. Single expression versus sequence of relational operations (Example)</vt:lpstr>
      <vt:lpstr>2.2.1. Relational Algebra Operations from Set Theory: UNION </vt:lpstr>
      <vt:lpstr>2.2.1. Relational Algebra Operations from Set Theory: UNION </vt:lpstr>
      <vt:lpstr>2.2.1. Example of the result of a UNION operation</vt:lpstr>
      <vt:lpstr>2.2.2. Relational Algebra Operations from Set Theory </vt:lpstr>
      <vt:lpstr>2.2.2. Relational Algebra Operations from Set Theory: INTERSECTION</vt:lpstr>
      <vt:lpstr>2.2.2. Relational Algebra Operations from Set Theory: SET DIFFERENCE (cont.) </vt:lpstr>
      <vt:lpstr>2.2.2. Example to illustrate the result of UNION, INTERSECT, and DIFFERENCE</vt:lpstr>
      <vt:lpstr>2.2.2. Example to illustrate the result of UNION, INTERSECT, and DIFFERENCE in SQL</vt:lpstr>
      <vt:lpstr>2.2.2. Some properties of UNION, INTERSECT, and DIFFERENCE</vt:lpstr>
      <vt:lpstr>Summary</vt:lpstr>
      <vt:lpstr>2.3.1. Binary Relational Operations: JOIN</vt:lpstr>
      <vt:lpstr>2.3.1. Binary Relational Operations: JOIN (cont.)</vt:lpstr>
      <vt:lpstr>2.3.1. Example of applying the JOIN operation</vt:lpstr>
      <vt:lpstr>2.3.1. Example to illustrate the result of JOIN in SQL</vt:lpstr>
      <vt:lpstr>2.3.1. Some properties of JOIN</vt:lpstr>
      <vt:lpstr>2.3.1. Some properties of JOIN</vt:lpstr>
      <vt:lpstr>2.3.1. Binary Relational Operations: EQUIJOIN</vt:lpstr>
      <vt:lpstr>2.3.1. Binary Relational Operations:  NATURAL JOIN Operation</vt:lpstr>
      <vt:lpstr>2.3.1. Binary Relational Operations NATURAL JOIN (contd.)</vt:lpstr>
      <vt:lpstr>2.3.1. Example of NATURAL JOIN operation</vt:lpstr>
      <vt:lpstr>2.4.2. Additional Relational Operations: Aggregate Functions and Grouping</vt:lpstr>
      <vt:lpstr>2.4.2. Aggregate Function Operation</vt:lpstr>
      <vt:lpstr>2.4.2. Using Grouping with Aggregation</vt:lpstr>
      <vt:lpstr>2.4.2. Examples of applying aggregate functions and grouping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Enas A. Alkhashashneh</cp:lastModifiedBy>
  <cp:revision>120</cp:revision>
  <dcterms:created xsi:type="dcterms:W3CDTF">2010-05-06T15:58:58Z</dcterms:created>
  <dcterms:modified xsi:type="dcterms:W3CDTF">2021-05-26T09:57:25Z</dcterms:modified>
</cp:coreProperties>
</file>