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94" r:id="rId8"/>
    <p:sldId id="262" r:id="rId9"/>
    <p:sldId id="295" r:id="rId10"/>
    <p:sldId id="263" r:id="rId11"/>
    <p:sldId id="296" r:id="rId12"/>
    <p:sldId id="264" r:id="rId13"/>
    <p:sldId id="297" r:id="rId14"/>
    <p:sldId id="298" r:id="rId15"/>
    <p:sldId id="265" r:id="rId16"/>
    <p:sldId id="299" r:id="rId17"/>
    <p:sldId id="266" r:id="rId18"/>
    <p:sldId id="300" r:id="rId19"/>
    <p:sldId id="268" r:id="rId20"/>
    <p:sldId id="267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91" r:id="rId38"/>
    <p:sldId id="293" r:id="rId39"/>
  </p:sldIdLst>
  <p:sldSz cx="9144000" cy="6858000" type="screen4x3"/>
  <p:notesSz cx="9144000" cy="6858000"/>
  <p:defaultTextStyle>
    <a:defPPr>
      <a:defRPr lang="ar-J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09877" y="2938983"/>
            <a:ext cx="6524244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9-</a:t>
            </a:r>
            <a:r>
              <a:rPr spc="-20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9-</a:t>
            </a:r>
            <a:r>
              <a:rPr spc="-20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9-</a:t>
            </a:r>
            <a:r>
              <a:rPr spc="-20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9-</a:t>
            </a:r>
            <a:r>
              <a:rPr spc="-20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9-</a:t>
            </a:r>
            <a:r>
              <a:rPr spc="-20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079992" y="1450847"/>
            <a:ext cx="64135" cy="5407660"/>
          </a:xfrm>
          <a:custGeom>
            <a:avLst/>
            <a:gdLst/>
            <a:ahLst/>
            <a:cxnLst/>
            <a:rect l="l" t="t" r="r" b="b"/>
            <a:pathLst>
              <a:path w="64134" h="5407659">
                <a:moveTo>
                  <a:pt x="0" y="5407152"/>
                </a:moveTo>
                <a:lnTo>
                  <a:pt x="64007" y="5407152"/>
                </a:lnTo>
                <a:lnTo>
                  <a:pt x="64007" y="0"/>
                </a:lnTo>
                <a:lnTo>
                  <a:pt x="0" y="0"/>
                </a:lnTo>
                <a:lnTo>
                  <a:pt x="0" y="5407152"/>
                </a:lnTo>
                <a:close/>
              </a:path>
            </a:pathLst>
          </a:custGeom>
          <a:solidFill>
            <a:srgbClr val="677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936735" y="1450847"/>
            <a:ext cx="64135" cy="5407660"/>
          </a:xfrm>
          <a:custGeom>
            <a:avLst/>
            <a:gdLst/>
            <a:ahLst/>
            <a:cxnLst/>
            <a:rect l="l" t="t" r="r" b="b"/>
            <a:pathLst>
              <a:path w="64134" h="5407659">
                <a:moveTo>
                  <a:pt x="0" y="5407152"/>
                </a:moveTo>
                <a:lnTo>
                  <a:pt x="64008" y="5407152"/>
                </a:lnTo>
                <a:lnTo>
                  <a:pt x="64008" y="0"/>
                </a:lnTo>
                <a:lnTo>
                  <a:pt x="0" y="0"/>
                </a:lnTo>
                <a:lnTo>
                  <a:pt x="0" y="540715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00743" y="1450847"/>
            <a:ext cx="79375" cy="5407660"/>
          </a:xfrm>
          <a:custGeom>
            <a:avLst/>
            <a:gdLst/>
            <a:ahLst/>
            <a:cxnLst/>
            <a:rect l="l" t="t" r="r" b="b"/>
            <a:pathLst>
              <a:path w="79375" h="5407659">
                <a:moveTo>
                  <a:pt x="79248" y="0"/>
                </a:moveTo>
                <a:lnTo>
                  <a:pt x="0" y="0"/>
                </a:lnTo>
                <a:lnTo>
                  <a:pt x="0" y="5407152"/>
                </a:lnTo>
                <a:lnTo>
                  <a:pt x="79248" y="5407152"/>
                </a:lnTo>
                <a:lnTo>
                  <a:pt x="79248" y="0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141460" cy="1450975"/>
          </a:xfrm>
          <a:custGeom>
            <a:avLst/>
            <a:gdLst/>
            <a:ahLst/>
            <a:cxnLst/>
            <a:rect l="l" t="t" r="r" b="b"/>
            <a:pathLst>
              <a:path w="9141460" h="1450975">
                <a:moveTo>
                  <a:pt x="9140952" y="0"/>
                </a:moveTo>
                <a:lnTo>
                  <a:pt x="0" y="0"/>
                </a:lnTo>
                <a:lnTo>
                  <a:pt x="0" y="1450848"/>
                </a:lnTo>
                <a:lnTo>
                  <a:pt x="9140952" y="1450848"/>
                </a:lnTo>
                <a:lnTo>
                  <a:pt x="9140952" y="0"/>
                </a:lnTo>
                <a:close/>
              </a:path>
            </a:pathLst>
          </a:custGeom>
          <a:solidFill>
            <a:srgbClr val="677128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340" y="127457"/>
            <a:ext cx="8529319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6021" y="1656715"/>
            <a:ext cx="8191957" cy="4772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7244" y="6667295"/>
            <a:ext cx="3091815" cy="154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863078" y="6602965"/>
            <a:ext cx="925829" cy="22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9-</a:t>
            </a:r>
            <a:r>
              <a:rPr spc="-20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6656323"/>
            <a:ext cx="309181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Arial"/>
                <a:cs typeface="Arial"/>
              </a:rPr>
              <a:t>Copyright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©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2016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Ramez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Elmasri</a:t>
            </a:r>
            <a:r>
              <a:rPr sz="900" spc="-6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5" dirty="0">
                <a:latin typeface="Arial"/>
                <a:cs typeface="Arial"/>
              </a:rPr>
              <a:t>Shamkant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B. Navathe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9711" y="1514855"/>
            <a:ext cx="3892295" cy="4840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98702"/>
            <a:ext cx="75355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5" dirty="0">
                <a:latin typeface="Arial"/>
                <a:cs typeface="Arial"/>
              </a:rPr>
              <a:t>ER-to-Relational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Mapping</a:t>
            </a:r>
            <a:r>
              <a:rPr sz="2800" b="1" spc="-10" dirty="0">
                <a:latin typeface="Arial"/>
                <a:cs typeface="Arial"/>
              </a:rPr>
              <a:t> Algorithm</a:t>
            </a:r>
            <a:r>
              <a:rPr sz="2800" b="1" spc="4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(contd.)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3078" y="6602965"/>
            <a:ext cx="92710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Slide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9-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400" b="1" spc="-5" dirty="0">
                <a:solidFill>
                  <a:srgbClr val="990033"/>
                </a:solidFill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67052"/>
            <a:ext cx="8068945" cy="4343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b="1" spc="-10" dirty="0">
                <a:solidFill>
                  <a:srgbClr val="333399"/>
                </a:solidFill>
                <a:latin typeface="Arial"/>
                <a:cs typeface="Arial"/>
              </a:rPr>
              <a:t>Step</a:t>
            </a:r>
            <a:r>
              <a:rPr sz="2000" b="1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3:</a:t>
            </a:r>
            <a:r>
              <a:rPr sz="2000" b="1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Mapping</a:t>
            </a:r>
            <a:r>
              <a:rPr sz="2000" b="1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of Binary 1:1</a:t>
            </a:r>
            <a:r>
              <a:rPr sz="2000" b="1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Relation</a:t>
            </a:r>
            <a:r>
              <a:rPr sz="2000" b="1" spc="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Types</a:t>
            </a:r>
            <a:endParaRPr sz="2000">
              <a:latin typeface="Arial"/>
              <a:cs typeface="Arial"/>
            </a:endParaRPr>
          </a:p>
          <a:p>
            <a:pPr marL="323215" marR="253365" lvl="1" indent="-323215" algn="r">
              <a:lnSpc>
                <a:spcPts val="1945"/>
              </a:lnSpc>
              <a:spcBef>
                <a:spcPts val="10"/>
              </a:spcBef>
              <a:buClr>
                <a:srgbClr val="333399"/>
              </a:buClr>
              <a:buSzPct val="52777"/>
              <a:buFont typeface="Wingdings"/>
              <a:buChar char=""/>
              <a:tabLst>
                <a:tab pos="323215" algn="l"/>
                <a:tab pos="323850" algn="l"/>
              </a:tabLst>
            </a:pP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For</a:t>
            </a:r>
            <a:r>
              <a:rPr sz="18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each</a:t>
            </a:r>
            <a:r>
              <a:rPr sz="18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binary</a:t>
            </a:r>
            <a:r>
              <a:rPr sz="18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1:1</a:t>
            </a:r>
            <a:r>
              <a:rPr sz="18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relationship</a:t>
            </a:r>
            <a:r>
              <a:rPr sz="1800" spc="-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800000"/>
                </a:solidFill>
                <a:latin typeface="Arial"/>
                <a:cs typeface="Arial"/>
              </a:rPr>
              <a:t>type</a:t>
            </a:r>
            <a:r>
              <a:rPr sz="18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R in</a:t>
            </a:r>
            <a:r>
              <a:rPr sz="18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ER</a:t>
            </a:r>
            <a:r>
              <a:rPr sz="18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schema,</a:t>
            </a:r>
            <a:r>
              <a:rPr sz="1800" spc="-7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identify</a:t>
            </a:r>
            <a:r>
              <a:rPr sz="1800" spc="-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R="213995" algn="r">
              <a:lnSpc>
                <a:spcPts val="1939"/>
              </a:lnSpc>
            </a:pP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relations</a:t>
            </a:r>
            <a:r>
              <a:rPr sz="1800" spc="-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S</a:t>
            </a:r>
            <a:r>
              <a:rPr sz="18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sz="18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18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that</a:t>
            </a:r>
            <a:r>
              <a:rPr sz="18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correspond</a:t>
            </a:r>
            <a:r>
              <a:rPr sz="1800" spc="-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sz="18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entity</a:t>
            </a:r>
            <a:r>
              <a:rPr sz="18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types</a:t>
            </a:r>
            <a:r>
              <a:rPr sz="18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participating</a:t>
            </a:r>
            <a:r>
              <a:rPr sz="1800" spc="-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in</a:t>
            </a:r>
            <a:r>
              <a:rPr sz="18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R.</a:t>
            </a:r>
            <a:endParaRPr sz="1800">
              <a:latin typeface="Arial"/>
              <a:cs typeface="Arial"/>
            </a:endParaRPr>
          </a:p>
          <a:p>
            <a:pPr marL="356870" indent="-344805">
              <a:lnSpc>
                <a:spcPts val="2395"/>
              </a:lnSpc>
              <a:buClr>
                <a:srgbClr val="990033"/>
              </a:buClr>
              <a:buSzPct val="60000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There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 are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"/>
                <a:cs typeface="Arial"/>
              </a:rPr>
              <a:t>three possible</a:t>
            </a:r>
            <a:r>
              <a:rPr sz="2000" spc="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approaches:</a:t>
            </a:r>
            <a:endParaRPr sz="2000">
              <a:latin typeface="Arial"/>
              <a:cs typeface="Arial"/>
            </a:endParaRPr>
          </a:p>
          <a:p>
            <a:pPr marL="793115" marR="55244" indent="-323850">
              <a:lnSpc>
                <a:spcPct val="80000"/>
              </a:lnSpc>
              <a:spcBef>
                <a:spcPts val="440"/>
              </a:spcBef>
              <a:buClr>
                <a:srgbClr val="333399"/>
              </a:buClr>
              <a:buAutoNum type="arabicPeriod"/>
              <a:tabLst>
                <a:tab pos="793115" algn="l"/>
                <a:tab pos="793750" algn="l"/>
              </a:tabLst>
            </a:pPr>
            <a:r>
              <a:rPr sz="1800" b="1" dirty="0">
                <a:solidFill>
                  <a:srgbClr val="800000"/>
                </a:solidFill>
                <a:latin typeface="Arial"/>
                <a:cs typeface="Arial"/>
              </a:rPr>
              <a:t>Foreign</a:t>
            </a:r>
            <a:r>
              <a:rPr sz="1800" b="1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800000"/>
                </a:solidFill>
                <a:latin typeface="Arial"/>
                <a:cs typeface="Arial"/>
              </a:rPr>
              <a:t>Key</a:t>
            </a:r>
            <a:r>
              <a:rPr sz="1800" b="1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sz="1800" b="1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800000"/>
                </a:solidFill>
                <a:latin typeface="Arial"/>
                <a:cs typeface="Arial"/>
              </a:rPr>
              <a:t>2</a:t>
            </a:r>
            <a:r>
              <a:rPr sz="1800" b="1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800000"/>
                </a:solidFill>
                <a:latin typeface="Arial"/>
                <a:cs typeface="Arial"/>
              </a:rPr>
              <a:t>relations)</a:t>
            </a:r>
            <a:r>
              <a:rPr sz="1800" b="1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800000"/>
                </a:solidFill>
                <a:latin typeface="Arial"/>
                <a:cs typeface="Arial"/>
              </a:rPr>
              <a:t>approach:</a:t>
            </a:r>
            <a:r>
              <a:rPr sz="1800" b="1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Choose</a:t>
            </a:r>
            <a:r>
              <a:rPr sz="18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one</a:t>
            </a:r>
            <a:r>
              <a:rPr sz="18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18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relations-say </a:t>
            </a:r>
            <a:r>
              <a:rPr sz="1800" spc="-484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S-and include </a:t>
            </a:r>
            <a:r>
              <a:rPr sz="1800" spc="-5" dirty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foreign key in S the primary key of </a:t>
            </a:r>
            <a:r>
              <a:rPr sz="1800" spc="-10" dirty="0">
                <a:solidFill>
                  <a:srgbClr val="800000"/>
                </a:solidFill>
                <a:latin typeface="Arial"/>
                <a:cs typeface="Arial"/>
              </a:rPr>
              <a:t>T.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It is better to </a:t>
            </a:r>
            <a:r>
              <a:rPr sz="1800" spc="5" dirty="0">
                <a:solidFill>
                  <a:srgbClr val="800000"/>
                </a:solidFill>
                <a:latin typeface="Arial"/>
                <a:cs typeface="Arial"/>
              </a:rPr>
              <a:t> choose</a:t>
            </a:r>
            <a:r>
              <a:rPr sz="18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an</a:t>
            </a:r>
            <a:r>
              <a:rPr sz="18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entity</a:t>
            </a:r>
            <a:r>
              <a:rPr sz="18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800000"/>
                </a:solidFill>
                <a:latin typeface="Arial"/>
                <a:cs typeface="Arial"/>
              </a:rPr>
              <a:t>type</a:t>
            </a:r>
            <a:r>
              <a:rPr sz="1800" spc="-10" dirty="0">
                <a:solidFill>
                  <a:srgbClr val="800000"/>
                </a:solidFill>
                <a:latin typeface="Arial"/>
                <a:cs typeface="Arial"/>
              </a:rPr>
              <a:t> with</a:t>
            </a:r>
            <a:r>
              <a:rPr sz="18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total</a:t>
            </a:r>
            <a:r>
              <a:rPr sz="18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participation</a:t>
            </a:r>
            <a:r>
              <a:rPr sz="1800" spc="-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in</a:t>
            </a:r>
            <a:r>
              <a:rPr sz="18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 in</a:t>
            </a:r>
            <a:r>
              <a:rPr sz="18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role</a:t>
            </a:r>
            <a:r>
              <a:rPr sz="18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  <a:p>
            <a:pPr marL="1231900" marR="5080" lvl="1" indent="-304800">
              <a:lnSpc>
                <a:spcPct val="80100"/>
              </a:lnSpc>
              <a:spcBef>
                <a:spcPts val="39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231900" algn="l"/>
                <a:tab pos="1232535" algn="l"/>
              </a:tabLst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Example: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1:1 relation MANAGES is mapped by choosing the participating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entity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type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DEPARTMENT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serve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in the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role of 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S,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because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its participation </a:t>
            </a:r>
            <a:r>
              <a:rPr sz="1600" spc="-4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16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the MANAGES</a:t>
            </a:r>
            <a:r>
              <a:rPr sz="1600" spc="-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relationship</a:t>
            </a:r>
            <a:r>
              <a:rPr sz="16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type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 is total.</a:t>
            </a:r>
            <a:endParaRPr sz="1600">
              <a:latin typeface="Arial"/>
              <a:cs typeface="Arial"/>
            </a:endParaRPr>
          </a:p>
          <a:p>
            <a:pPr marL="793115" marR="300990" indent="-323850">
              <a:lnSpc>
                <a:spcPct val="80000"/>
              </a:lnSpc>
              <a:spcBef>
                <a:spcPts val="425"/>
              </a:spcBef>
              <a:buClr>
                <a:srgbClr val="333399"/>
              </a:buClr>
              <a:buAutoNum type="arabicPeriod"/>
              <a:tabLst>
                <a:tab pos="793115" algn="l"/>
                <a:tab pos="793750" algn="l"/>
              </a:tabLst>
            </a:pPr>
            <a:r>
              <a:rPr sz="1800" b="1" dirty="0">
                <a:solidFill>
                  <a:srgbClr val="800000"/>
                </a:solidFill>
                <a:latin typeface="Arial"/>
                <a:cs typeface="Arial"/>
              </a:rPr>
              <a:t>Merged relation (1 relation) option: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An alternate mapping of a 1:1 </a:t>
            </a:r>
            <a:r>
              <a:rPr sz="18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relationship </a:t>
            </a:r>
            <a:r>
              <a:rPr sz="1800" spc="-5" dirty="0">
                <a:solidFill>
                  <a:srgbClr val="800000"/>
                </a:solidFill>
                <a:latin typeface="Arial"/>
                <a:cs typeface="Arial"/>
              </a:rPr>
              <a:t>type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is </a:t>
            </a:r>
            <a:r>
              <a:rPr sz="1800" spc="5" dirty="0">
                <a:solidFill>
                  <a:srgbClr val="800000"/>
                </a:solidFill>
                <a:latin typeface="Arial"/>
                <a:cs typeface="Arial"/>
              </a:rPr>
              <a:t>possible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by merging the </a:t>
            </a:r>
            <a:r>
              <a:rPr sz="1800" spc="-10" dirty="0">
                <a:solidFill>
                  <a:srgbClr val="800000"/>
                </a:solidFill>
                <a:latin typeface="Arial"/>
                <a:cs typeface="Arial"/>
              </a:rPr>
              <a:t>two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entity types and the </a:t>
            </a:r>
            <a:r>
              <a:rPr sz="18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relationship</a:t>
            </a:r>
            <a:r>
              <a:rPr sz="1800" spc="-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into</a:t>
            </a:r>
            <a:r>
              <a:rPr sz="1800" spc="-5" dirty="0">
                <a:solidFill>
                  <a:srgbClr val="800000"/>
                </a:solidFill>
                <a:latin typeface="Arial"/>
                <a:cs typeface="Arial"/>
              </a:rPr>
              <a:t> a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single</a:t>
            </a:r>
            <a:r>
              <a:rPr sz="18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relation.</a:t>
            </a:r>
            <a:r>
              <a:rPr sz="18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800000"/>
                </a:solidFill>
                <a:latin typeface="Arial"/>
                <a:cs typeface="Arial"/>
              </a:rPr>
              <a:t>This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 may be</a:t>
            </a:r>
            <a:r>
              <a:rPr sz="18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appropriate</a:t>
            </a:r>
            <a:r>
              <a:rPr sz="1800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800000"/>
                </a:solidFill>
                <a:latin typeface="Arial"/>
                <a:cs typeface="Arial"/>
              </a:rPr>
              <a:t>when</a:t>
            </a:r>
            <a:r>
              <a:rPr sz="18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both </a:t>
            </a:r>
            <a:r>
              <a:rPr sz="1800" spc="-484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participations</a:t>
            </a:r>
            <a:r>
              <a:rPr sz="1800" spc="-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are</a:t>
            </a:r>
            <a:r>
              <a:rPr sz="18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total.</a:t>
            </a:r>
            <a:endParaRPr sz="1800">
              <a:latin typeface="Arial"/>
              <a:cs typeface="Arial"/>
            </a:endParaRPr>
          </a:p>
          <a:p>
            <a:pPr marL="793115" marR="205740" indent="-323850" algn="just">
              <a:lnSpc>
                <a:spcPct val="80000"/>
              </a:lnSpc>
              <a:spcBef>
                <a:spcPts val="430"/>
              </a:spcBef>
              <a:buClr>
                <a:srgbClr val="333399"/>
              </a:buClr>
              <a:buAutoNum type="arabicPeriod"/>
              <a:tabLst>
                <a:tab pos="793750" algn="l"/>
              </a:tabLst>
            </a:pPr>
            <a:r>
              <a:rPr sz="1800" b="1" dirty="0">
                <a:solidFill>
                  <a:srgbClr val="800000"/>
                </a:solidFill>
                <a:latin typeface="Arial"/>
                <a:cs typeface="Arial"/>
              </a:rPr>
              <a:t>Cross-reference </a:t>
            </a:r>
            <a:r>
              <a:rPr sz="1800" b="1" spc="-5" dirty="0">
                <a:solidFill>
                  <a:srgbClr val="800000"/>
                </a:solidFill>
                <a:latin typeface="Arial"/>
                <a:cs typeface="Arial"/>
              </a:rPr>
              <a:t>or </a:t>
            </a:r>
            <a:r>
              <a:rPr sz="1800" b="1" dirty="0">
                <a:solidFill>
                  <a:srgbClr val="800000"/>
                </a:solidFill>
                <a:latin typeface="Arial"/>
                <a:cs typeface="Arial"/>
              </a:rPr>
              <a:t>relationship relation ( </a:t>
            </a:r>
            <a:r>
              <a:rPr sz="1800" b="1" spc="-5" dirty="0">
                <a:solidFill>
                  <a:srgbClr val="800000"/>
                </a:solidFill>
                <a:latin typeface="Arial"/>
                <a:cs typeface="Arial"/>
              </a:rPr>
              <a:t>3 </a:t>
            </a:r>
            <a:r>
              <a:rPr sz="1800" b="1" dirty="0">
                <a:solidFill>
                  <a:srgbClr val="800000"/>
                </a:solidFill>
                <a:latin typeface="Arial"/>
                <a:cs typeface="Arial"/>
              </a:rPr>
              <a:t>relations) option: </a:t>
            </a:r>
            <a:r>
              <a:rPr sz="1800" spc="-10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1800" spc="-49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third alternative is to set up a third relation R for the purpose of </a:t>
            </a:r>
            <a:r>
              <a:rPr sz="1800" spc="20" dirty="0">
                <a:solidFill>
                  <a:srgbClr val="800000"/>
                </a:solidFill>
                <a:latin typeface="Arial"/>
                <a:cs typeface="Arial"/>
              </a:rPr>
              <a:t>cross- </a:t>
            </a:r>
            <a:r>
              <a:rPr sz="1800" spc="-49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referencing</a:t>
            </a:r>
            <a:r>
              <a:rPr sz="1800" spc="-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18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primary</a:t>
            </a:r>
            <a:r>
              <a:rPr sz="18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800000"/>
                </a:solidFill>
                <a:latin typeface="Arial"/>
                <a:cs typeface="Arial"/>
              </a:rPr>
              <a:t>keys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 of</a:t>
            </a:r>
            <a:r>
              <a:rPr sz="18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800000"/>
                </a:solidFill>
                <a:latin typeface="Arial"/>
                <a:cs typeface="Arial"/>
              </a:rPr>
              <a:t> two</a:t>
            </a:r>
            <a:r>
              <a:rPr sz="1800" spc="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relations</a:t>
            </a:r>
            <a:r>
              <a:rPr sz="1800" spc="-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S</a:t>
            </a:r>
            <a:r>
              <a:rPr sz="18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sz="18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18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representing </a:t>
            </a:r>
            <a:r>
              <a:rPr sz="1800" spc="-49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entity</a:t>
            </a:r>
            <a:r>
              <a:rPr sz="18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types.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A64BF050-070C-46AB-818A-E7334972F30B}" type="slidenum">
              <a:rPr lang="en-US" altLang="en-US" sz="1400">
                <a:solidFill>
                  <a:srgbClr val="990033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228600" y="303213"/>
            <a:ext cx="7796213" cy="687387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sz="3200" b="1" dirty="0">
                <a:latin typeface="Arial" charset="0"/>
              </a:rPr>
              <a:t>Mapping of Binary 1:1 Relation Types</a:t>
            </a:r>
            <a:endParaRPr lang="en-US" sz="3200" kern="0" dirty="0">
              <a:solidFill>
                <a:srgbClr val="80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268" name="Picture 2" descr="Pink tissue 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14750"/>
            <a:ext cx="5637213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" descr="Pink tissue 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41513"/>
            <a:ext cx="2438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270" name="Elbow Connector 8"/>
          <p:cNvCxnSpPr>
            <a:cxnSpLocks noChangeShapeType="1"/>
          </p:cNvCxnSpPr>
          <p:nvPr/>
        </p:nvCxnSpPr>
        <p:spPr bwMode="auto">
          <a:xfrm rot="16200000" flipH="1">
            <a:off x="3552825" y="2466975"/>
            <a:ext cx="1352550" cy="1143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1" name="Straight Connector 10"/>
          <p:cNvCxnSpPr>
            <a:cxnSpLocks noChangeShapeType="1"/>
          </p:cNvCxnSpPr>
          <p:nvPr/>
        </p:nvCxnSpPr>
        <p:spPr bwMode="auto">
          <a:xfrm flipH="1">
            <a:off x="914400" y="1524000"/>
            <a:ext cx="1676400" cy="1676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2" name="Straight Connector 12"/>
          <p:cNvCxnSpPr>
            <a:cxnSpLocks noChangeShapeType="1"/>
          </p:cNvCxnSpPr>
          <p:nvPr/>
        </p:nvCxnSpPr>
        <p:spPr bwMode="auto">
          <a:xfrm>
            <a:off x="609600" y="1524000"/>
            <a:ext cx="1981200" cy="1676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4316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98702"/>
            <a:ext cx="75355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5" dirty="0">
                <a:latin typeface="Arial"/>
                <a:cs typeface="Arial"/>
              </a:rPr>
              <a:t>ER-to-Relational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Mapping</a:t>
            </a:r>
            <a:r>
              <a:rPr sz="2800" b="1" spc="-10" dirty="0">
                <a:latin typeface="Arial"/>
                <a:cs typeface="Arial"/>
              </a:rPr>
              <a:t> Algorithm</a:t>
            </a:r>
            <a:r>
              <a:rPr sz="2800" b="1" spc="4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(contd.)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3078" y="6602965"/>
            <a:ext cx="92710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Slide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9-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400" b="1" spc="-5" dirty="0">
                <a:solidFill>
                  <a:srgbClr val="990033"/>
                </a:solidFill>
                <a:latin typeface="Arial"/>
                <a:cs typeface="Arial"/>
              </a:rPr>
              <a:t>12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52316"/>
            <a:ext cx="8076565" cy="517842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384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Step</a:t>
            </a:r>
            <a:r>
              <a:rPr sz="2400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4: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Mapping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4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Binary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1:N</a:t>
            </a:r>
            <a:r>
              <a:rPr sz="24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Relationship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Types.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901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For each regular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binary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1:N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relationship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type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R,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identify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200" spc="-6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relation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S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that represent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participating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entity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type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at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N-side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2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relationship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type.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ts val="2510"/>
              </a:lnSpc>
              <a:spcBef>
                <a:spcPts val="26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Include</a:t>
            </a:r>
            <a:r>
              <a:rPr sz="22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as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foreign</a:t>
            </a:r>
            <a:r>
              <a:rPr sz="2200" spc="-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key</a:t>
            </a:r>
            <a:r>
              <a:rPr sz="22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in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S the</a:t>
            </a:r>
            <a:r>
              <a:rPr sz="22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primary</a:t>
            </a:r>
            <a:r>
              <a:rPr sz="22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key</a:t>
            </a:r>
            <a:r>
              <a:rPr sz="22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2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relation</a:t>
            </a:r>
            <a:r>
              <a:rPr sz="22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ts val="2510"/>
              </a:lnSpc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that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represents</a:t>
            </a:r>
            <a:r>
              <a:rPr sz="22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2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other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entity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type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participating</a:t>
            </a:r>
            <a:r>
              <a:rPr sz="22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in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R.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ts val="2510"/>
              </a:lnSpc>
              <a:spcBef>
                <a:spcPts val="27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Include</a:t>
            </a:r>
            <a:r>
              <a:rPr sz="22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any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simple</a:t>
            </a:r>
            <a:r>
              <a:rPr sz="22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attributes</a:t>
            </a:r>
            <a:r>
              <a:rPr sz="22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2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1:N</a:t>
            </a:r>
            <a:r>
              <a:rPr sz="22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relation type as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ts val="2510"/>
              </a:lnSpc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attributes</a:t>
            </a:r>
            <a:r>
              <a:rPr sz="2200" spc="-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2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S.</a:t>
            </a:r>
            <a:endParaRPr sz="2200">
              <a:latin typeface="Arial"/>
              <a:cs typeface="Arial"/>
            </a:endParaRPr>
          </a:p>
          <a:p>
            <a:pPr marL="356870" marR="1282065" indent="-344805">
              <a:lnSpc>
                <a:spcPts val="2590"/>
              </a:lnSpc>
              <a:spcBef>
                <a:spcPts val="61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Example:</a:t>
            </a:r>
            <a:r>
              <a:rPr sz="24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1:N</a:t>
            </a:r>
            <a:r>
              <a:rPr sz="24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relationship</a:t>
            </a:r>
            <a:r>
              <a:rPr sz="24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types</a:t>
            </a:r>
            <a:r>
              <a:rPr sz="24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WORKS_FOR, </a:t>
            </a:r>
            <a:r>
              <a:rPr sz="2400" spc="-6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CONTROLS,</a:t>
            </a:r>
            <a:r>
              <a:rPr sz="2400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SUPERVISION</a:t>
            </a:r>
            <a:r>
              <a:rPr sz="2400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figure.</a:t>
            </a:r>
            <a:endParaRPr sz="2400">
              <a:latin typeface="Arial"/>
              <a:cs typeface="Arial"/>
            </a:endParaRPr>
          </a:p>
          <a:p>
            <a:pPr marL="756285" marR="140335" lvl="1" indent="-287020">
              <a:lnSpc>
                <a:spcPct val="90000"/>
              </a:lnSpc>
              <a:spcBef>
                <a:spcPts val="50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For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WORKS_FOR</a:t>
            </a:r>
            <a:r>
              <a:rPr sz="2200" spc="-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we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include</a:t>
            </a:r>
            <a:r>
              <a:rPr sz="22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2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primary</a:t>
            </a:r>
            <a:r>
              <a:rPr sz="22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key</a:t>
            </a:r>
            <a:r>
              <a:rPr sz="22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DNUMBER </a:t>
            </a:r>
            <a:r>
              <a:rPr sz="2200" spc="-59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DEPARTMENT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relation as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foreign 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key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EMPLOYEE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relation and</a:t>
            </a:r>
            <a:r>
              <a:rPr sz="22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call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it</a:t>
            </a:r>
            <a:r>
              <a:rPr sz="22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DNO.</a:t>
            </a:r>
            <a:endParaRPr sz="2200">
              <a:latin typeface="Arial"/>
              <a:cs typeface="Arial"/>
            </a:endParaRPr>
          </a:p>
          <a:p>
            <a:pPr marL="356870" marR="170815" indent="-344805">
              <a:lnSpc>
                <a:spcPts val="2590"/>
              </a:lnSpc>
              <a:spcBef>
                <a:spcPts val="61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An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alternative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approach</a:t>
            </a:r>
            <a:r>
              <a:rPr sz="24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is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 to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use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Relationship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relation </a:t>
            </a:r>
            <a:r>
              <a:rPr sz="2400" spc="-6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(cross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 referencing</a:t>
            </a:r>
            <a:r>
              <a:rPr sz="24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relation) –</a:t>
            </a:r>
            <a:r>
              <a:rPr sz="2400" spc="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this</a:t>
            </a:r>
            <a:r>
              <a:rPr sz="24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is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rarely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 done.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Pink tissue 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7975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Slide Number Placeholder 1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E27BB085-9260-483E-B865-F6C0C459A0F8}" type="slidenum">
              <a:rPr lang="en-US" altLang="en-US" sz="1400">
                <a:solidFill>
                  <a:srgbClr val="990033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228600" y="303213"/>
            <a:ext cx="8305800" cy="687387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sz="3200" dirty="0">
                <a:latin typeface="Arial" charset="0"/>
              </a:rPr>
              <a:t>Mapping of Binary 1:N Relationship Types.</a:t>
            </a:r>
            <a:endParaRPr lang="en-US" sz="3200" kern="0" dirty="0">
              <a:solidFill>
                <a:srgbClr val="80000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317" name="Elbow Connector 8"/>
          <p:cNvCxnSpPr>
            <a:cxnSpLocks noChangeShapeType="1"/>
          </p:cNvCxnSpPr>
          <p:nvPr/>
        </p:nvCxnSpPr>
        <p:spPr bwMode="auto">
          <a:xfrm rot="16200000" flipH="1">
            <a:off x="4124325" y="2657475"/>
            <a:ext cx="1352550" cy="1143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8" name="Straight Connector 10"/>
          <p:cNvCxnSpPr>
            <a:cxnSpLocks noChangeShapeType="1"/>
          </p:cNvCxnSpPr>
          <p:nvPr/>
        </p:nvCxnSpPr>
        <p:spPr bwMode="auto">
          <a:xfrm flipH="1">
            <a:off x="914400" y="1524000"/>
            <a:ext cx="1676400" cy="1676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9" name="Straight Connector 12"/>
          <p:cNvCxnSpPr>
            <a:cxnSpLocks noChangeShapeType="1"/>
          </p:cNvCxnSpPr>
          <p:nvPr/>
        </p:nvCxnSpPr>
        <p:spPr bwMode="auto">
          <a:xfrm>
            <a:off x="609600" y="1524000"/>
            <a:ext cx="1981200" cy="1676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320" name="Picture 2" descr="Pink tissue 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38600"/>
            <a:ext cx="76581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451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Pink tissue 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47838"/>
            <a:ext cx="3505200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Slide Number Placeholder 1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057B2B85-15DE-4572-BC42-75161831133F}" type="slidenum">
              <a:rPr lang="en-US" altLang="en-US" sz="1400">
                <a:solidFill>
                  <a:srgbClr val="990033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228600" y="303213"/>
            <a:ext cx="8305800" cy="687387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sz="3200" dirty="0">
                <a:latin typeface="Arial" charset="0"/>
              </a:rPr>
              <a:t>Mapping of Binary 1:N Relationship Types.</a:t>
            </a:r>
            <a:endParaRPr lang="en-US" sz="3200" kern="0" dirty="0">
              <a:solidFill>
                <a:srgbClr val="80000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341" name="Elbow Connector 8"/>
          <p:cNvCxnSpPr>
            <a:cxnSpLocks noChangeShapeType="1"/>
          </p:cNvCxnSpPr>
          <p:nvPr/>
        </p:nvCxnSpPr>
        <p:spPr bwMode="auto">
          <a:xfrm rot="16200000" flipH="1">
            <a:off x="4124325" y="2657475"/>
            <a:ext cx="1352550" cy="1143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2" name="Straight Connector 10"/>
          <p:cNvCxnSpPr>
            <a:cxnSpLocks noChangeShapeType="1"/>
          </p:cNvCxnSpPr>
          <p:nvPr/>
        </p:nvCxnSpPr>
        <p:spPr bwMode="auto">
          <a:xfrm flipH="1">
            <a:off x="914400" y="1524000"/>
            <a:ext cx="1676400" cy="1676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Straight Connector 12"/>
          <p:cNvCxnSpPr>
            <a:cxnSpLocks noChangeShapeType="1"/>
          </p:cNvCxnSpPr>
          <p:nvPr/>
        </p:nvCxnSpPr>
        <p:spPr bwMode="auto">
          <a:xfrm>
            <a:off x="609600" y="1524000"/>
            <a:ext cx="1981200" cy="1676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344" name="Picture 3" descr="Pink tissue 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91000"/>
            <a:ext cx="5003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98702"/>
            <a:ext cx="75355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latin typeface="Arial"/>
                <a:cs typeface="Arial"/>
              </a:rPr>
              <a:t>ER-to-Relational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Mapping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Algorithm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(contd.)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3078" y="6602965"/>
            <a:ext cx="92710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Slide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9-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400" b="1" spc="-5" dirty="0">
                <a:solidFill>
                  <a:srgbClr val="990033"/>
                </a:solidFill>
                <a:latin typeface="Arial"/>
                <a:cs typeface="Arial"/>
              </a:rPr>
              <a:t>15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2191" y="1456131"/>
            <a:ext cx="8467090" cy="4836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Step</a:t>
            </a:r>
            <a:r>
              <a:rPr sz="2400" b="1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5: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 Mapping</a:t>
            </a:r>
            <a:r>
              <a:rPr sz="2400" b="1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400" b="1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Binary</a:t>
            </a:r>
            <a:r>
              <a:rPr sz="2400" b="1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M:N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Relationship</a:t>
            </a:r>
            <a:r>
              <a:rPr sz="2400" b="1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33399"/>
                </a:solidFill>
                <a:latin typeface="Arial"/>
                <a:cs typeface="Arial"/>
              </a:rPr>
              <a:t>Types.</a:t>
            </a:r>
            <a:endParaRPr sz="2400">
              <a:latin typeface="Arial"/>
              <a:cs typeface="Arial"/>
            </a:endParaRPr>
          </a:p>
          <a:p>
            <a:pPr marL="756285" marR="509905" lvl="1" indent="-287020">
              <a:lnSpc>
                <a:spcPct val="80300"/>
              </a:lnSpc>
              <a:spcBef>
                <a:spcPts val="509"/>
              </a:spcBef>
              <a:buClr>
                <a:srgbClr val="3333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For</a:t>
            </a:r>
            <a:r>
              <a:rPr sz="21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each</a:t>
            </a:r>
            <a:r>
              <a:rPr sz="2100" spc="-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regular</a:t>
            </a:r>
            <a:r>
              <a:rPr sz="2100" spc="-7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binary</a:t>
            </a:r>
            <a:r>
              <a:rPr sz="2100" spc="-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M:N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relationship</a:t>
            </a:r>
            <a:r>
              <a:rPr sz="2100" spc="-8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type</a:t>
            </a:r>
            <a:r>
              <a:rPr sz="21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R,</a:t>
            </a:r>
            <a:r>
              <a:rPr sz="21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800000"/>
                </a:solidFill>
                <a:latin typeface="Arial"/>
                <a:cs typeface="Arial"/>
              </a:rPr>
              <a:t>create</a:t>
            </a:r>
            <a:r>
              <a:rPr sz="2000" i="1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new </a:t>
            </a:r>
            <a:r>
              <a:rPr sz="2000" i="1" spc="-5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relation</a:t>
            </a:r>
            <a:r>
              <a:rPr sz="2000" i="1" spc="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S</a:t>
            </a:r>
            <a:r>
              <a:rPr sz="20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represent</a:t>
            </a:r>
            <a:r>
              <a:rPr sz="2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R. This</a:t>
            </a:r>
            <a:r>
              <a:rPr sz="2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is</a:t>
            </a:r>
            <a:r>
              <a:rPr sz="2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20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relationship</a:t>
            </a:r>
            <a:r>
              <a:rPr sz="2000" i="1" spc="8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relation.</a:t>
            </a:r>
            <a:endParaRPr sz="2000">
              <a:latin typeface="Arial"/>
              <a:cs typeface="Arial"/>
            </a:endParaRPr>
          </a:p>
          <a:p>
            <a:pPr marL="756285" marR="985519" lvl="1" indent="-287020">
              <a:lnSpc>
                <a:spcPct val="80000"/>
              </a:lnSpc>
              <a:spcBef>
                <a:spcPts val="484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Include</a:t>
            </a:r>
            <a:r>
              <a:rPr sz="20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as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foreign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800000"/>
                </a:solidFill>
                <a:latin typeface="Arial"/>
                <a:cs typeface="Arial"/>
              </a:rPr>
              <a:t>key</a:t>
            </a:r>
            <a:r>
              <a:rPr sz="20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attributes</a:t>
            </a:r>
            <a:r>
              <a:rPr sz="20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in</a:t>
            </a:r>
            <a:r>
              <a:rPr sz="20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S</a:t>
            </a:r>
            <a:r>
              <a:rPr sz="20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primary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 keys</a:t>
            </a:r>
            <a:r>
              <a:rPr sz="20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000" spc="-5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relations</a:t>
            </a:r>
            <a:r>
              <a:rPr sz="2000" spc="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that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 represent</a:t>
            </a:r>
            <a:r>
              <a:rPr sz="2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participating</a:t>
            </a:r>
            <a:r>
              <a:rPr sz="20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entity</a:t>
            </a:r>
            <a:r>
              <a:rPr sz="20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types;</a:t>
            </a:r>
            <a:r>
              <a:rPr sz="2000" spc="1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their </a:t>
            </a:r>
            <a:r>
              <a:rPr sz="2000" i="1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combination</a:t>
            </a:r>
            <a:r>
              <a:rPr sz="2000" i="1" spc="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will</a:t>
            </a:r>
            <a:r>
              <a:rPr sz="2000" i="1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800000"/>
                </a:solidFill>
                <a:latin typeface="Arial"/>
                <a:cs typeface="Arial"/>
              </a:rPr>
              <a:t>form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 the</a:t>
            </a:r>
            <a:r>
              <a:rPr sz="2000" i="1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800000"/>
                </a:solidFill>
                <a:latin typeface="Arial"/>
                <a:cs typeface="Arial"/>
              </a:rPr>
              <a:t>primary</a:t>
            </a:r>
            <a:r>
              <a:rPr sz="2000" i="1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800000"/>
                </a:solidFill>
                <a:latin typeface="Arial"/>
                <a:cs typeface="Arial"/>
              </a:rPr>
              <a:t>key</a:t>
            </a:r>
            <a:r>
              <a:rPr sz="2000" i="1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S.</a:t>
            </a:r>
            <a:endParaRPr sz="2000">
              <a:latin typeface="Arial"/>
              <a:cs typeface="Arial"/>
            </a:endParaRPr>
          </a:p>
          <a:p>
            <a:pPr marL="756285" marR="401320" lvl="1" indent="-287020">
              <a:lnSpc>
                <a:spcPct val="80000"/>
              </a:lnSpc>
              <a:spcBef>
                <a:spcPts val="48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Also</a:t>
            </a:r>
            <a:r>
              <a:rPr sz="2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include</a:t>
            </a:r>
            <a:r>
              <a:rPr sz="2000" spc="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any</a:t>
            </a:r>
            <a:r>
              <a:rPr sz="20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simple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attributes</a:t>
            </a:r>
            <a:r>
              <a:rPr sz="20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M:N</a:t>
            </a:r>
            <a:r>
              <a:rPr sz="20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relationship</a:t>
            </a:r>
            <a:r>
              <a:rPr sz="2000" spc="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800000"/>
                </a:solidFill>
                <a:latin typeface="Arial"/>
                <a:cs typeface="Arial"/>
              </a:rPr>
              <a:t>type</a:t>
            </a:r>
            <a:r>
              <a:rPr sz="2000" spc="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(or </a:t>
            </a:r>
            <a:r>
              <a:rPr sz="2000" spc="-5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simple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 components</a:t>
            </a:r>
            <a:r>
              <a:rPr sz="2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composite</a:t>
            </a:r>
            <a:r>
              <a:rPr sz="20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attributes)</a:t>
            </a:r>
            <a:r>
              <a:rPr sz="20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as</a:t>
            </a:r>
            <a:r>
              <a:rPr sz="2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attributes</a:t>
            </a:r>
            <a:r>
              <a:rPr sz="20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 S.</a:t>
            </a:r>
            <a:endParaRPr sz="2000">
              <a:latin typeface="Arial"/>
              <a:cs typeface="Arial"/>
            </a:endParaRPr>
          </a:p>
          <a:p>
            <a:pPr marL="356870" marR="133350" indent="-344805" algn="just">
              <a:lnSpc>
                <a:spcPct val="80000"/>
              </a:lnSpc>
              <a:spcBef>
                <a:spcPts val="56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7505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Example: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M:N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relationship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type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WORKS_ON from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400" spc="-6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ER</a:t>
            </a:r>
            <a:r>
              <a:rPr sz="2400" spc="6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diagram</a:t>
            </a:r>
            <a:r>
              <a:rPr sz="24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is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mapped</a:t>
            </a:r>
            <a:r>
              <a:rPr sz="2400" spc="-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by creating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relation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WORKS_ON </a:t>
            </a:r>
            <a:r>
              <a:rPr sz="2400" spc="-6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 the</a:t>
            </a:r>
            <a:r>
              <a:rPr sz="24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relational database</a:t>
            </a:r>
            <a:r>
              <a:rPr sz="2400" spc="-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schema.</a:t>
            </a:r>
            <a:endParaRPr sz="2400">
              <a:latin typeface="Arial"/>
              <a:cs typeface="Arial"/>
            </a:endParaRPr>
          </a:p>
          <a:p>
            <a:pPr marL="756285" marR="374015" lvl="1" indent="-287020">
              <a:lnSpc>
                <a:spcPct val="80000"/>
              </a:lnSpc>
              <a:spcBef>
                <a:spcPts val="495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primary</a:t>
            </a:r>
            <a:r>
              <a:rPr sz="20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keys</a:t>
            </a:r>
            <a:r>
              <a:rPr sz="20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0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PROJECT</a:t>
            </a:r>
            <a:r>
              <a:rPr sz="2000" spc="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sz="20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EMPLOYEE</a:t>
            </a:r>
            <a:r>
              <a:rPr sz="2000" spc="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relations</a:t>
            </a:r>
            <a:r>
              <a:rPr sz="2000" spc="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are </a:t>
            </a:r>
            <a:r>
              <a:rPr sz="2000" spc="-5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included</a:t>
            </a:r>
            <a:r>
              <a:rPr sz="2000" spc="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as foreign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keys</a:t>
            </a:r>
            <a:r>
              <a:rPr sz="2000" spc="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in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WORKS_ON</a:t>
            </a:r>
            <a:r>
              <a:rPr sz="20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sz="20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renamed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 PNO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ESSN,</a:t>
            </a:r>
            <a:r>
              <a:rPr sz="20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respectively.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48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Attribute</a:t>
            </a:r>
            <a:r>
              <a:rPr sz="20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HOURS</a:t>
            </a:r>
            <a:r>
              <a:rPr sz="20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in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800000"/>
                </a:solidFill>
                <a:latin typeface="Arial"/>
                <a:cs typeface="Arial"/>
              </a:rPr>
              <a:t>WORKS_ON</a:t>
            </a:r>
            <a:r>
              <a:rPr sz="20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represents</a:t>
            </a:r>
            <a:r>
              <a:rPr sz="2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 HOURS</a:t>
            </a:r>
            <a:r>
              <a:rPr sz="20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attribute</a:t>
            </a:r>
            <a:r>
              <a:rPr sz="2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2000" spc="-5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0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relation</a:t>
            </a:r>
            <a:r>
              <a:rPr sz="20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800000"/>
                </a:solidFill>
                <a:latin typeface="Arial"/>
                <a:cs typeface="Arial"/>
              </a:rPr>
              <a:t>type.</a:t>
            </a:r>
            <a:r>
              <a:rPr sz="2000" spc="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primary</a:t>
            </a:r>
            <a:r>
              <a:rPr sz="20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800000"/>
                </a:solidFill>
                <a:latin typeface="Arial"/>
                <a:cs typeface="Arial"/>
              </a:rPr>
              <a:t>key</a:t>
            </a:r>
            <a:r>
              <a:rPr sz="20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WORKS_ON</a:t>
            </a:r>
            <a:r>
              <a:rPr sz="20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relation</a:t>
            </a:r>
            <a:r>
              <a:rPr sz="20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is</a:t>
            </a:r>
            <a:r>
              <a:rPr sz="20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combination</a:t>
            </a:r>
            <a:r>
              <a:rPr sz="2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0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 foreign</a:t>
            </a:r>
            <a:r>
              <a:rPr sz="20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800000"/>
                </a:solidFill>
                <a:latin typeface="Arial"/>
                <a:cs typeface="Arial"/>
              </a:rPr>
              <a:t>key</a:t>
            </a:r>
            <a:r>
              <a:rPr sz="2000" spc="-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attributes</a:t>
            </a:r>
            <a:r>
              <a:rPr sz="20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{ESSN,</a:t>
            </a:r>
            <a:r>
              <a:rPr sz="2000" spc="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PNO}.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C8148557-5AD9-42F5-83FD-3F530A94E88B}" type="slidenum">
              <a:rPr lang="en-US" altLang="en-US" sz="1400">
                <a:solidFill>
                  <a:srgbClr val="990033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228600" y="303213"/>
            <a:ext cx="8610600" cy="687387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sz="3200" b="1" dirty="0">
                <a:latin typeface="Arial" charset="0"/>
              </a:rPr>
              <a:t>Mapping of Binary M:N Relationship Types</a:t>
            </a:r>
            <a:endParaRPr lang="en-US" sz="3200" kern="0" dirty="0">
              <a:solidFill>
                <a:srgbClr val="80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388" name="Picture 2" descr="Pink tissue 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52900"/>
            <a:ext cx="361156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389" name="Straight Connector 13"/>
          <p:cNvCxnSpPr>
            <a:cxnSpLocks noChangeShapeType="1"/>
          </p:cNvCxnSpPr>
          <p:nvPr/>
        </p:nvCxnSpPr>
        <p:spPr bwMode="auto">
          <a:xfrm>
            <a:off x="228600" y="3352800"/>
            <a:ext cx="8610600" cy="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390" name="Picture 4" descr="Pink tissue 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76400"/>
            <a:ext cx="49911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61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844" y="650570"/>
            <a:ext cx="753427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dirty="0">
                <a:latin typeface="Arial"/>
                <a:cs typeface="Arial"/>
              </a:rPr>
              <a:t>ER-to-Relational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Mapping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Algorithm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(contd.)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9-</a:t>
            </a:r>
            <a:r>
              <a:rPr spc="-20" dirty="0"/>
              <a:t> </a:t>
            </a: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42" y="1481012"/>
            <a:ext cx="8270240" cy="47091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2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Step</a:t>
            </a:r>
            <a:r>
              <a:rPr sz="2400" b="1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6:</a:t>
            </a:r>
            <a:r>
              <a:rPr sz="2400" b="1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Mapping</a:t>
            </a:r>
            <a:r>
              <a:rPr sz="2400" b="1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 Multivalued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 attributes.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54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For each</a:t>
            </a:r>
            <a:r>
              <a:rPr sz="20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multivalued</a:t>
            </a:r>
            <a:r>
              <a:rPr sz="2000" spc="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attribute</a:t>
            </a:r>
            <a:r>
              <a:rPr sz="20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A,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create</a:t>
            </a:r>
            <a:r>
              <a:rPr sz="20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new</a:t>
            </a:r>
            <a:r>
              <a:rPr sz="20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relation</a:t>
            </a:r>
            <a:r>
              <a:rPr sz="20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R.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ct val="90000"/>
              </a:lnSpc>
              <a:spcBef>
                <a:spcPts val="48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This</a:t>
            </a:r>
            <a:r>
              <a:rPr sz="2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relation</a:t>
            </a:r>
            <a:r>
              <a:rPr sz="20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will</a:t>
            </a:r>
            <a:r>
              <a:rPr sz="2000" spc="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include</a:t>
            </a:r>
            <a:r>
              <a:rPr sz="2000" spc="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an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 attribute</a:t>
            </a:r>
            <a:r>
              <a:rPr sz="20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corresponding</a:t>
            </a:r>
            <a:r>
              <a:rPr sz="20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 A,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plus</a:t>
            </a:r>
            <a:r>
              <a:rPr sz="20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000" spc="-5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primary</a:t>
            </a:r>
            <a:r>
              <a:rPr sz="20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800000"/>
                </a:solidFill>
                <a:latin typeface="Arial"/>
                <a:cs typeface="Arial"/>
              </a:rPr>
              <a:t>key</a:t>
            </a:r>
            <a:r>
              <a:rPr sz="2000" spc="-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attribute</a:t>
            </a:r>
            <a:r>
              <a:rPr sz="2000" spc="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K-as a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foreign</a:t>
            </a:r>
            <a:r>
              <a:rPr sz="2000" spc="5" dirty="0">
                <a:solidFill>
                  <a:srgbClr val="800000"/>
                </a:solidFill>
                <a:latin typeface="Arial"/>
                <a:cs typeface="Arial"/>
              </a:rPr>
              <a:t> key</a:t>
            </a:r>
            <a:r>
              <a:rPr sz="2000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in</a:t>
            </a:r>
            <a:r>
              <a:rPr sz="20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R-of</a:t>
            </a:r>
            <a:r>
              <a:rPr sz="2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the relation</a:t>
            </a:r>
            <a:r>
              <a:rPr sz="20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that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represents</a:t>
            </a:r>
            <a:r>
              <a:rPr sz="2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0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entity</a:t>
            </a:r>
            <a:r>
              <a:rPr sz="20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800000"/>
                </a:solidFill>
                <a:latin typeface="Arial"/>
                <a:cs typeface="Arial"/>
              </a:rPr>
              <a:t>type</a:t>
            </a:r>
            <a:r>
              <a:rPr sz="20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relationship</a:t>
            </a:r>
            <a:r>
              <a:rPr sz="2000" spc="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800000"/>
                </a:solidFill>
                <a:latin typeface="Arial"/>
                <a:cs typeface="Arial"/>
              </a:rPr>
              <a:t>type</a:t>
            </a:r>
            <a:r>
              <a:rPr sz="2000" spc="8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that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has</a:t>
            </a:r>
            <a:r>
              <a:rPr sz="2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as</a:t>
            </a:r>
            <a:r>
              <a:rPr sz="2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an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attribute.</a:t>
            </a:r>
            <a:endParaRPr sz="2000">
              <a:latin typeface="Arial"/>
              <a:cs typeface="Arial"/>
            </a:endParaRPr>
          </a:p>
          <a:p>
            <a:pPr marL="756285" marR="1082675" lvl="1" indent="-287020">
              <a:lnSpc>
                <a:spcPct val="90000"/>
              </a:lnSpc>
              <a:spcBef>
                <a:spcPts val="484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The primary </a:t>
            </a:r>
            <a:r>
              <a:rPr sz="2000" spc="5" dirty="0">
                <a:solidFill>
                  <a:srgbClr val="800000"/>
                </a:solidFill>
                <a:latin typeface="Arial"/>
                <a:cs typeface="Arial"/>
              </a:rPr>
              <a:t>key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R is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the combination of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A and K.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If the </a:t>
            </a:r>
            <a:r>
              <a:rPr sz="2000" spc="-5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multivalued</a:t>
            </a:r>
            <a:r>
              <a:rPr sz="2000" spc="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attribute</a:t>
            </a:r>
            <a:r>
              <a:rPr sz="20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is</a:t>
            </a:r>
            <a:r>
              <a:rPr sz="20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composite,</a:t>
            </a:r>
            <a:r>
              <a:rPr sz="2000" spc="-20" dirty="0">
                <a:solidFill>
                  <a:srgbClr val="800000"/>
                </a:solidFill>
                <a:latin typeface="Arial"/>
                <a:cs typeface="Arial"/>
              </a:rPr>
              <a:t> we</a:t>
            </a:r>
            <a:r>
              <a:rPr sz="2000" spc="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include</a:t>
            </a:r>
            <a:r>
              <a:rPr sz="2000" spc="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its</a:t>
            </a:r>
            <a:r>
              <a:rPr sz="20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simple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components.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27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Example:</a:t>
            </a:r>
            <a:r>
              <a:rPr sz="2400" b="1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4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relation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DEPT_LOCATIONS</a:t>
            </a:r>
            <a:r>
              <a:rPr sz="2400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created.</a:t>
            </a:r>
            <a:endParaRPr sz="2400">
              <a:latin typeface="Arial"/>
              <a:cs typeface="Arial"/>
            </a:endParaRPr>
          </a:p>
          <a:p>
            <a:pPr marL="756285" marR="109220" lvl="1" indent="-287020">
              <a:lnSpc>
                <a:spcPts val="2160"/>
              </a:lnSpc>
              <a:spcBef>
                <a:spcPts val="535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 attribute</a:t>
            </a:r>
            <a:r>
              <a:rPr sz="2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DLOCATION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represents</a:t>
            </a:r>
            <a:r>
              <a:rPr sz="20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multivalued</a:t>
            </a:r>
            <a:r>
              <a:rPr sz="2000" spc="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attribute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 LOCATIONS</a:t>
            </a:r>
            <a:r>
              <a:rPr sz="20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DEPARTMENT,</a:t>
            </a:r>
            <a:r>
              <a:rPr sz="2000" spc="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while</a:t>
            </a:r>
            <a:r>
              <a:rPr sz="2000" spc="8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DNUMBER-as</a:t>
            </a:r>
            <a:r>
              <a:rPr sz="2000" spc="7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foreign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key- </a:t>
            </a:r>
            <a:r>
              <a:rPr sz="2000" spc="-5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represents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0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primary</a:t>
            </a:r>
            <a:r>
              <a:rPr sz="20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800000"/>
                </a:solidFill>
                <a:latin typeface="Arial"/>
                <a:cs typeface="Arial"/>
              </a:rPr>
              <a:t>key</a:t>
            </a:r>
            <a:r>
              <a:rPr sz="20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0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DEPARTMENT</a:t>
            </a:r>
            <a:r>
              <a:rPr sz="2000" spc="7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relation.</a:t>
            </a:r>
            <a:endParaRPr sz="2000">
              <a:latin typeface="Arial"/>
              <a:cs typeface="Arial"/>
            </a:endParaRPr>
          </a:p>
          <a:p>
            <a:pPr marL="756285" marR="1254125" lvl="1" indent="-287020">
              <a:lnSpc>
                <a:spcPts val="2160"/>
              </a:lnSpc>
              <a:spcBef>
                <a:spcPts val="48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The primary </a:t>
            </a:r>
            <a:r>
              <a:rPr sz="2000" spc="5" dirty="0">
                <a:solidFill>
                  <a:srgbClr val="800000"/>
                </a:solidFill>
                <a:latin typeface="Arial"/>
                <a:cs typeface="Arial"/>
              </a:rPr>
              <a:t>key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R is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the combination of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{DNUMBER, </a:t>
            </a:r>
            <a:r>
              <a:rPr sz="2000" spc="-5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DLOCATION}.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95E5620D-BA33-4E58-A5DA-48DA34B4C28F}" type="slidenum">
              <a:rPr lang="en-US" altLang="en-US" sz="1400">
                <a:solidFill>
                  <a:srgbClr val="990033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228600" y="303213"/>
            <a:ext cx="8610600" cy="687387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sz="3200" b="1" dirty="0">
                <a:latin typeface="Arial" charset="0"/>
              </a:rPr>
              <a:t>Mapping of Multivalued attributes</a:t>
            </a:r>
            <a:endParaRPr lang="en-US" sz="3200" kern="0" dirty="0">
              <a:solidFill>
                <a:srgbClr val="80000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436" name="Straight Connector 13"/>
          <p:cNvCxnSpPr>
            <a:cxnSpLocks noChangeShapeType="1"/>
          </p:cNvCxnSpPr>
          <p:nvPr/>
        </p:nvCxnSpPr>
        <p:spPr bwMode="auto">
          <a:xfrm>
            <a:off x="228600" y="3352800"/>
            <a:ext cx="8610600" cy="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8437" name="Picture 6" descr="Pink tissue 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752600"/>
            <a:ext cx="25908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2" descr="Pink tissue 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67200"/>
            <a:ext cx="29876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40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44525"/>
            <a:ext cx="6838950" cy="1307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2414905" algn="l"/>
              </a:tabLst>
            </a:pPr>
            <a:r>
              <a:rPr sz="2800" b="1" dirty="0">
                <a:latin typeface="Verdana"/>
                <a:cs typeface="Verdana"/>
              </a:rPr>
              <a:t>Figure</a:t>
            </a:r>
            <a:r>
              <a:rPr sz="2800" b="1" spc="10" dirty="0">
                <a:latin typeface="Verdana"/>
                <a:cs typeface="Verdana"/>
              </a:rPr>
              <a:t> </a:t>
            </a:r>
            <a:r>
              <a:rPr sz="2800" b="1" dirty="0">
                <a:latin typeface="Verdana"/>
                <a:cs typeface="Verdana"/>
              </a:rPr>
              <a:t>9.2	</a:t>
            </a:r>
            <a:r>
              <a:rPr sz="2800" dirty="0">
                <a:latin typeface="Verdana"/>
                <a:cs typeface="Verdana"/>
              </a:rPr>
              <a:t>Result of </a:t>
            </a:r>
            <a:r>
              <a:rPr sz="2800" spc="5" dirty="0">
                <a:latin typeface="Verdana"/>
                <a:cs typeface="Verdana"/>
              </a:rPr>
              <a:t>mapping </a:t>
            </a:r>
            <a:r>
              <a:rPr sz="2800" spc="-5" dirty="0">
                <a:latin typeface="Verdana"/>
                <a:cs typeface="Verdana"/>
              </a:rPr>
              <a:t>the 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5" dirty="0">
                <a:latin typeface="Verdana"/>
                <a:cs typeface="Verdana"/>
              </a:rPr>
              <a:t>COMPANY</a:t>
            </a:r>
            <a:r>
              <a:rPr sz="2800" spc="-7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ER </a:t>
            </a:r>
            <a:r>
              <a:rPr sz="2800" spc="5" dirty="0">
                <a:latin typeface="Verdana"/>
                <a:cs typeface="Verdana"/>
              </a:rPr>
              <a:t>schema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spc="10" dirty="0">
                <a:latin typeface="Verdana"/>
                <a:cs typeface="Verdana"/>
              </a:rPr>
              <a:t>into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spc="5" dirty="0">
                <a:latin typeface="Verdana"/>
                <a:cs typeface="Verdana"/>
              </a:rPr>
              <a:t>a</a:t>
            </a:r>
            <a:r>
              <a:rPr sz="2800" spc="-5" dirty="0">
                <a:latin typeface="Verdana"/>
                <a:cs typeface="Verdana"/>
              </a:rPr>
              <a:t> </a:t>
            </a:r>
            <a:r>
              <a:rPr sz="2800" spc="5" dirty="0">
                <a:latin typeface="Verdana"/>
                <a:cs typeface="Verdana"/>
              </a:rPr>
              <a:t>relational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database</a:t>
            </a:r>
            <a:r>
              <a:rPr sz="2800" spc="-5" dirty="0">
                <a:latin typeface="Verdana"/>
                <a:cs typeface="Verdana"/>
              </a:rPr>
              <a:t> </a:t>
            </a:r>
            <a:r>
              <a:rPr sz="2800" spc="5" dirty="0">
                <a:latin typeface="Verdana"/>
                <a:cs typeface="Verdana"/>
              </a:rPr>
              <a:t>schema.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744" y="1524000"/>
            <a:ext cx="7007352" cy="5029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9-</a:t>
            </a:r>
            <a:r>
              <a:rPr spc="-20" dirty="0"/>
              <a:t> </a:t>
            </a: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625" y="3183382"/>
            <a:ext cx="8103234" cy="24057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333399"/>
                </a:solidFill>
                <a:latin typeface="Arial"/>
                <a:cs typeface="Arial"/>
              </a:rPr>
              <a:t>CHAPTER</a:t>
            </a:r>
            <a:r>
              <a:rPr sz="3600" b="1" spc="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33399"/>
                </a:solidFill>
                <a:latin typeface="Arial"/>
                <a:cs typeface="Arial"/>
              </a:rPr>
              <a:t>9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750" dirty="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</a:pPr>
            <a:r>
              <a:rPr sz="3600" spc="-10" dirty="0">
                <a:solidFill>
                  <a:srgbClr val="333399"/>
                </a:solidFill>
                <a:latin typeface="Arial"/>
                <a:cs typeface="Arial"/>
              </a:rPr>
              <a:t>Relational</a:t>
            </a:r>
            <a:r>
              <a:rPr sz="3600" spc="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333399"/>
                </a:solidFill>
                <a:latin typeface="Arial"/>
                <a:cs typeface="Arial"/>
              </a:rPr>
              <a:t>Database</a:t>
            </a:r>
            <a:r>
              <a:rPr sz="3600" spc="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333399"/>
                </a:solidFill>
                <a:latin typeface="Arial"/>
                <a:cs typeface="Arial"/>
              </a:rPr>
              <a:t>Design</a:t>
            </a:r>
            <a:r>
              <a:rPr sz="3600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333399"/>
                </a:solidFill>
                <a:latin typeface="Arial"/>
                <a:cs typeface="Arial"/>
              </a:rPr>
              <a:t>by</a:t>
            </a:r>
            <a:r>
              <a:rPr sz="36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600" spc="5" dirty="0">
                <a:solidFill>
                  <a:srgbClr val="333399"/>
                </a:solidFill>
                <a:latin typeface="Arial"/>
                <a:cs typeface="Arial"/>
              </a:rPr>
              <a:t>ER- </a:t>
            </a:r>
            <a:r>
              <a:rPr sz="3600" spc="-1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3600" spc="-985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600" spc="-5" smtClean="0">
                <a:solidFill>
                  <a:srgbClr val="333399"/>
                </a:solidFill>
                <a:latin typeface="Arial"/>
                <a:cs typeface="Arial"/>
              </a:rPr>
              <a:t>EER-to-Relational</a:t>
            </a:r>
            <a:r>
              <a:rPr sz="3600" spc="55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333399"/>
                </a:solidFill>
                <a:latin typeface="Arial"/>
                <a:cs typeface="Arial"/>
              </a:rPr>
              <a:t>Mapping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63078" y="6602965"/>
            <a:ext cx="92710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Slide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9-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400" b="1" spc="-5" dirty="0">
                <a:solidFill>
                  <a:srgbClr val="990033"/>
                </a:solidFill>
                <a:latin typeface="Arial"/>
                <a:cs typeface="Arial"/>
              </a:rPr>
              <a:t>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844" y="528269"/>
            <a:ext cx="753427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dirty="0">
                <a:latin typeface="Arial"/>
                <a:cs typeface="Arial"/>
              </a:rPr>
              <a:t>ER-to-Relational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Mapping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Algorithm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(contd.)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9-</a:t>
            </a:r>
            <a:r>
              <a:rPr spc="-20" dirty="0"/>
              <a:t> </a:t>
            </a: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42" y="1484994"/>
            <a:ext cx="8221980" cy="436054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39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Step</a:t>
            </a:r>
            <a:r>
              <a:rPr sz="2400" b="1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7:</a:t>
            </a:r>
            <a:r>
              <a:rPr sz="2400" b="1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Mapping</a:t>
            </a:r>
            <a:r>
              <a:rPr sz="2400" b="1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33399"/>
                </a:solidFill>
                <a:latin typeface="Arial"/>
                <a:cs typeface="Arial"/>
              </a:rPr>
              <a:t>N-ary</a:t>
            </a:r>
            <a:r>
              <a:rPr sz="2400" b="1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Relationship</a:t>
            </a:r>
            <a:r>
              <a:rPr sz="2400" b="1" spc="-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33399"/>
                </a:solidFill>
                <a:latin typeface="Arial"/>
                <a:cs typeface="Arial"/>
              </a:rPr>
              <a:t>Types.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ts val="2510"/>
              </a:lnSpc>
              <a:spcBef>
                <a:spcPts val="27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For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each</a:t>
            </a:r>
            <a:r>
              <a:rPr sz="22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n-ary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relationship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type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R,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where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n&gt;2,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create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new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ts val="2510"/>
              </a:lnSpc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relationship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S</a:t>
            </a:r>
            <a:r>
              <a:rPr sz="22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sz="22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represent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R.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ts val="2510"/>
              </a:lnSpc>
              <a:spcBef>
                <a:spcPts val="27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Include</a:t>
            </a:r>
            <a:r>
              <a:rPr sz="22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as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foreign</a:t>
            </a:r>
            <a:r>
              <a:rPr sz="2200" spc="-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key</a:t>
            </a:r>
            <a:r>
              <a:rPr sz="22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attributes</a:t>
            </a:r>
            <a:r>
              <a:rPr sz="22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in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 S the</a:t>
            </a:r>
            <a:r>
              <a:rPr sz="22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primary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keys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ts val="2510"/>
              </a:lnSpc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relations</a:t>
            </a:r>
            <a:r>
              <a:rPr sz="22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that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represent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2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participating</a:t>
            </a:r>
            <a:r>
              <a:rPr sz="22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entity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types.</a:t>
            </a:r>
            <a:endParaRPr sz="2200">
              <a:latin typeface="Arial"/>
              <a:cs typeface="Arial"/>
            </a:endParaRPr>
          </a:p>
          <a:p>
            <a:pPr marL="756285" marR="304800" lvl="1" indent="-287020">
              <a:lnSpc>
                <a:spcPct val="9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Also include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any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simple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attributes of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the n-ary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relationship </a:t>
            </a:r>
            <a:r>
              <a:rPr sz="2200" spc="-6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type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(or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simple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components of composite attributes)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as 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attributes</a:t>
            </a:r>
            <a:r>
              <a:rPr sz="2200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S.</a:t>
            </a:r>
            <a:endParaRPr sz="2200">
              <a:latin typeface="Arial"/>
              <a:cs typeface="Arial"/>
            </a:endParaRPr>
          </a:p>
          <a:p>
            <a:pPr marL="356870" indent="-344805">
              <a:lnSpc>
                <a:spcPts val="2735"/>
              </a:lnSpc>
              <a:spcBef>
                <a:spcPts val="2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Example:</a:t>
            </a:r>
            <a:r>
              <a:rPr sz="2400" b="1" spc="-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4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relationship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type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SUPPY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4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ER on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356870">
              <a:lnSpc>
                <a:spcPts val="2735"/>
              </a:lnSpc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next</a:t>
            </a:r>
            <a:r>
              <a:rPr sz="24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slide.</a:t>
            </a:r>
            <a:endParaRPr sz="2400">
              <a:latin typeface="Arial"/>
              <a:cs typeface="Arial"/>
            </a:endParaRPr>
          </a:p>
          <a:p>
            <a:pPr marL="756285" marR="397510" lvl="1" indent="-287020">
              <a:lnSpc>
                <a:spcPct val="90000"/>
              </a:lnSpc>
              <a:spcBef>
                <a:spcPts val="495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This</a:t>
            </a:r>
            <a:r>
              <a:rPr sz="2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can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be</a:t>
            </a:r>
            <a:r>
              <a:rPr sz="20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mapped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to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the relation</a:t>
            </a:r>
            <a:r>
              <a:rPr sz="20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SUPPLY</a:t>
            </a:r>
            <a:r>
              <a:rPr sz="2000" spc="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shown</a:t>
            </a:r>
            <a:r>
              <a:rPr sz="20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in</a:t>
            </a:r>
            <a:r>
              <a:rPr sz="2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relational</a:t>
            </a:r>
            <a:r>
              <a:rPr sz="2000" spc="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schema,</a:t>
            </a:r>
            <a:r>
              <a:rPr sz="20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whose</a:t>
            </a:r>
            <a:r>
              <a:rPr sz="20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primary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800000"/>
                </a:solidFill>
                <a:latin typeface="Arial"/>
                <a:cs typeface="Arial"/>
              </a:rPr>
              <a:t>key</a:t>
            </a:r>
            <a:r>
              <a:rPr sz="2000" spc="-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is</a:t>
            </a:r>
            <a:r>
              <a:rPr sz="2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0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combination</a:t>
            </a:r>
            <a:r>
              <a:rPr sz="2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0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000" spc="-5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three</a:t>
            </a:r>
            <a:r>
              <a:rPr sz="2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foreign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keys</a:t>
            </a:r>
            <a:r>
              <a:rPr sz="20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{SNAME,</a:t>
            </a:r>
            <a:r>
              <a:rPr sz="20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PARTNO,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PROJNAME}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444" y="495376"/>
            <a:ext cx="6129655" cy="817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FIGURE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3.17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3354"/>
              </a:lnSpc>
            </a:pPr>
            <a:r>
              <a:rPr sz="2800" b="1" spc="-20" dirty="0">
                <a:latin typeface="Arial"/>
                <a:cs typeface="Arial"/>
              </a:rPr>
              <a:t>TERNARY</a:t>
            </a:r>
            <a:r>
              <a:rPr sz="2800" b="1" spc="6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RELATIONSHIP:</a:t>
            </a:r>
            <a:r>
              <a:rPr sz="2800" b="1" spc="4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SUPPLY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911095"/>
            <a:ext cx="7638722" cy="264844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9-</a:t>
            </a:r>
            <a:r>
              <a:rPr spc="-20" dirty="0"/>
              <a:t> </a:t>
            </a: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640206"/>
            <a:ext cx="75622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latin typeface="Arial"/>
                <a:cs typeface="Arial"/>
              </a:rPr>
              <a:t>Mapping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 </a:t>
            </a:r>
            <a:r>
              <a:rPr sz="2800" b="1" i="1" dirty="0">
                <a:latin typeface="Arial"/>
                <a:cs typeface="Arial"/>
              </a:rPr>
              <a:t>n</a:t>
            </a:r>
            <a:r>
              <a:rPr sz="2800" b="1" dirty="0">
                <a:latin typeface="Arial"/>
                <a:cs typeface="Arial"/>
              </a:rPr>
              <a:t>-ary relationship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type</a:t>
            </a:r>
            <a:r>
              <a:rPr sz="2800" b="1" spc="9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SUPPLY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7715" y="1890133"/>
            <a:ext cx="5089182" cy="44159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9-</a:t>
            </a:r>
            <a:r>
              <a:rPr spc="-20" dirty="0"/>
              <a:t> </a:t>
            </a: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6557" rIns="0" bIns="0" rtlCol="0">
            <a:spAutoFit/>
          </a:bodyPr>
          <a:lstStyle/>
          <a:p>
            <a:pPr marL="469900" marR="508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latin typeface="Arial"/>
                <a:cs typeface="Arial"/>
              </a:rPr>
              <a:t>Summary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of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Mapping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constructs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and </a:t>
            </a:r>
            <a:r>
              <a:rPr sz="2800" b="1" spc="-7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constraints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552" y="2038667"/>
            <a:ext cx="8564653" cy="39652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9-</a:t>
            </a:r>
            <a:r>
              <a:rPr spc="-20" dirty="0"/>
              <a:t> </a:t>
            </a: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205" marR="5080" indent="-4851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Mapping</a:t>
            </a:r>
            <a:r>
              <a:rPr spc="35" dirty="0"/>
              <a:t> </a:t>
            </a:r>
            <a:r>
              <a:rPr spc="-10" dirty="0"/>
              <a:t>of</a:t>
            </a:r>
            <a:r>
              <a:rPr spc="-15" dirty="0"/>
              <a:t> </a:t>
            </a:r>
            <a:r>
              <a:rPr spc="-10" dirty="0"/>
              <a:t>Generalization</a:t>
            </a:r>
            <a:r>
              <a:rPr spc="60" dirty="0"/>
              <a:t> </a:t>
            </a:r>
            <a:r>
              <a:rPr spc="-10" dirty="0"/>
              <a:t>and </a:t>
            </a:r>
            <a:r>
              <a:rPr spc="-985" dirty="0"/>
              <a:t> </a:t>
            </a:r>
            <a:r>
              <a:rPr spc="-10" dirty="0"/>
              <a:t>Specialization</a:t>
            </a:r>
            <a:r>
              <a:rPr spc="60" dirty="0"/>
              <a:t> </a:t>
            </a:r>
            <a:r>
              <a:rPr spc="-10" dirty="0"/>
              <a:t>Hierarchies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9-</a:t>
            </a:r>
            <a:r>
              <a:rPr spc="-20" dirty="0"/>
              <a:t> </a:t>
            </a: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39" y="4146626"/>
            <a:ext cx="47485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33399"/>
                </a:solidFill>
                <a:latin typeface="Arial"/>
                <a:cs typeface="Arial"/>
              </a:rPr>
              <a:t>to</a:t>
            </a:r>
            <a:r>
              <a:rPr sz="36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36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333399"/>
                </a:solidFill>
                <a:latin typeface="Arial"/>
                <a:cs typeface="Arial"/>
              </a:rPr>
              <a:t>Relational</a:t>
            </a:r>
            <a:r>
              <a:rPr sz="36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333399"/>
                </a:solidFill>
                <a:latin typeface="Arial"/>
                <a:cs typeface="Arial"/>
              </a:rPr>
              <a:t>Schema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625792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Mapping</a:t>
            </a:r>
            <a:r>
              <a:rPr spc="-25" dirty="0"/>
              <a:t> </a:t>
            </a:r>
            <a:r>
              <a:rPr spc="-5" dirty="0"/>
              <a:t>EER</a:t>
            </a:r>
            <a:r>
              <a:rPr spc="20" dirty="0"/>
              <a:t> </a:t>
            </a:r>
            <a:r>
              <a:rPr spc="-5" dirty="0"/>
              <a:t>Model</a:t>
            </a:r>
            <a:r>
              <a:rPr spc="-15" dirty="0"/>
              <a:t> </a:t>
            </a:r>
            <a:r>
              <a:rPr spc="-5" dirty="0"/>
              <a:t>Constructs</a:t>
            </a:r>
            <a:r>
              <a:rPr spc="10" dirty="0"/>
              <a:t> </a:t>
            </a:r>
            <a:r>
              <a:rPr spc="-5" dirty="0"/>
              <a:t>to </a:t>
            </a:r>
            <a:r>
              <a:rPr spc="-875" dirty="0"/>
              <a:t> </a:t>
            </a:r>
            <a:r>
              <a:rPr spc="-5" dirty="0"/>
              <a:t>Relations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9-</a:t>
            </a:r>
            <a:r>
              <a:rPr spc="-20" dirty="0"/>
              <a:t> </a:t>
            </a: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78940"/>
            <a:ext cx="8206740" cy="47923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6870" marR="247650" indent="-344805">
              <a:lnSpc>
                <a:spcPts val="3030"/>
              </a:lnSpc>
              <a:spcBef>
                <a:spcPts val="484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Step8: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Options for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Mapping Specialization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or </a:t>
            </a:r>
            <a:r>
              <a:rPr sz="2800" b="1" spc="-7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Generalization.</a:t>
            </a:r>
            <a:endParaRPr sz="2800">
              <a:latin typeface="Arial"/>
              <a:cs typeface="Arial"/>
            </a:endParaRPr>
          </a:p>
          <a:p>
            <a:pPr marL="756285" marR="53975" lvl="1" indent="-287020">
              <a:lnSpc>
                <a:spcPct val="90000"/>
              </a:lnSpc>
              <a:spcBef>
                <a:spcPts val="575"/>
              </a:spcBef>
              <a:buClr>
                <a:srgbClr val="333399"/>
              </a:buClr>
              <a:buSzPct val="54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500" spc="-5" dirty="0">
                <a:solidFill>
                  <a:srgbClr val="800000"/>
                </a:solidFill>
                <a:latin typeface="Arial"/>
                <a:cs typeface="Arial"/>
              </a:rPr>
              <a:t>Convert</a:t>
            </a:r>
            <a:r>
              <a:rPr sz="25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800000"/>
                </a:solidFill>
                <a:latin typeface="Arial"/>
                <a:cs typeface="Arial"/>
              </a:rPr>
              <a:t>each</a:t>
            </a:r>
            <a:r>
              <a:rPr sz="25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800000"/>
                </a:solidFill>
                <a:latin typeface="Arial"/>
                <a:cs typeface="Arial"/>
              </a:rPr>
              <a:t>specialization</a:t>
            </a:r>
            <a:r>
              <a:rPr sz="25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800000"/>
                </a:solidFill>
                <a:latin typeface="Arial"/>
                <a:cs typeface="Arial"/>
              </a:rPr>
              <a:t>with</a:t>
            </a:r>
            <a:r>
              <a:rPr sz="25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sz="25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800000"/>
                </a:solidFill>
                <a:latin typeface="Arial"/>
                <a:cs typeface="Arial"/>
              </a:rPr>
              <a:t>subclasses</a:t>
            </a:r>
            <a:r>
              <a:rPr sz="25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800000"/>
                </a:solidFill>
                <a:latin typeface="Arial"/>
                <a:cs typeface="Arial"/>
              </a:rPr>
              <a:t>{S1, </a:t>
            </a:r>
            <a:r>
              <a:rPr sz="25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800000"/>
                </a:solidFill>
                <a:latin typeface="Arial"/>
                <a:cs typeface="Arial"/>
              </a:rPr>
              <a:t>S2,….,Sm} and generalized superclass C, where the </a:t>
            </a:r>
            <a:r>
              <a:rPr sz="2500" spc="-68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800000"/>
                </a:solidFill>
                <a:latin typeface="Arial"/>
                <a:cs typeface="Arial"/>
              </a:rPr>
              <a:t>attributes</a:t>
            </a:r>
            <a:r>
              <a:rPr sz="25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800000"/>
                </a:solidFill>
                <a:latin typeface="Arial"/>
                <a:cs typeface="Arial"/>
              </a:rPr>
              <a:t>of C </a:t>
            </a:r>
            <a:r>
              <a:rPr sz="2500" dirty="0">
                <a:solidFill>
                  <a:srgbClr val="800000"/>
                </a:solidFill>
                <a:latin typeface="Arial"/>
                <a:cs typeface="Arial"/>
              </a:rPr>
              <a:t>are</a:t>
            </a:r>
            <a:r>
              <a:rPr sz="2500" spc="-5" dirty="0">
                <a:solidFill>
                  <a:srgbClr val="800000"/>
                </a:solidFill>
                <a:latin typeface="Arial"/>
                <a:cs typeface="Arial"/>
              </a:rPr>
              <a:t> {k,a1,…an}</a:t>
            </a:r>
            <a:r>
              <a:rPr sz="25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sz="25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800000"/>
                </a:solidFill>
                <a:latin typeface="Arial"/>
                <a:cs typeface="Arial"/>
              </a:rPr>
              <a:t>k</a:t>
            </a:r>
            <a:r>
              <a:rPr sz="25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800000"/>
                </a:solidFill>
                <a:latin typeface="Arial"/>
                <a:cs typeface="Arial"/>
              </a:rPr>
              <a:t>is</a:t>
            </a:r>
            <a:r>
              <a:rPr sz="25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5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800000"/>
                </a:solidFill>
                <a:latin typeface="Arial"/>
                <a:cs typeface="Arial"/>
              </a:rPr>
              <a:t>(primary) </a:t>
            </a:r>
            <a:r>
              <a:rPr sz="25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800000"/>
                </a:solidFill>
                <a:latin typeface="Arial"/>
                <a:cs typeface="Arial"/>
              </a:rPr>
              <a:t>key,</a:t>
            </a:r>
            <a:r>
              <a:rPr sz="25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800000"/>
                </a:solidFill>
                <a:latin typeface="Arial"/>
                <a:cs typeface="Arial"/>
              </a:rPr>
              <a:t>into</a:t>
            </a:r>
            <a:r>
              <a:rPr sz="25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800000"/>
                </a:solidFill>
                <a:latin typeface="Arial"/>
                <a:cs typeface="Arial"/>
              </a:rPr>
              <a:t>relational</a:t>
            </a:r>
            <a:r>
              <a:rPr sz="25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800000"/>
                </a:solidFill>
                <a:latin typeface="Arial"/>
                <a:cs typeface="Arial"/>
              </a:rPr>
              <a:t>schemas</a:t>
            </a:r>
            <a:r>
              <a:rPr sz="25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800000"/>
                </a:solidFill>
                <a:latin typeface="Arial"/>
                <a:cs typeface="Arial"/>
              </a:rPr>
              <a:t>using</a:t>
            </a:r>
            <a:r>
              <a:rPr sz="25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800000"/>
                </a:solidFill>
                <a:latin typeface="Arial"/>
                <a:cs typeface="Arial"/>
              </a:rPr>
              <a:t>one</a:t>
            </a:r>
            <a:r>
              <a:rPr sz="25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5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5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800000"/>
                </a:solidFill>
                <a:latin typeface="Arial"/>
                <a:cs typeface="Arial"/>
              </a:rPr>
              <a:t>four </a:t>
            </a:r>
            <a:r>
              <a:rPr sz="25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800000"/>
                </a:solidFill>
                <a:latin typeface="Arial"/>
                <a:cs typeface="Arial"/>
              </a:rPr>
              <a:t>following</a:t>
            </a:r>
            <a:r>
              <a:rPr sz="25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800000"/>
                </a:solidFill>
                <a:latin typeface="Arial"/>
                <a:cs typeface="Arial"/>
              </a:rPr>
              <a:t>options:</a:t>
            </a:r>
            <a:endParaRPr sz="2500">
              <a:latin typeface="Arial"/>
              <a:cs typeface="Arial"/>
            </a:endParaRPr>
          </a:p>
          <a:p>
            <a:pPr marL="1155700" marR="1021080" lvl="2" indent="-228600">
              <a:lnSpc>
                <a:spcPts val="2590"/>
              </a:lnSpc>
              <a:spcBef>
                <a:spcPts val="62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Option 8A: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Multiple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relations-Superclass and </a:t>
            </a:r>
            <a:r>
              <a:rPr sz="2400" spc="-6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subclasses</a:t>
            </a:r>
            <a:endParaRPr sz="24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5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Option</a:t>
            </a:r>
            <a:r>
              <a:rPr sz="24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8B: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Multiple</a:t>
            </a:r>
            <a:r>
              <a:rPr sz="24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relations-Subclass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relations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only</a:t>
            </a:r>
            <a:endParaRPr sz="24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Option</a:t>
            </a:r>
            <a:r>
              <a:rPr sz="2400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8C: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 Single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 relation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with</a:t>
            </a:r>
            <a:r>
              <a:rPr sz="2400" spc="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one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type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attribute</a:t>
            </a:r>
            <a:endParaRPr sz="2400">
              <a:latin typeface="Arial"/>
              <a:cs typeface="Arial"/>
            </a:endParaRPr>
          </a:p>
          <a:p>
            <a:pPr marL="1155700" lvl="2" indent="-229235">
              <a:lnSpc>
                <a:spcPts val="2595"/>
              </a:lnSpc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Option</a:t>
            </a:r>
            <a:r>
              <a:rPr sz="24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8D: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Single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 relation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with</a:t>
            </a:r>
            <a:r>
              <a:rPr sz="2400" spc="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multiple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type</a:t>
            </a:r>
            <a:endParaRPr sz="2400">
              <a:latin typeface="Arial"/>
              <a:cs typeface="Arial"/>
            </a:endParaRPr>
          </a:p>
          <a:p>
            <a:pPr marL="1155700">
              <a:lnSpc>
                <a:spcPts val="2595"/>
              </a:lnSpc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attributes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625792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Mapping</a:t>
            </a:r>
            <a:r>
              <a:rPr spc="-25" dirty="0"/>
              <a:t> </a:t>
            </a:r>
            <a:r>
              <a:rPr spc="-5" dirty="0"/>
              <a:t>EER</a:t>
            </a:r>
            <a:r>
              <a:rPr spc="20" dirty="0"/>
              <a:t> </a:t>
            </a:r>
            <a:r>
              <a:rPr spc="-5" dirty="0"/>
              <a:t>Model</a:t>
            </a:r>
            <a:r>
              <a:rPr spc="-15" dirty="0"/>
              <a:t> </a:t>
            </a:r>
            <a:r>
              <a:rPr spc="-5" dirty="0"/>
              <a:t>Constructs</a:t>
            </a:r>
            <a:r>
              <a:rPr spc="10" dirty="0"/>
              <a:t> </a:t>
            </a:r>
            <a:r>
              <a:rPr spc="-5" dirty="0"/>
              <a:t>to </a:t>
            </a:r>
            <a:r>
              <a:rPr spc="-875" dirty="0"/>
              <a:t> </a:t>
            </a:r>
            <a:r>
              <a:rPr spc="-5" dirty="0"/>
              <a:t>Relations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9-</a:t>
            </a:r>
            <a:r>
              <a:rPr spc="-20" dirty="0"/>
              <a:t> </a:t>
            </a: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88389"/>
            <a:ext cx="8149590" cy="41351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6870" marR="1285875" indent="-344805">
              <a:lnSpc>
                <a:spcPts val="2590"/>
              </a:lnSpc>
              <a:spcBef>
                <a:spcPts val="42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Option </a:t>
            </a:r>
            <a:r>
              <a:rPr sz="2400" b="1" spc="-25" dirty="0">
                <a:solidFill>
                  <a:srgbClr val="333399"/>
                </a:solidFill>
                <a:latin typeface="Arial"/>
                <a:cs typeface="Arial"/>
              </a:rPr>
              <a:t>8A: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Multiple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relations-Superclass and </a:t>
            </a:r>
            <a:r>
              <a:rPr sz="2400" b="1" spc="-6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subclasses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90000"/>
              </a:lnSpc>
              <a:spcBef>
                <a:spcPts val="495"/>
              </a:spcBef>
              <a:buClr>
                <a:srgbClr val="3333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Create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relation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L for C 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with attributes Attrs(L)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=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{k,a1,…an}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 and</a:t>
            </a:r>
            <a:r>
              <a:rPr sz="21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PK(L)</a:t>
            </a:r>
            <a:r>
              <a:rPr sz="21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=</a:t>
            </a:r>
            <a:r>
              <a:rPr sz="21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15" dirty="0">
                <a:solidFill>
                  <a:srgbClr val="800000"/>
                </a:solidFill>
                <a:latin typeface="Arial"/>
                <a:cs typeface="Arial"/>
              </a:rPr>
              <a:t>k.</a:t>
            </a:r>
            <a:r>
              <a:rPr sz="21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Create</a:t>
            </a:r>
            <a:r>
              <a:rPr sz="2100" spc="-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relation</a:t>
            </a:r>
            <a:r>
              <a:rPr sz="2100" spc="-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Li</a:t>
            </a:r>
            <a:r>
              <a:rPr sz="21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for</a:t>
            </a:r>
            <a:r>
              <a:rPr sz="21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each</a:t>
            </a:r>
            <a:r>
              <a:rPr sz="21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subclass</a:t>
            </a:r>
            <a:r>
              <a:rPr sz="2100" spc="-8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Si,</a:t>
            </a:r>
            <a:r>
              <a:rPr sz="21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1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&lt;</a:t>
            </a:r>
            <a:r>
              <a:rPr sz="21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i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 &lt; </a:t>
            </a:r>
            <a:r>
              <a:rPr sz="2100" spc="-57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800000"/>
                </a:solidFill>
                <a:latin typeface="Arial"/>
                <a:cs typeface="Arial"/>
              </a:rPr>
              <a:t>m, 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with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the attributesAttrs(Li)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= {k} U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{attributes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of Si} and </a:t>
            </a:r>
            <a:r>
              <a:rPr sz="21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PK(Li)=k. This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option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works for any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specialization 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(total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or </a:t>
            </a:r>
            <a:r>
              <a:rPr sz="21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partial,</a:t>
            </a:r>
            <a:r>
              <a:rPr sz="2100" spc="-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disjoint</a:t>
            </a:r>
            <a:r>
              <a:rPr sz="2100" spc="-7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over-lapping).</a:t>
            </a:r>
            <a:endParaRPr sz="21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2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Option</a:t>
            </a:r>
            <a:r>
              <a:rPr sz="2400" b="1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8B:</a:t>
            </a:r>
            <a:r>
              <a:rPr sz="2400" b="1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Multiple</a:t>
            </a:r>
            <a:r>
              <a:rPr sz="2400" b="1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relations-Subclass</a:t>
            </a:r>
            <a:r>
              <a:rPr sz="2400" b="1" spc="-9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relations</a:t>
            </a:r>
            <a:r>
              <a:rPr sz="2400" b="1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only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ts val="2400"/>
              </a:lnSpc>
              <a:spcBef>
                <a:spcPts val="254"/>
              </a:spcBef>
              <a:buClr>
                <a:srgbClr val="3333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Create</a:t>
            </a:r>
            <a:r>
              <a:rPr sz="2100" spc="-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relation</a:t>
            </a:r>
            <a:r>
              <a:rPr sz="2100" spc="-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Li</a:t>
            </a:r>
            <a:r>
              <a:rPr sz="21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for</a:t>
            </a:r>
            <a:r>
              <a:rPr sz="21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each</a:t>
            </a:r>
            <a:r>
              <a:rPr sz="2100" spc="-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subclass</a:t>
            </a:r>
            <a:r>
              <a:rPr sz="2100" spc="-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Si,</a:t>
            </a:r>
            <a:r>
              <a:rPr sz="21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1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&lt;</a:t>
            </a:r>
            <a:r>
              <a:rPr sz="21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i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&lt;</a:t>
            </a:r>
            <a:r>
              <a:rPr sz="21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800000"/>
                </a:solidFill>
                <a:latin typeface="Arial"/>
                <a:cs typeface="Arial"/>
              </a:rPr>
              <a:t>m,</a:t>
            </a:r>
            <a:r>
              <a:rPr sz="21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with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endParaRPr sz="2100">
              <a:latin typeface="Arial"/>
              <a:cs typeface="Arial"/>
            </a:endParaRPr>
          </a:p>
          <a:p>
            <a:pPr marL="756285">
              <a:lnSpc>
                <a:spcPts val="2270"/>
              </a:lnSpc>
            </a:pP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attributes</a:t>
            </a:r>
            <a:r>
              <a:rPr sz="21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Attr(Li)</a:t>
            </a:r>
            <a:r>
              <a:rPr sz="21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=</a:t>
            </a:r>
            <a:r>
              <a:rPr sz="21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{attributes</a:t>
            </a:r>
            <a:r>
              <a:rPr sz="21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 Si}</a:t>
            </a:r>
            <a:r>
              <a:rPr sz="21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800000"/>
                </a:solidFill>
                <a:latin typeface="Arial"/>
                <a:cs typeface="Arial"/>
              </a:rPr>
              <a:t>U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{k,a1…,an}</a:t>
            </a:r>
            <a:r>
              <a:rPr sz="2100" spc="-8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sz="21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PK(Li)</a:t>
            </a:r>
            <a:r>
              <a:rPr sz="2100" spc="-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=</a:t>
            </a:r>
            <a:endParaRPr sz="2100">
              <a:latin typeface="Arial"/>
              <a:cs typeface="Arial"/>
            </a:endParaRPr>
          </a:p>
          <a:p>
            <a:pPr marL="756285" marR="777875">
              <a:lnSpc>
                <a:spcPct val="90100"/>
              </a:lnSpc>
              <a:spcBef>
                <a:spcPts val="120"/>
              </a:spcBef>
              <a:tabLst>
                <a:tab pos="4427220" algn="l"/>
              </a:tabLst>
            </a:pPr>
            <a:r>
              <a:rPr sz="2100" spc="10" dirty="0">
                <a:solidFill>
                  <a:srgbClr val="800000"/>
                </a:solidFill>
                <a:latin typeface="Arial"/>
                <a:cs typeface="Arial"/>
              </a:rPr>
              <a:t>k.</a:t>
            </a:r>
            <a:r>
              <a:rPr sz="21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This</a:t>
            </a:r>
            <a:r>
              <a:rPr sz="2100" spc="-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option</a:t>
            </a:r>
            <a:r>
              <a:rPr sz="2100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only</a:t>
            </a:r>
            <a:r>
              <a:rPr sz="21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works</a:t>
            </a:r>
            <a:r>
              <a:rPr sz="2100" spc="-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for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a	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specialization whose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subclasses</a:t>
            </a:r>
            <a:r>
              <a:rPr sz="2100" spc="-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are</a:t>
            </a:r>
            <a:r>
              <a:rPr sz="21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total</a:t>
            </a:r>
            <a:r>
              <a:rPr sz="21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(every</a:t>
            </a:r>
            <a:r>
              <a:rPr sz="21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entity</a:t>
            </a:r>
            <a:r>
              <a:rPr sz="21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in</a:t>
            </a:r>
            <a:r>
              <a:rPr sz="21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superclass</a:t>
            </a:r>
            <a:r>
              <a:rPr sz="2100" spc="-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must </a:t>
            </a:r>
            <a:r>
              <a:rPr sz="2100" spc="-57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belong</a:t>
            </a:r>
            <a:r>
              <a:rPr sz="21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sz="2100" spc="-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(at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least)</a:t>
            </a:r>
            <a:r>
              <a:rPr sz="21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one</a:t>
            </a:r>
            <a:r>
              <a:rPr sz="21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1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subclasses).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457" rIns="0" bIns="0" rtlCol="0">
            <a:spAutoFit/>
          </a:bodyPr>
          <a:lstStyle/>
          <a:p>
            <a:pPr marL="34925" marR="5080">
              <a:lnSpc>
                <a:spcPct val="100000"/>
              </a:lnSpc>
              <a:spcBef>
                <a:spcPts val="110"/>
              </a:spcBef>
            </a:pPr>
            <a:r>
              <a:rPr sz="2800" b="1" dirty="0">
                <a:latin typeface="Arial"/>
                <a:cs typeface="Arial"/>
              </a:rPr>
              <a:t>Mapping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EER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Model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Constructs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to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Relations </a:t>
            </a:r>
            <a:r>
              <a:rPr sz="2800" b="1" spc="-7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(contd.)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9-</a:t>
            </a:r>
            <a:r>
              <a:rPr spc="-20" dirty="0"/>
              <a:t> </a:t>
            </a: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2991" y="1913872"/>
            <a:ext cx="8279130" cy="35953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82270" indent="-344805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82270" algn="l"/>
                <a:tab pos="382905" algn="l"/>
              </a:tabLst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Option</a:t>
            </a:r>
            <a:r>
              <a:rPr sz="2400" b="1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8C:</a:t>
            </a:r>
            <a:r>
              <a:rPr sz="2400" b="1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Single</a:t>
            </a:r>
            <a:r>
              <a:rPr sz="2400" b="1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relation</a:t>
            </a:r>
            <a:r>
              <a:rPr sz="2400" b="1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10" dirty="0">
                <a:solidFill>
                  <a:srgbClr val="333399"/>
                </a:solidFill>
                <a:latin typeface="Arial"/>
                <a:cs typeface="Arial"/>
              </a:rPr>
              <a:t>with</a:t>
            </a:r>
            <a:r>
              <a:rPr sz="2400" b="1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one</a:t>
            </a:r>
            <a:r>
              <a:rPr sz="2400" b="1" spc="-20" dirty="0">
                <a:solidFill>
                  <a:srgbClr val="333399"/>
                </a:solidFill>
                <a:latin typeface="Arial"/>
                <a:cs typeface="Arial"/>
              </a:rPr>
              <a:t> type</a:t>
            </a:r>
            <a:r>
              <a:rPr sz="2400" b="1" spc="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attribute</a:t>
            </a:r>
            <a:endParaRPr sz="2400">
              <a:latin typeface="Arial"/>
              <a:cs typeface="Arial"/>
            </a:endParaRPr>
          </a:p>
          <a:p>
            <a:pPr marL="781685" lvl="1" indent="-287020">
              <a:lnSpc>
                <a:spcPct val="100000"/>
              </a:lnSpc>
              <a:spcBef>
                <a:spcPts val="520"/>
              </a:spcBef>
              <a:buClr>
                <a:srgbClr val="333399"/>
              </a:buClr>
              <a:buSzPct val="54761"/>
              <a:buFont typeface="Wingdings"/>
              <a:buChar char=""/>
              <a:tabLst>
                <a:tab pos="781685" algn="l"/>
                <a:tab pos="782320" algn="l"/>
              </a:tabLst>
            </a:pP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Create</a:t>
            </a:r>
            <a:r>
              <a:rPr sz="2100" spc="-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single</a:t>
            </a:r>
            <a:r>
              <a:rPr sz="2100" spc="-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relation</a:t>
            </a:r>
            <a:r>
              <a:rPr sz="2100" spc="-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L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with</a:t>
            </a:r>
            <a:r>
              <a:rPr sz="21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attributes</a:t>
            </a:r>
            <a:r>
              <a:rPr sz="21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Attrs(L)</a:t>
            </a:r>
            <a:r>
              <a:rPr sz="21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=</a:t>
            </a:r>
            <a:r>
              <a:rPr sz="21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{k,a</a:t>
            </a:r>
            <a:r>
              <a:rPr sz="2100" baseline="-19841" dirty="0">
                <a:solidFill>
                  <a:srgbClr val="800000"/>
                </a:solidFill>
                <a:latin typeface="Arial"/>
                <a:cs typeface="Arial"/>
              </a:rPr>
              <a:t>1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,…a</a:t>
            </a:r>
            <a:r>
              <a:rPr sz="2100" baseline="-19841" dirty="0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}</a:t>
            </a:r>
            <a:r>
              <a:rPr sz="21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U</a:t>
            </a:r>
            <a:endParaRPr sz="2100">
              <a:latin typeface="Arial"/>
              <a:cs typeface="Arial"/>
            </a:endParaRPr>
          </a:p>
          <a:p>
            <a:pPr marL="781685" marR="60960">
              <a:lnSpc>
                <a:spcPct val="100000"/>
              </a:lnSpc>
            </a:pP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{attributes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S</a:t>
            </a:r>
            <a:r>
              <a:rPr sz="2100" baseline="-19841" dirty="0">
                <a:solidFill>
                  <a:srgbClr val="800000"/>
                </a:solidFill>
                <a:latin typeface="Arial"/>
                <a:cs typeface="Arial"/>
              </a:rPr>
              <a:t>1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} </a:t>
            </a:r>
            <a:r>
              <a:rPr sz="2100" spc="10" dirty="0">
                <a:solidFill>
                  <a:srgbClr val="800000"/>
                </a:solidFill>
                <a:latin typeface="Arial"/>
                <a:cs typeface="Arial"/>
              </a:rPr>
              <a:t>U</a:t>
            </a:r>
            <a:r>
              <a:rPr sz="2100" spc="10" dirty="0">
                <a:solidFill>
                  <a:srgbClr val="800000"/>
                </a:solidFill>
                <a:latin typeface="Times New Roman"/>
                <a:cs typeface="Times New Roman"/>
              </a:rPr>
              <a:t>…</a:t>
            </a:r>
            <a:r>
              <a:rPr sz="2100" spc="10" dirty="0">
                <a:solidFill>
                  <a:srgbClr val="800000"/>
                </a:solidFill>
                <a:latin typeface="Arial"/>
                <a:cs typeface="Arial"/>
              </a:rPr>
              <a:t>U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{attributes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2100" spc="10" dirty="0">
                <a:solidFill>
                  <a:srgbClr val="800000"/>
                </a:solidFill>
                <a:latin typeface="Arial"/>
                <a:cs typeface="Arial"/>
              </a:rPr>
              <a:t>S</a:t>
            </a:r>
            <a:r>
              <a:rPr sz="2100" spc="15" baseline="-19841" dirty="0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sz="2100" spc="10" dirty="0">
                <a:solidFill>
                  <a:srgbClr val="800000"/>
                </a:solidFill>
                <a:latin typeface="Arial"/>
                <a:cs typeface="Arial"/>
              </a:rPr>
              <a:t>}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U 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{t}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and PK(L) = </a:t>
            </a:r>
            <a:r>
              <a:rPr sz="2100" spc="10" dirty="0">
                <a:solidFill>
                  <a:srgbClr val="800000"/>
                </a:solidFill>
                <a:latin typeface="Arial"/>
                <a:cs typeface="Arial"/>
              </a:rPr>
              <a:t>k. </a:t>
            </a:r>
            <a:r>
              <a:rPr sz="21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1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attribute</a:t>
            </a:r>
            <a:r>
              <a:rPr sz="21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is</a:t>
            </a:r>
            <a:r>
              <a:rPr sz="21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called</a:t>
            </a:r>
            <a:r>
              <a:rPr sz="21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2100" spc="-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type</a:t>
            </a:r>
            <a:r>
              <a:rPr sz="21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(or</a:t>
            </a:r>
            <a:r>
              <a:rPr sz="21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800000"/>
                </a:solidFill>
                <a:latin typeface="Arial"/>
                <a:cs typeface="Arial"/>
              </a:rPr>
              <a:t>discriminating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)</a:t>
            </a:r>
            <a:r>
              <a:rPr sz="2100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attribute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that </a:t>
            </a:r>
            <a:r>
              <a:rPr sz="2100" spc="-57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indicates</a:t>
            </a:r>
            <a:r>
              <a:rPr sz="21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100" spc="-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subclass</a:t>
            </a:r>
            <a:r>
              <a:rPr sz="2100" spc="-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to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which</a:t>
            </a:r>
            <a:r>
              <a:rPr sz="2100" spc="-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each</a:t>
            </a:r>
            <a:r>
              <a:rPr sz="21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tuple</a:t>
            </a:r>
            <a:r>
              <a:rPr sz="21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belongs</a:t>
            </a:r>
            <a:endParaRPr sz="2100">
              <a:latin typeface="Arial"/>
              <a:cs typeface="Arial"/>
            </a:endParaRPr>
          </a:p>
          <a:p>
            <a:pPr marL="382270" indent="-344805">
              <a:lnSpc>
                <a:spcPct val="100000"/>
              </a:lnSpc>
              <a:spcBef>
                <a:spcPts val="57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82270" algn="l"/>
                <a:tab pos="382905" algn="l"/>
              </a:tabLst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Option</a:t>
            </a:r>
            <a:r>
              <a:rPr sz="2400" b="1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8D:</a:t>
            </a:r>
            <a:r>
              <a:rPr sz="2400" b="1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Single</a:t>
            </a:r>
            <a:r>
              <a:rPr sz="2400" b="1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relation</a:t>
            </a:r>
            <a:r>
              <a:rPr sz="2400" b="1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10" dirty="0">
                <a:solidFill>
                  <a:srgbClr val="333399"/>
                </a:solidFill>
                <a:latin typeface="Arial"/>
                <a:cs typeface="Arial"/>
              </a:rPr>
              <a:t>with</a:t>
            </a:r>
            <a:r>
              <a:rPr sz="2400" b="1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multiple</a:t>
            </a:r>
            <a:r>
              <a:rPr sz="2400" b="1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333399"/>
                </a:solidFill>
                <a:latin typeface="Arial"/>
                <a:cs typeface="Arial"/>
              </a:rPr>
              <a:t>type</a:t>
            </a:r>
            <a:r>
              <a:rPr sz="2400" b="1" spc="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attributes</a:t>
            </a:r>
            <a:endParaRPr sz="2400">
              <a:latin typeface="Arial"/>
              <a:cs typeface="Arial"/>
            </a:endParaRPr>
          </a:p>
          <a:p>
            <a:pPr marL="781685" lvl="1" indent="-287020">
              <a:lnSpc>
                <a:spcPct val="100000"/>
              </a:lnSpc>
              <a:spcBef>
                <a:spcPts val="515"/>
              </a:spcBef>
              <a:buClr>
                <a:srgbClr val="333399"/>
              </a:buClr>
              <a:buSzPct val="54761"/>
              <a:buFont typeface="Wingdings"/>
              <a:buChar char=""/>
              <a:tabLst>
                <a:tab pos="781685" algn="l"/>
                <a:tab pos="782320" algn="l"/>
              </a:tabLst>
            </a:pP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Create</a:t>
            </a:r>
            <a:r>
              <a:rPr sz="2100" spc="-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21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single</a:t>
            </a:r>
            <a:r>
              <a:rPr sz="2100" spc="-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relation</a:t>
            </a:r>
            <a:r>
              <a:rPr sz="2100" spc="-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schema</a:t>
            </a:r>
            <a:r>
              <a:rPr sz="2100" spc="-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L</a:t>
            </a:r>
            <a:r>
              <a:rPr sz="21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with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attributes</a:t>
            </a:r>
            <a:r>
              <a:rPr sz="21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Attrs(L)</a:t>
            </a:r>
            <a:r>
              <a:rPr sz="21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=</a:t>
            </a:r>
            <a:endParaRPr sz="2100">
              <a:latin typeface="Arial"/>
              <a:cs typeface="Arial"/>
            </a:endParaRPr>
          </a:p>
          <a:p>
            <a:pPr marL="781685" marR="209550">
              <a:lnSpc>
                <a:spcPct val="100000"/>
              </a:lnSpc>
            </a:pP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{k,a</a:t>
            </a:r>
            <a:r>
              <a:rPr sz="2100" baseline="-19841" dirty="0">
                <a:solidFill>
                  <a:srgbClr val="800000"/>
                </a:solidFill>
                <a:latin typeface="Arial"/>
                <a:cs typeface="Arial"/>
              </a:rPr>
              <a:t>1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,…a</a:t>
            </a:r>
            <a:r>
              <a:rPr sz="2100" baseline="-19841" dirty="0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}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U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{attributes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2100" spc="-10" dirty="0">
                <a:solidFill>
                  <a:srgbClr val="800000"/>
                </a:solidFill>
                <a:latin typeface="Arial"/>
                <a:cs typeface="Arial"/>
              </a:rPr>
              <a:t>S</a:t>
            </a:r>
            <a:r>
              <a:rPr sz="2100" spc="-15" baseline="-19841" dirty="0">
                <a:solidFill>
                  <a:srgbClr val="800000"/>
                </a:solidFill>
                <a:latin typeface="Arial"/>
                <a:cs typeface="Arial"/>
              </a:rPr>
              <a:t>1</a:t>
            </a:r>
            <a:r>
              <a:rPr sz="2100" spc="-10" dirty="0">
                <a:solidFill>
                  <a:srgbClr val="800000"/>
                </a:solidFill>
                <a:latin typeface="Arial"/>
                <a:cs typeface="Arial"/>
              </a:rPr>
              <a:t>} </a:t>
            </a:r>
            <a:r>
              <a:rPr sz="2100" spc="10" dirty="0">
                <a:solidFill>
                  <a:srgbClr val="800000"/>
                </a:solidFill>
                <a:latin typeface="Arial"/>
                <a:cs typeface="Arial"/>
              </a:rPr>
              <a:t>U…U 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{attributes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2100" spc="15" dirty="0">
                <a:solidFill>
                  <a:srgbClr val="800000"/>
                </a:solidFill>
                <a:latin typeface="Arial"/>
                <a:cs typeface="Arial"/>
              </a:rPr>
              <a:t>S</a:t>
            </a:r>
            <a:r>
              <a:rPr sz="2100" spc="22" baseline="-19841" dirty="0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sz="2100" spc="15" dirty="0">
                <a:solidFill>
                  <a:srgbClr val="800000"/>
                </a:solidFill>
                <a:latin typeface="Arial"/>
                <a:cs typeface="Arial"/>
              </a:rPr>
              <a:t>}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U </a:t>
            </a:r>
            <a:r>
              <a:rPr sz="2100" spc="-10" dirty="0">
                <a:solidFill>
                  <a:srgbClr val="800000"/>
                </a:solidFill>
                <a:latin typeface="Arial"/>
                <a:cs typeface="Arial"/>
              </a:rPr>
              <a:t>{t</a:t>
            </a:r>
            <a:r>
              <a:rPr sz="2100" spc="-15" baseline="-19841" dirty="0">
                <a:solidFill>
                  <a:srgbClr val="800000"/>
                </a:solidFill>
                <a:latin typeface="Arial"/>
                <a:cs typeface="Arial"/>
              </a:rPr>
              <a:t>1</a:t>
            </a:r>
            <a:r>
              <a:rPr sz="2100" spc="-10" dirty="0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 t</a:t>
            </a:r>
            <a:r>
              <a:rPr sz="2100" spc="-7" baseline="-19841" dirty="0">
                <a:solidFill>
                  <a:srgbClr val="800000"/>
                </a:solidFill>
                <a:latin typeface="Arial"/>
                <a:cs typeface="Arial"/>
              </a:rPr>
              <a:t>2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,</a:t>
            </a:r>
            <a:r>
              <a:rPr sz="2100" spc="-5" dirty="0">
                <a:solidFill>
                  <a:srgbClr val="800000"/>
                </a:solidFill>
                <a:latin typeface="Times New Roman"/>
                <a:cs typeface="Times New Roman"/>
              </a:rPr>
              <a:t>…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,t</a:t>
            </a:r>
            <a:r>
              <a:rPr sz="2100" spc="-7" baseline="-19841" dirty="0">
                <a:solidFill>
                  <a:srgbClr val="800000"/>
                </a:solidFill>
                <a:latin typeface="Arial"/>
                <a:cs typeface="Arial"/>
              </a:rPr>
              <a:t>m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}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and PK(L) = </a:t>
            </a:r>
            <a:r>
              <a:rPr sz="2100" spc="15" dirty="0">
                <a:solidFill>
                  <a:srgbClr val="800000"/>
                </a:solidFill>
                <a:latin typeface="Arial"/>
                <a:cs typeface="Arial"/>
              </a:rPr>
              <a:t>k.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Each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2100" baseline="-19841" dirty="0">
                <a:solidFill>
                  <a:srgbClr val="800000"/>
                </a:solidFill>
                <a:latin typeface="Arial"/>
                <a:cs typeface="Arial"/>
              </a:rPr>
              <a:t>i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1 &lt;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I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&lt; </a:t>
            </a:r>
            <a:r>
              <a:rPr sz="2100" spc="10" dirty="0">
                <a:solidFill>
                  <a:srgbClr val="800000"/>
                </a:solidFill>
                <a:latin typeface="Arial"/>
                <a:cs typeface="Arial"/>
              </a:rPr>
              <a:t>m,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is a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Boolean 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type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 attribute</a:t>
            </a:r>
            <a:r>
              <a:rPr sz="21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indicating</a:t>
            </a:r>
            <a:r>
              <a:rPr sz="21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whether</a:t>
            </a:r>
            <a:r>
              <a:rPr sz="2100" spc="-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 tuple</a:t>
            </a:r>
            <a:r>
              <a:rPr sz="2100" spc="-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belongs</a:t>
            </a:r>
            <a:r>
              <a:rPr sz="21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sz="2100" spc="-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subclass</a:t>
            </a:r>
            <a:r>
              <a:rPr sz="2100" spc="-8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800000"/>
                </a:solidFill>
                <a:latin typeface="Arial"/>
                <a:cs typeface="Arial"/>
              </a:rPr>
              <a:t>S</a:t>
            </a:r>
            <a:r>
              <a:rPr sz="2100" spc="15" baseline="-19841" dirty="0">
                <a:solidFill>
                  <a:srgbClr val="800000"/>
                </a:solidFill>
                <a:latin typeface="Arial"/>
                <a:cs typeface="Arial"/>
              </a:rPr>
              <a:t>i</a:t>
            </a:r>
            <a:r>
              <a:rPr sz="2100" spc="10" dirty="0">
                <a:solidFill>
                  <a:srgbClr val="800000"/>
                </a:solidFill>
                <a:latin typeface="Arial"/>
                <a:cs typeface="Arial"/>
              </a:rPr>
              <a:t>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444" y="223850"/>
            <a:ext cx="61728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FIGURE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4.4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400" spc="-5" dirty="0"/>
              <a:t>EER</a:t>
            </a:r>
            <a:r>
              <a:rPr sz="2400" spc="-30" dirty="0"/>
              <a:t> </a:t>
            </a:r>
            <a:r>
              <a:rPr sz="2400" spc="-5" dirty="0"/>
              <a:t>diagram</a:t>
            </a:r>
            <a:r>
              <a:rPr sz="2400" spc="15" dirty="0"/>
              <a:t> </a:t>
            </a:r>
            <a:r>
              <a:rPr sz="2400" dirty="0"/>
              <a:t>notation</a:t>
            </a:r>
            <a:r>
              <a:rPr sz="2400" spc="-40" dirty="0"/>
              <a:t> </a:t>
            </a:r>
            <a:r>
              <a:rPr sz="2400" spc="10" dirty="0"/>
              <a:t>for</a:t>
            </a:r>
            <a:r>
              <a:rPr sz="2400" spc="-50" dirty="0"/>
              <a:t> </a:t>
            </a:r>
            <a:r>
              <a:rPr sz="2400" dirty="0"/>
              <a:t>an</a:t>
            </a:r>
            <a:r>
              <a:rPr sz="2400" spc="-15" dirty="0"/>
              <a:t> </a:t>
            </a:r>
            <a:r>
              <a:rPr sz="2400" spc="5" dirty="0"/>
              <a:t>attribute-defined </a:t>
            </a:r>
            <a:r>
              <a:rPr sz="2400" spc="-650" dirty="0"/>
              <a:t> </a:t>
            </a:r>
            <a:r>
              <a:rPr sz="2400" spc="-5" dirty="0"/>
              <a:t>specialization</a:t>
            </a:r>
            <a:r>
              <a:rPr sz="2400" spc="5" dirty="0"/>
              <a:t> </a:t>
            </a:r>
            <a:r>
              <a:rPr sz="2400" dirty="0"/>
              <a:t>on</a:t>
            </a:r>
            <a:r>
              <a:rPr sz="2400" spc="-15" dirty="0"/>
              <a:t> </a:t>
            </a:r>
            <a:r>
              <a:rPr sz="2400" spc="5" dirty="0"/>
              <a:t>JobType</a:t>
            </a:r>
            <a:r>
              <a:rPr sz="1800" spc="5" dirty="0"/>
              <a:t>.</a:t>
            </a:r>
            <a:endParaRPr sz="1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1648967"/>
            <a:ext cx="5696711" cy="45994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9-</a:t>
            </a:r>
            <a:r>
              <a:rPr spc="-20" dirty="0"/>
              <a:t> </a:t>
            </a: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373" y="2614975"/>
            <a:ext cx="8062199" cy="19278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5434" y="382981"/>
            <a:ext cx="802068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Mapping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EER schema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Figure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4.4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using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option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8A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9-</a:t>
            </a:r>
            <a:r>
              <a:rPr spc="-20" dirty="0"/>
              <a:t> </a:t>
            </a: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783"/>
            <a:ext cx="3227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Chapter</a:t>
            </a:r>
            <a:r>
              <a:rPr sz="3600" spc="-40" dirty="0"/>
              <a:t> </a:t>
            </a:r>
            <a:r>
              <a:rPr sz="3600" spc="-5" dirty="0"/>
              <a:t>Outline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863078" y="6602965"/>
            <a:ext cx="92710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Slide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9-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400" b="1" spc="-5" dirty="0">
                <a:solidFill>
                  <a:srgbClr val="990033"/>
                </a:solidFill>
                <a:latin typeface="Arial"/>
                <a:cs typeface="Arial"/>
              </a:rPr>
              <a:t>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51813"/>
            <a:ext cx="7981950" cy="3961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170" marR="2399665" indent="-344170" algn="r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44170" algn="l"/>
                <a:tab pos="344805" algn="l"/>
              </a:tabLst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ER-to-Relational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Mapping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33399"/>
                </a:solidFill>
                <a:latin typeface="Arial"/>
                <a:cs typeface="Arial"/>
              </a:rPr>
              <a:t>Algorithm</a:t>
            </a:r>
            <a:endParaRPr sz="2400">
              <a:latin typeface="Arial"/>
              <a:cs typeface="Arial"/>
            </a:endParaRPr>
          </a:p>
          <a:p>
            <a:pPr marL="286385" marR="2432685" lvl="1" indent="-286385" algn="r">
              <a:lnSpc>
                <a:spcPct val="100000"/>
              </a:lnSpc>
              <a:spcBef>
                <a:spcPts val="10"/>
              </a:spcBef>
              <a:buClr>
                <a:srgbClr val="333399"/>
              </a:buClr>
              <a:buSzPct val="54761"/>
              <a:buFont typeface="Wingdings"/>
              <a:buChar char=""/>
              <a:tabLst>
                <a:tab pos="286385" algn="l"/>
                <a:tab pos="287020" algn="l"/>
              </a:tabLst>
            </a:pP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Step</a:t>
            </a:r>
            <a:r>
              <a:rPr sz="21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1: Mapping</a:t>
            </a:r>
            <a:r>
              <a:rPr sz="2100" spc="-1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Regular</a:t>
            </a:r>
            <a:r>
              <a:rPr sz="2100" spc="-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Entity</a:t>
            </a:r>
            <a:r>
              <a:rPr sz="21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Types</a:t>
            </a:r>
            <a:endParaRPr sz="21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lr>
                <a:srgbClr val="3333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Step</a:t>
            </a:r>
            <a:r>
              <a:rPr sz="21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2: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Mapping</a:t>
            </a:r>
            <a:r>
              <a:rPr sz="2100" spc="-1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800000"/>
                </a:solidFill>
                <a:latin typeface="Arial"/>
                <a:cs typeface="Arial"/>
              </a:rPr>
              <a:t>Weak</a:t>
            </a:r>
            <a:r>
              <a:rPr sz="21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Entity</a:t>
            </a:r>
            <a:r>
              <a:rPr sz="2100" spc="-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Types</a:t>
            </a:r>
            <a:endParaRPr sz="21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3333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Step</a:t>
            </a:r>
            <a:r>
              <a:rPr sz="2100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3: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Mapping</a:t>
            </a:r>
            <a:r>
              <a:rPr sz="2100" spc="-1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Binary</a:t>
            </a:r>
            <a:r>
              <a:rPr sz="2100" spc="-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1:1</a:t>
            </a:r>
            <a:r>
              <a:rPr sz="21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Relation</a:t>
            </a:r>
            <a:r>
              <a:rPr sz="21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Types</a:t>
            </a:r>
            <a:endParaRPr sz="21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3333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Step</a:t>
            </a:r>
            <a:r>
              <a:rPr sz="21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4: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Mapping</a:t>
            </a:r>
            <a:r>
              <a:rPr sz="2100" spc="-1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Binary</a:t>
            </a:r>
            <a:r>
              <a:rPr sz="2100" spc="-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1:N</a:t>
            </a:r>
            <a:r>
              <a:rPr sz="21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Relationship</a:t>
            </a:r>
            <a:r>
              <a:rPr sz="2100" spc="-8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Types.</a:t>
            </a:r>
            <a:endParaRPr sz="21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3333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Step</a:t>
            </a:r>
            <a:r>
              <a:rPr sz="2100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5: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Mapping</a:t>
            </a:r>
            <a:r>
              <a:rPr sz="2100" spc="-1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Binary</a:t>
            </a:r>
            <a:r>
              <a:rPr sz="2100" spc="-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M:N</a:t>
            </a:r>
            <a:r>
              <a:rPr sz="21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Relationship</a:t>
            </a:r>
            <a:r>
              <a:rPr sz="21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Types.</a:t>
            </a:r>
            <a:endParaRPr sz="21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3333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Step</a:t>
            </a:r>
            <a:r>
              <a:rPr sz="21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6: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Mapping</a:t>
            </a:r>
            <a:r>
              <a:rPr sz="2100" spc="-1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 Multivalued</a:t>
            </a:r>
            <a:r>
              <a:rPr sz="2100" spc="-1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attributes.</a:t>
            </a:r>
            <a:endParaRPr sz="21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lr>
                <a:srgbClr val="3333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Step</a:t>
            </a:r>
            <a:r>
              <a:rPr sz="2100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7: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Mapping</a:t>
            </a:r>
            <a:r>
              <a:rPr sz="2100" spc="-1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N-ary</a:t>
            </a:r>
            <a:r>
              <a:rPr sz="21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Relationship</a:t>
            </a:r>
            <a:r>
              <a:rPr sz="2100" spc="-8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Types.</a:t>
            </a:r>
            <a:endParaRPr sz="2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33399"/>
              </a:buClr>
              <a:buFont typeface="Wingdings"/>
              <a:buChar char=""/>
            </a:pPr>
            <a:endParaRPr sz="215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Mapping</a:t>
            </a:r>
            <a:r>
              <a:rPr sz="2400" b="1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EER</a:t>
            </a:r>
            <a:r>
              <a:rPr sz="2400" b="1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Model</a:t>
            </a:r>
            <a:r>
              <a:rPr sz="2400" b="1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Constructs</a:t>
            </a:r>
            <a:r>
              <a:rPr sz="2400" b="1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to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 Relations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Clr>
                <a:srgbClr val="3333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Step</a:t>
            </a:r>
            <a:r>
              <a:rPr sz="21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8: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 Options</a:t>
            </a:r>
            <a:r>
              <a:rPr sz="2100" spc="-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for</a:t>
            </a:r>
            <a:r>
              <a:rPr sz="21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Mapping</a:t>
            </a:r>
            <a:r>
              <a:rPr sz="21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Specialization</a:t>
            </a:r>
            <a:r>
              <a:rPr sz="2100" spc="-8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or</a:t>
            </a:r>
            <a:r>
              <a:rPr sz="21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Generalization.</a:t>
            </a:r>
            <a:endParaRPr sz="21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3333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Step</a:t>
            </a:r>
            <a:r>
              <a:rPr sz="2100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9: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Mapping</a:t>
            </a:r>
            <a:r>
              <a:rPr sz="2100" spc="-1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Union</a:t>
            </a:r>
            <a:r>
              <a:rPr sz="21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Types</a:t>
            </a:r>
            <a:r>
              <a:rPr sz="2100" spc="-8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(Categories).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949" y="405206"/>
            <a:ext cx="80200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Mapping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EER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schema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Figure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4.4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using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option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8C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670048"/>
            <a:ext cx="7772400" cy="56997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9-</a:t>
            </a:r>
            <a:r>
              <a:rPr spc="-20" dirty="0"/>
              <a:t> </a:t>
            </a: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617" y="328929"/>
            <a:ext cx="82943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FIGURE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4.3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(b)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/>
              <a:t>Generalizing</a:t>
            </a:r>
            <a:r>
              <a:rPr sz="2400" spc="10" dirty="0"/>
              <a:t> </a:t>
            </a:r>
            <a:r>
              <a:rPr sz="2400" spc="-5" dirty="0"/>
              <a:t>CAR</a:t>
            </a:r>
            <a:r>
              <a:rPr sz="2400" dirty="0"/>
              <a:t> and</a:t>
            </a:r>
            <a:r>
              <a:rPr sz="2400" spc="-15" dirty="0"/>
              <a:t> </a:t>
            </a:r>
            <a:r>
              <a:rPr sz="2400" dirty="0"/>
              <a:t>TRUCK</a:t>
            </a:r>
            <a:r>
              <a:rPr sz="2400" spc="-20" dirty="0"/>
              <a:t> </a:t>
            </a:r>
            <a:r>
              <a:rPr sz="2400" dirty="0"/>
              <a:t>into</a:t>
            </a:r>
            <a:r>
              <a:rPr sz="2400" spc="-20" dirty="0"/>
              <a:t> </a:t>
            </a:r>
            <a:r>
              <a:rPr sz="2400" dirty="0"/>
              <a:t>the</a:t>
            </a:r>
            <a:r>
              <a:rPr sz="2400" spc="-15" dirty="0"/>
              <a:t> </a:t>
            </a:r>
            <a:r>
              <a:rPr sz="2400" dirty="0"/>
              <a:t>superclass</a:t>
            </a:r>
            <a:r>
              <a:rPr sz="2400" spc="-20" dirty="0"/>
              <a:t> </a:t>
            </a:r>
            <a:r>
              <a:rPr sz="2400" dirty="0"/>
              <a:t>VEHICLE.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687" y="1581911"/>
            <a:ext cx="7963431" cy="5009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9-</a:t>
            </a:r>
            <a:r>
              <a:rPr spc="-20" dirty="0"/>
              <a:t> </a:t>
            </a: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454" y="287858"/>
            <a:ext cx="8460740" cy="8807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800" dirty="0"/>
              <a:t>Mapping </a:t>
            </a:r>
            <a:r>
              <a:rPr sz="2800" spc="5" dirty="0"/>
              <a:t>the</a:t>
            </a:r>
            <a:r>
              <a:rPr sz="2800" spc="-15" dirty="0"/>
              <a:t> </a:t>
            </a:r>
            <a:r>
              <a:rPr sz="2800" spc="5" dirty="0"/>
              <a:t>EER</a:t>
            </a:r>
            <a:r>
              <a:rPr sz="2800" spc="-30" dirty="0"/>
              <a:t> </a:t>
            </a:r>
            <a:r>
              <a:rPr sz="2800" dirty="0"/>
              <a:t>schema</a:t>
            </a:r>
            <a:r>
              <a:rPr sz="2800" spc="-10" dirty="0"/>
              <a:t> </a:t>
            </a:r>
            <a:r>
              <a:rPr sz="2800" dirty="0"/>
              <a:t>in</a:t>
            </a:r>
            <a:r>
              <a:rPr sz="2800" spc="-10" dirty="0"/>
              <a:t> </a:t>
            </a:r>
            <a:r>
              <a:rPr sz="2800" dirty="0"/>
              <a:t>Figure </a:t>
            </a:r>
            <a:r>
              <a:rPr sz="2800" spc="5" dirty="0"/>
              <a:t>4.3b</a:t>
            </a:r>
            <a:r>
              <a:rPr sz="2800" spc="-15" dirty="0"/>
              <a:t> </a:t>
            </a:r>
            <a:r>
              <a:rPr sz="2800" dirty="0"/>
              <a:t>using</a:t>
            </a:r>
            <a:r>
              <a:rPr sz="2800" spc="-5" dirty="0"/>
              <a:t> </a:t>
            </a:r>
            <a:r>
              <a:rPr sz="2800" dirty="0"/>
              <a:t>option </a:t>
            </a:r>
            <a:r>
              <a:rPr sz="2800" spc="-765" dirty="0"/>
              <a:t> </a:t>
            </a:r>
            <a:r>
              <a:rPr sz="2800" dirty="0"/>
              <a:t>8B.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472" y="2433917"/>
            <a:ext cx="7901118" cy="20349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9-</a:t>
            </a:r>
            <a:r>
              <a:rPr spc="-20" dirty="0"/>
              <a:t> </a:t>
            </a: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444" y="328929"/>
            <a:ext cx="59124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FIGURE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4.5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/>
              <a:t>An overlapping</a:t>
            </a:r>
            <a:r>
              <a:rPr sz="2400" spc="30" dirty="0"/>
              <a:t> </a:t>
            </a:r>
            <a:r>
              <a:rPr sz="2400" dirty="0"/>
              <a:t>(non-disjoint)</a:t>
            </a:r>
            <a:r>
              <a:rPr sz="2400" spc="10" dirty="0"/>
              <a:t> </a:t>
            </a:r>
            <a:r>
              <a:rPr sz="2400" spc="-5" dirty="0"/>
              <a:t>specialization.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563367"/>
            <a:ext cx="8209077" cy="26275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9-</a:t>
            </a:r>
            <a:r>
              <a:rPr spc="-20" dirty="0"/>
              <a:t> </a:t>
            </a: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454" y="379933"/>
            <a:ext cx="6400800" cy="8807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800" dirty="0"/>
              <a:t>Mapping</a:t>
            </a:r>
            <a:r>
              <a:rPr sz="2800" spc="-5" dirty="0"/>
              <a:t> </a:t>
            </a:r>
            <a:r>
              <a:rPr sz="2800" dirty="0"/>
              <a:t>Figure</a:t>
            </a:r>
            <a:r>
              <a:rPr sz="2800" spc="-5" dirty="0"/>
              <a:t> </a:t>
            </a:r>
            <a:r>
              <a:rPr sz="2800" spc="5" dirty="0"/>
              <a:t>4.5</a:t>
            </a:r>
            <a:r>
              <a:rPr sz="2800" spc="-15" dirty="0"/>
              <a:t> </a:t>
            </a:r>
            <a:r>
              <a:rPr sz="2800" dirty="0"/>
              <a:t>using</a:t>
            </a:r>
            <a:r>
              <a:rPr sz="2800" spc="-15" dirty="0"/>
              <a:t> </a:t>
            </a:r>
            <a:r>
              <a:rPr sz="2800" dirty="0"/>
              <a:t>option</a:t>
            </a:r>
            <a:r>
              <a:rPr sz="2800" spc="-15" dirty="0"/>
              <a:t> </a:t>
            </a:r>
            <a:r>
              <a:rPr sz="2800" spc="5" dirty="0"/>
              <a:t>8D</a:t>
            </a:r>
            <a:r>
              <a:rPr sz="2800" spc="-15" dirty="0"/>
              <a:t> </a:t>
            </a:r>
            <a:r>
              <a:rPr sz="2800" spc="-5" dirty="0"/>
              <a:t>with </a:t>
            </a:r>
            <a:r>
              <a:rPr sz="2800" spc="-760" dirty="0"/>
              <a:t> </a:t>
            </a:r>
            <a:r>
              <a:rPr sz="2800" dirty="0"/>
              <a:t>Boolean</a:t>
            </a:r>
            <a:r>
              <a:rPr sz="2800" spc="-25" dirty="0"/>
              <a:t> </a:t>
            </a:r>
            <a:r>
              <a:rPr sz="2800" spc="-10" dirty="0"/>
              <a:t>type</a:t>
            </a:r>
            <a:r>
              <a:rPr sz="2800" spc="30" dirty="0"/>
              <a:t> </a:t>
            </a:r>
            <a:r>
              <a:rPr sz="2800" dirty="0"/>
              <a:t>fields</a:t>
            </a:r>
            <a:r>
              <a:rPr sz="2800" spc="-10" dirty="0"/>
              <a:t> </a:t>
            </a:r>
            <a:r>
              <a:rPr sz="2800" dirty="0"/>
              <a:t>Mflag</a:t>
            </a:r>
            <a:r>
              <a:rPr sz="2800" spc="-10" dirty="0"/>
              <a:t> </a:t>
            </a:r>
            <a:r>
              <a:rPr sz="2800" dirty="0"/>
              <a:t>and</a:t>
            </a:r>
            <a:r>
              <a:rPr sz="2800" spc="10" dirty="0"/>
              <a:t> </a:t>
            </a:r>
            <a:r>
              <a:rPr sz="2800" spc="5" dirty="0"/>
              <a:t>Pflag.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751" y="3041904"/>
            <a:ext cx="7775448" cy="4846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9-</a:t>
            </a:r>
            <a:r>
              <a:rPr spc="-20" dirty="0"/>
              <a:t> </a:t>
            </a: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Different</a:t>
            </a:r>
            <a:r>
              <a:rPr sz="3600" spc="-20" dirty="0"/>
              <a:t> </a:t>
            </a:r>
            <a:r>
              <a:rPr sz="3600" dirty="0"/>
              <a:t>Options</a:t>
            </a:r>
            <a:r>
              <a:rPr sz="3600" spc="5" dirty="0"/>
              <a:t> </a:t>
            </a:r>
            <a:r>
              <a:rPr sz="3600" dirty="0"/>
              <a:t>for</a:t>
            </a:r>
            <a:r>
              <a:rPr sz="3600" spc="-30" dirty="0"/>
              <a:t> </a:t>
            </a:r>
            <a:r>
              <a:rPr sz="3600" spc="-5" dirty="0"/>
              <a:t>Mapping </a:t>
            </a:r>
            <a:r>
              <a:rPr sz="3600" spc="-985" dirty="0"/>
              <a:t> </a:t>
            </a:r>
            <a:r>
              <a:rPr sz="3600" spc="-5" dirty="0"/>
              <a:t>Generalization</a:t>
            </a:r>
            <a:r>
              <a:rPr sz="3600" spc="30" dirty="0"/>
              <a:t> </a:t>
            </a:r>
            <a:r>
              <a:rPr sz="3600" spc="-5" dirty="0"/>
              <a:t>Hierarchies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9-</a:t>
            </a:r>
            <a:r>
              <a:rPr spc="-20" dirty="0"/>
              <a:t> </a:t>
            </a: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630756"/>
            <a:ext cx="7956550" cy="45466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253365" indent="-344805">
              <a:lnSpc>
                <a:spcPct val="100000"/>
              </a:lnSpc>
              <a:spcBef>
                <a:spcPts val="11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  <a:tab pos="5067935" algn="l"/>
              </a:tabLst>
            </a:pPr>
            <a:r>
              <a:rPr sz="2800" b="1" spc="5" dirty="0">
                <a:solidFill>
                  <a:srgbClr val="333399"/>
                </a:solidFill>
                <a:latin typeface="Verdana"/>
                <a:cs typeface="Verdana"/>
              </a:rPr>
              <a:t>Next</a:t>
            </a:r>
            <a:r>
              <a:rPr sz="2800" b="1" dirty="0">
                <a:solidFill>
                  <a:srgbClr val="333399"/>
                </a:solidFill>
                <a:latin typeface="Verdana"/>
                <a:cs typeface="Verdana"/>
              </a:rPr>
              <a:t> Slide</a:t>
            </a:r>
            <a:r>
              <a:rPr sz="2800" b="1" spc="-10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b="1" dirty="0">
                <a:solidFill>
                  <a:srgbClr val="333399"/>
                </a:solidFill>
                <a:latin typeface="Verdana"/>
                <a:cs typeface="Verdana"/>
              </a:rPr>
              <a:t>:Figure</a:t>
            </a:r>
            <a:r>
              <a:rPr sz="2800" b="1" spc="5" dirty="0">
                <a:solidFill>
                  <a:srgbClr val="333399"/>
                </a:solidFill>
                <a:latin typeface="Verdana"/>
                <a:cs typeface="Verdana"/>
              </a:rPr>
              <a:t> 9.5	</a:t>
            </a:r>
            <a:r>
              <a:rPr sz="2800" spc="5" dirty="0">
                <a:solidFill>
                  <a:srgbClr val="333399"/>
                </a:solidFill>
                <a:latin typeface="Verdana"/>
                <a:cs typeface="Verdana"/>
              </a:rPr>
              <a:t>Options </a:t>
            </a:r>
            <a:r>
              <a:rPr sz="2800" dirty="0">
                <a:solidFill>
                  <a:srgbClr val="333399"/>
                </a:solidFill>
                <a:latin typeface="Verdana"/>
                <a:cs typeface="Verdana"/>
              </a:rPr>
              <a:t>for </a:t>
            </a:r>
            <a:r>
              <a:rPr sz="2800" spc="5" dirty="0">
                <a:solidFill>
                  <a:srgbClr val="333399"/>
                </a:solidFill>
                <a:latin typeface="Verdana"/>
                <a:cs typeface="Verdana"/>
              </a:rPr>
              <a:t> mapping</a:t>
            </a:r>
            <a:r>
              <a:rPr sz="2800" spc="-50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33399"/>
                </a:solidFill>
                <a:latin typeface="Verdana"/>
                <a:cs typeface="Verdana"/>
              </a:rPr>
              <a:t>specialization</a:t>
            </a:r>
            <a:r>
              <a:rPr sz="2800" spc="-75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33399"/>
                </a:solidFill>
                <a:latin typeface="Verdana"/>
                <a:cs typeface="Verdana"/>
              </a:rPr>
              <a:t>or </a:t>
            </a:r>
            <a:r>
              <a:rPr sz="2800" spc="5" dirty="0">
                <a:solidFill>
                  <a:srgbClr val="333399"/>
                </a:solidFill>
                <a:latin typeface="Verdana"/>
                <a:cs typeface="Verdana"/>
              </a:rPr>
              <a:t>generalization.</a:t>
            </a:r>
            <a:endParaRPr sz="2800">
              <a:latin typeface="Verdana"/>
              <a:cs typeface="Verdana"/>
            </a:endParaRPr>
          </a:p>
          <a:p>
            <a:pPr marL="356870" marR="5080" lvl="1">
              <a:lnSpc>
                <a:spcPct val="100000"/>
              </a:lnSpc>
              <a:buAutoNum type="alphaLcParenBoth"/>
              <a:tabLst>
                <a:tab pos="1021715" algn="l"/>
              </a:tabLst>
            </a:pPr>
            <a:r>
              <a:rPr sz="2800" spc="10" dirty="0">
                <a:solidFill>
                  <a:srgbClr val="333399"/>
                </a:solidFill>
                <a:latin typeface="Verdana"/>
                <a:cs typeface="Verdana"/>
              </a:rPr>
              <a:t>Mapping</a:t>
            </a:r>
            <a:r>
              <a:rPr sz="2800" spc="-55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33399"/>
                </a:solidFill>
                <a:latin typeface="Verdana"/>
                <a:cs typeface="Verdana"/>
              </a:rPr>
              <a:t>the</a:t>
            </a:r>
            <a:r>
              <a:rPr sz="2800" spc="-30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33399"/>
                </a:solidFill>
                <a:latin typeface="Verdana"/>
                <a:cs typeface="Verdana"/>
              </a:rPr>
              <a:t>EER</a:t>
            </a:r>
            <a:r>
              <a:rPr sz="2800" spc="10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Verdana"/>
                <a:cs typeface="Verdana"/>
              </a:rPr>
              <a:t>schema</a:t>
            </a:r>
            <a:r>
              <a:rPr sz="2800" spc="-40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333399"/>
                </a:solidFill>
                <a:latin typeface="Verdana"/>
                <a:cs typeface="Verdana"/>
              </a:rPr>
              <a:t>in</a:t>
            </a:r>
            <a:r>
              <a:rPr sz="2800" spc="-30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Verdana"/>
                <a:cs typeface="Verdana"/>
              </a:rPr>
              <a:t>Figure</a:t>
            </a:r>
            <a:r>
              <a:rPr sz="2800" spc="-50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33399"/>
                </a:solidFill>
                <a:latin typeface="Verdana"/>
                <a:cs typeface="Verdana"/>
              </a:rPr>
              <a:t>4.4 </a:t>
            </a:r>
            <a:r>
              <a:rPr sz="2800" spc="-969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333399"/>
                </a:solidFill>
                <a:latin typeface="Verdana"/>
                <a:cs typeface="Verdana"/>
              </a:rPr>
              <a:t>using</a:t>
            </a:r>
            <a:r>
              <a:rPr sz="2800" spc="-25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Verdana"/>
                <a:cs typeface="Verdana"/>
              </a:rPr>
              <a:t>option</a:t>
            </a:r>
            <a:r>
              <a:rPr sz="2800" spc="-50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33399"/>
                </a:solidFill>
                <a:latin typeface="Verdana"/>
                <a:cs typeface="Verdana"/>
              </a:rPr>
              <a:t>8A.</a:t>
            </a:r>
            <a:endParaRPr sz="2800">
              <a:latin typeface="Verdana"/>
              <a:cs typeface="Verdana"/>
            </a:endParaRPr>
          </a:p>
          <a:p>
            <a:pPr marL="356870" marR="702945" indent="-344805">
              <a:lnSpc>
                <a:spcPct val="100000"/>
              </a:lnSpc>
              <a:spcBef>
                <a:spcPts val="68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Verdana"/>
                <a:cs typeface="Verdana"/>
              </a:rPr>
              <a:t>(b)</a:t>
            </a:r>
            <a:r>
              <a:rPr sz="2800" spc="-10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Verdana"/>
                <a:cs typeface="Verdana"/>
              </a:rPr>
              <a:t>Mapping</a:t>
            </a:r>
            <a:r>
              <a:rPr sz="2800" spc="-25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33399"/>
                </a:solidFill>
                <a:latin typeface="Verdana"/>
                <a:cs typeface="Verdana"/>
              </a:rPr>
              <a:t>the</a:t>
            </a:r>
            <a:r>
              <a:rPr sz="2800" spc="-25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33399"/>
                </a:solidFill>
                <a:latin typeface="Verdana"/>
                <a:cs typeface="Verdana"/>
              </a:rPr>
              <a:t>EER</a:t>
            </a:r>
            <a:r>
              <a:rPr sz="2800" spc="-5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Verdana"/>
                <a:cs typeface="Verdana"/>
              </a:rPr>
              <a:t>schema</a:t>
            </a:r>
            <a:r>
              <a:rPr sz="2800" spc="-35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333399"/>
                </a:solidFill>
                <a:latin typeface="Verdana"/>
                <a:cs typeface="Verdana"/>
              </a:rPr>
              <a:t>in</a:t>
            </a:r>
            <a:r>
              <a:rPr sz="2800" spc="-30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33399"/>
                </a:solidFill>
                <a:latin typeface="Verdana"/>
                <a:cs typeface="Verdana"/>
              </a:rPr>
              <a:t>Figure </a:t>
            </a:r>
            <a:r>
              <a:rPr sz="2800" spc="-969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33399"/>
                </a:solidFill>
                <a:latin typeface="Verdana"/>
                <a:cs typeface="Verdana"/>
              </a:rPr>
              <a:t>4.3(b)</a:t>
            </a:r>
            <a:r>
              <a:rPr sz="2800" spc="-35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333399"/>
                </a:solidFill>
                <a:latin typeface="Verdana"/>
                <a:cs typeface="Verdana"/>
              </a:rPr>
              <a:t>using</a:t>
            </a:r>
            <a:r>
              <a:rPr sz="2800" spc="-20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Verdana"/>
                <a:cs typeface="Verdana"/>
              </a:rPr>
              <a:t>option</a:t>
            </a:r>
            <a:r>
              <a:rPr sz="2800" spc="-55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33399"/>
                </a:solidFill>
                <a:latin typeface="Verdana"/>
                <a:cs typeface="Verdana"/>
              </a:rPr>
              <a:t>8B.</a:t>
            </a:r>
            <a:endParaRPr sz="2800">
              <a:latin typeface="Verdana"/>
              <a:cs typeface="Verdana"/>
            </a:endParaRPr>
          </a:p>
          <a:p>
            <a:pPr marL="356870" marR="34290" indent="-344805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Verdana"/>
                <a:cs typeface="Verdana"/>
              </a:rPr>
              <a:t>(c)</a:t>
            </a:r>
            <a:r>
              <a:rPr sz="2800" spc="-20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333399"/>
                </a:solidFill>
                <a:latin typeface="Verdana"/>
                <a:cs typeface="Verdana"/>
              </a:rPr>
              <a:t>Mapping</a:t>
            </a:r>
            <a:r>
              <a:rPr sz="2800" spc="-25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33399"/>
                </a:solidFill>
                <a:latin typeface="Verdana"/>
                <a:cs typeface="Verdana"/>
              </a:rPr>
              <a:t>the</a:t>
            </a:r>
            <a:r>
              <a:rPr sz="2800" spc="-30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33399"/>
                </a:solidFill>
                <a:latin typeface="Verdana"/>
                <a:cs typeface="Verdana"/>
              </a:rPr>
              <a:t>EER</a:t>
            </a:r>
            <a:r>
              <a:rPr sz="2800" spc="-10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Verdana"/>
                <a:cs typeface="Verdana"/>
              </a:rPr>
              <a:t>schema</a:t>
            </a:r>
            <a:r>
              <a:rPr sz="2800" spc="-35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333399"/>
                </a:solidFill>
                <a:latin typeface="Verdana"/>
                <a:cs typeface="Verdana"/>
              </a:rPr>
              <a:t>in</a:t>
            </a:r>
            <a:r>
              <a:rPr sz="2800" spc="-30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Verdana"/>
                <a:cs typeface="Verdana"/>
              </a:rPr>
              <a:t>Figure</a:t>
            </a:r>
            <a:r>
              <a:rPr sz="2800" spc="-50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33399"/>
                </a:solidFill>
                <a:latin typeface="Verdana"/>
                <a:cs typeface="Verdana"/>
              </a:rPr>
              <a:t>4.4 </a:t>
            </a:r>
            <a:r>
              <a:rPr sz="2800" spc="-969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Verdana"/>
                <a:cs typeface="Verdana"/>
              </a:rPr>
              <a:t>using</a:t>
            </a:r>
            <a:r>
              <a:rPr sz="2800" spc="-25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Verdana"/>
                <a:cs typeface="Verdana"/>
              </a:rPr>
              <a:t>option</a:t>
            </a:r>
            <a:r>
              <a:rPr sz="2800" spc="-50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33399"/>
                </a:solidFill>
                <a:latin typeface="Verdana"/>
                <a:cs typeface="Verdana"/>
              </a:rPr>
              <a:t>8C.</a:t>
            </a:r>
            <a:endParaRPr sz="2800">
              <a:latin typeface="Verdana"/>
              <a:cs typeface="Verdana"/>
            </a:endParaRPr>
          </a:p>
          <a:p>
            <a:pPr marL="356870" marR="300990" indent="-344805">
              <a:lnSpc>
                <a:spcPts val="3310"/>
              </a:lnSpc>
              <a:spcBef>
                <a:spcPts val="82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333399"/>
                </a:solidFill>
                <a:latin typeface="Verdana"/>
                <a:cs typeface="Verdana"/>
              </a:rPr>
              <a:t>(d) </a:t>
            </a:r>
            <a:r>
              <a:rPr sz="2800" spc="5" dirty="0">
                <a:solidFill>
                  <a:srgbClr val="333399"/>
                </a:solidFill>
                <a:latin typeface="Verdana"/>
                <a:cs typeface="Verdana"/>
              </a:rPr>
              <a:t>Mapping Figure </a:t>
            </a:r>
            <a:r>
              <a:rPr sz="2800" dirty="0">
                <a:solidFill>
                  <a:srgbClr val="333399"/>
                </a:solidFill>
                <a:latin typeface="Verdana"/>
                <a:cs typeface="Verdana"/>
              </a:rPr>
              <a:t>4.5 </a:t>
            </a:r>
            <a:r>
              <a:rPr sz="2800" spc="5" dirty="0">
                <a:solidFill>
                  <a:srgbClr val="333399"/>
                </a:solidFill>
                <a:latin typeface="Verdana"/>
                <a:cs typeface="Verdana"/>
              </a:rPr>
              <a:t>using option 8D </a:t>
            </a:r>
            <a:r>
              <a:rPr sz="2800" spc="10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Verdana"/>
                <a:cs typeface="Verdana"/>
              </a:rPr>
              <a:t>with</a:t>
            </a:r>
            <a:r>
              <a:rPr sz="2800" spc="-55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Verdana"/>
                <a:cs typeface="Verdana"/>
              </a:rPr>
              <a:t>Boolean</a:t>
            </a:r>
            <a:r>
              <a:rPr sz="2800" spc="-50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33399"/>
                </a:solidFill>
                <a:latin typeface="Verdana"/>
                <a:cs typeface="Verdana"/>
              </a:rPr>
              <a:t>type</a:t>
            </a:r>
            <a:r>
              <a:rPr sz="2800" spc="10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Verdana"/>
                <a:cs typeface="Verdana"/>
              </a:rPr>
              <a:t>fields</a:t>
            </a:r>
            <a:r>
              <a:rPr sz="2800" spc="-70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333399"/>
                </a:solidFill>
                <a:latin typeface="Verdana"/>
                <a:cs typeface="Verdana"/>
              </a:rPr>
              <a:t>Mflag</a:t>
            </a:r>
            <a:r>
              <a:rPr sz="2800" spc="-50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Verdana"/>
                <a:cs typeface="Verdana"/>
              </a:rPr>
              <a:t>and</a:t>
            </a:r>
            <a:r>
              <a:rPr sz="2800" spc="20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333399"/>
                </a:solidFill>
                <a:latin typeface="Verdana"/>
                <a:cs typeface="Verdana"/>
              </a:rPr>
              <a:t>Pflag.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033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Fig.</a:t>
            </a:r>
            <a:r>
              <a:rPr dirty="0"/>
              <a:t> </a:t>
            </a:r>
            <a:r>
              <a:rPr spc="-5" dirty="0"/>
              <a:t>9.5:</a:t>
            </a:r>
            <a:r>
              <a:rPr dirty="0"/>
              <a:t> </a:t>
            </a:r>
            <a:r>
              <a:rPr spc="-5" dirty="0"/>
              <a:t>Different</a:t>
            </a:r>
            <a:r>
              <a:rPr spc="10" dirty="0"/>
              <a:t> </a:t>
            </a:r>
            <a:r>
              <a:rPr spc="-5" dirty="0"/>
              <a:t>Options</a:t>
            </a:r>
            <a:r>
              <a:rPr spc="20" dirty="0"/>
              <a:t> </a:t>
            </a:r>
            <a:r>
              <a:rPr spc="-5" dirty="0"/>
              <a:t>for</a:t>
            </a:r>
            <a:r>
              <a:rPr dirty="0"/>
              <a:t> </a:t>
            </a:r>
            <a:r>
              <a:rPr spc="-5" dirty="0"/>
              <a:t>Mapping </a:t>
            </a:r>
            <a:r>
              <a:rPr spc="-875" dirty="0"/>
              <a:t> </a:t>
            </a:r>
            <a:r>
              <a:rPr spc="-5" dirty="0"/>
              <a:t>Generalization</a:t>
            </a:r>
            <a:r>
              <a:rPr spc="-15" dirty="0"/>
              <a:t> </a:t>
            </a:r>
            <a:r>
              <a:rPr spc="-5" dirty="0"/>
              <a:t>Hierarchies -</a:t>
            </a:r>
            <a:r>
              <a:rPr spc="-10" dirty="0"/>
              <a:t> </a:t>
            </a:r>
            <a:r>
              <a:rPr spc="-5" dirty="0"/>
              <a:t>summary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600373"/>
            <a:ext cx="8229600" cy="411462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9-</a:t>
            </a:r>
            <a:r>
              <a:rPr spc="-20" dirty="0"/>
              <a:t> </a:t>
            </a: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175" y="1685544"/>
            <a:ext cx="7303008" cy="47152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420943"/>
            <a:ext cx="5437505" cy="1052830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b="1" spc="-5" dirty="0">
                <a:latin typeface="Arial"/>
                <a:cs typeface="Arial"/>
              </a:rPr>
              <a:t>Mapping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Exercise-1</a:t>
            </a: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800" spc="-5" dirty="0">
                <a:solidFill>
                  <a:srgbClr val="333399"/>
                </a:solidFill>
              </a:rPr>
              <a:t>Exercise</a:t>
            </a:r>
            <a:r>
              <a:rPr sz="1800" spc="-15" dirty="0">
                <a:solidFill>
                  <a:srgbClr val="333399"/>
                </a:solidFill>
              </a:rPr>
              <a:t> </a:t>
            </a:r>
            <a:r>
              <a:rPr sz="1800" dirty="0">
                <a:solidFill>
                  <a:srgbClr val="333399"/>
                </a:solidFill>
              </a:rPr>
              <a:t>9.4</a:t>
            </a:r>
            <a:r>
              <a:rPr sz="1800" spc="-10" dirty="0">
                <a:solidFill>
                  <a:srgbClr val="333399"/>
                </a:solidFill>
              </a:rPr>
              <a:t> </a:t>
            </a:r>
            <a:r>
              <a:rPr sz="1800" dirty="0">
                <a:solidFill>
                  <a:srgbClr val="333399"/>
                </a:solidFill>
              </a:rPr>
              <a:t>:</a:t>
            </a:r>
            <a:r>
              <a:rPr sz="1800" spc="5" dirty="0">
                <a:solidFill>
                  <a:srgbClr val="333399"/>
                </a:solidFill>
              </a:rPr>
              <a:t> </a:t>
            </a:r>
            <a:r>
              <a:rPr sz="1800" spc="-15" dirty="0">
                <a:solidFill>
                  <a:srgbClr val="333399"/>
                </a:solidFill>
              </a:rPr>
              <a:t>Map</a:t>
            </a:r>
            <a:r>
              <a:rPr sz="1800" spc="35" dirty="0">
                <a:solidFill>
                  <a:srgbClr val="333399"/>
                </a:solidFill>
              </a:rPr>
              <a:t> </a:t>
            </a:r>
            <a:r>
              <a:rPr sz="1800" dirty="0">
                <a:solidFill>
                  <a:srgbClr val="333399"/>
                </a:solidFill>
              </a:rPr>
              <a:t>this</a:t>
            </a:r>
            <a:r>
              <a:rPr sz="1800" spc="-35" dirty="0">
                <a:solidFill>
                  <a:srgbClr val="333399"/>
                </a:solidFill>
              </a:rPr>
              <a:t> </a:t>
            </a:r>
            <a:r>
              <a:rPr sz="1800" spc="5" dirty="0">
                <a:solidFill>
                  <a:srgbClr val="333399"/>
                </a:solidFill>
              </a:rPr>
              <a:t>schema</a:t>
            </a:r>
            <a:r>
              <a:rPr sz="1800" spc="-35" dirty="0">
                <a:solidFill>
                  <a:srgbClr val="333399"/>
                </a:solidFill>
              </a:rPr>
              <a:t> </a:t>
            </a:r>
            <a:r>
              <a:rPr sz="1800" dirty="0">
                <a:solidFill>
                  <a:srgbClr val="333399"/>
                </a:solidFill>
              </a:rPr>
              <a:t>into</a:t>
            </a:r>
            <a:r>
              <a:rPr sz="1800" spc="-40" dirty="0">
                <a:solidFill>
                  <a:srgbClr val="333399"/>
                </a:solidFill>
              </a:rPr>
              <a:t> </a:t>
            </a:r>
            <a:r>
              <a:rPr sz="1800" spc="-5" dirty="0">
                <a:solidFill>
                  <a:srgbClr val="333399"/>
                </a:solidFill>
              </a:rPr>
              <a:t>a</a:t>
            </a:r>
            <a:r>
              <a:rPr sz="1800" spc="10" dirty="0">
                <a:solidFill>
                  <a:srgbClr val="333399"/>
                </a:solidFill>
              </a:rPr>
              <a:t> </a:t>
            </a:r>
            <a:r>
              <a:rPr sz="1800" spc="5" dirty="0">
                <a:solidFill>
                  <a:srgbClr val="333399"/>
                </a:solidFill>
              </a:rPr>
              <a:t>set</a:t>
            </a:r>
            <a:r>
              <a:rPr sz="1800" spc="-20" dirty="0">
                <a:solidFill>
                  <a:srgbClr val="333399"/>
                </a:solidFill>
              </a:rPr>
              <a:t> </a:t>
            </a:r>
            <a:r>
              <a:rPr sz="1800" dirty="0">
                <a:solidFill>
                  <a:srgbClr val="333399"/>
                </a:solidFill>
              </a:rPr>
              <a:t>of</a:t>
            </a:r>
            <a:r>
              <a:rPr sz="1800" spc="-20" dirty="0">
                <a:solidFill>
                  <a:srgbClr val="333399"/>
                </a:solidFill>
              </a:rPr>
              <a:t> </a:t>
            </a:r>
            <a:r>
              <a:rPr sz="1800" dirty="0">
                <a:solidFill>
                  <a:srgbClr val="333399"/>
                </a:solidFill>
              </a:rPr>
              <a:t>relations.</a:t>
            </a:r>
            <a:endParaRPr sz="1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9-</a:t>
            </a:r>
            <a:r>
              <a:rPr spc="-20" dirty="0"/>
              <a:t> </a:t>
            </a: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72734" y="1712467"/>
            <a:ext cx="20681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800000"/>
                </a:solidFill>
                <a:latin typeface="Arial"/>
                <a:cs typeface="Arial"/>
              </a:rPr>
              <a:t>FIGURE</a:t>
            </a:r>
            <a:r>
              <a:rPr sz="1800" b="1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800000"/>
                </a:solidFill>
                <a:latin typeface="Arial"/>
                <a:cs typeface="Arial"/>
              </a:rPr>
              <a:t>9.8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An</a:t>
            </a:r>
            <a:r>
              <a:rPr sz="18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ER</a:t>
            </a:r>
            <a:r>
              <a:rPr sz="18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schema</a:t>
            </a:r>
            <a:r>
              <a:rPr sz="1800" spc="-8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for</a:t>
            </a:r>
            <a:r>
              <a:rPr sz="18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800000"/>
                </a:solidFill>
                <a:latin typeface="Arial"/>
                <a:cs typeface="Arial"/>
              </a:rPr>
              <a:t>SHIP_TRACKING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database.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783"/>
            <a:ext cx="3736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Chapter</a:t>
            </a:r>
            <a:r>
              <a:rPr sz="3600" spc="-55" dirty="0"/>
              <a:t> </a:t>
            </a:r>
            <a:r>
              <a:rPr sz="3600" dirty="0"/>
              <a:t>Summary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pc="-10" dirty="0"/>
              <a:t>Slide</a:t>
            </a:r>
            <a:r>
              <a:rPr spc="-20" dirty="0"/>
              <a:t> </a:t>
            </a:r>
            <a:r>
              <a:rPr spc="-10" dirty="0"/>
              <a:t>9-</a:t>
            </a:r>
            <a:r>
              <a:rPr spc="-20" dirty="0"/>
              <a:t> </a:t>
            </a: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51813"/>
            <a:ext cx="7981950" cy="3961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170" marR="2399665" indent="-344170" algn="r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44170" algn="l"/>
                <a:tab pos="344805" algn="l"/>
              </a:tabLst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ER-to-Relational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Mapping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33399"/>
                </a:solidFill>
                <a:latin typeface="Arial"/>
                <a:cs typeface="Arial"/>
              </a:rPr>
              <a:t>Algorithm</a:t>
            </a:r>
            <a:endParaRPr sz="2400">
              <a:latin typeface="Arial"/>
              <a:cs typeface="Arial"/>
            </a:endParaRPr>
          </a:p>
          <a:p>
            <a:pPr marL="286385" marR="2432685" lvl="1" indent="-286385" algn="r">
              <a:lnSpc>
                <a:spcPct val="100000"/>
              </a:lnSpc>
              <a:spcBef>
                <a:spcPts val="10"/>
              </a:spcBef>
              <a:buClr>
                <a:srgbClr val="333399"/>
              </a:buClr>
              <a:buSzPct val="54761"/>
              <a:buFont typeface="Wingdings"/>
              <a:buChar char=""/>
              <a:tabLst>
                <a:tab pos="286385" algn="l"/>
                <a:tab pos="287020" algn="l"/>
              </a:tabLst>
            </a:pP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Step</a:t>
            </a:r>
            <a:r>
              <a:rPr sz="21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1: Mapping</a:t>
            </a:r>
            <a:r>
              <a:rPr sz="2100" spc="-1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Regular</a:t>
            </a:r>
            <a:r>
              <a:rPr sz="2100" spc="-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Entity</a:t>
            </a:r>
            <a:r>
              <a:rPr sz="21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Types</a:t>
            </a:r>
            <a:endParaRPr sz="21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lr>
                <a:srgbClr val="3333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Step</a:t>
            </a:r>
            <a:r>
              <a:rPr sz="21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2: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Mapping</a:t>
            </a:r>
            <a:r>
              <a:rPr sz="2100" spc="-1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800000"/>
                </a:solidFill>
                <a:latin typeface="Arial"/>
                <a:cs typeface="Arial"/>
              </a:rPr>
              <a:t>Weak</a:t>
            </a:r>
            <a:r>
              <a:rPr sz="21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Entity</a:t>
            </a:r>
            <a:r>
              <a:rPr sz="2100" spc="-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Types</a:t>
            </a:r>
            <a:endParaRPr sz="21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3333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Step</a:t>
            </a:r>
            <a:r>
              <a:rPr sz="2100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3: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Mapping</a:t>
            </a:r>
            <a:r>
              <a:rPr sz="2100" spc="-1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Binary</a:t>
            </a:r>
            <a:r>
              <a:rPr sz="2100" spc="-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1:1</a:t>
            </a:r>
            <a:r>
              <a:rPr sz="21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Relation</a:t>
            </a:r>
            <a:r>
              <a:rPr sz="21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Types</a:t>
            </a:r>
            <a:endParaRPr sz="21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3333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Step</a:t>
            </a:r>
            <a:r>
              <a:rPr sz="21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4: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Mapping</a:t>
            </a:r>
            <a:r>
              <a:rPr sz="2100" spc="-1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Binary</a:t>
            </a:r>
            <a:r>
              <a:rPr sz="2100" spc="-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1:N</a:t>
            </a:r>
            <a:r>
              <a:rPr sz="21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Relationship</a:t>
            </a:r>
            <a:r>
              <a:rPr sz="2100" spc="-8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Types.</a:t>
            </a:r>
            <a:endParaRPr sz="21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3333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Step</a:t>
            </a:r>
            <a:r>
              <a:rPr sz="2100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5: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Mapping</a:t>
            </a:r>
            <a:r>
              <a:rPr sz="2100" spc="-1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Binary</a:t>
            </a:r>
            <a:r>
              <a:rPr sz="2100" spc="-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M:N</a:t>
            </a:r>
            <a:r>
              <a:rPr sz="21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Relationship</a:t>
            </a:r>
            <a:r>
              <a:rPr sz="21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Types.</a:t>
            </a:r>
            <a:endParaRPr sz="21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3333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Step</a:t>
            </a:r>
            <a:r>
              <a:rPr sz="21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6: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Mapping</a:t>
            </a:r>
            <a:r>
              <a:rPr sz="2100" spc="-1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 Multivalued</a:t>
            </a:r>
            <a:r>
              <a:rPr sz="2100" spc="-10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attributes.</a:t>
            </a:r>
            <a:endParaRPr sz="21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lr>
                <a:srgbClr val="3333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Step</a:t>
            </a:r>
            <a:r>
              <a:rPr sz="2100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7: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Mapping</a:t>
            </a:r>
            <a:r>
              <a:rPr sz="2100" spc="-1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N-ary</a:t>
            </a:r>
            <a:r>
              <a:rPr sz="21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Relationship</a:t>
            </a:r>
            <a:r>
              <a:rPr sz="2100" spc="-8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Types.</a:t>
            </a:r>
            <a:endParaRPr sz="2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33399"/>
              </a:buClr>
              <a:buFont typeface="Wingdings"/>
              <a:buChar char=""/>
            </a:pPr>
            <a:endParaRPr sz="215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Mapping</a:t>
            </a:r>
            <a:r>
              <a:rPr sz="2400" b="1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EER</a:t>
            </a:r>
            <a:r>
              <a:rPr sz="2400" b="1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Model</a:t>
            </a:r>
            <a:r>
              <a:rPr sz="2400" b="1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Constructs</a:t>
            </a:r>
            <a:r>
              <a:rPr sz="2400" b="1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to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 Relations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Clr>
                <a:srgbClr val="3333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Step</a:t>
            </a:r>
            <a:r>
              <a:rPr sz="21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8: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 Options</a:t>
            </a:r>
            <a:r>
              <a:rPr sz="2100" spc="-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for</a:t>
            </a:r>
            <a:r>
              <a:rPr sz="21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Mapping</a:t>
            </a:r>
            <a:r>
              <a:rPr sz="21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800000"/>
                </a:solidFill>
                <a:latin typeface="Arial"/>
                <a:cs typeface="Arial"/>
              </a:rPr>
              <a:t>Specialization</a:t>
            </a:r>
            <a:r>
              <a:rPr sz="2100" spc="-8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or</a:t>
            </a:r>
            <a:r>
              <a:rPr sz="21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Generalization.</a:t>
            </a:r>
            <a:endParaRPr sz="21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3333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Step</a:t>
            </a:r>
            <a:r>
              <a:rPr sz="2100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9: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Mapping</a:t>
            </a:r>
            <a:r>
              <a:rPr sz="2100" spc="-1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800000"/>
                </a:solidFill>
                <a:latin typeface="Arial"/>
                <a:cs typeface="Arial"/>
              </a:rPr>
              <a:t>Union</a:t>
            </a:r>
            <a:r>
              <a:rPr sz="21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Types</a:t>
            </a:r>
            <a:r>
              <a:rPr sz="2100" spc="-8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800000"/>
                </a:solidFill>
                <a:latin typeface="Arial"/>
                <a:cs typeface="Arial"/>
              </a:rPr>
              <a:t>(Categories).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783"/>
            <a:ext cx="4878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GOALS</a:t>
            </a:r>
            <a:r>
              <a:rPr sz="3600" spc="-45" dirty="0"/>
              <a:t> </a:t>
            </a:r>
            <a:r>
              <a:rPr sz="3600" spc="-5" dirty="0"/>
              <a:t>during</a:t>
            </a:r>
            <a:r>
              <a:rPr sz="3600" spc="20" dirty="0"/>
              <a:t> </a:t>
            </a:r>
            <a:r>
              <a:rPr sz="3600" spc="-10" dirty="0"/>
              <a:t>Mapping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863078" y="6602965"/>
            <a:ext cx="92710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Slide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9-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400" b="1" spc="-5" dirty="0">
                <a:solidFill>
                  <a:srgbClr val="990033"/>
                </a:solidFill>
                <a:latin typeface="Arial"/>
                <a:cs typeface="Arial"/>
              </a:rPr>
              <a:t>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621612"/>
            <a:ext cx="7853680" cy="45153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26415" marR="1069340" indent="-514350">
              <a:lnSpc>
                <a:spcPct val="100000"/>
              </a:lnSpc>
              <a:spcBef>
                <a:spcPts val="110"/>
              </a:spcBef>
              <a:buClr>
                <a:srgbClr val="990033"/>
              </a:buClr>
              <a:buSzPct val="58928"/>
              <a:buFont typeface="+mj-lt"/>
              <a:buAutoNum type="arabicPeriod"/>
              <a:tabLst>
                <a:tab pos="356870" algn="l"/>
                <a:tab pos="357505" algn="l"/>
              </a:tabLst>
            </a:pPr>
            <a:r>
              <a:rPr sz="2500" dirty="0">
                <a:solidFill>
                  <a:srgbClr val="333399"/>
                </a:solidFill>
                <a:latin typeface="Arial"/>
                <a:cs typeface="Arial"/>
              </a:rPr>
              <a:t>Preserve all</a:t>
            </a:r>
            <a:r>
              <a:rPr sz="25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99"/>
                </a:solidFill>
                <a:latin typeface="Arial"/>
                <a:cs typeface="Arial"/>
              </a:rPr>
              <a:t>information</a:t>
            </a:r>
            <a:r>
              <a:rPr sz="25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500" spc="5" dirty="0">
                <a:solidFill>
                  <a:srgbClr val="333399"/>
                </a:solidFill>
                <a:latin typeface="Arial"/>
                <a:cs typeface="Arial"/>
              </a:rPr>
              <a:t>(that</a:t>
            </a:r>
            <a:r>
              <a:rPr sz="25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500" spc="5" dirty="0">
                <a:solidFill>
                  <a:srgbClr val="333399"/>
                </a:solidFill>
                <a:latin typeface="Arial"/>
                <a:cs typeface="Arial"/>
              </a:rPr>
              <a:t>includes</a:t>
            </a:r>
            <a:r>
              <a:rPr sz="250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99"/>
                </a:solidFill>
                <a:latin typeface="Arial"/>
                <a:cs typeface="Arial"/>
              </a:rPr>
              <a:t>all </a:t>
            </a:r>
            <a:r>
              <a:rPr sz="2500" spc="-7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500" spc="5" dirty="0">
                <a:solidFill>
                  <a:srgbClr val="333399"/>
                </a:solidFill>
                <a:latin typeface="Arial"/>
                <a:cs typeface="Arial"/>
              </a:rPr>
              <a:t>attributes)</a:t>
            </a:r>
            <a:endParaRPr sz="2500" dirty="0">
              <a:latin typeface="Arial"/>
              <a:cs typeface="Arial"/>
            </a:endParaRPr>
          </a:p>
          <a:p>
            <a:pPr marL="526415" marR="5080" indent="-51435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+mj-lt"/>
              <a:buAutoNum type="arabicPeriod"/>
              <a:tabLst>
                <a:tab pos="356870" algn="l"/>
                <a:tab pos="357505" algn="l"/>
              </a:tabLst>
            </a:pPr>
            <a:r>
              <a:rPr sz="2500" dirty="0">
                <a:solidFill>
                  <a:srgbClr val="333399"/>
                </a:solidFill>
                <a:latin typeface="Arial"/>
                <a:cs typeface="Arial"/>
              </a:rPr>
              <a:t>Maintain </a:t>
            </a:r>
            <a:r>
              <a:rPr sz="2500" spc="5" dirty="0">
                <a:solidFill>
                  <a:srgbClr val="333399"/>
                </a:solidFill>
                <a:latin typeface="Arial"/>
                <a:cs typeface="Arial"/>
              </a:rPr>
              <a:t>the constraints to the </a:t>
            </a:r>
            <a:r>
              <a:rPr sz="2500" spc="-5" dirty="0">
                <a:solidFill>
                  <a:srgbClr val="333399"/>
                </a:solidFill>
                <a:latin typeface="Arial"/>
                <a:cs typeface="Arial"/>
              </a:rPr>
              <a:t>extent </a:t>
            </a:r>
            <a:r>
              <a:rPr sz="2500" spc="5" dirty="0">
                <a:solidFill>
                  <a:srgbClr val="333399"/>
                </a:solidFill>
                <a:latin typeface="Arial"/>
                <a:cs typeface="Arial"/>
              </a:rPr>
              <a:t>possible </a:t>
            </a:r>
            <a:r>
              <a:rPr sz="25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99"/>
                </a:solidFill>
                <a:latin typeface="Arial"/>
                <a:cs typeface="Arial"/>
              </a:rPr>
              <a:t>(Relational</a:t>
            </a:r>
            <a:r>
              <a:rPr sz="25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99"/>
                </a:solidFill>
                <a:latin typeface="Arial"/>
                <a:cs typeface="Arial"/>
              </a:rPr>
              <a:t>Model</a:t>
            </a:r>
            <a:r>
              <a:rPr sz="25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500" spc="5" dirty="0">
                <a:solidFill>
                  <a:srgbClr val="333399"/>
                </a:solidFill>
                <a:latin typeface="Arial"/>
                <a:cs typeface="Arial"/>
              </a:rPr>
              <a:t>cannot</a:t>
            </a:r>
            <a:r>
              <a:rPr sz="25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99"/>
                </a:solidFill>
                <a:latin typeface="Arial"/>
                <a:cs typeface="Arial"/>
              </a:rPr>
              <a:t>preserve</a:t>
            </a:r>
            <a:r>
              <a:rPr sz="2500" spc="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99"/>
                </a:solidFill>
                <a:latin typeface="Arial"/>
                <a:cs typeface="Arial"/>
              </a:rPr>
              <a:t>all </a:t>
            </a:r>
            <a:r>
              <a:rPr sz="2500" spc="5" dirty="0">
                <a:solidFill>
                  <a:srgbClr val="333399"/>
                </a:solidFill>
                <a:latin typeface="Arial"/>
                <a:cs typeface="Arial"/>
              </a:rPr>
              <a:t> contstraints- e.g., </a:t>
            </a:r>
            <a:r>
              <a:rPr sz="2500" spc="-5" dirty="0">
                <a:solidFill>
                  <a:srgbClr val="333399"/>
                </a:solidFill>
                <a:latin typeface="Arial"/>
                <a:cs typeface="Arial"/>
              </a:rPr>
              <a:t>max </a:t>
            </a:r>
            <a:r>
              <a:rPr sz="2500" dirty="0">
                <a:solidFill>
                  <a:srgbClr val="333399"/>
                </a:solidFill>
                <a:latin typeface="Arial"/>
                <a:cs typeface="Arial"/>
              </a:rPr>
              <a:t>cardinality ratio </a:t>
            </a:r>
            <a:r>
              <a:rPr sz="2500" spc="5" dirty="0">
                <a:solidFill>
                  <a:srgbClr val="333399"/>
                </a:solidFill>
                <a:latin typeface="Arial"/>
                <a:cs typeface="Arial"/>
              </a:rPr>
              <a:t>such </a:t>
            </a:r>
            <a:r>
              <a:rPr sz="2500" dirty="0">
                <a:solidFill>
                  <a:srgbClr val="333399"/>
                </a:solidFill>
                <a:latin typeface="Arial"/>
                <a:cs typeface="Arial"/>
              </a:rPr>
              <a:t>as </a:t>
            </a:r>
            <a:r>
              <a:rPr sz="2500" spc="5" dirty="0">
                <a:solidFill>
                  <a:srgbClr val="333399"/>
                </a:solidFill>
                <a:latin typeface="Arial"/>
                <a:cs typeface="Arial"/>
              </a:rPr>
              <a:t> 1:10 </a:t>
            </a:r>
            <a:r>
              <a:rPr sz="2500" dirty="0">
                <a:solidFill>
                  <a:srgbClr val="333399"/>
                </a:solidFill>
                <a:latin typeface="Arial"/>
                <a:cs typeface="Arial"/>
              </a:rPr>
              <a:t>in ER; </a:t>
            </a:r>
            <a:r>
              <a:rPr sz="2500" spc="-5" dirty="0">
                <a:solidFill>
                  <a:srgbClr val="333399"/>
                </a:solidFill>
                <a:latin typeface="Arial"/>
                <a:cs typeface="Arial"/>
              </a:rPr>
              <a:t>exhaustive </a:t>
            </a:r>
            <a:r>
              <a:rPr sz="2500" dirty="0">
                <a:solidFill>
                  <a:srgbClr val="333399"/>
                </a:solidFill>
                <a:latin typeface="Arial"/>
                <a:cs typeface="Arial"/>
              </a:rPr>
              <a:t>classification </a:t>
            </a:r>
            <a:r>
              <a:rPr sz="2500" spc="5" dirty="0">
                <a:solidFill>
                  <a:srgbClr val="333399"/>
                </a:solidFill>
                <a:latin typeface="Arial"/>
                <a:cs typeface="Arial"/>
              </a:rPr>
              <a:t>into </a:t>
            </a:r>
            <a:r>
              <a:rPr sz="25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99"/>
                </a:solidFill>
                <a:latin typeface="Arial"/>
                <a:cs typeface="Arial"/>
              </a:rPr>
              <a:t>subtypes,</a:t>
            </a:r>
            <a:r>
              <a:rPr sz="250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500" spc="5" dirty="0">
                <a:solidFill>
                  <a:srgbClr val="333399"/>
                </a:solidFill>
                <a:latin typeface="Arial"/>
                <a:cs typeface="Arial"/>
              </a:rPr>
              <a:t>e.g.,</a:t>
            </a:r>
            <a:r>
              <a:rPr sz="25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33399"/>
                </a:solidFill>
                <a:latin typeface="Arial"/>
                <a:cs typeface="Arial"/>
              </a:rPr>
              <a:t>STUDENTS</a:t>
            </a:r>
            <a:r>
              <a:rPr sz="25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99"/>
                </a:solidFill>
                <a:latin typeface="Arial"/>
                <a:cs typeface="Arial"/>
              </a:rPr>
              <a:t>are</a:t>
            </a:r>
            <a:r>
              <a:rPr sz="25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500" spc="5" dirty="0">
                <a:solidFill>
                  <a:srgbClr val="333399"/>
                </a:solidFill>
                <a:latin typeface="Arial"/>
                <a:cs typeface="Arial"/>
              </a:rPr>
              <a:t>specialized</a:t>
            </a:r>
            <a:r>
              <a:rPr sz="2500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500" spc="5" dirty="0">
                <a:solidFill>
                  <a:srgbClr val="333399"/>
                </a:solidFill>
                <a:latin typeface="Arial"/>
                <a:cs typeface="Arial"/>
              </a:rPr>
              <a:t>into </a:t>
            </a:r>
            <a:r>
              <a:rPr sz="2500" spc="-7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99"/>
                </a:solidFill>
                <a:latin typeface="Arial"/>
                <a:cs typeface="Arial"/>
              </a:rPr>
              <a:t>Domestic</a:t>
            </a:r>
            <a:r>
              <a:rPr sz="250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sz="25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99"/>
                </a:solidFill>
                <a:latin typeface="Arial"/>
                <a:cs typeface="Arial"/>
              </a:rPr>
              <a:t>Foreign)</a:t>
            </a:r>
            <a:endParaRPr sz="2500" dirty="0">
              <a:latin typeface="Arial"/>
              <a:cs typeface="Arial"/>
            </a:endParaRPr>
          </a:p>
          <a:p>
            <a:pPr marL="526415" indent="-514350">
              <a:lnSpc>
                <a:spcPct val="100000"/>
              </a:lnSpc>
              <a:spcBef>
                <a:spcPts val="680"/>
              </a:spcBef>
              <a:buClr>
                <a:srgbClr val="990033"/>
              </a:buClr>
              <a:buSzPct val="58928"/>
              <a:buFont typeface="+mj-lt"/>
              <a:buAutoNum type="arabicPeriod"/>
              <a:tabLst>
                <a:tab pos="356870" algn="l"/>
                <a:tab pos="357505" algn="l"/>
              </a:tabLst>
            </a:pPr>
            <a:r>
              <a:rPr sz="2500" dirty="0">
                <a:solidFill>
                  <a:srgbClr val="333399"/>
                </a:solidFill>
                <a:latin typeface="Arial"/>
                <a:cs typeface="Arial"/>
              </a:rPr>
              <a:t>Minimize</a:t>
            </a:r>
            <a:r>
              <a:rPr sz="25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333399"/>
                </a:solidFill>
                <a:latin typeface="Arial"/>
                <a:cs typeface="Arial"/>
              </a:rPr>
              <a:t>null</a:t>
            </a:r>
            <a:r>
              <a:rPr sz="25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33399"/>
                </a:solidFill>
                <a:latin typeface="Arial"/>
                <a:cs typeface="Arial"/>
              </a:rPr>
              <a:t>values</a:t>
            </a:r>
            <a:endParaRPr sz="2500" dirty="0">
              <a:latin typeface="Arial"/>
              <a:cs typeface="Arial"/>
            </a:endParaRPr>
          </a:p>
          <a:p>
            <a:pPr marL="615950" marR="233679">
              <a:lnSpc>
                <a:spcPct val="100000"/>
              </a:lnSpc>
              <a:spcBef>
                <a:spcPts val="675"/>
              </a:spcBef>
            </a:pPr>
            <a:r>
              <a:rPr sz="2500" i="1" dirty="0">
                <a:solidFill>
                  <a:srgbClr val="990033"/>
                </a:solidFill>
                <a:latin typeface="Arial"/>
                <a:cs typeface="Arial"/>
              </a:rPr>
              <a:t>The</a:t>
            </a:r>
            <a:r>
              <a:rPr sz="2500" i="1" spc="-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500" i="1" dirty="0">
                <a:solidFill>
                  <a:srgbClr val="990033"/>
                </a:solidFill>
                <a:latin typeface="Arial"/>
                <a:cs typeface="Arial"/>
              </a:rPr>
              <a:t>mapping</a:t>
            </a:r>
            <a:r>
              <a:rPr sz="2500" i="1" spc="-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500" i="1" dirty="0">
                <a:solidFill>
                  <a:srgbClr val="990033"/>
                </a:solidFill>
                <a:latin typeface="Arial"/>
                <a:cs typeface="Arial"/>
              </a:rPr>
              <a:t>procedure</a:t>
            </a:r>
            <a:r>
              <a:rPr sz="2500" i="1" spc="-1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500" i="1" spc="5" dirty="0">
                <a:solidFill>
                  <a:srgbClr val="990033"/>
                </a:solidFill>
                <a:latin typeface="Arial"/>
                <a:cs typeface="Arial"/>
              </a:rPr>
              <a:t>described</a:t>
            </a:r>
            <a:r>
              <a:rPr sz="2500" i="1" spc="-2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500" i="1" spc="5" dirty="0">
                <a:solidFill>
                  <a:srgbClr val="990033"/>
                </a:solidFill>
                <a:latin typeface="Arial"/>
                <a:cs typeface="Arial"/>
              </a:rPr>
              <a:t>has</a:t>
            </a:r>
            <a:r>
              <a:rPr sz="2500" i="1" spc="-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500" i="1" dirty="0">
                <a:solidFill>
                  <a:srgbClr val="990033"/>
                </a:solidFill>
                <a:latin typeface="Arial"/>
                <a:cs typeface="Arial"/>
              </a:rPr>
              <a:t>been </a:t>
            </a:r>
            <a:r>
              <a:rPr sz="2500" i="1" spc="-76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500" i="1" dirty="0">
                <a:solidFill>
                  <a:srgbClr val="990033"/>
                </a:solidFill>
                <a:latin typeface="Arial"/>
                <a:cs typeface="Arial"/>
              </a:rPr>
              <a:t>implemented in</a:t>
            </a:r>
            <a:r>
              <a:rPr sz="2500" i="1" spc="5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500" i="1" dirty="0">
                <a:solidFill>
                  <a:srgbClr val="990033"/>
                </a:solidFill>
                <a:latin typeface="Arial"/>
                <a:cs typeface="Arial"/>
              </a:rPr>
              <a:t>many</a:t>
            </a:r>
            <a:r>
              <a:rPr sz="2500" i="1" spc="-1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500" i="1" dirty="0">
                <a:solidFill>
                  <a:srgbClr val="990033"/>
                </a:solidFill>
                <a:latin typeface="Arial"/>
                <a:cs typeface="Arial"/>
              </a:rPr>
              <a:t>commercial</a:t>
            </a:r>
            <a:r>
              <a:rPr sz="2500" i="1" spc="-1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2500" i="1" dirty="0">
                <a:solidFill>
                  <a:srgbClr val="990033"/>
                </a:solidFill>
                <a:latin typeface="Arial"/>
                <a:cs typeface="Arial"/>
              </a:rPr>
              <a:t>tools.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80441"/>
            <a:ext cx="7216140" cy="8807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  <a:tabLst>
                <a:tab pos="2406015" algn="l"/>
              </a:tabLst>
            </a:pPr>
            <a:r>
              <a:rPr sz="2800" b="1" dirty="0">
                <a:latin typeface="Verdana"/>
                <a:cs typeface="Verdana"/>
              </a:rPr>
              <a:t>Figure</a:t>
            </a:r>
            <a:r>
              <a:rPr sz="2800" b="1" spc="5" dirty="0">
                <a:latin typeface="Verdana"/>
                <a:cs typeface="Verdana"/>
              </a:rPr>
              <a:t> 9.1	</a:t>
            </a:r>
            <a:r>
              <a:rPr sz="2800" dirty="0">
                <a:latin typeface="Verdana"/>
                <a:cs typeface="Verdana"/>
              </a:rPr>
              <a:t>The</a:t>
            </a:r>
            <a:r>
              <a:rPr sz="2800" spc="-4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ER</a:t>
            </a:r>
            <a:r>
              <a:rPr sz="2800" spc="-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conceptual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spc="5" dirty="0">
                <a:latin typeface="Verdana"/>
                <a:cs typeface="Verdana"/>
              </a:rPr>
              <a:t>schema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5" dirty="0">
                <a:latin typeface="Verdana"/>
                <a:cs typeface="Verdana"/>
              </a:rPr>
              <a:t>diagram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for the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10" dirty="0">
                <a:latin typeface="Verdana"/>
                <a:cs typeface="Verdana"/>
              </a:rPr>
              <a:t>COMPANY</a:t>
            </a:r>
            <a:r>
              <a:rPr sz="2800" spc="-7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database.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878" y="1615004"/>
            <a:ext cx="6934200" cy="5029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63078" y="6602965"/>
            <a:ext cx="92710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Slide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9-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400" b="1" spc="-5" dirty="0">
                <a:solidFill>
                  <a:srgbClr val="990033"/>
                </a:solidFill>
                <a:latin typeface="Arial"/>
                <a:cs typeface="Arial"/>
              </a:rPr>
              <a:t>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783"/>
            <a:ext cx="7310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ER-to-Relational</a:t>
            </a:r>
            <a:r>
              <a:rPr sz="3600" spc="20" dirty="0"/>
              <a:t> </a:t>
            </a:r>
            <a:r>
              <a:rPr sz="3600" spc="-10" dirty="0"/>
              <a:t>Mapping</a:t>
            </a:r>
            <a:r>
              <a:rPr sz="3600" spc="-20" dirty="0"/>
              <a:t> </a:t>
            </a:r>
            <a:r>
              <a:rPr sz="3600" spc="-5" dirty="0"/>
              <a:t>Algorithm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863078" y="6602965"/>
            <a:ext cx="92710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Slide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9-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400" b="1" spc="-5" dirty="0">
                <a:solidFill>
                  <a:srgbClr val="990033"/>
                </a:solidFill>
                <a:latin typeface="Arial"/>
                <a:cs typeface="Arial"/>
              </a:rPr>
              <a:t>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51813"/>
            <a:ext cx="8520583" cy="4060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Step</a:t>
            </a:r>
            <a:r>
              <a:rPr sz="2400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1: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Mapping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4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Regular</a:t>
            </a:r>
            <a:r>
              <a:rPr sz="2400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Entity</a:t>
            </a:r>
            <a:r>
              <a:rPr sz="2400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Types.</a:t>
            </a:r>
            <a:endParaRPr sz="2400" dirty="0">
              <a:latin typeface="Arial"/>
              <a:cs typeface="Arial"/>
            </a:endParaRPr>
          </a:p>
          <a:p>
            <a:pPr marL="756285" marR="236220" lvl="1" indent="-287020">
              <a:lnSpc>
                <a:spcPct val="801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For each regular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(strong)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entity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type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E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ER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schema,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create a relation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R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that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includes all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simple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attributes of </a:t>
            </a:r>
            <a:r>
              <a:rPr sz="2200" spc="-6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E.</a:t>
            </a:r>
            <a:endParaRPr sz="2200" dirty="0">
              <a:latin typeface="Arial"/>
              <a:cs typeface="Arial"/>
            </a:endParaRPr>
          </a:p>
          <a:p>
            <a:pPr marL="756285" lvl="1" indent="-287020">
              <a:lnSpc>
                <a:spcPts val="2375"/>
              </a:lnSpc>
              <a:spcBef>
                <a:spcPts val="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Choose one</a:t>
            </a:r>
            <a:r>
              <a:rPr sz="22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key</a:t>
            </a:r>
            <a:r>
              <a:rPr sz="22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attributes</a:t>
            </a:r>
            <a:r>
              <a:rPr sz="22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sz="22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as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primary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key</a:t>
            </a:r>
            <a:r>
              <a:rPr sz="22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for</a:t>
            </a:r>
            <a:endParaRPr sz="2200" dirty="0">
              <a:latin typeface="Arial"/>
              <a:cs typeface="Arial"/>
            </a:endParaRPr>
          </a:p>
          <a:p>
            <a:pPr marL="756285">
              <a:lnSpc>
                <a:spcPts val="2375"/>
              </a:lnSpc>
            </a:pP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R.</a:t>
            </a:r>
            <a:endParaRPr sz="22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If the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chosen 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key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E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is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composite,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set of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simple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attributes</a:t>
            </a:r>
            <a:r>
              <a:rPr sz="22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that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form</a:t>
            </a:r>
            <a:r>
              <a:rPr sz="2200" spc="-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it</a:t>
            </a:r>
            <a:r>
              <a:rPr sz="22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will</a:t>
            </a:r>
            <a:r>
              <a:rPr sz="22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together</a:t>
            </a:r>
            <a:r>
              <a:rPr sz="22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form</a:t>
            </a:r>
            <a:r>
              <a:rPr sz="2200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2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primary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key</a:t>
            </a:r>
            <a:r>
              <a:rPr sz="22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R.</a:t>
            </a:r>
            <a:endParaRPr sz="2200" dirty="0">
              <a:latin typeface="Arial"/>
              <a:cs typeface="Arial"/>
            </a:endParaRPr>
          </a:p>
          <a:p>
            <a:pPr marL="356870" marR="224790" indent="-344805">
              <a:lnSpc>
                <a:spcPts val="2300"/>
              </a:lnSpc>
              <a:spcBef>
                <a:spcPts val="55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Example: </a:t>
            </a:r>
            <a:r>
              <a:rPr sz="2400" spc="30" dirty="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create the relations EMPLOYEE, 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DEPARTMENT,</a:t>
            </a:r>
            <a:r>
              <a:rPr sz="2400" spc="-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PROJECT</a:t>
            </a:r>
            <a:r>
              <a:rPr sz="24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sz="24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relational</a:t>
            </a:r>
            <a:r>
              <a:rPr sz="24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schema </a:t>
            </a:r>
            <a:r>
              <a:rPr sz="2400" spc="-6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corresponding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to</a:t>
            </a:r>
            <a:r>
              <a:rPr sz="24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regular</a:t>
            </a:r>
            <a:r>
              <a:rPr sz="2400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entities</a:t>
            </a:r>
            <a:r>
              <a:rPr sz="2400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in the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ER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diagram.</a:t>
            </a:r>
            <a:endParaRPr sz="2400" dirty="0">
              <a:latin typeface="Arial"/>
              <a:cs typeface="Arial"/>
            </a:endParaRPr>
          </a:p>
          <a:p>
            <a:pPr marL="756285" marR="163830" lvl="1" indent="-287020" algn="just">
              <a:lnSpc>
                <a:spcPct val="80000"/>
              </a:lnSpc>
              <a:spcBef>
                <a:spcPts val="56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SSN, 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DNUMBER,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PNUMBER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are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primary keys 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for </a:t>
            </a:r>
            <a:r>
              <a:rPr sz="2200" spc="-6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relations 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EMPLOYEE,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DEPARTMENT,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PROJECT </a:t>
            </a:r>
            <a:r>
              <a:rPr sz="2200" spc="-6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as</a:t>
            </a:r>
            <a:r>
              <a:rPr sz="22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shown.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1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C620C29B-6C8B-4189-90D1-733BBCD2B1EB}" type="slidenum">
              <a:rPr lang="en-US" altLang="en-US" sz="1400">
                <a:solidFill>
                  <a:srgbClr val="990033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pic>
        <p:nvPicPr>
          <p:cNvPr id="7171" name="Picture 2" descr="Pink tissue 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90938"/>
            <a:ext cx="7975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3" descr="Pink tissue 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19625"/>
            <a:ext cx="2438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 descr="Pink tissue pap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667375"/>
            <a:ext cx="350520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228600" y="646113"/>
            <a:ext cx="7796213" cy="687387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sz="3200" dirty="0">
                <a:latin typeface="Arial" charset="0"/>
              </a:rPr>
              <a:t>Mapping of Regular Entity Types.</a:t>
            </a:r>
            <a:endParaRPr lang="en-US" sz="3200" kern="0" dirty="0">
              <a:solidFill>
                <a:srgbClr val="80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5" name="Picture 5" descr="Pink tissue pa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29987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6" descr="Pink tissue pap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24000"/>
            <a:ext cx="21621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7" descr="Pink tissue pap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52575"/>
            <a:ext cx="25622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8" name="Straight Connector 10"/>
          <p:cNvCxnSpPr>
            <a:cxnSpLocks noChangeShapeType="1"/>
          </p:cNvCxnSpPr>
          <p:nvPr/>
        </p:nvCxnSpPr>
        <p:spPr bwMode="auto">
          <a:xfrm>
            <a:off x="228600" y="3200400"/>
            <a:ext cx="8610600" cy="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4243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844" y="528269"/>
            <a:ext cx="753427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dirty="0">
                <a:latin typeface="Arial"/>
                <a:cs typeface="Arial"/>
              </a:rPr>
              <a:t>ER-to-Relational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Mapping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Algorithm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(contd.)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3078" y="6602965"/>
            <a:ext cx="92710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Slide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9-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400" b="1" spc="-5" dirty="0">
                <a:solidFill>
                  <a:srgbClr val="990033"/>
                </a:solidFill>
                <a:latin typeface="Arial"/>
                <a:cs typeface="Arial"/>
              </a:rPr>
              <a:t>8</a:t>
            </a:fld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</a:t>
            </a:r>
            <a:r>
              <a:rPr spc="-50" dirty="0"/>
              <a:t> </a:t>
            </a:r>
            <a:r>
              <a:rPr spc="5" dirty="0"/>
              <a:t>©</a:t>
            </a:r>
            <a:r>
              <a:rPr spc="-10" dirty="0"/>
              <a:t> </a:t>
            </a:r>
            <a:r>
              <a:rPr dirty="0"/>
              <a:t>2016</a:t>
            </a:r>
            <a:r>
              <a:rPr spc="-10" dirty="0"/>
              <a:t> </a:t>
            </a:r>
            <a:r>
              <a:rPr dirty="0"/>
              <a:t>Ramez</a:t>
            </a:r>
            <a:r>
              <a:rPr spc="-35" dirty="0"/>
              <a:t> </a:t>
            </a:r>
            <a:r>
              <a:rPr spc="5" dirty="0"/>
              <a:t>Elmasri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5" dirty="0"/>
              <a:t>Shamkant</a:t>
            </a:r>
            <a:r>
              <a:rPr spc="-75" dirty="0"/>
              <a:t> </a:t>
            </a:r>
            <a:r>
              <a:rPr dirty="0"/>
              <a:t>B. 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985" indent="-344805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88620" algn="l"/>
                <a:tab pos="389255" algn="l"/>
              </a:tabLst>
            </a:pPr>
            <a:r>
              <a:rPr dirty="0"/>
              <a:t>Step</a:t>
            </a:r>
            <a:r>
              <a:rPr spc="-30" dirty="0"/>
              <a:t> </a:t>
            </a:r>
            <a:r>
              <a:rPr dirty="0"/>
              <a:t>2:</a:t>
            </a:r>
            <a:r>
              <a:rPr spc="-10" dirty="0"/>
              <a:t> </a:t>
            </a:r>
            <a:r>
              <a:rPr dirty="0"/>
              <a:t>Mapping</a:t>
            </a:r>
            <a:r>
              <a:rPr spc="-3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5" dirty="0"/>
              <a:t>Weak</a:t>
            </a:r>
            <a:r>
              <a:rPr spc="-45" dirty="0"/>
              <a:t> </a:t>
            </a:r>
            <a:r>
              <a:rPr spc="-5" dirty="0"/>
              <a:t>Entity</a:t>
            </a:r>
            <a:r>
              <a:rPr spc="-25" dirty="0"/>
              <a:t> </a:t>
            </a:r>
            <a:r>
              <a:rPr spc="-15" dirty="0"/>
              <a:t>Types</a:t>
            </a:r>
          </a:p>
          <a:p>
            <a:pPr marL="787400" marR="170815" lvl="1" indent="-287020">
              <a:lnSpc>
                <a:spcPct val="80000"/>
              </a:lnSpc>
              <a:spcBef>
                <a:spcPts val="495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88035" algn="l"/>
                <a:tab pos="788670" algn="l"/>
              </a:tabLst>
            </a:pP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For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each</a:t>
            </a:r>
            <a:r>
              <a:rPr sz="20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weak</a:t>
            </a:r>
            <a:r>
              <a:rPr sz="20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entity</a:t>
            </a:r>
            <a:r>
              <a:rPr sz="20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800000"/>
                </a:solidFill>
                <a:latin typeface="Arial"/>
                <a:cs typeface="Arial"/>
              </a:rPr>
              <a:t>type</a:t>
            </a:r>
            <a:r>
              <a:rPr sz="20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W</a:t>
            </a:r>
            <a:r>
              <a:rPr sz="2000" spc="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in</a:t>
            </a:r>
            <a:r>
              <a:rPr sz="20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ER</a:t>
            </a:r>
            <a:r>
              <a:rPr sz="2000" spc="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schema</a:t>
            </a:r>
            <a:r>
              <a:rPr sz="2000" spc="-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with</a:t>
            </a:r>
            <a:r>
              <a:rPr sz="20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owner</a:t>
            </a:r>
            <a:r>
              <a:rPr sz="2000" spc="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entity </a:t>
            </a:r>
            <a:r>
              <a:rPr sz="2000" spc="-5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800000"/>
                </a:solidFill>
                <a:latin typeface="Arial"/>
                <a:cs typeface="Arial"/>
              </a:rPr>
              <a:t>type</a:t>
            </a:r>
            <a:r>
              <a:rPr sz="20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E,</a:t>
            </a:r>
            <a:r>
              <a:rPr sz="2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create a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relation</a:t>
            </a:r>
            <a:r>
              <a:rPr sz="20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&amp;</a:t>
            </a:r>
            <a:r>
              <a:rPr sz="20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include</a:t>
            </a:r>
            <a:r>
              <a:rPr sz="2000" spc="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all</a:t>
            </a:r>
            <a:r>
              <a:rPr sz="20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simple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attributes</a:t>
            </a:r>
            <a:r>
              <a:rPr sz="20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(or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 simple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components</a:t>
            </a:r>
            <a:r>
              <a:rPr sz="2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composite</a:t>
            </a:r>
            <a:r>
              <a:rPr sz="20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attributes)</a:t>
            </a:r>
            <a:r>
              <a:rPr sz="20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 W</a:t>
            </a:r>
            <a:r>
              <a:rPr sz="20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as</a:t>
            </a:r>
            <a:r>
              <a:rPr sz="2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attributes</a:t>
            </a:r>
            <a:r>
              <a:rPr sz="20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2000" spc="-5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R.</a:t>
            </a:r>
            <a:endParaRPr sz="2000">
              <a:latin typeface="Arial"/>
              <a:cs typeface="Arial"/>
            </a:endParaRPr>
          </a:p>
          <a:p>
            <a:pPr marL="787400" marR="317500" lvl="1" indent="-287020">
              <a:lnSpc>
                <a:spcPts val="1920"/>
              </a:lnSpc>
              <a:spcBef>
                <a:spcPts val="465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88035" algn="l"/>
                <a:tab pos="788670" algn="l"/>
              </a:tabLst>
            </a:pP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Also,</a:t>
            </a:r>
            <a:r>
              <a:rPr sz="20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include</a:t>
            </a:r>
            <a:r>
              <a:rPr sz="2000" spc="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as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foreign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800000"/>
                </a:solidFill>
                <a:latin typeface="Arial"/>
                <a:cs typeface="Arial"/>
              </a:rPr>
              <a:t>key</a:t>
            </a:r>
            <a:r>
              <a:rPr sz="20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attributes</a:t>
            </a:r>
            <a:r>
              <a:rPr sz="20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r>
              <a:rPr sz="20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primary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800000"/>
                </a:solidFill>
                <a:latin typeface="Arial"/>
                <a:cs typeface="Arial"/>
              </a:rPr>
              <a:t>key </a:t>
            </a:r>
            <a:r>
              <a:rPr sz="20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attribute(s)</a:t>
            </a:r>
            <a:r>
              <a:rPr sz="20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0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relation(s)</a:t>
            </a:r>
            <a:r>
              <a:rPr sz="20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that</a:t>
            </a:r>
            <a:r>
              <a:rPr sz="20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correspond to</a:t>
            </a:r>
            <a:r>
              <a:rPr sz="20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owner</a:t>
            </a:r>
            <a:r>
              <a:rPr sz="20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entity </a:t>
            </a:r>
            <a:r>
              <a:rPr sz="2000" spc="-5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type(s).</a:t>
            </a:r>
            <a:endParaRPr sz="2000">
              <a:latin typeface="Arial"/>
              <a:cs typeface="Arial"/>
            </a:endParaRPr>
          </a:p>
          <a:p>
            <a:pPr marL="787400" lvl="1" indent="-287020">
              <a:lnSpc>
                <a:spcPts val="2160"/>
              </a:lnSpc>
              <a:spcBef>
                <a:spcPts val="2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88035" algn="l"/>
                <a:tab pos="788670" algn="l"/>
              </a:tabLst>
            </a:pP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primary</a:t>
            </a:r>
            <a:r>
              <a:rPr sz="20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800000"/>
                </a:solidFill>
                <a:latin typeface="Arial"/>
                <a:cs typeface="Arial"/>
              </a:rPr>
              <a:t>key</a:t>
            </a:r>
            <a:r>
              <a:rPr sz="20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R is</a:t>
            </a:r>
            <a:r>
              <a:rPr sz="20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0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800000"/>
                </a:solidFill>
                <a:latin typeface="Arial"/>
                <a:cs typeface="Arial"/>
              </a:rPr>
              <a:t>combination</a:t>
            </a:r>
            <a:r>
              <a:rPr sz="2000" i="1" spc="8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primary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key(s)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787400">
              <a:lnSpc>
                <a:spcPts val="2155"/>
              </a:lnSpc>
            </a:pPr>
            <a:r>
              <a:rPr sz="2000" b="0" spc="-1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000" b="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0" spc="-10" dirty="0">
                <a:solidFill>
                  <a:srgbClr val="800000"/>
                </a:solidFill>
                <a:latin typeface="Arial"/>
                <a:cs typeface="Arial"/>
              </a:rPr>
              <a:t>owner(s)</a:t>
            </a:r>
            <a:r>
              <a:rPr sz="2000" b="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0" spc="-10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sz="2000" b="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0" spc="-1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000" b="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0" spc="-10" dirty="0">
                <a:solidFill>
                  <a:srgbClr val="800000"/>
                </a:solidFill>
                <a:latin typeface="Arial"/>
                <a:cs typeface="Arial"/>
              </a:rPr>
              <a:t>partial</a:t>
            </a:r>
            <a:r>
              <a:rPr sz="2000" b="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0" spc="5" dirty="0">
                <a:solidFill>
                  <a:srgbClr val="800000"/>
                </a:solidFill>
                <a:latin typeface="Arial"/>
                <a:cs typeface="Arial"/>
              </a:rPr>
              <a:t>key</a:t>
            </a:r>
            <a:r>
              <a:rPr sz="2000" b="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0" spc="-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000" b="0" spc="-10" dirty="0">
                <a:solidFill>
                  <a:srgbClr val="800000"/>
                </a:solidFill>
                <a:latin typeface="Arial"/>
                <a:cs typeface="Arial"/>
              </a:rPr>
              <a:t> the</a:t>
            </a:r>
            <a:r>
              <a:rPr sz="2000" b="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0" spc="-15" dirty="0">
                <a:solidFill>
                  <a:srgbClr val="800000"/>
                </a:solidFill>
                <a:latin typeface="Arial"/>
                <a:cs typeface="Arial"/>
              </a:rPr>
              <a:t>weak</a:t>
            </a:r>
            <a:r>
              <a:rPr sz="2000" b="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0" spc="-10" dirty="0">
                <a:solidFill>
                  <a:srgbClr val="800000"/>
                </a:solidFill>
                <a:latin typeface="Arial"/>
                <a:cs typeface="Arial"/>
              </a:rPr>
              <a:t>entity</a:t>
            </a:r>
            <a:r>
              <a:rPr sz="2000" b="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0" spc="-20" dirty="0">
                <a:solidFill>
                  <a:srgbClr val="800000"/>
                </a:solidFill>
                <a:latin typeface="Arial"/>
                <a:cs typeface="Arial"/>
              </a:rPr>
              <a:t>type</a:t>
            </a:r>
            <a:r>
              <a:rPr sz="2000" b="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0" spc="45" dirty="0">
                <a:solidFill>
                  <a:srgbClr val="800000"/>
                </a:solidFill>
                <a:latin typeface="Arial"/>
                <a:cs typeface="Arial"/>
              </a:rPr>
              <a:t>W,</a:t>
            </a:r>
            <a:r>
              <a:rPr sz="2000" b="0" spc="-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0" spc="-10" dirty="0">
                <a:solidFill>
                  <a:srgbClr val="800000"/>
                </a:solidFill>
                <a:latin typeface="Arial"/>
                <a:cs typeface="Arial"/>
              </a:rPr>
              <a:t>if</a:t>
            </a:r>
            <a:r>
              <a:rPr sz="2000" b="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0" spc="-25" dirty="0">
                <a:solidFill>
                  <a:srgbClr val="800000"/>
                </a:solidFill>
                <a:latin typeface="Arial"/>
                <a:cs typeface="Arial"/>
              </a:rPr>
              <a:t>any.</a:t>
            </a:r>
            <a:endParaRPr sz="2000">
              <a:latin typeface="Arial"/>
              <a:cs typeface="Arial"/>
            </a:endParaRPr>
          </a:p>
          <a:p>
            <a:pPr marL="387985" marR="5080" indent="-344805">
              <a:lnSpc>
                <a:spcPts val="2300"/>
              </a:lnSpc>
              <a:spcBef>
                <a:spcPts val="55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88620" algn="l"/>
                <a:tab pos="389255" algn="l"/>
              </a:tabLst>
            </a:pPr>
            <a:r>
              <a:rPr dirty="0"/>
              <a:t>Example:</a:t>
            </a:r>
            <a:r>
              <a:rPr spc="-40" dirty="0"/>
              <a:t> </a:t>
            </a:r>
            <a:r>
              <a:rPr b="0" spc="-5" dirty="0">
                <a:latin typeface="Arial"/>
                <a:cs typeface="Arial"/>
              </a:rPr>
              <a:t>Create</a:t>
            </a:r>
            <a:r>
              <a:rPr b="0" spc="1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the</a:t>
            </a:r>
            <a:r>
              <a:rPr b="0" spc="-3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relation</a:t>
            </a:r>
            <a:r>
              <a:rPr b="0" spc="-15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DEPENDENT</a:t>
            </a:r>
            <a:r>
              <a:rPr b="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in</a:t>
            </a:r>
            <a:r>
              <a:rPr b="0" spc="1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this</a:t>
            </a:r>
            <a:r>
              <a:rPr b="0" spc="-2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step</a:t>
            </a:r>
            <a:r>
              <a:rPr b="0" spc="-1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to </a:t>
            </a:r>
            <a:r>
              <a:rPr b="0" spc="-65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correspond</a:t>
            </a:r>
            <a:r>
              <a:rPr b="0" spc="-2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to</a:t>
            </a:r>
            <a:r>
              <a:rPr b="0" spc="-1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the</a:t>
            </a:r>
            <a:r>
              <a:rPr b="0" spc="-40" dirty="0">
                <a:latin typeface="Arial"/>
                <a:cs typeface="Arial"/>
              </a:rPr>
              <a:t> </a:t>
            </a:r>
            <a:r>
              <a:rPr b="0" spc="-10" dirty="0">
                <a:latin typeface="Arial"/>
                <a:cs typeface="Arial"/>
              </a:rPr>
              <a:t>weak</a:t>
            </a:r>
            <a:r>
              <a:rPr b="0" spc="2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entity</a:t>
            </a:r>
            <a:r>
              <a:rPr b="0" spc="-40" dirty="0">
                <a:latin typeface="Arial"/>
                <a:cs typeface="Arial"/>
              </a:rPr>
              <a:t> </a:t>
            </a:r>
            <a:r>
              <a:rPr b="0" spc="-10" dirty="0">
                <a:latin typeface="Arial"/>
                <a:cs typeface="Arial"/>
              </a:rPr>
              <a:t>type</a:t>
            </a:r>
            <a:r>
              <a:rPr b="0" spc="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DEPENDENT.</a:t>
            </a:r>
          </a:p>
          <a:p>
            <a:pPr marL="318135" marR="89535" lvl="1" indent="-318135">
              <a:lnSpc>
                <a:spcPts val="2160"/>
              </a:lnSpc>
              <a:spcBef>
                <a:spcPts val="45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318135" algn="l"/>
                <a:tab pos="788670" algn="l"/>
              </a:tabLst>
            </a:pP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Include</a:t>
            </a:r>
            <a:r>
              <a:rPr sz="20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primary</a:t>
            </a:r>
            <a:r>
              <a:rPr sz="20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800000"/>
                </a:solidFill>
                <a:latin typeface="Arial"/>
                <a:cs typeface="Arial"/>
              </a:rPr>
              <a:t>key</a:t>
            </a:r>
            <a:r>
              <a:rPr sz="2000" spc="-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SSN</a:t>
            </a:r>
            <a:r>
              <a:rPr sz="20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0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EMPLOYEE</a:t>
            </a:r>
            <a:r>
              <a:rPr sz="2000" spc="1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relation</a:t>
            </a:r>
            <a:r>
              <a:rPr sz="20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as a</a:t>
            </a:r>
            <a:endParaRPr sz="2000">
              <a:latin typeface="Arial"/>
              <a:cs typeface="Arial"/>
            </a:endParaRPr>
          </a:p>
          <a:p>
            <a:pPr marL="31115" marR="142875" algn="ctr">
              <a:lnSpc>
                <a:spcPts val="2160"/>
              </a:lnSpc>
            </a:pPr>
            <a:r>
              <a:rPr sz="2000" b="0" spc="-5" dirty="0">
                <a:solidFill>
                  <a:srgbClr val="800000"/>
                </a:solidFill>
                <a:latin typeface="Arial"/>
                <a:cs typeface="Arial"/>
              </a:rPr>
              <a:t>foreign</a:t>
            </a:r>
            <a:r>
              <a:rPr sz="2000" b="0" spc="5" dirty="0">
                <a:solidFill>
                  <a:srgbClr val="800000"/>
                </a:solidFill>
                <a:latin typeface="Arial"/>
                <a:cs typeface="Arial"/>
              </a:rPr>
              <a:t> key</a:t>
            </a:r>
            <a:r>
              <a:rPr sz="2000" b="0" spc="-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0" spc="-10" dirty="0">
                <a:solidFill>
                  <a:srgbClr val="800000"/>
                </a:solidFill>
                <a:latin typeface="Arial"/>
                <a:cs typeface="Arial"/>
              </a:rPr>
              <a:t>attribute</a:t>
            </a:r>
            <a:r>
              <a:rPr sz="2000" b="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0" spc="-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000" b="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0" spc="-10" dirty="0">
                <a:solidFill>
                  <a:srgbClr val="800000"/>
                </a:solidFill>
                <a:latin typeface="Arial"/>
                <a:cs typeface="Arial"/>
              </a:rPr>
              <a:t>DEPENDENT</a:t>
            </a:r>
            <a:r>
              <a:rPr sz="2000" b="0" spc="9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0" dirty="0">
                <a:solidFill>
                  <a:srgbClr val="800000"/>
                </a:solidFill>
                <a:latin typeface="Arial"/>
                <a:cs typeface="Arial"/>
              </a:rPr>
              <a:t>(renamed</a:t>
            </a:r>
            <a:r>
              <a:rPr sz="2000" b="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0" spc="-5" dirty="0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sz="2000" b="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0" spc="-10" dirty="0">
                <a:solidFill>
                  <a:srgbClr val="800000"/>
                </a:solidFill>
                <a:latin typeface="Arial"/>
                <a:cs typeface="Arial"/>
              </a:rPr>
              <a:t>ESSN).</a:t>
            </a:r>
            <a:endParaRPr sz="2000">
              <a:latin typeface="Arial"/>
              <a:cs typeface="Arial"/>
            </a:endParaRPr>
          </a:p>
          <a:p>
            <a:pPr marL="787400" lvl="1" indent="-287020">
              <a:lnSpc>
                <a:spcPts val="2160"/>
              </a:lnSpc>
              <a:spcBef>
                <a:spcPts val="5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88035" algn="l"/>
                <a:tab pos="788670" algn="l"/>
              </a:tabLst>
            </a:pP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primary</a:t>
            </a:r>
            <a:r>
              <a:rPr sz="2000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800000"/>
                </a:solidFill>
                <a:latin typeface="Arial"/>
                <a:cs typeface="Arial"/>
              </a:rPr>
              <a:t>key</a:t>
            </a:r>
            <a:r>
              <a:rPr sz="20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0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DEPENDENT</a:t>
            </a:r>
            <a:r>
              <a:rPr sz="2000" spc="8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relation</a:t>
            </a:r>
            <a:r>
              <a:rPr sz="20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"/>
                <a:cs typeface="Arial"/>
              </a:rPr>
              <a:t>is</a:t>
            </a:r>
            <a:r>
              <a:rPr sz="20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combination</a:t>
            </a:r>
            <a:endParaRPr sz="2000">
              <a:latin typeface="Arial"/>
              <a:cs typeface="Arial"/>
            </a:endParaRPr>
          </a:p>
          <a:p>
            <a:pPr marL="787400">
              <a:lnSpc>
                <a:spcPts val="1920"/>
              </a:lnSpc>
            </a:pPr>
            <a:r>
              <a:rPr sz="2000" b="0" spc="-10" dirty="0">
                <a:solidFill>
                  <a:srgbClr val="800000"/>
                </a:solidFill>
                <a:latin typeface="Arial"/>
                <a:cs typeface="Arial"/>
              </a:rPr>
              <a:t>{ESSN,</a:t>
            </a:r>
            <a:r>
              <a:rPr sz="2000" b="0" spc="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0" spc="-10" dirty="0">
                <a:solidFill>
                  <a:srgbClr val="800000"/>
                </a:solidFill>
                <a:latin typeface="Arial"/>
                <a:cs typeface="Arial"/>
              </a:rPr>
              <a:t>DEPENDENT_NAME}</a:t>
            </a:r>
            <a:r>
              <a:rPr sz="2000" b="0" spc="1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0" spc="-5" dirty="0">
                <a:solidFill>
                  <a:srgbClr val="800000"/>
                </a:solidFill>
                <a:latin typeface="Arial"/>
                <a:cs typeface="Arial"/>
              </a:rPr>
              <a:t>because</a:t>
            </a:r>
            <a:r>
              <a:rPr sz="2000" b="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0" spc="-10" dirty="0">
                <a:solidFill>
                  <a:srgbClr val="800000"/>
                </a:solidFill>
                <a:latin typeface="Arial"/>
                <a:cs typeface="Arial"/>
              </a:rPr>
              <a:t>DEPENDENT_NAME</a:t>
            </a:r>
            <a:r>
              <a:rPr sz="2000" b="0" spc="1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0" spc="-10" dirty="0">
                <a:solidFill>
                  <a:srgbClr val="800000"/>
                </a:solidFill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  <a:p>
            <a:pPr marL="787400">
              <a:lnSpc>
                <a:spcPts val="2160"/>
              </a:lnSpc>
            </a:pPr>
            <a:r>
              <a:rPr sz="2000" b="0" spc="-1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000" b="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0" spc="-10" dirty="0">
                <a:solidFill>
                  <a:srgbClr val="800000"/>
                </a:solidFill>
                <a:latin typeface="Arial"/>
                <a:cs typeface="Arial"/>
              </a:rPr>
              <a:t>partial</a:t>
            </a:r>
            <a:r>
              <a:rPr sz="2000" b="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0" spc="5" dirty="0">
                <a:solidFill>
                  <a:srgbClr val="800000"/>
                </a:solidFill>
                <a:latin typeface="Arial"/>
                <a:cs typeface="Arial"/>
              </a:rPr>
              <a:t>key</a:t>
            </a:r>
            <a:r>
              <a:rPr sz="2000" b="0" spc="-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0" spc="-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000" b="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0" spc="-10" dirty="0">
                <a:solidFill>
                  <a:srgbClr val="800000"/>
                </a:solidFill>
                <a:latin typeface="Arial"/>
                <a:cs typeface="Arial"/>
              </a:rPr>
              <a:t>DEPENDENT.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228600" y="303213"/>
            <a:ext cx="7796213" cy="687387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sz="3200" b="1" dirty="0">
                <a:latin typeface="Arial" charset="0"/>
              </a:rPr>
              <a:t>Mapping of Weak Entity Types</a:t>
            </a:r>
            <a:endParaRPr lang="en-US" sz="3200" kern="0" dirty="0">
              <a:solidFill>
                <a:srgbClr val="80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220" name="Picture 3" descr="Pink tissue 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67200"/>
            <a:ext cx="7834313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 descr="Pink tissue 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24000"/>
            <a:ext cx="3267075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22" name="Straight Connector 9"/>
          <p:cNvCxnSpPr>
            <a:cxnSpLocks noChangeShapeType="1"/>
          </p:cNvCxnSpPr>
          <p:nvPr/>
        </p:nvCxnSpPr>
        <p:spPr bwMode="auto">
          <a:xfrm>
            <a:off x="219075" y="3810000"/>
            <a:ext cx="8610600" cy="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object 4"/>
          <p:cNvSpPr txBox="1"/>
          <p:nvPr/>
        </p:nvSpPr>
        <p:spPr>
          <a:xfrm>
            <a:off x="7863078" y="6602965"/>
            <a:ext cx="92710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Slide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990033"/>
                </a:solidFill>
                <a:latin typeface="Arial"/>
                <a:cs typeface="Arial"/>
              </a:rPr>
              <a:t>9-</a:t>
            </a:r>
            <a:r>
              <a:rPr sz="1400" b="1" spc="-20" dirty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400" b="1" spc="-5" dirty="0">
                <a:solidFill>
                  <a:srgbClr val="990033"/>
                </a:solidFill>
                <a:latin typeface="Arial"/>
                <a:cs typeface="Arial"/>
              </a:rPr>
              <a:t>9</a:t>
            </a:fld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412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2352</Words>
  <Application>Microsoft Office PowerPoint</Application>
  <PresentationFormat>On-screen Show (4:3)</PresentationFormat>
  <Paragraphs>227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Chapter Outline</vt:lpstr>
      <vt:lpstr>GOALS during Mapping</vt:lpstr>
      <vt:lpstr>Figure 9.1 The ER conceptual schema  diagram for the COMPANY database.</vt:lpstr>
      <vt:lpstr>ER-to-Relational Mapping Algorithm</vt:lpstr>
      <vt:lpstr>PowerPoint Presentation</vt:lpstr>
      <vt:lpstr>ER-to-Relational Mapping Algorithm (contd.)</vt:lpstr>
      <vt:lpstr>PowerPoint Presentation</vt:lpstr>
      <vt:lpstr>ER-to-Relational Mapping Algorithm (contd.)</vt:lpstr>
      <vt:lpstr>PowerPoint Presentation</vt:lpstr>
      <vt:lpstr>ER-to-Relational Mapping Algorithm (contd.)</vt:lpstr>
      <vt:lpstr>PowerPoint Presentation</vt:lpstr>
      <vt:lpstr>PowerPoint Presentation</vt:lpstr>
      <vt:lpstr>ER-to-Relational Mapping Algorithm (contd.)</vt:lpstr>
      <vt:lpstr>PowerPoint Presentation</vt:lpstr>
      <vt:lpstr>ER-to-Relational Mapping Algorithm (contd.)</vt:lpstr>
      <vt:lpstr>PowerPoint Presentation</vt:lpstr>
      <vt:lpstr>Figure 9.2 Result of mapping the  COMPANY ER schema into a relational  database schema.</vt:lpstr>
      <vt:lpstr>ER-to-Relational Mapping Algorithm (contd.)</vt:lpstr>
      <vt:lpstr>FIGURE 3.17 TERNARY RELATIONSHIP: SUPPLY</vt:lpstr>
      <vt:lpstr>Mapping the n-ary relationship type SUPPLY</vt:lpstr>
      <vt:lpstr>Summary of Mapping constructs and  constraints</vt:lpstr>
      <vt:lpstr>Mapping of Generalization and  Specialization Hierarchies</vt:lpstr>
      <vt:lpstr>Mapping EER Model Constructs to  Relations</vt:lpstr>
      <vt:lpstr>Mapping EER Model Constructs to  Relations</vt:lpstr>
      <vt:lpstr>Mapping EER Model Constructs to Relations  (contd.)</vt:lpstr>
      <vt:lpstr>FIGURE 4.4 EER diagram notation for an attribute-defined  specialization on JobType.</vt:lpstr>
      <vt:lpstr>Mapping the EER schema in Figure 4.4 using option 8A</vt:lpstr>
      <vt:lpstr>Mapping the EER schema in Figure 4.4 using option 8C</vt:lpstr>
      <vt:lpstr>FIGURE 4.3 (b) Generalizing CAR and TRUCK into the superclass VEHICLE.</vt:lpstr>
      <vt:lpstr>Mapping the EER schema in Figure 4.3b using option  8B.</vt:lpstr>
      <vt:lpstr>FIGURE 4.5 An overlapping (non-disjoint) specialization.</vt:lpstr>
      <vt:lpstr>Mapping Figure 4.5 using option 8D with  Boolean type fields Mflag and Pflag.</vt:lpstr>
      <vt:lpstr>Different Options for Mapping  Generalization Hierarchies</vt:lpstr>
      <vt:lpstr>Fig. 9.5: Different Options for Mapping  Generalization Hierarchies - summary</vt:lpstr>
      <vt:lpstr>Mapping Exercise-1 Exercise 9.4 : Map this schema into a set of relations.</vt:lpstr>
      <vt:lpstr>Chapter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Enas</dc:creator>
  <cp:lastModifiedBy>User</cp:lastModifiedBy>
  <cp:revision>8</cp:revision>
  <dcterms:created xsi:type="dcterms:W3CDTF">2021-03-23T10:44:04Z</dcterms:created>
  <dcterms:modified xsi:type="dcterms:W3CDTF">2021-04-12T07:34:21Z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2021-03-23T00:00:00Z</vt:filetime>
  </property>
</Properties>
</file>