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439" r:id="rId2"/>
    <p:sldId id="403" r:id="rId3"/>
    <p:sldId id="448" r:id="rId4"/>
    <p:sldId id="413" r:id="rId5"/>
    <p:sldId id="484" r:id="rId6"/>
    <p:sldId id="485" r:id="rId7"/>
    <p:sldId id="486" r:id="rId8"/>
    <p:sldId id="487" r:id="rId9"/>
    <p:sldId id="488" r:id="rId10"/>
    <p:sldId id="489" r:id="rId11"/>
    <p:sldId id="411" r:id="rId12"/>
    <p:sldId id="506" r:id="rId1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5" d="100"/>
          <a:sy n="65" d="100"/>
        </p:scale>
        <p:origin x="1320" y="4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9329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05427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28950" y="1529363"/>
            <a:ext cx="3892550" cy="481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Steal/no-steal and force/no-force</a:t>
            </a:r>
          </a:p>
          <a:p>
            <a:pPr lvl="1"/>
            <a:r>
              <a:rPr lang="en-US" altLang="en-US" dirty="0"/>
              <a:t>Specify rules that govern when a page from the database cache can be written to disk</a:t>
            </a:r>
          </a:p>
          <a:p>
            <a:r>
              <a:rPr lang="en-US" altLang="en-US" dirty="0"/>
              <a:t>No-steal approach</a:t>
            </a:r>
          </a:p>
          <a:p>
            <a:pPr lvl="1"/>
            <a:r>
              <a:rPr lang="en-US" dirty="0"/>
              <a:t>Cache buffer page updated by a transaction cannot be written to disk before the transaction commits</a:t>
            </a:r>
          </a:p>
          <a:p>
            <a:r>
              <a:rPr lang="en-US" altLang="en-US" dirty="0"/>
              <a:t>Steal approach</a:t>
            </a:r>
          </a:p>
          <a:p>
            <a:pPr lvl="1"/>
            <a:r>
              <a:rPr lang="en-US" dirty="0"/>
              <a:t>Recovery protocol allows writing an updated buffer before the transaction commits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66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22.7 Database Backup and Recovery</a:t>
            </a:r>
            <a:br>
              <a:rPr lang="en-US" altLang="en-US" dirty="0"/>
            </a:br>
            <a:r>
              <a:rPr lang="en-US" altLang="en-US" dirty="0"/>
              <a:t>from Catastrophic Failures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 backup</a:t>
            </a:r>
          </a:p>
          <a:p>
            <a:pPr lvl="1"/>
            <a:r>
              <a:rPr lang="en-US" altLang="en-US" dirty="0"/>
              <a:t>Entire database and log periodically copied onto inexpensive storage medium</a:t>
            </a:r>
          </a:p>
          <a:p>
            <a:pPr lvl="1"/>
            <a:r>
              <a:rPr lang="en-US" altLang="en-US" dirty="0"/>
              <a:t>Latest backup copy can be reloaded from disk in case of catastrophic failure</a:t>
            </a:r>
          </a:p>
          <a:p>
            <a:r>
              <a:rPr lang="en-US" altLang="en-US" dirty="0"/>
              <a:t>Backups often moved to physically separate locations</a:t>
            </a:r>
          </a:p>
          <a:p>
            <a:pPr lvl="1"/>
            <a:r>
              <a:rPr lang="en-US" altLang="en-US" dirty="0"/>
              <a:t>Subterranean storage vaults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Backup and Recovery</a:t>
            </a:r>
            <a:br>
              <a:rPr lang="en-US" altLang="en-US" dirty="0"/>
            </a:br>
            <a:r>
              <a:rPr lang="en-US" altLang="en-US" dirty="0"/>
              <a:t>from Catastrophic Failures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Backup system log at more frequent intervals and copy to magnetic tape</a:t>
            </a:r>
          </a:p>
          <a:p>
            <a:pPr lvl="1"/>
            <a:r>
              <a:rPr lang="en-US" altLang="en-US" dirty="0"/>
              <a:t>System log smaller than database</a:t>
            </a:r>
          </a:p>
          <a:p>
            <a:pPr lvl="2"/>
            <a:r>
              <a:rPr lang="en-US" altLang="en-US" dirty="0"/>
              <a:t>Can be backed up more frequently</a:t>
            </a:r>
          </a:p>
          <a:p>
            <a:pPr lvl="1"/>
            <a:r>
              <a:rPr lang="en-US" altLang="en-US" dirty="0"/>
              <a:t>Benefit: users do not lose all transactions since last database backup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244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22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Database Recovery Techniques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Recovery algorithms</a:t>
            </a:r>
          </a:p>
          <a:p>
            <a:r>
              <a:rPr lang="en-US" dirty="0"/>
              <a:t>Recovery concepts</a:t>
            </a:r>
          </a:p>
          <a:p>
            <a:pPr lvl="1"/>
            <a:r>
              <a:rPr lang="en-US" dirty="0"/>
              <a:t>Write-ahead logging</a:t>
            </a:r>
          </a:p>
          <a:p>
            <a:pPr lvl="1"/>
            <a:r>
              <a:rPr lang="en-US" dirty="0"/>
              <a:t>In-place versus shadow updates</a:t>
            </a:r>
          </a:p>
          <a:p>
            <a:pPr lvl="1"/>
            <a:r>
              <a:rPr lang="en-US" dirty="0"/>
              <a:t>Rollback</a:t>
            </a:r>
          </a:p>
          <a:p>
            <a:pPr lvl="1"/>
            <a:r>
              <a:rPr lang="en-US" dirty="0"/>
              <a:t>Deferred update</a:t>
            </a:r>
          </a:p>
          <a:p>
            <a:pPr lvl="1"/>
            <a:r>
              <a:rPr lang="en-US" dirty="0"/>
              <a:t>Immediate update</a:t>
            </a:r>
          </a:p>
          <a:p>
            <a:r>
              <a:rPr lang="en-US" dirty="0"/>
              <a:t>Certain recovery techniques best used with specific concurrency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22.1 Recovery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Recovery process restores database to most recent consistent state before time of failure</a:t>
            </a:r>
          </a:p>
          <a:p>
            <a:r>
              <a:rPr lang="en-US" altLang="en-US" dirty="0"/>
              <a:t>Information kept in system log</a:t>
            </a:r>
          </a:p>
          <a:p>
            <a:r>
              <a:rPr lang="en-US" altLang="en-US" dirty="0"/>
              <a:t>Typical recovery strategies</a:t>
            </a:r>
          </a:p>
          <a:p>
            <a:pPr lvl="1"/>
            <a:r>
              <a:rPr lang="en-US" altLang="en-US" dirty="0"/>
              <a:t>Restore backed-up copy of database</a:t>
            </a:r>
          </a:p>
          <a:p>
            <a:pPr lvl="2"/>
            <a:r>
              <a:rPr lang="en-US" altLang="en-US" dirty="0"/>
              <a:t>Best in cases of extensive damage</a:t>
            </a:r>
          </a:p>
          <a:p>
            <a:pPr lvl="1"/>
            <a:r>
              <a:rPr lang="en-US" altLang="en-US" dirty="0"/>
              <a:t>Identify any changes that may cause inconsistency</a:t>
            </a:r>
          </a:p>
          <a:p>
            <a:pPr lvl="2"/>
            <a:r>
              <a:rPr lang="en-US" altLang="en-US" dirty="0"/>
              <a:t>Best in cases of noncatastrophic failure</a:t>
            </a:r>
          </a:p>
          <a:p>
            <a:pPr lvl="2"/>
            <a:r>
              <a:rPr lang="en-US" altLang="en-US" dirty="0"/>
              <a:t>Some operations may require redo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Deferred update techniques(No-Undo/REDO</a:t>
            </a:r>
          </a:p>
          <a:p>
            <a:pPr lvl="1"/>
            <a:r>
              <a:rPr lang="en-US" altLang="en-US" dirty="0"/>
              <a:t>Do not physically update the database until after transaction commits</a:t>
            </a:r>
          </a:p>
          <a:p>
            <a:pPr lvl="1"/>
            <a:r>
              <a:rPr lang="en-US" altLang="en-US" dirty="0"/>
              <a:t>Undo is not needed; redo may be needed</a:t>
            </a:r>
          </a:p>
          <a:p>
            <a:r>
              <a:rPr lang="en-US" altLang="en-US" dirty="0"/>
              <a:t>Immediate update techniques(UNDO/REDO)</a:t>
            </a:r>
          </a:p>
          <a:p>
            <a:pPr lvl="1"/>
            <a:r>
              <a:rPr lang="en-US" dirty="0"/>
              <a:t>Database may be updated by some operations of a transaction before</a:t>
            </a:r>
            <a:r>
              <a:rPr lang="en-US" i="1" dirty="0"/>
              <a:t> </a:t>
            </a:r>
            <a:r>
              <a:rPr lang="en-US" dirty="0"/>
              <a:t>it reaches commit point</a:t>
            </a:r>
          </a:p>
          <a:p>
            <a:pPr lvl="1"/>
            <a:r>
              <a:rPr lang="en-US" altLang="en-US" dirty="0"/>
              <a:t>Operations also recorded in log</a:t>
            </a:r>
          </a:p>
          <a:p>
            <a:pPr lvl="1"/>
            <a:r>
              <a:rPr lang="en-US" altLang="en-US" dirty="0"/>
              <a:t>Recovery still possible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791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Undo and redo operations required to be idempotent</a:t>
            </a:r>
          </a:p>
          <a:p>
            <a:pPr lvl="1"/>
            <a:r>
              <a:rPr lang="en-US" altLang="en-US" dirty="0"/>
              <a:t>Executing operations multiple times equivalent to executing just once</a:t>
            </a:r>
          </a:p>
          <a:p>
            <a:pPr lvl="1"/>
            <a:r>
              <a:rPr lang="en-US" altLang="en-US" dirty="0"/>
              <a:t>Entire recovery process should be idempotent</a:t>
            </a:r>
          </a:p>
          <a:p>
            <a:r>
              <a:rPr lang="en-US" altLang="en-US" dirty="0"/>
              <a:t>Caching (buffering) of disk blocks</a:t>
            </a:r>
          </a:p>
          <a:p>
            <a:pPr lvl="1"/>
            <a:r>
              <a:rPr lang="en-US" altLang="en-US" dirty="0"/>
              <a:t>DBMS cache: a collection of in-memory buffers</a:t>
            </a:r>
          </a:p>
          <a:p>
            <a:pPr lvl="1"/>
            <a:r>
              <a:rPr lang="en-US" altLang="en-US" dirty="0"/>
              <a:t>Cache directory keeps track of which database items are in the buffers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038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Cache buffers replaced (flushed) to make space for new items</a:t>
            </a:r>
          </a:p>
          <a:p>
            <a:r>
              <a:rPr lang="en-US" altLang="en-US" dirty="0"/>
              <a:t>Dirty bit associated with each buffer in the cache</a:t>
            </a:r>
          </a:p>
          <a:p>
            <a:pPr lvl="1"/>
            <a:r>
              <a:rPr lang="en-US" altLang="en-US" dirty="0"/>
              <a:t>Indicates whether the buffer has been modified</a:t>
            </a:r>
          </a:p>
          <a:p>
            <a:r>
              <a:rPr lang="en-US" altLang="en-US" dirty="0"/>
              <a:t>Contents written back to disk before flush if dirty bit equals one</a:t>
            </a:r>
          </a:p>
          <a:p>
            <a:r>
              <a:rPr lang="en-US" altLang="en-US" dirty="0"/>
              <a:t>Pin-unpin bit</a:t>
            </a:r>
          </a:p>
          <a:p>
            <a:pPr lvl="1"/>
            <a:r>
              <a:rPr lang="en-US" altLang="en-US" dirty="0"/>
              <a:t>Page is pinned if it cannot be written back to disk yet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033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Main strategies</a:t>
            </a:r>
          </a:p>
          <a:p>
            <a:pPr lvl="1"/>
            <a:r>
              <a:rPr lang="en-US" altLang="en-US" sz="2400" dirty="0"/>
              <a:t>In-place updating</a:t>
            </a:r>
          </a:p>
          <a:p>
            <a:pPr lvl="2"/>
            <a:r>
              <a:rPr lang="en-US" dirty="0"/>
              <a:t>Writes the buffer to the same original disk location</a:t>
            </a:r>
          </a:p>
          <a:p>
            <a:pPr lvl="2"/>
            <a:r>
              <a:rPr lang="en-US" dirty="0"/>
              <a:t>Overwrites old values of any changed data items</a:t>
            </a:r>
            <a:endParaRPr lang="en-US" altLang="en-US" dirty="0"/>
          </a:p>
          <a:p>
            <a:pPr lvl="1"/>
            <a:r>
              <a:rPr lang="en-US" altLang="en-US" sz="2400" dirty="0"/>
              <a:t>Shadowing</a:t>
            </a:r>
          </a:p>
          <a:p>
            <a:pPr lvl="2"/>
            <a:r>
              <a:rPr lang="en-US" dirty="0"/>
              <a:t>Writes an updated buffer at a different disk location, to maintain multiple versions of data items</a:t>
            </a:r>
          </a:p>
          <a:p>
            <a:pPr lvl="2"/>
            <a:r>
              <a:rPr lang="en-US" dirty="0"/>
              <a:t>Not typically used in practice</a:t>
            </a:r>
          </a:p>
          <a:p>
            <a:r>
              <a:rPr lang="en-US" altLang="en-US" sz="2400" dirty="0"/>
              <a:t>Before-image: old value of data item</a:t>
            </a:r>
          </a:p>
          <a:p>
            <a:r>
              <a:rPr lang="en-US" altLang="en-US" sz="2400" dirty="0"/>
              <a:t>After-image: new value of data item</a:t>
            </a:r>
            <a:endParaRPr lang="ar-JO" altLang="en-US" sz="24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If shadowing</a:t>
            </a:r>
            <a:r>
              <a:rPr lang="ar-JO" sz="1800" b="0" i="0" u="none" strike="noStrike" baseline="0" dirty="0">
                <a:latin typeface="MinionPro-Regular"/>
              </a:rPr>
              <a:t> </a:t>
            </a:r>
            <a:r>
              <a:rPr lang="en-US" sz="1800" b="0" i="0" u="none" strike="noStrike" baseline="0" dirty="0">
                <a:latin typeface="MinionPro-Regular"/>
              </a:rPr>
              <a:t>is used, both the BFIM and the AFIM can be kept on disk; hence, it is not</a:t>
            </a:r>
            <a:r>
              <a:rPr lang="ar-JO" sz="1800" b="0" i="0" u="none" strike="noStrike" baseline="0" dirty="0">
                <a:latin typeface="MinionPro-Regular"/>
              </a:rPr>
              <a:t> </a:t>
            </a:r>
            <a:r>
              <a:rPr lang="en-US" sz="1800" b="0" i="0" u="none" strike="noStrike" baseline="0" dirty="0">
                <a:latin typeface="MinionPro-Regular"/>
              </a:rPr>
              <a:t>strictly necessary to maintain a log for recovering.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031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Write-ahead logging</a:t>
            </a:r>
          </a:p>
          <a:p>
            <a:pPr lvl="1"/>
            <a:r>
              <a:rPr lang="en-US" altLang="en-US" dirty="0"/>
              <a:t>Ensure the before-image (BFIM) is recorded</a:t>
            </a:r>
          </a:p>
          <a:p>
            <a:pPr lvl="1"/>
            <a:r>
              <a:rPr lang="en-US" altLang="en-US" dirty="0"/>
              <a:t>Appropriate log entry flushed to disk</a:t>
            </a:r>
          </a:p>
          <a:p>
            <a:pPr lvl="1"/>
            <a:r>
              <a:rPr lang="en-US" altLang="en-US" dirty="0"/>
              <a:t>Necessary for UNDO operation if needed</a:t>
            </a:r>
          </a:p>
          <a:p>
            <a:pPr algn="l"/>
            <a:r>
              <a:rPr lang="en-US" altLang="en-US" dirty="0"/>
              <a:t>UNDO-type log entries(</a:t>
            </a:r>
            <a:r>
              <a:rPr lang="en-US" sz="1800" b="0" i="0" u="none" strike="noStrike" baseline="0" dirty="0">
                <a:latin typeface="MinionPro-Regular"/>
              </a:rPr>
              <a:t>include the </a:t>
            </a:r>
            <a:r>
              <a:rPr lang="en-US" sz="1800" b="1" i="0" u="none" strike="noStrike" baseline="0" dirty="0">
                <a:latin typeface="MinionPro-Bold"/>
              </a:rPr>
              <a:t>old value </a:t>
            </a:r>
            <a:r>
              <a:rPr lang="en-US" sz="1800" b="0" i="0" u="none" strike="noStrike" baseline="0" dirty="0">
                <a:latin typeface="MinionPro-Regular"/>
              </a:rPr>
              <a:t>(BFIM) of the item since this is needed to </a:t>
            </a:r>
            <a:r>
              <a:rPr lang="en-US" sz="1800" b="0" i="1" u="none" strike="noStrike" baseline="0" dirty="0">
                <a:latin typeface="MinionPro-It"/>
              </a:rPr>
              <a:t>undo </a:t>
            </a:r>
            <a:r>
              <a:rPr lang="en-US" sz="1800" b="0" i="0" u="none" strike="noStrike" baseline="0" dirty="0">
                <a:latin typeface="MinionPro-Regular"/>
              </a:rPr>
              <a:t>the effect of the operation from the log (by setting the item value in the database back to its BFIM).</a:t>
            </a:r>
            <a:endParaRPr lang="en-US" altLang="en-US" dirty="0"/>
          </a:p>
          <a:p>
            <a:pPr algn="l"/>
            <a:r>
              <a:rPr lang="en-US" altLang="en-US" dirty="0"/>
              <a:t>REDO-type log entries(</a:t>
            </a:r>
            <a:r>
              <a:rPr lang="en-US" sz="1800" b="0" i="0" u="none" strike="noStrike" baseline="0" dirty="0">
                <a:latin typeface="MinionPro-Regular"/>
              </a:rPr>
              <a:t>includes the </a:t>
            </a:r>
            <a:r>
              <a:rPr lang="en-US" sz="1800" b="1" i="0" u="none" strike="noStrike" baseline="0" dirty="0">
                <a:latin typeface="MinionPro-Bold"/>
              </a:rPr>
              <a:t>new value </a:t>
            </a:r>
            <a:r>
              <a:rPr lang="en-US" sz="1800" b="0" i="0" u="none" strike="noStrike" baseline="0" dirty="0">
                <a:latin typeface="MinionPro-Regular"/>
              </a:rPr>
              <a:t>(AFIM) of the item written by the operation since this is needed to </a:t>
            </a:r>
            <a:r>
              <a:rPr lang="en-US" sz="1800" b="0" i="1" u="none" strike="noStrike" baseline="0" dirty="0">
                <a:latin typeface="MinionPro-It"/>
              </a:rPr>
              <a:t>redo </a:t>
            </a:r>
            <a:r>
              <a:rPr lang="en-US" sz="1800" b="0" i="0" u="none" strike="noStrike" baseline="0" dirty="0">
                <a:latin typeface="MinionPro-Regular"/>
              </a:rPr>
              <a:t>the effect of the operation from the log (by setting the item value in the database on disk to its AFIM).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499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3685</TotalTime>
  <Words>623</Words>
  <Application>Microsoft Office PowerPoint</Application>
  <PresentationFormat>Letter Paper (8.5x11 in)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MS PGothic</vt:lpstr>
      <vt:lpstr>Arial</vt:lpstr>
      <vt:lpstr>MinionPro-Bold</vt:lpstr>
      <vt:lpstr>MinionPro-It</vt:lpstr>
      <vt:lpstr>MinionPro-Regular</vt:lpstr>
      <vt:lpstr>Tahoma</vt:lpstr>
      <vt:lpstr>Wingdings</vt:lpstr>
      <vt:lpstr>Blends</vt:lpstr>
      <vt:lpstr>PowerPoint Presentation</vt:lpstr>
      <vt:lpstr>PowerPoint Presentation</vt:lpstr>
      <vt:lpstr>Introduction</vt:lpstr>
      <vt:lpstr>22.1 Recovery Concepts</vt:lpstr>
      <vt:lpstr>Recovery Concepts (cont’d.)</vt:lpstr>
      <vt:lpstr>Recovery Concepts (cont’d.)</vt:lpstr>
      <vt:lpstr>Recovery Concepts (cont’d.)</vt:lpstr>
      <vt:lpstr>Recovery Concepts (cont’d.)</vt:lpstr>
      <vt:lpstr>Recovery Concepts (cont’d.)</vt:lpstr>
      <vt:lpstr>Recovery Concepts (cont’d.)</vt:lpstr>
      <vt:lpstr>22.7 Database Backup and Recovery from Catastrophic Failures</vt:lpstr>
      <vt:lpstr>Database Backup and Recovery from Catastrophic Failures (cont’d.)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yucc</cp:lastModifiedBy>
  <cp:revision>278</cp:revision>
  <cp:lastPrinted>2001-11-04T00:51:13Z</cp:lastPrinted>
  <dcterms:created xsi:type="dcterms:W3CDTF">2005-02-25T19:46:41Z</dcterms:created>
  <dcterms:modified xsi:type="dcterms:W3CDTF">2022-01-07T17:22:11Z</dcterms:modified>
</cp:coreProperties>
</file>