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7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8C84-5551-46E6-ACDF-A6B29CEBA3F8}" type="datetimeFigureOut">
              <a:rPr lang="ar-JO" smtClean="0"/>
              <a:t>08/09/1441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627C-CA92-41A1-A53F-4AF41372BC7D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45307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8C84-5551-46E6-ACDF-A6B29CEBA3F8}" type="datetimeFigureOut">
              <a:rPr lang="ar-JO" smtClean="0"/>
              <a:t>08/09/1441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627C-CA92-41A1-A53F-4AF41372BC7D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99152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8C84-5551-46E6-ACDF-A6B29CEBA3F8}" type="datetimeFigureOut">
              <a:rPr lang="ar-JO" smtClean="0"/>
              <a:t>08/09/1441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627C-CA92-41A1-A53F-4AF41372BC7D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92930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8C84-5551-46E6-ACDF-A6B29CEBA3F8}" type="datetimeFigureOut">
              <a:rPr lang="ar-JO" smtClean="0"/>
              <a:t>08/09/1441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627C-CA92-41A1-A53F-4AF41372BC7D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0310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8C84-5551-46E6-ACDF-A6B29CEBA3F8}" type="datetimeFigureOut">
              <a:rPr lang="ar-JO" smtClean="0"/>
              <a:t>08/09/1441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627C-CA92-41A1-A53F-4AF41372BC7D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18252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8C84-5551-46E6-ACDF-A6B29CEBA3F8}" type="datetimeFigureOut">
              <a:rPr lang="ar-JO" smtClean="0"/>
              <a:t>08/09/1441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627C-CA92-41A1-A53F-4AF41372BC7D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15006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8C84-5551-46E6-ACDF-A6B29CEBA3F8}" type="datetimeFigureOut">
              <a:rPr lang="ar-JO" smtClean="0"/>
              <a:t>08/09/1441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627C-CA92-41A1-A53F-4AF41372BC7D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168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8C84-5551-46E6-ACDF-A6B29CEBA3F8}" type="datetimeFigureOut">
              <a:rPr lang="ar-JO" smtClean="0"/>
              <a:t>08/09/1441</a:t>
            </a:fld>
            <a:endParaRPr lang="ar-J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627C-CA92-41A1-A53F-4AF41372BC7D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0381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8C84-5551-46E6-ACDF-A6B29CEBA3F8}" type="datetimeFigureOut">
              <a:rPr lang="ar-JO" smtClean="0"/>
              <a:t>08/09/1441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627C-CA92-41A1-A53F-4AF41372BC7D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28097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8C84-5551-46E6-ACDF-A6B29CEBA3F8}" type="datetimeFigureOut">
              <a:rPr lang="ar-JO" smtClean="0"/>
              <a:t>08/09/1441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627C-CA92-41A1-A53F-4AF41372BC7D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73190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8C84-5551-46E6-ACDF-A6B29CEBA3F8}" type="datetimeFigureOut">
              <a:rPr lang="ar-JO" smtClean="0"/>
              <a:t>08/09/1441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627C-CA92-41A1-A53F-4AF41372BC7D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1908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68C84-5551-46E6-ACDF-A6B29CEBA3F8}" type="datetimeFigureOut">
              <a:rPr lang="ar-JO" smtClean="0"/>
              <a:t>08/09/1441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D627C-CA92-41A1-A53F-4AF41372BC7D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78935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24" t="19529" r="12148" b="40131"/>
          <a:stretch/>
        </p:blipFill>
        <p:spPr>
          <a:xfrm>
            <a:off x="6191959" y="2324858"/>
            <a:ext cx="2895601" cy="3136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100" y="127000"/>
            <a:ext cx="328927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Randomly : </a:t>
            </a:r>
            <a:br>
              <a:rPr lang="en-US" dirty="0"/>
            </a:br>
            <a:r>
              <a:rPr lang="en-US" dirty="0"/>
              <a:t>m1=x4                     m2=x5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ood, yes)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           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bad, yes)</a:t>
            </a:r>
            <a:endParaRPr lang="ar-JO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6682" y="2305001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ood, yes</a:t>
            </a:r>
            <a:endParaRPr lang="ar-JO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57047" y="2014796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153695" y="2014796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3182" y="2766703"/>
            <a:ext cx="165908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Matching x1 with m1</a:t>
            </a:r>
            <a:endParaRPr lang="ar-JO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489059" y="2243470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0</a:t>
            </a:r>
            <a:endParaRPr lang="ar-JO" dirty="0"/>
          </a:p>
        </p:txBody>
      </p:sp>
      <p:sp>
        <p:nvSpPr>
          <p:cNvPr id="17" name="Rectangle 16"/>
          <p:cNvSpPr/>
          <p:nvPr/>
        </p:nvSpPr>
        <p:spPr>
          <a:xfrm>
            <a:off x="532777" y="2089570"/>
            <a:ext cx="1074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good, yes</a:t>
            </a:r>
            <a:endParaRPr lang="ar-JO" dirty="0"/>
          </a:p>
        </p:txBody>
      </p:sp>
      <p:sp>
        <p:nvSpPr>
          <p:cNvPr id="18" name="Rectangle 17"/>
          <p:cNvSpPr/>
          <p:nvPr/>
        </p:nvSpPr>
        <p:spPr>
          <a:xfrm>
            <a:off x="181264" y="2089570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X1: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462453" y="1994658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841535" y="2069432"/>
            <a:ext cx="1074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good, yes</a:t>
            </a:r>
            <a:endParaRPr lang="ar-JO" dirty="0"/>
          </a:p>
        </p:txBody>
      </p:sp>
      <p:sp>
        <p:nvSpPr>
          <p:cNvPr id="24" name="Rectangle 23"/>
          <p:cNvSpPr/>
          <p:nvPr/>
        </p:nvSpPr>
        <p:spPr>
          <a:xfrm>
            <a:off x="2886335" y="2305001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bad, yes</a:t>
            </a:r>
            <a:endParaRPr lang="ar-JO" dirty="0"/>
          </a:p>
        </p:txBody>
      </p:sp>
      <p:sp>
        <p:nvSpPr>
          <p:cNvPr id="25" name="TextBox 24"/>
          <p:cNvSpPr txBox="1"/>
          <p:nvPr/>
        </p:nvSpPr>
        <p:spPr>
          <a:xfrm>
            <a:off x="3870675" y="2241968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1</a:t>
            </a:r>
            <a:endParaRPr lang="ar-JO" dirty="0"/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2733206" y="2602218"/>
            <a:ext cx="290204" cy="135567"/>
          </a:xfrm>
          <a:prstGeom prst="bentConnector3">
            <a:avLst>
              <a:gd name="adj1" fmla="val 1047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5"/>
          <p:cNvCxnSpPr/>
          <p:nvPr/>
        </p:nvCxnSpPr>
        <p:spPr>
          <a:xfrm rot="5400000" flipH="1" flipV="1">
            <a:off x="395408" y="2615348"/>
            <a:ext cx="290204" cy="135567"/>
          </a:xfrm>
          <a:prstGeom prst="bentConnector3">
            <a:avLst>
              <a:gd name="adj1" fmla="val 1047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91092" y="2752128"/>
            <a:ext cx="152552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Matching x1 with m2</a:t>
            </a:r>
            <a:endParaRPr lang="ar-JO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95564" y="3183026"/>
            <a:ext cx="4978400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X1 belongs to C1 (because 0 is less than 1)</a:t>
            </a:r>
          </a:p>
          <a:p>
            <a:r>
              <a:rPr lang="en-US" sz="1400" dirty="0"/>
              <a:t>C1={x1,x4}                               recalculation of m1=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sz="1400" i="1" dirty="0">
                <a:solidFill>
                  <a:schemeClr val="accent5">
                    <a:lumMod val="75000"/>
                  </a:schemeClr>
                </a:solidFill>
              </a:rPr>
              <a:t>ood, yes</a:t>
            </a:r>
            <a:r>
              <a:rPr lang="en-US" sz="1400" dirty="0"/>
              <a:t> </a:t>
            </a:r>
          </a:p>
          <a:p>
            <a:r>
              <a:rPr lang="en-US" sz="1200" dirty="0"/>
              <a:t>C1=</a:t>
            </a:r>
            <a:endParaRPr lang="ar-JO" sz="1200" dirty="0"/>
          </a:p>
        </p:txBody>
      </p:sp>
      <p:sp>
        <p:nvSpPr>
          <p:cNvPr id="32" name="Rectangle 31"/>
          <p:cNvSpPr/>
          <p:nvPr/>
        </p:nvSpPr>
        <p:spPr>
          <a:xfrm>
            <a:off x="543314" y="3613914"/>
            <a:ext cx="9199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{ (good,yes)</a:t>
            </a:r>
            <a:endParaRPr lang="ar-JO" dirty="0"/>
          </a:p>
        </p:txBody>
      </p:sp>
      <p:sp>
        <p:nvSpPr>
          <p:cNvPr id="33" name="Rectangle 32"/>
          <p:cNvSpPr/>
          <p:nvPr/>
        </p:nvSpPr>
        <p:spPr>
          <a:xfrm>
            <a:off x="1295911" y="3613913"/>
            <a:ext cx="9936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, (good,yes) }</a:t>
            </a:r>
            <a:endParaRPr lang="ar-JO" dirty="0"/>
          </a:p>
        </p:txBody>
      </p:sp>
      <p:sp>
        <p:nvSpPr>
          <p:cNvPr id="34" name="Rectangle 33"/>
          <p:cNvSpPr/>
          <p:nvPr/>
        </p:nvSpPr>
        <p:spPr>
          <a:xfrm>
            <a:off x="518600" y="4814864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ood, yes</a:t>
            </a:r>
            <a:endParaRPr lang="ar-JO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1145613" y="4524659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80977" y="4753333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1</a:t>
            </a:r>
            <a:endParaRPr lang="ar-JO" dirty="0"/>
          </a:p>
        </p:txBody>
      </p:sp>
      <p:sp>
        <p:nvSpPr>
          <p:cNvPr id="39" name="Rectangle 38"/>
          <p:cNvSpPr/>
          <p:nvPr/>
        </p:nvSpPr>
        <p:spPr>
          <a:xfrm>
            <a:off x="524695" y="4599433"/>
            <a:ext cx="956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bad, yes</a:t>
            </a:r>
            <a:endParaRPr lang="ar-JO" dirty="0"/>
          </a:p>
        </p:txBody>
      </p:sp>
      <p:sp>
        <p:nvSpPr>
          <p:cNvPr id="40" name="Rectangle 39"/>
          <p:cNvSpPr/>
          <p:nvPr/>
        </p:nvSpPr>
        <p:spPr>
          <a:xfrm>
            <a:off x="173182" y="4599433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X2: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3454371" y="4504521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900846" y="4573766"/>
            <a:ext cx="956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bad, yes</a:t>
            </a:r>
            <a:endParaRPr lang="ar-JO" dirty="0"/>
          </a:p>
        </p:txBody>
      </p:sp>
      <p:sp>
        <p:nvSpPr>
          <p:cNvPr id="43" name="Rectangle 42"/>
          <p:cNvSpPr/>
          <p:nvPr/>
        </p:nvSpPr>
        <p:spPr>
          <a:xfrm>
            <a:off x="2878253" y="481486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bad, yes</a:t>
            </a:r>
            <a:endParaRPr lang="ar-JO" dirty="0"/>
          </a:p>
        </p:txBody>
      </p:sp>
      <p:sp>
        <p:nvSpPr>
          <p:cNvPr id="44" name="TextBox 43"/>
          <p:cNvSpPr txBox="1"/>
          <p:nvPr/>
        </p:nvSpPr>
        <p:spPr>
          <a:xfrm>
            <a:off x="3862593" y="4751831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0</a:t>
            </a:r>
            <a:endParaRPr lang="ar-JO" dirty="0"/>
          </a:p>
        </p:txBody>
      </p:sp>
      <p:sp>
        <p:nvSpPr>
          <p:cNvPr id="48" name="TextBox 47"/>
          <p:cNvSpPr txBox="1"/>
          <p:nvPr/>
        </p:nvSpPr>
        <p:spPr>
          <a:xfrm>
            <a:off x="295564" y="5323343"/>
            <a:ext cx="4978400" cy="800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dirty="0"/>
              <a:t>X2 belongs to C2</a:t>
            </a:r>
          </a:p>
          <a:p>
            <a:r>
              <a:rPr lang="en-US" sz="1600" dirty="0"/>
              <a:t>C2 ={x2,x5}                               recalculation of m2= </a:t>
            </a:r>
            <a:r>
              <a:rPr lang="en-US" sz="1600" i="1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1600" i="1" dirty="0">
                <a:solidFill>
                  <a:schemeClr val="accent5">
                    <a:lumMod val="75000"/>
                  </a:schemeClr>
                </a:solidFill>
              </a:rPr>
              <a:t>d, yes</a:t>
            </a:r>
            <a:r>
              <a:rPr lang="en-US" sz="1600" dirty="0"/>
              <a:t> </a:t>
            </a:r>
          </a:p>
          <a:p>
            <a:r>
              <a:rPr lang="en-US" sz="1400" dirty="0"/>
              <a:t>C2 =</a:t>
            </a:r>
            <a:endParaRPr lang="ar-JO" sz="1400" dirty="0"/>
          </a:p>
        </p:txBody>
      </p:sp>
      <p:sp>
        <p:nvSpPr>
          <p:cNvPr id="49" name="Rectangle 48"/>
          <p:cNvSpPr/>
          <p:nvPr/>
        </p:nvSpPr>
        <p:spPr>
          <a:xfrm>
            <a:off x="657170" y="5810564"/>
            <a:ext cx="990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{ (bad, yes)</a:t>
            </a:r>
            <a:endParaRPr lang="ar-JO" sz="2000" dirty="0"/>
          </a:p>
        </p:txBody>
      </p:sp>
      <p:sp>
        <p:nvSpPr>
          <p:cNvPr id="50" name="Rectangle 49"/>
          <p:cNvSpPr/>
          <p:nvPr/>
        </p:nvSpPr>
        <p:spPr>
          <a:xfrm>
            <a:off x="1453956" y="5810565"/>
            <a:ext cx="1075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, (bad, yes) }</a:t>
            </a:r>
            <a:endParaRPr lang="ar-JO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41569" y="1298395"/>
            <a:ext cx="64989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u="sng" dirty="0"/>
              <a:t>Iteration 1:</a:t>
            </a:r>
            <a:endParaRPr lang="ar-JO" u="sng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3039155" y="4506085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616614" y="127000"/>
            <a:ext cx="292388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JO"/>
          </a:p>
        </p:txBody>
      </p:sp>
      <p:sp>
        <p:nvSpPr>
          <p:cNvPr id="55" name="Rounded Rectangle 54"/>
          <p:cNvSpPr/>
          <p:nvPr/>
        </p:nvSpPr>
        <p:spPr>
          <a:xfrm>
            <a:off x="3978519" y="217675"/>
            <a:ext cx="1039585" cy="7493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JO"/>
          </a:p>
        </p:txBody>
      </p:sp>
      <p:sp>
        <p:nvSpPr>
          <p:cNvPr id="56" name="Rounded Rectangle 55"/>
          <p:cNvSpPr/>
          <p:nvPr/>
        </p:nvSpPr>
        <p:spPr>
          <a:xfrm>
            <a:off x="5563232" y="217675"/>
            <a:ext cx="932209" cy="7493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JO"/>
          </a:p>
        </p:txBody>
      </p:sp>
      <p:sp>
        <p:nvSpPr>
          <p:cNvPr id="57" name="TextBox 56"/>
          <p:cNvSpPr txBox="1"/>
          <p:nvPr/>
        </p:nvSpPr>
        <p:spPr>
          <a:xfrm>
            <a:off x="3603283" y="131541"/>
            <a:ext cx="5347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c1</a:t>
            </a:r>
            <a:endParaRPr lang="ar-JO" u="sng" dirty="0"/>
          </a:p>
        </p:txBody>
      </p:sp>
      <p:sp>
        <p:nvSpPr>
          <p:cNvPr id="58" name="TextBox 57"/>
          <p:cNvSpPr txBox="1"/>
          <p:nvPr/>
        </p:nvSpPr>
        <p:spPr>
          <a:xfrm>
            <a:off x="5180347" y="163620"/>
            <a:ext cx="5347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c2</a:t>
            </a:r>
            <a:endParaRPr lang="ar-JO" u="sng" dirty="0"/>
          </a:p>
        </p:txBody>
      </p:sp>
      <p:sp>
        <p:nvSpPr>
          <p:cNvPr id="59" name="Rectangle 58"/>
          <p:cNvSpPr/>
          <p:nvPr/>
        </p:nvSpPr>
        <p:spPr>
          <a:xfrm>
            <a:off x="4208273" y="449301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x4</a:t>
            </a:r>
            <a:endParaRPr lang="ar-JO" dirty="0"/>
          </a:p>
        </p:txBody>
      </p:sp>
      <p:sp>
        <p:nvSpPr>
          <p:cNvPr id="60" name="Rectangle 59"/>
          <p:cNvSpPr/>
          <p:nvPr/>
        </p:nvSpPr>
        <p:spPr>
          <a:xfrm>
            <a:off x="5790887" y="449301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x5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122482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24" t="19529" r="12148" b="40131"/>
          <a:stretch/>
        </p:blipFill>
        <p:spPr>
          <a:xfrm>
            <a:off x="6191959" y="2324858"/>
            <a:ext cx="2895601" cy="31369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6682" y="501601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ood,yes</a:t>
            </a:r>
            <a:endParaRPr lang="ar-JO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57047" y="211396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89059" y="440070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1</a:t>
            </a:r>
            <a:endParaRPr lang="ar-JO" dirty="0"/>
          </a:p>
        </p:txBody>
      </p:sp>
      <p:sp>
        <p:nvSpPr>
          <p:cNvPr id="17" name="Rectangle 16"/>
          <p:cNvSpPr/>
          <p:nvPr/>
        </p:nvSpPr>
        <p:spPr>
          <a:xfrm>
            <a:off x="532777" y="286170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good,no</a:t>
            </a:r>
            <a:endParaRPr lang="ar-JO" dirty="0"/>
          </a:p>
        </p:txBody>
      </p:sp>
      <p:sp>
        <p:nvSpPr>
          <p:cNvPr id="18" name="Rectangle 17"/>
          <p:cNvSpPr/>
          <p:nvPr/>
        </p:nvSpPr>
        <p:spPr>
          <a:xfrm>
            <a:off x="181264" y="286170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X3: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841535" y="266032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good,no</a:t>
            </a:r>
            <a:endParaRPr lang="ar-JO" dirty="0"/>
          </a:p>
        </p:txBody>
      </p:sp>
      <p:sp>
        <p:nvSpPr>
          <p:cNvPr id="24" name="Rectangle 23"/>
          <p:cNvSpPr/>
          <p:nvPr/>
        </p:nvSpPr>
        <p:spPr>
          <a:xfrm>
            <a:off x="2886335" y="501601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bad,yes</a:t>
            </a:r>
            <a:endParaRPr lang="ar-JO" dirty="0"/>
          </a:p>
        </p:txBody>
      </p:sp>
      <p:sp>
        <p:nvSpPr>
          <p:cNvPr id="25" name="TextBox 24"/>
          <p:cNvSpPr txBox="1"/>
          <p:nvPr/>
        </p:nvSpPr>
        <p:spPr>
          <a:xfrm>
            <a:off x="3870675" y="438568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2</a:t>
            </a:r>
            <a:endParaRPr lang="ar-JO" dirty="0"/>
          </a:p>
        </p:txBody>
      </p:sp>
      <p:sp>
        <p:nvSpPr>
          <p:cNvPr id="30" name="TextBox 29"/>
          <p:cNvSpPr txBox="1"/>
          <p:nvPr/>
        </p:nvSpPr>
        <p:spPr>
          <a:xfrm>
            <a:off x="257464" y="1011326"/>
            <a:ext cx="4978400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X3 belongs to C1 </a:t>
            </a:r>
          </a:p>
          <a:p>
            <a:r>
              <a:rPr lang="en-US" sz="1400" dirty="0"/>
              <a:t>C1={x1,x3,x4}                               recalculation of m1=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sz="1400" i="1" dirty="0">
                <a:solidFill>
                  <a:schemeClr val="accent5">
                    <a:lumMod val="75000"/>
                  </a:schemeClr>
                </a:solidFill>
              </a:rPr>
              <a:t>ood,yes</a:t>
            </a:r>
            <a:r>
              <a:rPr lang="en-US" sz="1400" dirty="0"/>
              <a:t> </a:t>
            </a:r>
          </a:p>
          <a:p>
            <a:r>
              <a:rPr lang="en-US" sz="1200" dirty="0"/>
              <a:t>C1=</a:t>
            </a:r>
            <a:endParaRPr lang="ar-JO" sz="1200" dirty="0"/>
          </a:p>
        </p:txBody>
      </p:sp>
      <p:sp>
        <p:nvSpPr>
          <p:cNvPr id="32" name="Rectangle 31"/>
          <p:cNvSpPr/>
          <p:nvPr/>
        </p:nvSpPr>
        <p:spPr>
          <a:xfrm>
            <a:off x="505214" y="1442214"/>
            <a:ext cx="9199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{ (good,yes)</a:t>
            </a:r>
            <a:endParaRPr lang="ar-JO" dirty="0"/>
          </a:p>
        </p:txBody>
      </p:sp>
      <p:sp>
        <p:nvSpPr>
          <p:cNvPr id="33" name="Rectangle 32"/>
          <p:cNvSpPr/>
          <p:nvPr/>
        </p:nvSpPr>
        <p:spPr>
          <a:xfrm>
            <a:off x="1989329" y="1442214"/>
            <a:ext cx="9551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 (good,yes) }</a:t>
            </a:r>
            <a:endParaRPr lang="ar-JO" dirty="0"/>
          </a:p>
        </p:txBody>
      </p:sp>
      <p:sp>
        <p:nvSpPr>
          <p:cNvPr id="34" name="Rectangle 33"/>
          <p:cNvSpPr/>
          <p:nvPr/>
        </p:nvSpPr>
        <p:spPr>
          <a:xfrm>
            <a:off x="518600" y="2401864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ood,yes</a:t>
            </a:r>
            <a:endParaRPr lang="ar-JO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1145613" y="2111659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80977" y="2340333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1</a:t>
            </a:r>
            <a:endParaRPr lang="ar-JO" dirty="0"/>
          </a:p>
        </p:txBody>
      </p:sp>
      <p:sp>
        <p:nvSpPr>
          <p:cNvPr id="39" name="Rectangle 38"/>
          <p:cNvSpPr/>
          <p:nvPr/>
        </p:nvSpPr>
        <p:spPr>
          <a:xfrm>
            <a:off x="524695" y="2186433"/>
            <a:ext cx="90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bad,yes</a:t>
            </a:r>
            <a:endParaRPr lang="ar-JO" dirty="0"/>
          </a:p>
        </p:txBody>
      </p:sp>
      <p:sp>
        <p:nvSpPr>
          <p:cNvPr id="40" name="Rectangle 39"/>
          <p:cNvSpPr/>
          <p:nvPr/>
        </p:nvSpPr>
        <p:spPr>
          <a:xfrm>
            <a:off x="173182" y="2186433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X6: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3454371" y="2091521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900846" y="2160766"/>
            <a:ext cx="90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bad,yes</a:t>
            </a:r>
            <a:endParaRPr lang="ar-JO" dirty="0"/>
          </a:p>
        </p:txBody>
      </p:sp>
      <p:sp>
        <p:nvSpPr>
          <p:cNvPr id="43" name="Rectangle 42"/>
          <p:cNvSpPr/>
          <p:nvPr/>
        </p:nvSpPr>
        <p:spPr>
          <a:xfrm>
            <a:off x="2878253" y="2401864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bad,yes</a:t>
            </a:r>
            <a:endParaRPr lang="ar-JO" dirty="0"/>
          </a:p>
        </p:txBody>
      </p:sp>
      <p:sp>
        <p:nvSpPr>
          <p:cNvPr id="44" name="TextBox 43"/>
          <p:cNvSpPr txBox="1"/>
          <p:nvPr/>
        </p:nvSpPr>
        <p:spPr>
          <a:xfrm>
            <a:off x="3862593" y="2338831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0</a:t>
            </a:r>
            <a:endParaRPr lang="ar-JO" dirty="0"/>
          </a:p>
        </p:txBody>
      </p:sp>
      <p:sp>
        <p:nvSpPr>
          <p:cNvPr id="48" name="TextBox 47"/>
          <p:cNvSpPr txBox="1"/>
          <p:nvPr/>
        </p:nvSpPr>
        <p:spPr>
          <a:xfrm>
            <a:off x="295564" y="2910343"/>
            <a:ext cx="49784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X6 belongs to C2</a:t>
            </a:r>
          </a:p>
          <a:p>
            <a:r>
              <a:rPr lang="en-US" sz="1400" dirty="0"/>
              <a:t>C2={x2,x5,x6}                               recalculation of m2= </a:t>
            </a:r>
            <a:r>
              <a:rPr lang="en-US" sz="1400" i="1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1400" i="1" dirty="0">
                <a:solidFill>
                  <a:schemeClr val="accent5">
                    <a:lumMod val="75000"/>
                  </a:schemeClr>
                </a:solidFill>
              </a:rPr>
              <a:t>d,yes</a:t>
            </a:r>
            <a:r>
              <a:rPr lang="en-US" sz="1400" dirty="0"/>
              <a:t> 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3039155" y="2093085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254357" y="1436853"/>
            <a:ext cx="9410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, (good,no) ,</a:t>
            </a:r>
            <a:endParaRPr lang="ar-JO" dirty="0"/>
          </a:p>
        </p:txBody>
      </p:sp>
      <p:sp>
        <p:nvSpPr>
          <p:cNvPr id="47" name="Rectangle 46"/>
          <p:cNvSpPr/>
          <p:nvPr/>
        </p:nvSpPr>
        <p:spPr>
          <a:xfrm>
            <a:off x="518600" y="3913164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ood,yes</a:t>
            </a:r>
            <a:endParaRPr lang="ar-JO" dirty="0"/>
          </a:p>
        </p:txBody>
      </p:sp>
      <p:sp>
        <p:nvSpPr>
          <p:cNvPr id="61" name="TextBox 60"/>
          <p:cNvSpPr txBox="1"/>
          <p:nvPr/>
        </p:nvSpPr>
        <p:spPr>
          <a:xfrm>
            <a:off x="1480977" y="3851633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2</a:t>
            </a:r>
            <a:endParaRPr lang="ar-JO" dirty="0"/>
          </a:p>
        </p:txBody>
      </p:sp>
      <p:sp>
        <p:nvSpPr>
          <p:cNvPr id="62" name="Rectangle 61"/>
          <p:cNvSpPr/>
          <p:nvPr/>
        </p:nvSpPr>
        <p:spPr>
          <a:xfrm>
            <a:off x="524695" y="3697733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bad,no</a:t>
            </a:r>
            <a:endParaRPr lang="ar-JO" dirty="0"/>
          </a:p>
        </p:txBody>
      </p:sp>
      <p:sp>
        <p:nvSpPr>
          <p:cNvPr id="63" name="Rectangle 62"/>
          <p:cNvSpPr/>
          <p:nvPr/>
        </p:nvSpPr>
        <p:spPr>
          <a:xfrm>
            <a:off x="173182" y="3697733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X7: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900846" y="3672066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bad,no</a:t>
            </a:r>
            <a:endParaRPr lang="ar-JO" dirty="0"/>
          </a:p>
        </p:txBody>
      </p:sp>
      <p:sp>
        <p:nvSpPr>
          <p:cNvPr id="66" name="Rectangle 65"/>
          <p:cNvSpPr/>
          <p:nvPr/>
        </p:nvSpPr>
        <p:spPr>
          <a:xfrm>
            <a:off x="2878253" y="3913164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bad,yes</a:t>
            </a:r>
            <a:endParaRPr lang="ar-JO" dirty="0"/>
          </a:p>
        </p:txBody>
      </p:sp>
      <p:sp>
        <p:nvSpPr>
          <p:cNvPr id="67" name="TextBox 66"/>
          <p:cNvSpPr txBox="1"/>
          <p:nvPr/>
        </p:nvSpPr>
        <p:spPr>
          <a:xfrm>
            <a:off x="3862593" y="3850131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1</a:t>
            </a:r>
            <a:endParaRPr lang="ar-JO" dirty="0"/>
          </a:p>
        </p:txBody>
      </p:sp>
      <p:sp>
        <p:nvSpPr>
          <p:cNvPr id="68" name="TextBox 67"/>
          <p:cNvSpPr txBox="1"/>
          <p:nvPr/>
        </p:nvSpPr>
        <p:spPr>
          <a:xfrm>
            <a:off x="295564" y="4421643"/>
            <a:ext cx="49784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X7 belongs to C2</a:t>
            </a:r>
          </a:p>
          <a:p>
            <a:r>
              <a:rPr lang="en-US" sz="1400" dirty="0"/>
              <a:t>C2={x2,x5,x6,x7}                           recalculation of m2= </a:t>
            </a:r>
            <a:r>
              <a:rPr lang="en-US" sz="1400" i="1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1400" i="1" dirty="0">
                <a:solidFill>
                  <a:schemeClr val="accent5">
                    <a:lumMod val="75000"/>
                  </a:schemeClr>
                </a:solidFill>
              </a:rPr>
              <a:t>d,yes</a:t>
            </a:r>
            <a:r>
              <a:rPr lang="en-US" sz="1400" dirty="0"/>
              <a:t> 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3039155" y="3604385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73182" y="5682744"/>
            <a:ext cx="32892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m1=                     m2=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ood,yes)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           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bad,yes)</a:t>
            </a:r>
            <a:endParaRPr lang="ar-JO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725505" y="5662436"/>
            <a:ext cx="292388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JO"/>
          </a:p>
        </p:txBody>
      </p:sp>
      <p:sp>
        <p:nvSpPr>
          <p:cNvPr id="73" name="Rounded Rectangle 72"/>
          <p:cNvSpPr/>
          <p:nvPr/>
        </p:nvSpPr>
        <p:spPr>
          <a:xfrm>
            <a:off x="4087410" y="5753111"/>
            <a:ext cx="1039585" cy="7493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JO"/>
          </a:p>
        </p:txBody>
      </p:sp>
      <p:sp>
        <p:nvSpPr>
          <p:cNvPr id="74" name="Rounded Rectangle 73"/>
          <p:cNvSpPr/>
          <p:nvPr/>
        </p:nvSpPr>
        <p:spPr>
          <a:xfrm>
            <a:off x="5672123" y="5753111"/>
            <a:ext cx="932209" cy="7493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JO"/>
          </a:p>
        </p:txBody>
      </p:sp>
      <p:sp>
        <p:nvSpPr>
          <p:cNvPr id="75" name="TextBox 74"/>
          <p:cNvSpPr txBox="1"/>
          <p:nvPr/>
        </p:nvSpPr>
        <p:spPr>
          <a:xfrm>
            <a:off x="3712174" y="5666977"/>
            <a:ext cx="5347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c1</a:t>
            </a:r>
            <a:endParaRPr lang="ar-JO" u="sng" dirty="0"/>
          </a:p>
        </p:txBody>
      </p:sp>
      <p:sp>
        <p:nvSpPr>
          <p:cNvPr id="76" name="TextBox 75"/>
          <p:cNvSpPr txBox="1"/>
          <p:nvPr/>
        </p:nvSpPr>
        <p:spPr>
          <a:xfrm>
            <a:off x="5289238" y="5699056"/>
            <a:ext cx="5347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c2</a:t>
            </a:r>
            <a:endParaRPr lang="ar-JO" u="sng" dirty="0"/>
          </a:p>
        </p:txBody>
      </p:sp>
      <p:sp>
        <p:nvSpPr>
          <p:cNvPr id="77" name="Rectangle 76"/>
          <p:cNvSpPr/>
          <p:nvPr/>
        </p:nvSpPr>
        <p:spPr>
          <a:xfrm>
            <a:off x="4139749" y="5958566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X1,x3,x4</a:t>
            </a:r>
            <a:endParaRPr lang="ar-JO" dirty="0"/>
          </a:p>
        </p:txBody>
      </p:sp>
      <p:sp>
        <p:nvSpPr>
          <p:cNvPr id="78" name="Rectangle 77"/>
          <p:cNvSpPr/>
          <p:nvPr/>
        </p:nvSpPr>
        <p:spPr>
          <a:xfrm>
            <a:off x="5810667" y="5817122"/>
            <a:ext cx="819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X2,x5,x6,x7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46516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24" t="19529" r="12148" b="40131"/>
          <a:stretch/>
        </p:blipFill>
        <p:spPr>
          <a:xfrm>
            <a:off x="6191959" y="2324858"/>
            <a:ext cx="2895601" cy="3136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100" y="127000"/>
            <a:ext cx="32892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m1=                     m2=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ood,yes)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           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bad,yes)</a:t>
            </a:r>
            <a:endParaRPr lang="ar-JO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6682" y="2305001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ood,yes</a:t>
            </a:r>
            <a:endParaRPr lang="ar-JO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57047" y="2014796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153695" y="2014796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89059" y="2243470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0</a:t>
            </a:r>
            <a:endParaRPr lang="ar-JO" dirty="0"/>
          </a:p>
        </p:txBody>
      </p:sp>
      <p:sp>
        <p:nvSpPr>
          <p:cNvPr id="17" name="Rectangle 16"/>
          <p:cNvSpPr/>
          <p:nvPr/>
        </p:nvSpPr>
        <p:spPr>
          <a:xfrm>
            <a:off x="532777" y="2089570"/>
            <a:ext cx="1021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good,yes</a:t>
            </a:r>
            <a:endParaRPr lang="ar-JO" dirty="0"/>
          </a:p>
        </p:txBody>
      </p:sp>
      <p:sp>
        <p:nvSpPr>
          <p:cNvPr id="18" name="Rectangle 17"/>
          <p:cNvSpPr/>
          <p:nvPr/>
        </p:nvSpPr>
        <p:spPr>
          <a:xfrm>
            <a:off x="181264" y="2089570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X1: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462453" y="1994658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841535" y="2069432"/>
            <a:ext cx="1021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good,yes</a:t>
            </a:r>
            <a:endParaRPr lang="ar-JO" dirty="0"/>
          </a:p>
        </p:txBody>
      </p:sp>
      <p:sp>
        <p:nvSpPr>
          <p:cNvPr id="24" name="Rectangle 23"/>
          <p:cNvSpPr/>
          <p:nvPr/>
        </p:nvSpPr>
        <p:spPr>
          <a:xfrm>
            <a:off x="2886335" y="2305001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bad,yes</a:t>
            </a:r>
            <a:endParaRPr lang="ar-JO" dirty="0"/>
          </a:p>
        </p:txBody>
      </p:sp>
      <p:sp>
        <p:nvSpPr>
          <p:cNvPr id="25" name="TextBox 24"/>
          <p:cNvSpPr txBox="1"/>
          <p:nvPr/>
        </p:nvSpPr>
        <p:spPr>
          <a:xfrm>
            <a:off x="3870675" y="2241968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1</a:t>
            </a:r>
            <a:endParaRPr lang="ar-JO" dirty="0"/>
          </a:p>
        </p:txBody>
      </p:sp>
      <p:sp>
        <p:nvSpPr>
          <p:cNvPr id="34" name="Rectangle 33"/>
          <p:cNvSpPr/>
          <p:nvPr/>
        </p:nvSpPr>
        <p:spPr>
          <a:xfrm>
            <a:off x="518600" y="4814864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ood,yes</a:t>
            </a:r>
            <a:endParaRPr lang="ar-JO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1145613" y="4524659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80977" y="4753333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1</a:t>
            </a:r>
            <a:endParaRPr lang="ar-JO" dirty="0"/>
          </a:p>
        </p:txBody>
      </p:sp>
      <p:sp>
        <p:nvSpPr>
          <p:cNvPr id="39" name="Rectangle 38"/>
          <p:cNvSpPr/>
          <p:nvPr/>
        </p:nvSpPr>
        <p:spPr>
          <a:xfrm>
            <a:off x="524695" y="4599433"/>
            <a:ext cx="90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bad,yes</a:t>
            </a:r>
            <a:endParaRPr lang="ar-JO" dirty="0"/>
          </a:p>
        </p:txBody>
      </p:sp>
      <p:sp>
        <p:nvSpPr>
          <p:cNvPr id="40" name="Rectangle 39"/>
          <p:cNvSpPr/>
          <p:nvPr/>
        </p:nvSpPr>
        <p:spPr>
          <a:xfrm>
            <a:off x="173182" y="4599433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X2: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3454371" y="4504521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900846" y="4573766"/>
            <a:ext cx="90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bad,yes</a:t>
            </a:r>
            <a:endParaRPr lang="ar-JO" dirty="0"/>
          </a:p>
        </p:txBody>
      </p:sp>
      <p:sp>
        <p:nvSpPr>
          <p:cNvPr id="43" name="Rectangle 42"/>
          <p:cNvSpPr/>
          <p:nvPr/>
        </p:nvSpPr>
        <p:spPr>
          <a:xfrm>
            <a:off x="2878253" y="4814864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bad,yes</a:t>
            </a:r>
            <a:endParaRPr lang="ar-JO" dirty="0"/>
          </a:p>
        </p:txBody>
      </p:sp>
      <p:sp>
        <p:nvSpPr>
          <p:cNvPr id="44" name="TextBox 43"/>
          <p:cNvSpPr txBox="1"/>
          <p:nvPr/>
        </p:nvSpPr>
        <p:spPr>
          <a:xfrm>
            <a:off x="3862593" y="4751831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0</a:t>
            </a:r>
            <a:endParaRPr lang="ar-JO" dirty="0"/>
          </a:p>
        </p:txBody>
      </p:sp>
      <p:sp>
        <p:nvSpPr>
          <p:cNvPr id="51" name="TextBox 50"/>
          <p:cNvSpPr txBox="1"/>
          <p:nvPr/>
        </p:nvSpPr>
        <p:spPr>
          <a:xfrm>
            <a:off x="41569" y="1298395"/>
            <a:ext cx="64989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u="sng" dirty="0"/>
              <a:t>Iteration 2:</a:t>
            </a:r>
            <a:endParaRPr lang="ar-JO" b="1" i="1" u="sng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3039155" y="4506085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616614" y="127000"/>
            <a:ext cx="292388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JO"/>
          </a:p>
        </p:txBody>
      </p:sp>
      <p:sp>
        <p:nvSpPr>
          <p:cNvPr id="55" name="Rounded Rectangle 54"/>
          <p:cNvSpPr/>
          <p:nvPr/>
        </p:nvSpPr>
        <p:spPr>
          <a:xfrm>
            <a:off x="3978519" y="217675"/>
            <a:ext cx="1039585" cy="7493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JO"/>
          </a:p>
        </p:txBody>
      </p:sp>
      <p:sp>
        <p:nvSpPr>
          <p:cNvPr id="56" name="Rounded Rectangle 55"/>
          <p:cNvSpPr/>
          <p:nvPr/>
        </p:nvSpPr>
        <p:spPr>
          <a:xfrm>
            <a:off x="5563232" y="217675"/>
            <a:ext cx="932209" cy="7493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JO"/>
          </a:p>
        </p:txBody>
      </p:sp>
      <p:sp>
        <p:nvSpPr>
          <p:cNvPr id="57" name="TextBox 56"/>
          <p:cNvSpPr txBox="1"/>
          <p:nvPr/>
        </p:nvSpPr>
        <p:spPr>
          <a:xfrm>
            <a:off x="3603283" y="131541"/>
            <a:ext cx="5347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c1</a:t>
            </a:r>
            <a:endParaRPr lang="ar-JO" u="sng" dirty="0"/>
          </a:p>
        </p:txBody>
      </p:sp>
      <p:sp>
        <p:nvSpPr>
          <p:cNvPr id="58" name="TextBox 57"/>
          <p:cNvSpPr txBox="1"/>
          <p:nvPr/>
        </p:nvSpPr>
        <p:spPr>
          <a:xfrm>
            <a:off x="5180347" y="163620"/>
            <a:ext cx="5347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c2</a:t>
            </a:r>
            <a:endParaRPr lang="ar-JO" u="sng" dirty="0"/>
          </a:p>
        </p:txBody>
      </p:sp>
      <p:sp>
        <p:nvSpPr>
          <p:cNvPr id="59" name="Rectangle 58"/>
          <p:cNvSpPr/>
          <p:nvPr/>
        </p:nvSpPr>
        <p:spPr>
          <a:xfrm>
            <a:off x="4030858" y="423130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X1,x3,x4</a:t>
            </a:r>
            <a:endParaRPr lang="ar-JO" dirty="0"/>
          </a:p>
        </p:txBody>
      </p:sp>
      <p:sp>
        <p:nvSpPr>
          <p:cNvPr id="60" name="Rectangle 59"/>
          <p:cNvSpPr/>
          <p:nvPr/>
        </p:nvSpPr>
        <p:spPr>
          <a:xfrm>
            <a:off x="5701776" y="281686"/>
            <a:ext cx="819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X2,x5,x6,x7</a:t>
            </a:r>
            <a:endParaRPr lang="ar-JO" dirty="0"/>
          </a:p>
        </p:txBody>
      </p:sp>
      <p:sp>
        <p:nvSpPr>
          <p:cNvPr id="35" name="TextBox 34"/>
          <p:cNvSpPr txBox="1"/>
          <p:nvPr/>
        </p:nvSpPr>
        <p:spPr>
          <a:xfrm>
            <a:off x="165100" y="2803647"/>
            <a:ext cx="49784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X1 belongs to C1 </a:t>
            </a:r>
          </a:p>
          <a:p>
            <a:r>
              <a:rPr lang="en-US" sz="1400" dirty="0"/>
              <a:t>No change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5100" y="5336594"/>
            <a:ext cx="49784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X2 belongs to C2</a:t>
            </a:r>
          </a:p>
          <a:p>
            <a:r>
              <a:rPr lang="en-US" sz="1400" dirty="0"/>
              <a:t>No change</a:t>
            </a:r>
          </a:p>
        </p:txBody>
      </p:sp>
    </p:spTree>
    <p:extLst>
      <p:ext uri="{BB962C8B-B14F-4D97-AF65-F5344CB8AC3E}">
        <p14:creationId xmlns:p14="http://schemas.microsoft.com/office/powerpoint/2010/main" val="429248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24" t="19529" r="12148" b="40131"/>
          <a:stretch/>
        </p:blipFill>
        <p:spPr>
          <a:xfrm>
            <a:off x="6191959" y="2324858"/>
            <a:ext cx="2895601" cy="31369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6682" y="349201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ood,yes</a:t>
            </a:r>
            <a:endParaRPr lang="ar-JO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757047" y="58996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89059" y="287670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1</a:t>
            </a:r>
            <a:endParaRPr lang="ar-JO" dirty="0"/>
          </a:p>
        </p:txBody>
      </p:sp>
      <p:sp>
        <p:nvSpPr>
          <p:cNvPr id="17" name="Rectangle 16"/>
          <p:cNvSpPr/>
          <p:nvPr/>
        </p:nvSpPr>
        <p:spPr>
          <a:xfrm>
            <a:off x="532777" y="133770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good,no</a:t>
            </a:r>
            <a:endParaRPr lang="ar-JO" dirty="0"/>
          </a:p>
        </p:txBody>
      </p:sp>
      <p:sp>
        <p:nvSpPr>
          <p:cNvPr id="18" name="Rectangle 17"/>
          <p:cNvSpPr/>
          <p:nvPr/>
        </p:nvSpPr>
        <p:spPr>
          <a:xfrm>
            <a:off x="181264" y="133770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X3: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841535" y="113632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good,no</a:t>
            </a:r>
            <a:endParaRPr lang="ar-JO" dirty="0"/>
          </a:p>
        </p:txBody>
      </p:sp>
      <p:sp>
        <p:nvSpPr>
          <p:cNvPr id="24" name="Rectangle 23"/>
          <p:cNvSpPr/>
          <p:nvPr/>
        </p:nvSpPr>
        <p:spPr>
          <a:xfrm>
            <a:off x="2886335" y="349201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bad,yes</a:t>
            </a:r>
            <a:endParaRPr lang="ar-JO" dirty="0"/>
          </a:p>
        </p:txBody>
      </p:sp>
      <p:sp>
        <p:nvSpPr>
          <p:cNvPr id="25" name="TextBox 24"/>
          <p:cNvSpPr txBox="1"/>
          <p:nvPr/>
        </p:nvSpPr>
        <p:spPr>
          <a:xfrm>
            <a:off x="3870675" y="286168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2</a:t>
            </a:r>
            <a:endParaRPr lang="ar-JO" dirty="0"/>
          </a:p>
        </p:txBody>
      </p:sp>
      <p:sp>
        <p:nvSpPr>
          <p:cNvPr id="34" name="Rectangle 33"/>
          <p:cNvSpPr/>
          <p:nvPr/>
        </p:nvSpPr>
        <p:spPr>
          <a:xfrm>
            <a:off x="526682" y="5462658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ood,yes</a:t>
            </a:r>
            <a:endParaRPr lang="ar-JO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1153695" y="5172453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489059" y="5401127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1</a:t>
            </a:r>
            <a:endParaRPr lang="ar-JO" dirty="0"/>
          </a:p>
        </p:txBody>
      </p:sp>
      <p:sp>
        <p:nvSpPr>
          <p:cNvPr id="39" name="Rectangle 38"/>
          <p:cNvSpPr/>
          <p:nvPr/>
        </p:nvSpPr>
        <p:spPr>
          <a:xfrm>
            <a:off x="532777" y="5247227"/>
            <a:ext cx="90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bad,yes</a:t>
            </a:r>
            <a:endParaRPr lang="ar-JO" dirty="0"/>
          </a:p>
        </p:txBody>
      </p:sp>
      <p:sp>
        <p:nvSpPr>
          <p:cNvPr id="40" name="Rectangle 39"/>
          <p:cNvSpPr/>
          <p:nvPr/>
        </p:nvSpPr>
        <p:spPr>
          <a:xfrm>
            <a:off x="181264" y="5247227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X6: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3462453" y="5152315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908928" y="5221560"/>
            <a:ext cx="90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bad,yes</a:t>
            </a:r>
            <a:endParaRPr lang="ar-JO" dirty="0"/>
          </a:p>
        </p:txBody>
      </p:sp>
      <p:sp>
        <p:nvSpPr>
          <p:cNvPr id="43" name="Rectangle 42"/>
          <p:cNvSpPr/>
          <p:nvPr/>
        </p:nvSpPr>
        <p:spPr>
          <a:xfrm>
            <a:off x="2886335" y="5462658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bad,yes</a:t>
            </a:r>
            <a:endParaRPr lang="ar-JO" dirty="0"/>
          </a:p>
        </p:txBody>
      </p:sp>
      <p:sp>
        <p:nvSpPr>
          <p:cNvPr id="44" name="TextBox 43"/>
          <p:cNvSpPr txBox="1"/>
          <p:nvPr/>
        </p:nvSpPr>
        <p:spPr>
          <a:xfrm>
            <a:off x="3870675" y="5399625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0</a:t>
            </a:r>
            <a:endParaRPr lang="ar-JO" dirty="0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3047237" y="5153879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77024" y="2095405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ood,yes</a:t>
            </a:r>
            <a:endParaRPr lang="ar-JO" dirty="0"/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707389" y="1805200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104037" y="1805200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439401" y="2033874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0</a:t>
            </a:r>
            <a:endParaRPr lang="ar-JO" dirty="0"/>
          </a:p>
        </p:txBody>
      </p:sp>
      <p:sp>
        <p:nvSpPr>
          <p:cNvPr id="57" name="Rectangle 56"/>
          <p:cNvSpPr/>
          <p:nvPr/>
        </p:nvSpPr>
        <p:spPr>
          <a:xfrm>
            <a:off x="483119" y="1879974"/>
            <a:ext cx="1021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good,yes</a:t>
            </a:r>
            <a:endParaRPr lang="ar-JO" dirty="0"/>
          </a:p>
        </p:txBody>
      </p:sp>
      <p:sp>
        <p:nvSpPr>
          <p:cNvPr id="58" name="Rectangle 57"/>
          <p:cNvSpPr/>
          <p:nvPr/>
        </p:nvSpPr>
        <p:spPr>
          <a:xfrm>
            <a:off x="131606" y="1879974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X4: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3376864" y="1864338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791877" y="1859836"/>
            <a:ext cx="1021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good,yes</a:t>
            </a:r>
            <a:endParaRPr lang="ar-JO" dirty="0"/>
          </a:p>
        </p:txBody>
      </p:sp>
      <p:sp>
        <p:nvSpPr>
          <p:cNvPr id="64" name="Rectangle 63"/>
          <p:cNvSpPr/>
          <p:nvPr/>
        </p:nvSpPr>
        <p:spPr>
          <a:xfrm>
            <a:off x="2836677" y="2095405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bad,yes</a:t>
            </a:r>
            <a:endParaRPr lang="ar-JO" dirty="0"/>
          </a:p>
        </p:txBody>
      </p:sp>
      <p:sp>
        <p:nvSpPr>
          <p:cNvPr id="70" name="TextBox 69"/>
          <p:cNvSpPr txBox="1"/>
          <p:nvPr/>
        </p:nvSpPr>
        <p:spPr>
          <a:xfrm>
            <a:off x="3821017" y="2032372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1</a:t>
            </a:r>
            <a:endParaRPr lang="ar-JO" dirty="0"/>
          </a:p>
        </p:txBody>
      </p:sp>
      <p:sp>
        <p:nvSpPr>
          <p:cNvPr id="71" name="TextBox 70"/>
          <p:cNvSpPr txBox="1"/>
          <p:nvPr/>
        </p:nvSpPr>
        <p:spPr>
          <a:xfrm>
            <a:off x="181264" y="2559360"/>
            <a:ext cx="49784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X4 belongs to C1</a:t>
            </a:r>
          </a:p>
          <a:p>
            <a:r>
              <a:rPr lang="en-US" sz="1400" dirty="0"/>
              <a:t>No change 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31654" y="3717430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ood,yes</a:t>
            </a:r>
            <a:endParaRPr lang="ar-JO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1158667" y="3427225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494031" y="3655899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1</a:t>
            </a:r>
            <a:endParaRPr lang="ar-JO" dirty="0"/>
          </a:p>
        </p:txBody>
      </p:sp>
      <p:sp>
        <p:nvSpPr>
          <p:cNvPr id="75" name="Rectangle 74"/>
          <p:cNvSpPr/>
          <p:nvPr/>
        </p:nvSpPr>
        <p:spPr>
          <a:xfrm>
            <a:off x="537749" y="3501999"/>
            <a:ext cx="90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bad,yes</a:t>
            </a:r>
            <a:endParaRPr lang="ar-JO" dirty="0"/>
          </a:p>
        </p:txBody>
      </p:sp>
      <p:sp>
        <p:nvSpPr>
          <p:cNvPr id="76" name="Rectangle 75"/>
          <p:cNvSpPr/>
          <p:nvPr/>
        </p:nvSpPr>
        <p:spPr>
          <a:xfrm>
            <a:off x="186236" y="3501999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X5:</a:t>
            </a: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3467425" y="3407087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913900" y="3476332"/>
            <a:ext cx="90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bad,yes</a:t>
            </a:r>
            <a:endParaRPr lang="ar-JO" dirty="0"/>
          </a:p>
        </p:txBody>
      </p:sp>
      <p:sp>
        <p:nvSpPr>
          <p:cNvPr id="79" name="Rectangle 78"/>
          <p:cNvSpPr/>
          <p:nvPr/>
        </p:nvSpPr>
        <p:spPr>
          <a:xfrm>
            <a:off x="2891307" y="3717430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bad,yes</a:t>
            </a:r>
            <a:endParaRPr lang="ar-JO" dirty="0"/>
          </a:p>
        </p:txBody>
      </p:sp>
      <p:sp>
        <p:nvSpPr>
          <p:cNvPr id="80" name="TextBox 79"/>
          <p:cNvSpPr txBox="1"/>
          <p:nvPr/>
        </p:nvSpPr>
        <p:spPr>
          <a:xfrm>
            <a:off x="3875647" y="3654397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0</a:t>
            </a:r>
            <a:endParaRPr lang="ar-JO" dirty="0"/>
          </a:p>
        </p:txBody>
      </p:sp>
      <p:sp>
        <p:nvSpPr>
          <p:cNvPr id="81" name="TextBox 80"/>
          <p:cNvSpPr txBox="1"/>
          <p:nvPr/>
        </p:nvSpPr>
        <p:spPr>
          <a:xfrm>
            <a:off x="235894" y="4250213"/>
            <a:ext cx="49784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X5 belongs to C2</a:t>
            </a:r>
          </a:p>
          <a:p>
            <a:r>
              <a:rPr lang="en-US" sz="1400" dirty="0"/>
              <a:t>No change </a:t>
            </a: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3052209" y="3408651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46320" y="5875503"/>
            <a:ext cx="49784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X6 belongs to C2</a:t>
            </a:r>
          </a:p>
          <a:p>
            <a:r>
              <a:rPr lang="en-US" sz="1400" dirty="0"/>
              <a:t>No change 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81904" y="833294"/>
            <a:ext cx="49784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X3 belongs to C1 </a:t>
            </a:r>
          </a:p>
          <a:p>
            <a:r>
              <a:rPr lang="en-US" sz="1400" dirty="0"/>
              <a:t>No change</a:t>
            </a:r>
          </a:p>
        </p:txBody>
      </p:sp>
    </p:spTree>
    <p:extLst>
      <p:ext uri="{BB962C8B-B14F-4D97-AF65-F5344CB8AC3E}">
        <p14:creationId xmlns:p14="http://schemas.microsoft.com/office/powerpoint/2010/main" val="97164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4726" y="113405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ood,yes</a:t>
            </a:r>
            <a:endParaRPr lang="ar-JO" dirty="0"/>
          </a:p>
        </p:txBody>
      </p:sp>
      <p:sp>
        <p:nvSpPr>
          <p:cNvPr id="5" name="TextBox 4"/>
          <p:cNvSpPr txBox="1"/>
          <p:nvPr/>
        </p:nvSpPr>
        <p:spPr>
          <a:xfrm>
            <a:off x="1387103" y="1072521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2</a:t>
            </a:r>
            <a:endParaRPr lang="ar-JO" dirty="0"/>
          </a:p>
        </p:txBody>
      </p:sp>
      <p:sp>
        <p:nvSpPr>
          <p:cNvPr id="6" name="Rectangle 5"/>
          <p:cNvSpPr/>
          <p:nvPr/>
        </p:nvSpPr>
        <p:spPr>
          <a:xfrm>
            <a:off x="430821" y="918621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bad,no</a:t>
            </a:r>
            <a:endParaRPr lang="ar-JO" dirty="0"/>
          </a:p>
        </p:txBody>
      </p:sp>
      <p:sp>
        <p:nvSpPr>
          <p:cNvPr id="7" name="Rectangle 6"/>
          <p:cNvSpPr/>
          <p:nvPr/>
        </p:nvSpPr>
        <p:spPr>
          <a:xfrm>
            <a:off x="79308" y="918621"/>
            <a:ext cx="484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X7:</a:t>
            </a:r>
          </a:p>
        </p:txBody>
      </p:sp>
      <p:sp>
        <p:nvSpPr>
          <p:cNvPr id="8" name="Rectangle 7"/>
          <p:cNvSpPr/>
          <p:nvPr/>
        </p:nvSpPr>
        <p:spPr>
          <a:xfrm>
            <a:off x="2806972" y="892954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bad,no</a:t>
            </a:r>
            <a:endParaRPr lang="ar-JO" dirty="0"/>
          </a:p>
        </p:txBody>
      </p:sp>
      <p:sp>
        <p:nvSpPr>
          <p:cNvPr id="9" name="Rectangle 8"/>
          <p:cNvSpPr/>
          <p:nvPr/>
        </p:nvSpPr>
        <p:spPr>
          <a:xfrm>
            <a:off x="2784379" y="1134052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bad,yes</a:t>
            </a:r>
            <a:endParaRPr lang="ar-JO" dirty="0"/>
          </a:p>
        </p:txBody>
      </p:sp>
      <p:sp>
        <p:nvSpPr>
          <p:cNvPr id="10" name="TextBox 9"/>
          <p:cNvSpPr txBox="1"/>
          <p:nvPr/>
        </p:nvSpPr>
        <p:spPr>
          <a:xfrm>
            <a:off x="3768719" y="1071019"/>
            <a:ext cx="6794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= 1</a:t>
            </a:r>
            <a:endParaRPr lang="ar-JO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2945281" y="825273"/>
            <a:ext cx="271134" cy="660400"/>
          </a:xfrm>
          <a:prstGeom prst="line">
            <a:avLst/>
          </a:prstGeom>
          <a:ln w="952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3848" y="3143261"/>
            <a:ext cx="328927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/>
              <a:t>m1=                     m2=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(g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ood,yes)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           (</a:t>
            </a:r>
            <a:r>
              <a:rPr lang="en-US" i="1" dirty="0">
                <a:solidFill>
                  <a:schemeClr val="accent5">
                    <a:lumMod val="75000"/>
                  </a:schemeClr>
                </a:solidFill>
              </a:rPr>
              <a:t>bad,yes)</a:t>
            </a:r>
            <a:endParaRPr lang="ar-JO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143850" y="3060711"/>
            <a:ext cx="1039585" cy="7493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JO"/>
          </a:p>
        </p:txBody>
      </p:sp>
      <p:sp>
        <p:nvSpPr>
          <p:cNvPr id="14" name="Rounded Rectangle 13"/>
          <p:cNvSpPr/>
          <p:nvPr/>
        </p:nvSpPr>
        <p:spPr>
          <a:xfrm>
            <a:off x="5728563" y="3060711"/>
            <a:ext cx="932209" cy="7493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ar-JO"/>
          </a:p>
        </p:txBody>
      </p:sp>
      <p:sp>
        <p:nvSpPr>
          <p:cNvPr id="15" name="TextBox 14"/>
          <p:cNvSpPr txBox="1"/>
          <p:nvPr/>
        </p:nvSpPr>
        <p:spPr>
          <a:xfrm>
            <a:off x="3768614" y="2974577"/>
            <a:ext cx="5347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c1</a:t>
            </a:r>
            <a:endParaRPr lang="ar-JO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5345678" y="3006656"/>
            <a:ext cx="5347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/>
              <a:t>c2</a:t>
            </a:r>
            <a:endParaRPr lang="ar-JO" u="sng" dirty="0"/>
          </a:p>
        </p:txBody>
      </p:sp>
      <p:sp>
        <p:nvSpPr>
          <p:cNvPr id="17" name="Rectangle 16"/>
          <p:cNvSpPr/>
          <p:nvPr/>
        </p:nvSpPr>
        <p:spPr>
          <a:xfrm>
            <a:off x="4196189" y="3266166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X1,x3,x4</a:t>
            </a:r>
            <a:endParaRPr lang="ar-JO" dirty="0"/>
          </a:p>
        </p:txBody>
      </p:sp>
      <p:sp>
        <p:nvSpPr>
          <p:cNvPr id="18" name="Rectangle 17"/>
          <p:cNvSpPr/>
          <p:nvPr/>
        </p:nvSpPr>
        <p:spPr>
          <a:xfrm>
            <a:off x="5867107" y="3124722"/>
            <a:ext cx="819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X2,x5,x6,x7</a:t>
            </a:r>
            <a:endParaRPr lang="ar-JO" dirty="0"/>
          </a:p>
        </p:txBody>
      </p:sp>
      <p:sp>
        <p:nvSpPr>
          <p:cNvPr id="19" name="TextBox 18"/>
          <p:cNvSpPr txBox="1"/>
          <p:nvPr/>
        </p:nvSpPr>
        <p:spPr>
          <a:xfrm>
            <a:off x="6821142" y="4077222"/>
            <a:ext cx="222125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i="1" dirty="0"/>
              <a:t>* Same as iteration 1 </a:t>
            </a:r>
            <a:br>
              <a:rPr lang="en-US" b="1" i="1" dirty="0"/>
            </a:br>
            <a:r>
              <a:rPr lang="en-US" b="1" i="1" dirty="0"/>
              <a:t>so we stop…</a:t>
            </a:r>
            <a:endParaRPr lang="ar-JO" b="1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110495" y="1589518"/>
            <a:ext cx="49784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dirty="0"/>
              <a:t>X7 belongs to C2</a:t>
            </a:r>
          </a:p>
          <a:p>
            <a:r>
              <a:rPr lang="en-US" sz="1400" dirty="0"/>
              <a:t>No change </a:t>
            </a:r>
          </a:p>
        </p:txBody>
      </p:sp>
    </p:spTree>
    <p:extLst>
      <p:ext uri="{BB962C8B-B14F-4D97-AF65-F5344CB8AC3E}">
        <p14:creationId xmlns:p14="http://schemas.microsoft.com/office/powerpoint/2010/main" val="5809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543</Words>
  <Application>Microsoft Office PowerPoint</Application>
  <PresentationFormat>On-screen Show (4:3)</PresentationFormat>
  <Paragraphs>144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axe power</dc:creator>
  <cp:lastModifiedBy>Dr. Qasem Al-Radaideh</cp:lastModifiedBy>
  <cp:revision>11</cp:revision>
  <dcterms:created xsi:type="dcterms:W3CDTF">2020-04-28T08:34:10Z</dcterms:created>
  <dcterms:modified xsi:type="dcterms:W3CDTF">2020-04-30T20:56:07Z</dcterms:modified>
</cp:coreProperties>
</file>