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7"/>
  </p:notesMasterIdLst>
  <p:handoutMasterIdLst>
    <p:handoutMasterId r:id="rId18"/>
  </p:handoutMasterIdLst>
  <p:sldIdLst>
    <p:sldId id="1315" r:id="rId2"/>
    <p:sldId id="1557" r:id="rId3"/>
    <p:sldId id="1558" r:id="rId4"/>
    <p:sldId id="1559" r:id="rId5"/>
    <p:sldId id="1560" r:id="rId6"/>
    <p:sldId id="1561" r:id="rId7"/>
    <p:sldId id="1418" r:id="rId8"/>
    <p:sldId id="1422" r:id="rId9"/>
    <p:sldId id="1562" r:id="rId10"/>
    <p:sldId id="1397" r:id="rId11"/>
    <p:sldId id="1492" r:id="rId12"/>
    <p:sldId id="1396" r:id="rId13"/>
    <p:sldId id="1393" r:id="rId14"/>
    <p:sldId id="1556" r:id="rId15"/>
    <p:sldId id="1563" r:id="rId16"/>
  </p:sldIdLst>
  <p:sldSz cx="9144000" cy="6858000" type="screen4x3"/>
  <p:notesSz cx="6858000" cy="9296400"/>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9">
          <p15:clr>
            <a:srgbClr val="A4A3A4"/>
          </p15:clr>
        </p15:guide>
        <p15:guide id="2" pos="216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3300"/>
    <a:srgbClr val="FAE2F6"/>
    <a:srgbClr val="170981"/>
    <a:srgbClr val="FFFF00"/>
    <a:srgbClr val="F6E6EA"/>
    <a:srgbClr val="121328"/>
    <a:srgbClr val="8FF9EF"/>
    <a:srgbClr val="00CE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5" autoAdjust="0"/>
    <p:restoredTop sz="95329" autoAdjust="0"/>
  </p:normalViewPr>
  <p:slideViewPr>
    <p:cSldViewPr>
      <p:cViewPr varScale="1">
        <p:scale>
          <a:sx n="95" d="100"/>
          <a:sy n="95" d="100"/>
        </p:scale>
        <p:origin x="184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38" d="100"/>
          <a:sy n="38" d="100"/>
        </p:scale>
        <p:origin x="-1530" y="-72"/>
      </p:cViewPr>
      <p:guideLst>
        <p:guide orient="horz" pos="2929"/>
        <p:guide pos="216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7" name="Rectangle 3"/>
          <p:cNvSpPr>
            <a:spLocks noGrp="1" noChangeArrowheads="1"/>
          </p:cNvSpPr>
          <p:nvPr>
            <p:ph type="dt" sz="quarter" idx="1"/>
          </p:nvPr>
        </p:nvSpPr>
        <p:spPr bwMode="auto">
          <a:xfrm>
            <a:off x="3886200" y="0"/>
            <a:ext cx="2971800"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123908" name="Rectangle 4"/>
          <p:cNvSpPr>
            <a:spLocks noGrp="1" noChangeArrowheads="1"/>
          </p:cNvSpPr>
          <p:nvPr>
            <p:ph type="ftr" sz="quarter" idx="2"/>
          </p:nvPr>
        </p:nvSpPr>
        <p:spPr bwMode="auto">
          <a:xfrm>
            <a:off x="0" y="8831263"/>
            <a:ext cx="2971800"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9" name="Rectangle 5"/>
          <p:cNvSpPr>
            <a:spLocks noGrp="1" noChangeArrowheads="1"/>
          </p:cNvSpPr>
          <p:nvPr>
            <p:ph type="sldNum" sz="quarter" idx="3"/>
          </p:nvPr>
        </p:nvSpPr>
        <p:spPr bwMode="auto">
          <a:xfrm>
            <a:off x="3886200" y="8831263"/>
            <a:ext cx="2971800"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itchFamily="18" charset="0"/>
              </a:defRPr>
            </a:lvl1pPr>
          </a:lstStyle>
          <a:p>
            <a:pPr>
              <a:defRPr/>
            </a:pPr>
            <a:fld id="{B8325D8E-33A2-448D-891C-932BD10FA633}" type="slidenum">
              <a:rPr lang="en-US"/>
              <a:pPr>
                <a:defRPr/>
              </a:pPr>
              <a:t>‹#›</a:t>
            </a:fld>
            <a:endParaRPr lang="en-US"/>
          </a:p>
        </p:txBody>
      </p:sp>
    </p:spTree>
    <p:extLst>
      <p:ext uri="{BB962C8B-B14F-4D97-AF65-F5344CB8AC3E}">
        <p14:creationId xmlns:p14="http://schemas.microsoft.com/office/powerpoint/2010/main" val="2197886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5" name="Rectangle 3"/>
          <p:cNvSpPr>
            <a:spLocks noGrp="1" noChangeArrowheads="1"/>
          </p:cNvSpPr>
          <p:nvPr>
            <p:ph type="dt" idx="1"/>
          </p:nvPr>
        </p:nvSpPr>
        <p:spPr bwMode="auto">
          <a:xfrm>
            <a:off x="3886200" y="0"/>
            <a:ext cx="2971800" cy="465138"/>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117764" name="Rectangle 4"/>
          <p:cNvSpPr>
            <a:spLocks noGrp="1" noRot="1" noChangeAspect="1" noChangeArrowheads="1" noTextEdit="1"/>
          </p:cNvSpPr>
          <p:nvPr>
            <p:ph type="sldImg" idx="2"/>
          </p:nvPr>
        </p:nvSpPr>
        <p:spPr bwMode="auto">
          <a:xfrm>
            <a:off x="1104900" y="696913"/>
            <a:ext cx="4648200" cy="3486150"/>
          </a:xfrm>
          <a:prstGeom prst="rect">
            <a:avLst/>
          </a:prstGeom>
          <a:noFill/>
          <a:ln w="9525">
            <a:solidFill>
              <a:srgbClr val="000000"/>
            </a:solidFill>
            <a:miter lim="800000"/>
            <a:headEnd/>
            <a:tailEnd/>
          </a:ln>
        </p:spPr>
      </p:sp>
      <p:sp>
        <p:nvSpPr>
          <p:cNvPr id="13317" name="Rectangle 5"/>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318" name="Rectangle 6"/>
          <p:cNvSpPr>
            <a:spLocks noGrp="1" noChangeArrowheads="1"/>
          </p:cNvSpPr>
          <p:nvPr>
            <p:ph type="ftr" sz="quarter" idx="4"/>
          </p:nvPr>
        </p:nvSpPr>
        <p:spPr bwMode="auto">
          <a:xfrm>
            <a:off x="0" y="8831263"/>
            <a:ext cx="2971800"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886200" y="8831263"/>
            <a:ext cx="2971800" cy="465137"/>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eaLnBrk="0" hangingPunct="0">
              <a:defRPr sz="1200">
                <a:latin typeface="Times New Roman" pitchFamily="18" charset="0"/>
              </a:defRPr>
            </a:lvl1pPr>
          </a:lstStyle>
          <a:p>
            <a:pPr>
              <a:defRPr/>
            </a:pPr>
            <a:fld id="{91685C2C-2386-471B-8D23-03AA544F5B63}" type="slidenum">
              <a:rPr lang="en-US"/>
              <a:pPr>
                <a:defRPr/>
              </a:pPr>
              <a:t>‹#›</a:t>
            </a:fld>
            <a:endParaRPr lang="en-US"/>
          </a:p>
        </p:txBody>
      </p:sp>
    </p:spTree>
    <p:extLst>
      <p:ext uri="{BB962C8B-B14F-4D97-AF65-F5344CB8AC3E}">
        <p14:creationId xmlns:p14="http://schemas.microsoft.com/office/powerpoint/2010/main" val="5802466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27D5C08B-F70F-4E5C-B2A8-D9BDC95D3895}" type="slidenum">
              <a:rPr lang="en-US" smtClean="0"/>
              <a:pPr/>
              <a:t>4</a:t>
            </a:fld>
            <a:endParaRPr lang="en-US"/>
          </a:p>
        </p:txBody>
      </p:sp>
      <p:sp>
        <p:nvSpPr>
          <p:cNvPr id="130051" name="Rectangle 2"/>
          <p:cNvSpPr>
            <a:spLocks noGrp="1" noRot="1" noChangeAspect="1" noChangeArrowheads="1" noTextEdit="1"/>
          </p:cNvSpPr>
          <p:nvPr>
            <p:ph type="sldImg"/>
          </p:nvPr>
        </p:nvSpPr>
        <p:spPr>
          <a:xfrm>
            <a:off x="1116013" y="703263"/>
            <a:ext cx="4630737" cy="3473450"/>
          </a:xfrm>
          <a:ln w="12700" cap="flat">
            <a:solidFill>
              <a:schemeClr val="tx1"/>
            </a:solidFill>
          </a:ln>
        </p:spPr>
      </p:sp>
      <p:sp>
        <p:nvSpPr>
          <p:cNvPr id="130052" name="Rectangle 3"/>
          <p:cNvSpPr>
            <a:spLocks noGrp="1" noChangeArrowheads="1"/>
          </p:cNvSpPr>
          <p:nvPr>
            <p:ph type="body" idx="1"/>
          </p:nvPr>
        </p:nvSpPr>
        <p:spPr>
          <a:xfrm>
            <a:off x="914400" y="4416425"/>
            <a:ext cx="5029200" cy="4184650"/>
          </a:xfrm>
          <a:noFill/>
          <a:ln/>
        </p:spPr>
        <p:txBody>
          <a:bodyPr lIns="87348" tIns="43673" rIns="87348" bIns="43673"/>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27D5C08B-F70F-4E5C-B2A8-D9BDC95D3895}" type="slidenum">
              <a:rPr lang="en-US" smtClean="0"/>
              <a:pPr/>
              <a:t>5</a:t>
            </a:fld>
            <a:endParaRPr lang="en-US"/>
          </a:p>
        </p:txBody>
      </p:sp>
      <p:sp>
        <p:nvSpPr>
          <p:cNvPr id="130051" name="Rectangle 2"/>
          <p:cNvSpPr>
            <a:spLocks noGrp="1" noRot="1" noChangeAspect="1" noChangeArrowheads="1" noTextEdit="1"/>
          </p:cNvSpPr>
          <p:nvPr>
            <p:ph type="sldImg"/>
          </p:nvPr>
        </p:nvSpPr>
        <p:spPr>
          <a:xfrm>
            <a:off x="1116013" y="703263"/>
            <a:ext cx="4630737" cy="3473450"/>
          </a:xfrm>
          <a:ln w="12700" cap="flat">
            <a:solidFill>
              <a:schemeClr val="tx1"/>
            </a:solidFill>
          </a:ln>
        </p:spPr>
      </p:sp>
      <p:sp>
        <p:nvSpPr>
          <p:cNvPr id="130052" name="Rectangle 3"/>
          <p:cNvSpPr>
            <a:spLocks noGrp="1" noChangeArrowheads="1"/>
          </p:cNvSpPr>
          <p:nvPr>
            <p:ph type="body" idx="1"/>
          </p:nvPr>
        </p:nvSpPr>
        <p:spPr>
          <a:xfrm>
            <a:off x="914400" y="4416425"/>
            <a:ext cx="5029200" cy="4184650"/>
          </a:xfrm>
          <a:noFill/>
          <a:ln/>
        </p:spPr>
        <p:txBody>
          <a:bodyPr lIns="87348" tIns="43673" rIns="87348" bIns="43673"/>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8FD0ABAF-7E6C-44A1-B1F6-B6D1577127FD}" type="slidenum">
              <a:rPr lang="en-US" smtClean="0"/>
              <a:pPr/>
              <a:t>8</a:t>
            </a:fld>
            <a:endParaRPr lang="en-US"/>
          </a:p>
        </p:txBody>
      </p:sp>
      <p:sp>
        <p:nvSpPr>
          <p:cNvPr id="124931" name="Rectangle 2"/>
          <p:cNvSpPr>
            <a:spLocks noGrp="1" noRot="1" noChangeAspect="1" noChangeArrowheads="1" noTextEdit="1"/>
          </p:cNvSpPr>
          <p:nvPr>
            <p:ph type="sldImg"/>
          </p:nvPr>
        </p:nvSpPr>
        <p:spPr>
          <a:xfrm>
            <a:off x="1116013" y="703263"/>
            <a:ext cx="4630737" cy="3473450"/>
          </a:xfrm>
          <a:ln w="12700" cap="flat">
            <a:solidFill>
              <a:schemeClr val="tx1"/>
            </a:solidFill>
          </a:ln>
        </p:spPr>
      </p:sp>
      <p:sp>
        <p:nvSpPr>
          <p:cNvPr id="124932" name="Rectangle 3"/>
          <p:cNvSpPr>
            <a:spLocks noGrp="1" noChangeArrowheads="1"/>
          </p:cNvSpPr>
          <p:nvPr>
            <p:ph type="body" idx="1"/>
          </p:nvPr>
        </p:nvSpPr>
        <p:spPr>
          <a:xfrm>
            <a:off x="914400" y="4416425"/>
            <a:ext cx="5029200" cy="4184650"/>
          </a:xfrm>
          <a:noFill/>
          <a:ln/>
        </p:spPr>
        <p:txBody>
          <a:bodyPr lIns="87348" tIns="43673" rIns="87348" bIns="43673"/>
          <a:lstStyle/>
          <a:p>
            <a:endParaRPr lang="en-US"/>
          </a:p>
        </p:txBody>
      </p:sp>
    </p:spTree>
    <p:extLst>
      <p:ext uri="{BB962C8B-B14F-4D97-AF65-F5344CB8AC3E}">
        <p14:creationId xmlns:p14="http://schemas.microsoft.com/office/powerpoint/2010/main" val="471307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FB3B25FF-12D7-4ECA-AC16-BF0F0C4A2AE5}" type="slidenum">
              <a:rPr lang="en-US" smtClean="0"/>
              <a:pPr/>
              <a:t>10</a:t>
            </a:fld>
            <a:endParaRPr lang="en-US"/>
          </a:p>
        </p:txBody>
      </p:sp>
      <p:sp>
        <p:nvSpPr>
          <p:cNvPr id="131075" name="Rectangle 2"/>
          <p:cNvSpPr>
            <a:spLocks noGrp="1" noRot="1" noChangeAspect="1" noChangeArrowheads="1" noTextEdit="1"/>
          </p:cNvSpPr>
          <p:nvPr>
            <p:ph type="sldImg"/>
          </p:nvPr>
        </p:nvSpPr>
        <p:spPr>
          <a:xfrm>
            <a:off x="1116013" y="703263"/>
            <a:ext cx="4630737" cy="3473450"/>
          </a:xfrm>
          <a:ln w="12700" cap="flat">
            <a:solidFill>
              <a:schemeClr val="tx1"/>
            </a:solidFill>
          </a:ln>
        </p:spPr>
      </p:sp>
      <p:sp>
        <p:nvSpPr>
          <p:cNvPr id="131076" name="Rectangle 3"/>
          <p:cNvSpPr>
            <a:spLocks noGrp="1" noChangeArrowheads="1"/>
          </p:cNvSpPr>
          <p:nvPr>
            <p:ph type="body" idx="1"/>
          </p:nvPr>
        </p:nvSpPr>
        <p:spPr>
          <a:xfrm>
            <a:off x="914400" y="4416425"/>
            <a:ext cx="5029200" cy="4184650"/>
          </a:xfrm>
          <a:noFill/>
          <a:ln/>
        </p:spPr>
        <p:txBody>
          <a:bodyPr lIns="87348" tIns="43673" rIns="87348" bIns="43673"/>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77639" y="697253"/>
            <a:ext cx="4501325" cy="3485565"/>
          </a:xfrm>
          <a:prstGeom prst="rect">
            <a:avLst/>
          </a:prstGeom>
        </p:spPr>
        <p:style>
          <a:lnRef idx="2">
            <a:schemeClr val="accent1">
              <a:shade val="50000"/>
            </a:schemeClr>
          </a:lnRef>
          <a:fillRef idx="1">
            <a:schemeClr val="accent1"/>
          </a:fillRef>
          <a:effectRef idx="0">
            <a:schemeClr val="accent1"/>
          </a:effectRef>
          <a:fontRef idx="minor">
            <a:schemeClr val="lt1"/>
          </a:fontRef>
        </p:style>
      </p:sp>
      <p:sp>
        <p:nvSpPr>
          <p:cNvPr id="3" name="Notes Placeholder 2"/>
          <p:cNvSpPr txBox="1">
            <a:spLocks noGrp="1"/>
          </p:cNvSpPr>
          <p:nvPr>
            <p:ph type="body" sz="quarter" idx="1"/>
          </p:nvPr>
        </p:nvSpPr>
        <p:spPr>
          <a:xfrm>
            <a:off x="685829" y="4415934"/>
            <a:ext cx="5486296" cy="278748"/>
          </a:xfrm>
        </p:spPr>
        <p:txBody>
          <a:bodyPr>
            <a:spAutoFit/>
          </a:bodyPr>
          <a:lstStyle>
            <a:defPPr lvl="0">
              <a:buClr>
                <a:srgbClr val="000000"/>
              </a:buClr>
              <a:buSzPct val="100000"/>
              <a:buFont typeface="Times New Roman" pitchFamily="18"/>
              <a:buNone/>
            </a:defPPr>
            <a:lvl1pPr lvl="0">
              <a:buClr>
                <a:srgbClr val="000000"/>
              </a:buClr>
              <a:buSzPct val="100000"/>
              <a:buFont typeface="Times New Roman" pitchFamily="18"/>
              <a:buChar char="•"/>
            </a:lvl1pPr>
            <a:lvl2pPr lvl="1">
              <a:buClr>
                <a:srgbClr val="000000"/>
              </a:buClr>
              <a:buSzPct val="100000"/>
              <a:buFont typeface="Times New Roman" pitchFamily="18"/>
              <a:buChar char="•"/>
            </a:lvl2pPr>
            <a:lvl3pPr lvl="2">
              <a:buClr>
                <a:srgbClr val="000000"/>
              </a:buClr>
              <a:buSzPct val="100000"/>
              <a:buFont typeface="Times New Roman" pitchFamily="18"/>
              <a:buChar char="•"/>
            </a:lvl3pPr>
            <a:lvl4pPr lvl="3">
              <a:buClr>
                <a:srgbClr val="000000"/>
              </a:buClr>
              <a:buSzPct val="100000"/>
              <a:buFont typeface="Times New Roman" pitchFamily="18"/>
              <a:buChar char="•"/>
            </a:lvl4pPr>
            <a:lvl5pPr lvl="4">
              <a:buClr>
                <a:srgbClr val="000000"/>
              </a:buClr>
              <a:buSzPct val="100000"/>
              <a:buFont typeface="Times New Roman" pitchFamily="18"/>
              <a:buChar char="•"/>
            </a:lvl5pPr>
            <a:lvl6pPr lvl="5">
              <a:buClr>
                <a:srgbClr val="000000"/>
              </a:buClr>
              <a:buSzPct val="100000"/>
              <a:buFont typeface="Times New Roman" pitchFamily="18"/>
              <a:buChar char="•"/>
            </a:lvl6pPr>
            <a:lvl7pPr lvl="6">
              <a:buClr>
                <a:srgbClr val="000000"/>
              </a:buClr>
              <a:buSzPct val="100000"/>
              <a:buFont typeface="Times New Roman" pitchFamily="18"/>
              <a:buChar char="•"/>
            </a:lvl7pPr>
            <a:lvl8pPr lvl="7">
              <a:buClr>
                <a:srgbClr val="000000"/>
              </a:buClr>
              <a:buSzPct val="100000"/>
              <a:buFont typeface="Times New Roman" pitchFamily="18"/>
              <a:buChar char="•"/>
            </a:lvl8pPr>
            <a:lvl9pPr lvl="8">
              <a:buClr>
                <a:srgbClr val="000000"/>
              </a:buClr>
              <a:buSzPct val="100000"/>
              <a:buFont typeface="Times New Roman" pitchFamily="18"/>
              <a:buChar char="•"/>
            </a:lvl9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929804" name="Rectangle 12"/>
          <p:cNvSpPr>
            <a:spLocks noGrp="1" noChangeArrowheads="1"/>
          </p:cNvSpPr>
          <p:nvPr>
            <p:ph type="ctrTitle"/>
          </p:nvPr>
        </p:nvSpPr>
        <p:spPr>
          <a:xfrm>
            <a:off x="990600" y="1828800"/>
            <a:ext cx="7772400" cy="1143000"/>
          </a:xfrm>
        </p:spPr>
        <p:txBody>
          <a:bodyPr/>
          <a:lstStyle>
            <a:lvl1pPr>
              <a:defRPr sz="4400"/>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z="1400">
                <a:solidFill>
                  <a:schemeClr val="bg2"/>
                </a:solidFill>
              </a:defRPr>
            </a:lvl1pPr>
          </a:lstStyle>
          <a:p>
            <a:pPr>
              <a:defRPr/>
            </a:pPr>
            <a:fld id="{BC604084-7354-4DA1-908E-D61DAAE6BE67}" type="datetime4">
              <a:rPr lang="en-US"/>
              <a:pPr>
                <a:defRPr/>
              </a:pPr>
              <a:t>August 5, 2021</a:t>
            </a:fld>
            <a:endParaRPr 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z="1400">
                <a:solidFill>
                  <a:schemeClr val="bg2"/>
                </a:solidFill>
              </a:defRPr>
            </a:lvl1pPr>
          </a:lstStyle>
          <a:p>
            <a:pPr>
              <a:defRPr/>
            </a:pPr>
            <a:r>
              <a:rPr lang="en-US"/>
              <a:t>Data Mining: Concepts and Techniques</a:t>
            </a:r>
          </a:p>
        </p:txBody>
      </p:sp>
      <p:sp>
        <p:nvSpPr>
          <p:cNvPr id="16" name="Rectangle 16"/>
          <p:cNvSpPr>
            <a:spLocks noGrp="1" noChangeArrowheads="1"/>
          </p:cNvSpPr>
          <p:nvPr>
            <p:ph type="sldNum" sz="quarter" idx="12"/>
          </p:nvPr>
        </p:nvSpPr>
        <p:spPr>
          <a:xfrm>
            <a:off x="6858000" y="6248400"/>
            <a:ext cx="1905000" cy="457200"/>
          </a:xfrm>
        </p:spPr>
        <p:txBody>
          <a:bodyPr/>
          <a:lstStyle>
            <a:lvl1pPr>
              <a:defRPr sz="1400">
                <a:solidFill>
                  <a:schemeClr val="bg2"/>
                </a:solidFill>
              </a:defRPr>
            </a:lvl1pPr>
          </a:lstStyle>
          <a:p>
            <a:pPr>
              <a:defRPr/>
            </a:pPr>
            <a:fld id="{E4842095-7546-422E-A226-4DF75358EB00}" type="slidenum">
              <a:rPr lang="en-US"/>
              <a:pPr>
                <a:defRPr/>
              </a:pPr>
              <a:t>‹#›</a:t>
            </a:fld>
            <a:endParaRPr lang="en-US"/>
          </a:p>
        </p:txBody>
      </p:sp>
    </p:spTree>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BF0FDD34-0C41-4C34-9664-BB5C5940584B}" type="datetime4">
              <a:rPr lang="en-US"/>
              <a:pPr>
                <a:defRPr/>
              </a:pPr>
              <a:t>August 5, 2021</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D32AB285-AC6A-4404-A3AC-9AF1B84D9AC3}" type="slidenum">
              <a:rPr lang="en-US"/>
              <a:pPr>
                <a:defRPr/>
              </a:pPr>
              <a:t>‹#›</a:t>
            </a:fld>
            <a:endParaRPr lang="en-US"/>
          </a:p>
        </p:txBody>
      </p:sp>
    </p:spTree>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8100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8100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4AB48832-9E01-4CCC-BE42-2FE7E920F743}" type="datetime4">
              <a:rPr lang="en-US"/>
              <a:pPr>
                <a:defRPr/>
              </a:pPr>
              <a:t>August 5, 2021</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6CC3C671-E783-40B6-88B8-FE2C59991035}" type="slidenum">
              <a:rPr lang="en-US"/>
              <a:pPr>
                <a:defRPr/>
              </a:pPr>
              <a:t>‹#›</a:t>
            </a:fld>
            <a:endParaRPr lang="en-US"/>
          </a:p>
        </p:txBody>
      </p:sp>
    </p:spTree>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Text Placeholder 2"/>
          <p:cNvSpPr>
            <a:spLocks noGrp="1"/>
          </p:cNvSpPr>
          <p:nvPr>
            <p:ph type="body"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C17DB6A8-D0AA-4691-92FE-AD9DE59427C6}" type="datetime4">
              <a:rPr lang="en-US"/>
              <a:pPr>
                <a:defRPr/>
              </a:pPr>
              <a:t>August 5, 2021</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A3CE606B-0708-4E58-854A-A3D50D37481B}" type="slidenum">
              <a:rPr lang="en-US"/>
              <a:pPr>
                <a:defRPr/>
              </a:pPr>
              <a:t>‹#›</a:t>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Text Placeholder 2"/>
          <p:cNvSpPr>
            <a:spLocks noGrp="1"/>
          </p:cNvSpPr>
          <p:nvPr>
            <p:ph type="body" sz="half" idx="1"/>
          </p:nvPr>
        </p:nvSpPr>
        <p:spPr>
          <a:xfrm>
            <a:off x="3048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101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059"/>
          <p:cNvSpPr>
            <a:spLocks noGrp="1" noChangeArrowheads="1"/>
          </p:cNvSpPr>
          <p:nvPr>
            <p:ph type="dt" sz="half" idx="10"/>
          </p:nvPr>
        </p:nvSpPr>
        <p:spPr>
          <a:ln/>
        </p:spPr>
        <p:txBody>
          <a:bodyPr/>
          <a:lstStyle>
            <a:lvl1pPr>
              <a:defRPr/>
            </a:lvl1pPr>
          </a:lstStyle>
          <a:p>
            <a:pPr>
              <a:defRPr/>
            </a:pPr>
            <a:fld id="{4271A4F1-8581-44AD-B51B-CA2B689DE001}" type="datetime4">
              <a:rPr lang="en-US"/>
              <a:pPr>
                <a:defRPr/>
              </a:pPr>
              <a:t>August 5, 2021</a:t>
            </a:fld>
            <a:endParaRPr lang="en-US"/>
          </a:p>
        </p:txBody>
      </p:sp>
      <p:sp>
        <p:nvSpPr>
          <p:cNvPr id="7"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8" name="Rectangle 2061"/>
          <p:cNvSpPr>
            <a:spLocks noGrp="1" noChangeArrowheads="1"/>
          </p:cNvSpPr>
          <p:nvPr>
            <p:ph type="sldNum" sz="quarter" idx="12"/>
          </p:nvPr>
        </p:nvSpPr>
        <p:spPr>
          <a:ln/>
        </p:spPr>
        <p:txBody>
          <a:bodyPr/>
          <a:lstStyle>
            <a:lvl1pPr>
              <a:defRPr/>
            </a:lvl1pPr>
          </a:lstStyle>
          <a:p>
            <a:pPr>
              <a:defRPr/>
            </a:pPr>
            <a:fld id="{2FDB4415-D130-4C29-B800-BF93C640ED9C}" type="slidenum">
              <a:rPr lang="en-US"/>
              <a:pPr>
                <a:defRPr/>
              </a:pPr>
              <a:t>‹#›</a:t>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4800" y="381000"/>
            <a:ext cx="8402638" cy="609600"/>
          </a:xfrm>
        </p:spPr>
        <p:txBody>
          <a:bodyPr/>
          <a:lstStyle/>
          <a:p>
            <a:r>
              <a:rPr lang="en-US"/>
              <a:t>Click to edit Master title style</a:t>
            </a:r>
          </a:p>
        </p:txBody>
      </p:sp>
      <p:sp>
        <p:nvSpPr>
          <p:cNvPr id="3" name="Content Placeholder 2"/>
          <p:cNvSpPr>
            <a:spLocks noGrp="1"/>
          </p:cNvSpPr>
          <p:nvPr>
            <p:ph sz="quarter" idx="1"/>
          </p:nvPr>
        </p:nvSpPr>
        <p:spPr>
          <a:xfrm>
            <a:off x="3048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10100" y="13716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048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10100" y="4000500"/>
            <a:ext cx="4152900" cy="2476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59"/>
          <p:cNvSpPr>
            <a:spLocks noGrp="1" noChangeArrowheads="1"/>
          </p:cNvSpPr>
          <p:nvPr>
            <p:ph type="dt" sz="half" idx="10"/>
          </p:nvPr>
        </p:nvSpPr>
        <p:spPr>
          <a:ln/>
        </p:spPr>
        <p:txBody>
          <a:bodyPr/>
          <a:lstStyle>
            <a:lvl1pPr>
              <a:defRPr/>
            </a:lvl1pPr>
          </a:lstStyle>
          <a:p>
            <a:pPr>
              <a:defRPr/>
            </a:pPr>
            <a:fld id="{C964E6CB-B4C4-4554-B783-299DD195F81C}" type="datetime4">
              <a:rPr lang="en-US"/>
              <a:pPr>
                <a:defRPr/>
              </a:pPr>
              <a:t>August 5, 2021</a:t>
            </a:fld>
            <a:endParaRPr lang="en-US"/>
          </a:p>
        </p:txBody>
      </p:sp>
      <p:sp>
        <p:nvSpPr>
          <p:cNvPr id="8"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2061"/>
          <p:cNvSpPr>
            <a:spLocks noGrp="1" noChangeArrowheads="1"/>
          </p:cNvSpPr>
          <p:nvPr>
            <p:ph type="sldNum" sz="quarter" idx="12"/>
          </p:nvPr>
        </p:nvSpPr>
        <p:spPr>
          <a:ln/>
        </p:spPr>
        <p:txBody>
          <a:bodyPr/>
          <a:lstStyle>
            <a:lvl1pPr>
              <a:defRPr/>
            </a:lvl1pPr>
          </a:lstStyle>
          <a:p>
            <a:pPr>
              <a:defRPr/>
            </a:pPr>
            <a:fld id="{261CADEF-5EFA-4584-8259-0E847F29D653}" type="slidenum">
              <a:rPr lang="en-US"/>
              <a:pPr>
                <a:defRPr/>
              </a:pPr>
              <a:t>‹#›</a:t>
            </a:fld>
            <a:endParaRPr 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a:t>Click to edit Master title style</a:t>
            </a:r>
          </a:p>
        </p:txBody>
      </p:sp>
      <p:sp>
        <p:nvSpPr>
          <p:cNvPr id="3" name="ClipArt Placeholder 2"/>
          <p:cNvSpPr>
            <a:spLocks noGrp="1"/>
          </p:cNvSpPr>
          <p:nvPr>
            <p:ph type="clipArt" sz="half" idx="1"/>
          </p:nvPr>
        </p:nvSpPr>
        <p:spPr>
          <a:xfrm>
            <a:off x="304800" y="1371600"/>
            <a:ext cx="4152900" cy="5105400"/>
          </a:xfrm>
        </p:spPr>
        <p:txBody>
          <a:bodyPr/>
          <a:lstStyle/>
          <a:p>
            <a:pPr lvl="0"/>
            <a:endParaRPr lang="en-US" noProof="0"/>
          </a:p>
        </p:txBody>
      </p:sp>
      <p:sp>
        <p:nvSpPr>
          <p:cNvPr id="4" name="Text Placeholder 3"/>
          <p:cNvSpPr>
            <a:spLocks noGrp="1"/>
          </p:cNvSpPr>
          <p:nvPr>
            <p:ph type="body" sz="half" idx="2"/>
          </p:nvPr>
        </p:nvSpPr>
        <p:spPr>
          <a:xfrm>
            <a:off x="4610100" y="1371600"/>
            <a:ext cx="41529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84709167-5EFE-4338-B7D7-3BC3D2BAC89E}" type="datetime4">
              <a:rPr lang="en-US"/>
              <a:pPr>
                <a:defRPr/>
              </a:pPr>
              <a:t>August 5, 2021</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63C33E18-8845-44B1-AA9C-F171C9EE073B}" type="slidenum">
              <a:rPr lang="en-US"/>
              <a:pPr>
                <a:defRPr/>
              </a:pPr>
              <a:t>‹#›</a:t>
            </a:fld>
            <a:endParaRPr lang="en-US"/>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4800" y="381000"/>
            <a:ext cx="8458200" cy="609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059"/>
          <p:cNvSpPr>
            <a:spLocks noGrp="1" noChangeArrowheads="1"/>
          </p:cNvSpPr>
          <p:nvPr>
            <p:ph type="dt" sz="half" idx="10"/>
          </p:nvPr>
        </p:nvSpPr>
        <p:spPr>
          <a:ln/>
        </p:spPr>
        <p:txBody>
          <a:bodyPr/>
          <a:lstStyle>
            <a:lvl1pPr>
              <a:defRPr/>
            </a:lvl1pPr>
          </a:lstStyle>
          <a:p>
            <a:pPr>
              <a:defRPr/>
            </a:pPr>
            <a:fld id="{64A37E3D-0B8A-4468-A145-6609E133DD8E}" type="datetime4">
              <a:rPr lang="en-US"/>
              <a:pPr>
                <a:defRPr/>
              </a:pPr>
              <a:t>August 5, 2021</a:t>
            </a:fld>
            <a:endParaRPr lang="en-US"/>
          </a:p>
        </p:txBody>
      </p:sp>
      <p:sp>
        <p:nvSpPr>
          <p:cNvPr id="4"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ln/>
        </p:spPr>
        <p:txBody>
          <a:bodyPr/>
          <a:lstStyle>
            <a:lvl1pPr>
              <a:defRPr/>
            </a:lvl1pPr>
          </a:lstStyle>
          <a:p>
            <a:pPr>
              <a:defRPr/>
            </a:pPr>
            <a:fld id="{D73091A9-D06B-444D-8683-0F22E75C9618}" type="slidenum">
              <a:rPr lang="en-US"/>
              <a:pPr>
                <a:defRPr/>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059"/>
          <p:cNvSpPr>
            <a:spLocks noGrp="1" noChangeArrowheads="1"/>
          </p:cNvSpPr>
          <p:nvPr>
            <p:ph type="dt" sz="half" idx="10"/>
          </p:nvPr>
        </p:nvSpPr>
        <p:spPr>
          <a:ln/>
        </p:spPr>
        <p:txBody>
          <a:bodyPr/>
          <a:lstStyle>
            <a:lvl1pPr>
              <a:defRPr/>
            </a:lvl1pPr>
          </a:lstStyle>
          <a:p>
            <a:pPr>
              <a:defRPr/>
            </a:pPr>
            <a:fld id="{FB6C4112-AB6D-4C55-BC03-C5EEE620E03D}" type="datetime4">
              <a:rPr lang="en-US"/>
              <a:pPr>
                <a:defRPr/>
              </a:pPr>
              <a:t>August 5, 2021</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67E8D664-0B13-4182-88AD-F3BF2622F4C7}" type="slidenum">
              <a:rPr lang="en-US"/>
              <a:pPr>
                <a:defRPr/>
              </a:pPr>
              <a:t>‹#›</a:t>
            </a:fld>
            <a:endParaRPr lang="en-US"/>
          </a:p>
        </p:txBody>
      </p:sp>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059"/>
          <p:cNvSpPr>
            <a:spLocks noGrp="1" noChangeArrowheads="1"/>
          </p:cNvSpPr>
          <p:nvPr>
            <p:ph type="dt" sz="half" idx="10"/>
          </p:nvPr>
        </p:nvSpPr>
        <p:spPr>
          <a:ln/>
        </p:spPr>
        <p:txBody>
          <a:bodyPr/>
          <a:lstStyle>
            <a:lvl1pPr>
              <a:defRPr/>
            </a:lvl1pPr>
          </a:lstStyle>
          <a:p>
            <a:pPr>
              <a:defRPr/>
            </a:pPr>
            <a:fld id="{9E092577-C3C2-4550-B768-904F0E4EC0A9}" type="datetime4">
              <a:rPr lang="en-US"/>
              <a:pPr>
                <a:defRPr/>
              </a:pPr>
              <a:t>August 5, 2021</a:t>
            </a:fld>
            <a:endParaRPr lang="en-US"/>
          </a:p>
        </p:txBody>
      </p:sp>
      <p:sp>
        <p:nvSpPr>
          <p:cNvPr id="5"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6" name="Rectangle 2061"/>
          <p:cNvSpPr>
            <a:spLocks noGrp="1" noChangeArrowheads="1"/>
          </p:cNvSpPr>
          <p:nvPr>
            <p:ph type="sldNum" sz="quarter" idx="12"/>
          </p:nvPr>
        </p:nvSpPr>
        <p:spPr>
          <a:ln/>
        </p:spPr>
        <p:txBody>
          <a:bodyPr/>
          <a:lstStyle>
            <a:lvl1pPr>
              <a:defRPr/>
            </a:lvl1pPr>
          </a:lstStyle>
          <a:p>
            <a:pPr>
              <a:defRPr/>
            </a:pPr>
            <a:fld id="{37DA0347-C810-403E-B3EF-CF5872B67911}" type="slidenum">
              <a:rPr lang="en-US"/>
              <a:pPr>
                <a:defRPr/>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3716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10100" y="13716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59"/>
          <p:cNvSpPr>
            <a:spLocks noGrp="1" noChangeArrowheads="1"/>
          </p:cNvSpPr>
          <p:nvPr>
            <p:ph type="dt" sz="half" idx="10"/>
          </p:nvPr>
        </p:nvSpPr>
        <p:spPr>
          <a:ln/>
        </p:spPr>
        <p:txBody>
          <a:bodyPr/>
          <a:lstStyle>
            <a:lvl1pPr>
              <a:defRPr/>
            </a:lvl1pPr>
          </a:lstStyle>
          <a:p>
            <a:pPr>
              <a:defRPr/>
            </a:pPr>
            <a:fld id="{95518832-2770-4C06-BCFB-173E3F4849DA}" type="datetime4">
              <a:rPr lang="en-US"/>
              <a:pPr>
                <a:defRPr/>
              </a:pPr>
              <a:t>August 5, 2021</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3337EF35-B162-487F-9B07-547042B387C8}"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059"/>
          <p:cNvSpPr>
            <a:spLocks noGrp="1" noChangeArrowheads="1"/>
          </p:cNvSpPr>
          <p:nvPr>
            <p:ph type="dt" sz="half" idx="10"/>
          </p:nvPr>
        </p:nvSpPr>
        <p:spPr>
          <a:ln/>
        </p:spPr>
        <p:txBody>
          <a:bodyPr/>
          <a:lstStyle>
            <a:lvl1pPr>
              <a:defRPr/>
            </a:lvl1pPr>
          </a:lstStyle>
          <a:p>
            <a:pPr>
              <a:defRPr/>
            </a:pPr>
            <a:fld id="{4E51D658-0CD1-4CC1-969D-BC1F58FEE5ED}" type="datetime4">
              <a:rPr lang="en-US"/>
              <a:pPr>
                <a:defRPr/>
              </a:pPr>
              <a:t>August 5, 2021</a:t>
            </a:fld>
            <a:endParaRPr lang="en-US"/>
          </a:p>
        </p:txBody>
      </p:sp>
      <p:sp>
        <p:nvSpPr>
          <p:cNvPr id="8"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9" name="Rectangle 2061"/>
          <p:cNvSpPr>
            <a:spLocks noGrp="1" noChangeArrowheads="1"/>
          </p:cNvSpPr>
          <p:nvPr>
            <p:ph type="sldNum" sz="quarter" idx="12"/>
          </p:nvPr>
        </p:nvSpPr>
        <p:spPr>
          <a:ln/>
        </p:spPr>
        <p:txBody>
          <a:bodyPr/>
          <a:lstStyle>
            <a:lvl1pPr>
              <a:defRPr/>
            </a:lvl1pPr>
          </a:lstStyle>
          <a:p>
            <a:pPr>
              <a:defRPr/>
            </a:pPr>
            <a:fld id="{ABDD2884-C6A4-4891-B0FC-C85965A45D20}" type="slidenum">
              <a:rPr lang="en-US"/>
              <a:pPr>
                <a:defRPr/>
              </a:pPr>
              <a:t>‹#›</a:t>
            </a:fld>
            <a:endParaRPr lang="en-US"/>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059"/>
          <p:cNvSpPr>
            <a:spLocks noGrp="1" noChangeArrowheads="1"/>
          </p:cNvSpPr>
          <p:nvPr>
            <p:ph type="dt" sz="half" idx="10"/>
          </p:nvPr>
        </p:nvSpPr>
        <p:spPr>
          <a:ln/>
        </p:spPr>
        <p:txBody>
          <a:bodyPr/>
          <a:lstStyle>
            <a:lvl1pPr>
              <a:defRPr/>
            </a:lvl1pPr>
          </a:lstStyle>
          <a:p>
            <a:pPr>
              <a:defRPr/>
            </a:pPr>
            <a:fld id="{3DDC822C-D9AD-4F28-AA00-1F2D504916C2}" type="datetime4">
              <a:rPr lang="en-US"/>
              <a:pPr>
                <a:defRPr/>
              </a:pPr>
              <a:t>August 5, 2021</a:t>
            </a:fld>
            <a:endParaRPr lang="en-US"/>
          </a:p>
        </p:txBody>
      </p:sp>
      <p:sp>
        <p:nvSpPr>
          <p:cNvPr id="4"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5" name="Rectangle 2061"/>
          <p:cNvSpPr>
            <a:spLocks noGrp="1" noChangeArrowheads="1"/>
          </p:cNvSpPr>
          <p:nvPr>
            <p:ph type="sldNum" sz="quarter" idx="12"/>
          </p:nvPr>
        </p:nvSpPr>
        <p:spPr>
          <a:ln/>
        </p:spPr>
        <p:txBody>
          <a:bodyPr/>
          <a:lstStyle>
            <a:lvl1pPr>
              <a:defRPr/>
            </a:lvl1pPr>
          </a:lstStyle>
          <a:p>
            <a:pPr>
              <a:defRPr/>
            </a:pPr>
            <a:fld id="{62562B17-7122-4846-8767-28B2B4E2716C}" type="slidenum">
              <a:rPr lang="en-US"/>
              <a:pPr>
                <a:defRPr/>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59"/>
          <p:cNvSpPr>
            <a:spLocks noGrp="1" noChangeArrowheads="1"/>
          </p:cNvSpPr>
          <p:nvPr>
            <p:ph type="dt" sz="half" idx="10"/>
          </p:nvPr>
        </p:nvSpPr>
        <p:spPr>
          <a:ln/>
        </p:spPr>
        <p:txBody>
          <a:bodyPr/>
          <a:lstStyle>
            <a:lvl1pPr>
              <a:defRPr/>
            </a:lvl1pPr>
          </a:lstStyle>
          <a:p>
            <a:pPr>
              <a:defRPr/>
            </a:pPr>
            <a:fld id="{BD9EC23A-DAA9-4C85-B49F-73E39A7FF258}" type="datetime4">
              <a:rPr lang="en-US"/>
              <a:pPr>
                <a:defRPr/>
              </a:pPr>
              <a:t>August 5, 2021</a:t>
            </a:fld>
            <a:endParaRPr lang="en-US"/>
          </a:p>
        </p:txBody>
      </p:sp>
      <p:sp>
        <p:nvSpPr>
          <p:cNvPr id="3"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4" name="Rectangle 2061"/>
          <p:cNvSpPr>
            <a:spLocks noGrp="1" noChangeArrowheads="1"/>
          </p:cNvSpPr>
          <p:nvPr>
            <p:ph type="sldNum" sz="quarter" idx="12"/>
          </p:nvPr>
        </p:nvSpPr>
        <p:spPr>
          <a:ln/>
        </p:spPr>
        <p:txBody>
          <a:bodyPr/>
          <a:lstStyle>
            <a:lvl1pPr>
              <a:defRPr/>
            </a:lvl1pPr>
          </a:lstStyle>
          <a:p>
            <a:pPr>
              <a:defRPr/>
            </a:pPr>
            <a:fld id="{C1AE140B-5593-4858-B1AC-919349670A39}" type="slidenum">
              <a:rPr lang="en-US"/>
              <a:pPr>
                <a:defRPr/>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04F7679B-F2F2-4ACE-B0BF-EE08CF4C1F94}" type="datetime4">
              <a:rPr lang="en-US"/>
              <a:pPr>
                <a:defRPr/>
              </a:pPr>
              <a:t>August 5, 2021</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8ED9FF00-A519-488B-817D-4120C4DF8F6F}" type="slidenum">
              <a:rPr lang="en-US"/>
              <a:pPr>
                <a:defRPr/>
              </a:pPr>
              <a:t>‹#›</a:t>
            </a:fld>
            <a:endParaRPr lang="en-US"/>
          </a:p>
        </p:txBody>
      </p:sp>
    </p:spTree>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059"/>
          <p:cNvSpPr>
            <a:spLocks noGrp="1" noChangeArrowheads="1"/>
          </p:cNvSpPr>
          <p:nvPr>
            <p:ph type="dt" sz="half" idx="10"/>
          </p:nvPr>
        </p:nvSpPr>
        <p:spPr>
          <a:ln/>
        </p:spPr>
        <p:txBody>
          <a:bodyPr/>
          <a:lstStyle>
            <a:lvl1pPr>
              <a:defRPr/>
            </a:lvl1pPr>
          </a:lstStyle>
          <a:p>
            <a:pPr>
              <a:defRPr/>
            </a:pPr>
            <a:fld id="{B317775E-3B0D-4C6F-A39F-BAA8A0EBF18E}" type="datetime4">
              <a:rPr lang="en-US"/>
              <a:pPr>
                <a:defRPr/>
              </a:pPr>
              <a:t>August 5, 2021</a:t>
            </a:fld>
            <a:endParaRPr lang="en-US"/>
          </a:p>
        </p:txBody>
      </p:sp>
      <p:sp>
        <p:nvSpPr>
          <p:cNvPr id="6" name="Rectangle 2060"/>
          <p:cNvSpPr>
            <a:spLocks noGrp="1" noChangeArrowheads="1"/>
          </p:cNvSpPr>
          <p:nvPr>
            <p:ph type="ftr" sz="quarter" idx="11"/>
          </p:nvPr>
        </p:nvSpPr>
        <p:spPr>
          <a:ln/>
        </p:spPr>
        <p:txBody>
          <a:bodyPr/>
          <a:lstStyle>
            <a:lvl1pPr>
              <a:defRPr/>
            </a:lvl1pPr>
          </a:lstStyle>
          <a:p>
            <a:pPr>
              <a:defRPr/>
            </a:pPr>
            <a:r>
              <a:rPr lang="en-US"/>
              <a:t>Data Mining: Concepts and Techniques</a:t>
            </a:r>
          </a:p>
        </p:txBody>
      </p:sp>
      <p:sp>
        <p:nvSpPr>
          <p:cNvPr id="7" name="Rectangle 2061"/>
          <p:cNvSpPr>
            <a:spLocks noGrp="1" noChangeArrowheads="1"/>
          </p:cNvSpPr>
          <p:nvPr>
            <p:ph type="sldNum" sz="quarter" idx="12"/>
          </p:nvPr>
        </p:nvSpPr>
        <p:spPr>
          <a:ln/>
        </p:spPr>
        <p:txBody>
          <a:bodyPr/>
          <a:lstStyle>
            <a:lvl1pPr>
              <a:defRPr/>
            </a:lvl1pPr>
          </a:lstStyle>
          <a:p>
            <a:pPr>
              <a:defRPr/>
            </a:pPr>
            <a:fld id="{D23C40A8-FAF5-4D91-9F0D-6917A4C9E468}" type="slidenum">
              <a:rPr lang="en-US"/>
              <a:pPr>
                <a:defRPr/>
              </a:pPr>
              <a:t>‹#›</a:t>
            </a:fld>
            <a:endParaRPr lang="en-US"/>
          </a:p>
        </p:txBody>
      </p:sp>
    </p:spTree>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8776" name="Rectangle 2056"/>
          <p:cNvSpPr>
            <a:spLocks noChangeArrowheads="1"/>
          </p:cNvSpPr>
          <p:nvPr/>
        </p:nvSpPr>
        <p:spPr bwMode="gray">
          <a:xfrm>
            <a:off x="304800" y="990600"/>
            <a:ext cx="8410575" cy="46038"/>
          </a:xfrm>
          <a:prstGeom prst="rect">
            <a:avLst/>
          </a:prstGeom>
          <a:gradFill rotWithShape="1">
            <a:gsLst>
              <a:gs pos="0">
                <a:srgbClr val="00CE98">
                  <a:alpha val="50000"/>
                </a:srgbClr>
              </a:gs>
              <a:gs pos="100000">
                <a:srgbClr val="8FF9EF">
                  <a:alpha val="52000"/>
                </a:srgbClr>
              </a:gs>
            </a:gsLst>
            <a:lin ang="0" scaled="1"/>
          </a:gradFill>
          <a:ln w="9525">
            <a:noFill/>
            <a:miter lim="800000"/>
            <a:headEnd/>
            <a:tailEnd/>
          </a:ln>
          <a:effectLst/>
        </p:spPr>
        <p:txBody>
          <a:bodyPr wrap="none" anchor="ctr"/>
          <a:lstStyle/>
          <a:p>
            <a:pPr algn="ctr">
              <a:defRPr/>
            </a:pPr>
            <a:endParaRPr kumimoji="1" lang="en-US" sz="2400"/>
          </a:p>
        </p:txBody>
      </p:sp>
      <p:sp>
        <p:nvSpPr>
          <p:cNvPr id="13315" name="Rectangle 2057"/>
          <p:cNvSpPr>
            <a:spLocks noGrp="1" noChangeArrowheads="1"/>
          </p:cNvSpPr>
          <p:nvPr>
            <p:ph type="title"/>
          </p:nvPr>
        </p:nvSpPr>
        <p:spPr bwMode="auto">
          <a:xfrm>
            <a:off x="304800" y="381000"/>
            <a:ext cx="8402638" cy="533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3316" name="Rectangle 2058"/>
          <p:cNvSpPr>
            <a:spLocks noGrp="1" noChangeArrowheads="1"/>
          </p:cNvSpPr>
          <p:nvPr>
            <p:ph type="body" idx="1"/>
          </p:nvPr>
        </p:nvSpPr>
        <p:spPr bwMode="auto">
          <a:xfrm>
            <a:off x="304800" y="11430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28779" name="Rectangle 2059"/>
          <p:cNvSpPr>
            <a:spLocks noGrp="1" noChangeArrowheads="1"/>
          </p:cNvSpPr>
          <p:nvPr>
            <p:ph type="dt" sz="half" idx="2"/>
          </p:nvPr>
        </p:nvSpPr>
        <p:spPr bwMode="auto">
          <a:xfrm>
            <a:off x="3048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fld id="{001A6985-7E82-41ED-BDAA-A52E652DF01F}" type="datetime4">
              <a:rPr lang="en-US"/>
              <a:pPr>
                <a:defRPr/>
              </a:pPr>
              <a:t>August 5, 2021</a:t>
            </a:fld>
            <a:endParaRPr lang="en-US"/>
          </a:p>
        </p:txBody>
      </p:sp>
      <p:sp>
        <p:nvSpPr>
          <p:cNvPr id="928780" name="Rectangle 2060"/>
          <p:cNvSpPr>
            <a:spLocks noGrp="1" noChangeArrowheads="1"/>
          </p:cNvSpPr>
          <p:nvPr>
            <p:ph type="ftr" sz="quarter" idx="3"/>
          </p:nvPr>
        </p:nvSpPr>
        <p:spPr bwMode="auto">
          <a:xfrm>
            <a:off x="33528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pPr>
              <a:defRPr/>
            </a:pPr>
            <a:r>
              <a:rPr lang="en-US"/>
              <a:t>Data Mining: Concepts and Techniques</a:t>
            </a:r>
          </a:p>
        </p:txBody>
      </p:sp>
      <p:sp>
        <p:nvSpPr>
          <p:cNvPr id="928781" name="Rectangle 2061"/>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2125C73-13C0-4C8C-9977-9F8AE339B85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5"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 id="2147483830" r:id="rId12"/>
    <p:sldLayoutId id="2147483831" r:id="rId13"/>
    <p:sldLayoutId id="2147483832" r:id="rId14"/>
    <p:sldLayoutId id="2147483833" r:id="rId15"/>
    <p:sldLayoutId id="2147483834" r:id="rId16"/>
  </p:sldLayoutIdLst>
  <p:transition>
    <p:zoom/>
  </p:transition>
  <p:hf hdr="0"/>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Tahoma" pitchFamily="34" charset="0"/>
        </a:defRPr>
      </a:lvl2pPr>
      <a:lvl3pPr algn="ctr" rtl="0" eaLnBrk="0" fontAlgn="base" hangingPunct="0">
        <a:spcBef>
          <a:spcPct val="0"/>
        </a:spcBef>
        <a:spcAft>
          <a:spcPct val="0"/>
        </a:spcAft>
        <a:defRPr sz="3600" b="1">
          <a:solidFill>
            <a:schemeClr val="tx2"/>
          </a:solidFill>
          <a:latin typeface="Tahoma" pitchFamily="34" charset="0"/>
        </a:defRPr>
      </a:lvl3pPr>
      <a:lvl4pPr algn="ctr" rtl="0" eaLnBrk="0" fontAlgn="base" hangingPunct="0">
        <a:spcBef>
          <a:spcPct val="0"/>
        </a:spcBef>
        <a:spcAft>
          <a:spcPct val="0"/>
        </a:spcAft>
        <a:defRPr sz="3600" b="1">
          <a:solidFill>
            <a:schemeClr val="tx2"/>
          </a:solidFill>
          <a:latin typeface="Tahoma" pitchFamily="34" charset="0"/>
        </a:defRPr>
      </a:lvl4pPr>
      <a:lvl5pPr algn="ctr" rtl="0" eaLnBrk="0" fontAlgn="base" hangingPunct="0">
        <a:spcBef>
          <a:spcPct val="0"/>
        </a:spcBef>
        <a:spcAft>
          <a:spcPct val="0"/>
        </a:spcAft>
        <a:defRPr sz="3600" b="1">
          <a:solidFill>
            <a:schemeClr val="tx2"/>
          </a:solidFill>
          <a:latin typeface="Tahoma"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892E8D23-4423-4D54-BB49-D4B5F51889E8}" type="slidenum">
              <a:rPr lang="en-US" smtClean="0"/>
              <a:pPr/>
              <a:t>1</a:t>
            </a:fld>
            <a:endParaRPr lang="en-US" dirty="0"/>
          </a:p>
        </p:txBody>
      </p:sp>
      <p:sp>
        <p:nvSpPr>
          <p:cNvPr id="16387" name="Rectangle 2"/>
          <p:cNvSpPr>
            <a:spLocks noGrp="1" noChangeArrowheads="1"/>
          </p:cNvSpPr>
          <p:nvPr>
            <p:ph type="title"/>
          </p:nvPr>
        </p:nvSpPr>
        <p:spPr>
          <a:xfrm>
            <a:off x="762000" y="1752600"/>
            <a:ext cx="7620000" cy="3200400"/>
          </a:xfrm>
        </p:spPr>
        <p:txBody>
          <a:bodyPr/>
          <a:lstStyle/>
          <a:p>
            <a:pPr eaLnBrk="1" hangingPunct="1"/>
            <a:r>
              <a:rPr lang="en-US" sz="4000" dirty="0"/>
              <a:t>Classification</a:t>
            </a:r>
            <a:br>
              <a:rPr lang="en-US" sz="4000" dirty="0"/>
            </a:br>
            <a:r>
              <a:rPr lang="en-US" sz="4000" dirty="0"/>
              <a:t>Accuracy </a:t>
            </a:r>
            <a:br>
              <a:rPr lang="en-US" sz="4000" dirty="0"/>
            </a:br>
            <a:r>
              <a:rPr lang="en-US" sz="4000" dirty="0"/>
              <a:t>and </a:t>
            </a:r>
            <a:br>
              <a:rPr lang="en-US" sz="4000" dirty="0"/>
            </a:br>
            <a:r>
              <a:rPr lang="en-US" sz="4000" dirty="0">
                <a:solidFill>
                  <a:srgbClr val="C00000"/>
                </a:solidFill>
              </a:rPr>
              <a:t>Confusion Matrix</a:t>
            </a:r>
            <a:br>
              <a:rPr lang="en-US" sz="4000" dirty="0">
                <a:solidFill>
                  <a:srgbClr val="C00000"/>
                </a:solidFill>
              </a:rPr>
            </a:br>
            <a:endParaRPr lang="en-US" sz="1800" dirty="0">
              <a:solidFill>
                <a:srgbClr val="C00000"/>
              </a:solidFill>
            </a:endParaRPr>
          </a:p>
        </p:txBody>
      </p:sp>
      <p:sp>
        <p:nvSpPr>
          <p:cNvPr id="6" name="TextBox 5"/>
          <p:cNvSpPr txBox="1"/>
          <p:nvPr/>
        </p:nvSpPr>
        <p:spPr>
          <a:xfrm>
            <a:off x="2057400" y="5437257"/>
            <a:ext cx="5334000" cy="707886"/>
          </a:xfrm>
          <a:prstGeom prst="rect">
            <a:avLst/>
          </a:prstGeom>
          <a:noFill/>
        </p:spPr>
        <p:txBody>
          <a:bodyPr wrap="square" rtlCol="0">
            <a:spAutoFit/>
          </a:bodyPr>
          <a:lstStyle/>
          <a:p>
            <a:pPr algn="ctr"/>
            <a:r>
              <a:rPr lang="en-US" sz="2000" b="1" dirty="0">
                <a:solidFill>
                  <a:srgbClr val="C00000"/>
                </a:solidFill>
              </a:rPr>
              <a:t>Dr. Qasem Al-Radaideh</a:t>
            </a:r>
          </a:p>
          <a:p>
            <a:pPr algn="ctr"/>
            <a:r>
              <a:rPr lang="en-US" sz="2000" b="1" dirty="0">
                <a:solidFill>
                  <a:srgbClr val="00B050"/>
                </a:solidFill>
              </a:rPr>
              <a:t>Yarmouk University</a:t>
            </a: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7"/>
          <p:cNvSpPr>
            <a:spLocks noGrp="1"/>
          </p:cNvSpPr>
          <p:nvPr>
            <p:ph type="sldNum" sz="quarter" idx="12"/>
          </p:nvPr>
        </p:nvSpPr>
        <p:spPr>
          <a:noFill/>
        </p:spPr>
        <p:txBody>
          <a:bodyPr/>
          <a:lstStyle/>
          <a:p>
            <a:fld id="{95ABC17B-613A-4163-82A2-29865ADB5BF6}" type="slidenum">
              <a:rPr lang="en-US" smtClean="0"/>
              <a:pPr/>
              <a:t>10</a:t>
            </a:fld>
            <a:endParaRPr lang="en-US"/>
          </a:p>
        </p:txBody>
      </p:sp>
      <p:sp>
        <p:nvSpPr>
          <p:cNvPr id="103427" name="Rectangle 2"/>
          <p:cNvSpPr>
            <a:spLocks noGrp="1" noChangeArrowheads="1"/>
          </p:cNvSpPr>
          <p:nvPr>
            <p:ph type="title"/>
          </p:nvPr>
        </p:nvSpPr>
        <p:spPr>
          <a:xfrm>
            <a:off x="0" y="381000"/>
            <a:ext cx="8763000" cy="533400"/>
          </a:xfrm>
          <a:noFill/>
        </p:spPr>
        <p:txBody>
          <a:bodyPr lIns="92075" tIns="46038" rIns="92075" bIns="46038"/>
          <a:lstStyle/>
          <a:p>
            <a:pPr eaLnBrk="1" hangingPunct="1"/>
            <a:r>
              <a:rPr lang="en-US" sz="2000" dirty="0"/>
              <a:t>Example 2 : </a:t>
            </a:r>
            <a:r>
              <a:rPr lang="en-US" sz="2000" b="0" dirty="0">
                <a:solidFill>
                  <a:srgbClr val="2A03B9"/>
                </a:solidFill>
              </a:rPr>
              <a:t>How to Interpret the values in the Matrix</a:t>
            </a:r>
            <a:endParaRPr lang="en-US" sz="2000" dirty="0"/>
          </a:p>
        </p:txBody>
      </p:sp>
      <p:graphicFrame>
        <p:nvGraphicFramePr>
          <p:cNvPr id="1398993" name="Group 209"/>
          <p:cNvGraphicFramePr>
            <a:graphicFrameLocks noGrp="1"/>
          </p:cNvGraphicFramePr>
          <p:nvPr>
            <p:ph sz="quarter" idx="3"/>
            <p:extLst>
              <p:ext uri="{D42A27DB-BD31-4B8C-83A1-F6EECF244321}">
                <p14:modId xmlns:p14="http://schemas.microsoft.com/office/powerpoint/2010/main" val="1195744301"/>
              </p:ext>
            </p:extLst>
          </p:nvPr>
        </p:nvGraphicFramePr>
        <p:xfrm>
          <a:off x="609600" y="1295400"/>
          <a:ext cx="8077199" cy="1997266"/>
        </p:xfrm>
        <a:graphic>
          <a:graphicData uri="http://schemas.openxmlformats.org/drawingml/2006/table">
            <a:tbl>
              <a:tblPr/>
              <a:tblGrid>
                <a:gridCol w="2209800">
                  <a:extLst>
                    <a:ext uri="{9D8B030D-6E8A-4147-A177-3AD203B41FA5}">
                      <a16:colId xmlns:a16="http://schemas.microsoft.com/office/drawing/2014/main" val="20000"/>
                    </a:ext>
                  </a:extLst>
                </a:gridCol>
                <a:gridCol w="1554332">
                  <a:extLst>
                    <a:ext uri="{9D8B030D-6E8A-4147-A177-3AD203B41FA5}">
                      <a16:colId xmlns:a16="http://schemas.microsoft.com/office/drawing/2014/main" val="20001"/>
                    </a:ext>
                  </a:extLst>
                </a:gridCol>
                <a:gridCol w="1493668">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600199">
                  <a:extLst>
                    <a:ext uri="{9D8B030D-6E8A-4147-A177-3AD203B41FA5}">
                      <a16:colId xmlns:a16="http://schemas.microsoft.com/office/drawing/2014/main" val="20004"/>
                    </a:ext>
                  </a:extLst>
                </a:gridCol>
              </a:tblGrid>
              <a:tr h="3333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classes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err="1">
                          <a:ln>
                            <a:noFill/>
                          </a:ln>
                          <a:solidFill>
                            <a:schemeClr val="tx1"/>
                          </a:solidFill>
                          <a:effectLst/>
                          <a:latin typeface="Tahoma" pitchFamily="34" charset="0"/>
                        </a:rPr>
                        <a:t>buy_computer</a:t>
                      </a:r>
                      <a:r>
                        <a:rPr kumimoji="0" lang="en-US" sz="1600" b="0" i="0" u="none" strike="noStrike" cap="none" normalizeH="0" baseline="0" dirty="0">
                          <a:ln>
                            <a:noFill/>
                          </a:ln>
                          <a:solidFill>
                            <a:schemeClr val="tx1"/>
                          </a:solidFill>
                          <a:effectLst/>
                          <a:latin typeface="Tahoma" pitchFamily="34" charset="0"/>
                        </a:rPr>
                        <a:t>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 yes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err="1">
                          <a:ln>
                            <a:noFill/>
                          </a:ln>
                          <a:solidFill>
                            <a:schemeClr val="tx1"/>
                          </a:solidFill>
                          <a:effectLst/>
                          <a:latin typeface="Tahoma" pitchFamily="34" charset="0"/>
                        </a:rPr>
                        <a:t>buy_computer</a:t>
                      </a:r>
                      <a:endParaRPr kumimoji="0" lang="en-US" sz="1600" b="0" i="0" u="none" strike="noStrike" cap="none" normalizeH="0" baseline="0" dirty="0">
                        <a:ln>
                          <a:noFill/>
                        </a:ln>
                        <a:solidFill>
                          <a:schemeClr val="tx1"/>
                        </a:solidFill>
                        <a:effectLst/>
                        <a:latin typeface="Tahoma" pitchFamily="34" charset="0"/>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 = 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total</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Recognition</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3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err="1">
                          <a:ln>
                            <a:noFill/>
                          </a:ln>
                          <a:solidFill>
                            <a:schemeClr val="tx1"/>
                          </a:solidFill>
                          <a:effectLst/>
                          <a:latin typeface="Tahoma" pitchFamily="34" charset="0"/>
                        </a:rPr>
                        <a:t>buy_computer</a:t>
                      </a:r>
                      <a:r>
                        <a:rPr kumimoji="0" lang="en-US" sz="1600" b="0" i="0" u="none" strike="noStrike" cap="none" normalizeH="0" baseline="0" dirty="0">
                          <a:ln>
                            <a:noFill/>
                          </a:ln>
                          <a:solidFill>
                            <a:schemeClr val="tx1"/>
                          </a:solidFill>
                          <a:effectLst/>
                          <a:latin typeface="Tahoma" pitchFamily="34" charset="0"/>
                        </a:rPr>
                        <a:t> = yes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C00000"/>
                          </a:solidFill>
                          <a:effectLst/>
                          <a:latin typeface="Tahoma" pitchFamily="34" charset="0"/>
                        </a:rPr>
                        <a:t>6954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alpha val="85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C00000"/>
                          </a:solidFill>
                          <a:effectLst/>
                          <a:latin typeface="Tahoma" pitchFamily="34" charset="0"/>
                        </a:rPr>
                        <a:t>46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alpha val="85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7000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 = 99.34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err="1">
                          <a:ln>
                            <a:noFill/>
                          </a:ln>
                          <a:solidFill>
                            <a:schemeClr val="tx1"/>
                          </a:solidFill>
                          <a:effectLst/>
                          <a:latin typeface="Tahoma" pitchFamily="34" charset="0"/>
                        </a:rPr>
                        <a:t>buy_computer</a:t>
                      </a:r>
                      <a:r>
                        <a:rPr kumimoji="0" lang="en-US" sz="1600" b="0" i="0" u="none" strike="noStrike" cap="none" normalizeH="0" baseline="0" dirty="0">
                          <a:ln>
                            <a:noFill/>
                          </a:ln>
                          <a:solidFill>
                            <a:schemeClr val="tx1"/>
                          </a:solidFill>
                          <a:effectLst/>
                          <a:latin typeface="Tahoma" pitchFamily="34" charset="0"/>
                        </a:rPr>
                        <a:t>  = no</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C00000"/>
                          </a:solidFill>
                          <a:effectLst/>
                          <a:latin typeface="Tahoma" pitchFamily="34" charset="0"/>
                        </a:rPr>
                        <a:t>412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alpha val="85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C00000"/>
                          </a:solidFill>
                          <a:effectLst/>
                          <a:latin typeface="Tahoma" pitchFamily="34" charset="0"/>
                        </a:rPr>
                        <a:t>2588</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alpha val="85000"/>
                      </a:srgbClr>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a:ln>
                            <a:noFill/>
                          </a:ln>
                          <a:solidFill>
                            <a:schemeClr val="tx1"/>
                          </a:solidFill>
                          <a:effectLst/>
                          <a:latin typeface="Tahoma" pitchFamily="34" charset="0"/>
                        </a:rPr>
                        <a:t>3000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 86.27</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61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total</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7366</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2634</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170981"/>
                          </a:solidFill>
                          <a:effectLst/>
                          <a:latin typeface="Tahoma" pitchFamily="34" charset="0"/>
                        </a:rPr>
                        <a:t>10000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00B050"/>
                          </a:solidFill>
                          <a:effectLst/>
                          <a:latin typeface="Tahoma" pitchFamily="34" charset="0"/>
                        </a:rPr>
                        <a:t>= 95.52</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619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defRPr/>
                      </a:pPr>
                      <a:r>
                        <a:rPr kumimoji="0" lang="en-US" sz="1600" b="0" i="0" u="none" strike="noStrike" cap="none" normalizeH="0" baseline="0" dirty="0">
                          <a:ln>
                            <a:noFill/>
                          </a:ln>
                          <a:solidFill>
                            <a:schemeClr val="tx1"/>
                          </a:solidFill>
                          <a:effectLst/>
                          <a:latin typeface="Tahoma" pitchFamily="34" charset="0"/>
                        </a:rPr>
                        <a:t>Recognition (%)</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3466" name="TextBox 4"/>
          <p:cNvSpPr txBox="1">
            <a:spLocks noChangeArrowheads="1"/>
          </p:cNvSpPr>
          <p:nvPr/>
        </p:nvSpPr>
        <p:spPr bwMode="auto">
          <a:xfrm>
            <a:off x="685800" y="5715000"/>
            <a:ext cx="4267200" cy="338138"/>
          </a:xfrm>
          <a:prstGeom prst="rect">
            <a:avLst/>
          </a:prstGeom>
          <a:noFill/>
          <a:ln w="9525">
            <a:noFill/>
            <a:miter lim="800000"/>
            <a:headEnd/>
            <a:tailEnd/>
          </a:ln>
        </p:spPr>
        <p:txBody>
          <a:bodyPr>
            <a:spAutoFit/>
          </a:bodyPr>
          <a:lstStyle/>
          <a:p>
            <a:r>
              <a:rPr lang="en-US" sz="1600" dirty="0">
                <a:solidFill>
                  <a:srgbClr val="FF0000"/>
                </a:solidFill>
              </a:rPr>
              <a:t>In Class Discussion.</a:t>
            </a:r>
          </a:p>
        </p:txBody>
      </p:sp>
      <p:pic>
        <p:nvPicPr>
          <p:cNvPr id="138241" name="Picture 1"/>
          <p:cNvPicPr>
            <a:picLocks noChangeAspect="1" noChangeArrowheads="1"/>
          </p:cNvPicPr>
          <p:nvPr/>
        </p:nvPicPr>
        <p:blipFill>
          <a:blip r:embed="rId3" cstate="print"/>
          <a:srcRect/>
          <a:stretch>
            <a:fillRect/>
          </a:stretch>
        </p:blipFill>
        <p:spPr bwMode="auto">
          <a:xfrm>
            <a:off x="304800" y="3949700"/>
            <a:ext cx="8629650" cy="1000125"/>
          </a:xfrm>
          <a:prstGeom prst="rect">
            <a:avLst/>
          </a:prstGeom>
          <a:noFill/>
          <a:ln w="9525">
            <a:noFill/>
            <a:miter lim="800000"/>
            <a:headEnd/>
            <a:tailEnd/>
          </a:ln>
        </p:spPr>
      </p:pic>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lide Number Placeholder 1"/>
          <p:cNvSpPr>
            <a:spLocks noGrp="1"/>
          </p:cNvSpPr>
          <p:nvPr>
            <p:ph type="sldNum" sz="quarter" idx="10"/>
          </p:nvPr>
        </p:nvSpPr>
        <p:spPr>
          <a:xfrm>
            <a:off x="7086600" y="6477000"/>
            <a:ext cx="1905000" cy="381000"/>
          </a:xfrm>
        </p:spPr>
        <p:txBody>
          <a:bodyPr/>
          <a:lstStyle/>
          <a:p>
            <a:pPr lvl="0" algn="r"/>
            <a:fld id="{84BC3539-106E-45E5-8AC4-4C82BEBDCFEE}" type="slidenum">
              <a:rPr/>
              <a:pPr lvl="0" algn="r"/>
              <a:t>11</a:t>
            </a:fld>
            <a:endParaRPr lang="en-US" dirty="0"/>
          </a:p>
        </p:txBody>
      </p:sp>
      <p:sp>
        <p:nvSpPr>
          <p:cNvPr id="2" name="Title 1"/>
          <p:cNvSpPr txBox="1">
            <a:spLocks noGrp="1"/>
          </p:cNvSpPr>
          <p:nvPr>
            <p:ph type="title" idx="4294967295"/>
          </p:nvPr>
        </p:nvSpPr>
        <p:spPr>
          <a:xfrm>
            <a:off x="0" y="0"/>
            <a:ext cx="8305800" cy="825480"/>
          </a:xfrm>
        </p:spPr>
        <p:txBody>
          <a:bodyPr wrap="square" lIns="90360" tIns="44280" rIns="90360" bIns="44280" anchorCtr="1"/>
          <a:lstStyle>
            <a:defPPr lvl="0">
              <a:buClr>
                <a:srgbClr val="008000"/>
              </a:buClr>
              <a:buSzPct val="100000"/>
              <a:buFont typeface="Arial Black" pitchFamily="2"/>
              <a:buNone/>
            </a:defPPr>
            <a:lvl1pPr lvl="0">
              <a:buClr>
                <a:srgbClr val="008000"/>
              </a:buClr>
              <a:buSzPct val="100000"/>
              <a:buFont typeface="Arial Black" pitchFamily="2"/>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dirty="0"/>
              <a:t>Example 3: Classifying iris flowers</a:t>
            </a:r>
          </a:p>
        </p:txBody>
      </p:sp>
      <p:grpSp>
        <p:nvGrpSpPr>
          <p:cNvPr id="3" name="Group 2"/>
          <p:cNvGrpSpPr/>
          <p:nvPr/>
        </p:nvGrpSpPr>
        <p:grpSpPr>
          <a:xfrm>
            <a:off x="0" y="1398600"/>
            <a:ext cx="7467479" cy="3349800"/>
            <a:chOff x="0" y="1398600"/>
            <a:chExt cx="7467479" cy="3349800"/>
          </a:xfrm>
        </p:grpSpPr>
        <p:sp>
          <p:nvSpPr>
            <p:cNvPr id="4" name="Freeform 3"/>
            <p:cNvSpPr/>
            <p:nvPr/>
          </p:nvSpPr>
          <p:spPr>
            <a:xfrm>
              <a:off x="5956199" y="441324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5" name="Freeform 4"/>
            <p:cNvSpPr/>
            <p:nvPr/>
          </p:nvSpPr>
          <p:spPr>
            <a:xfrm>
              <a:off x="4711680" y="441324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 name="Freeform 5"/>
            <p:cNvSpPr/>
            <p:nvPr/>
          </p:nvSpPr>
          <p:spPr>
            <a:xfrm>
              <a:off x="3378240" y="441324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 name="Freeform 6"/>
            <p:cNvSpPr/>
            <p:nvPr/>
          </p:nvSpPr>
          <p:spPr>
            <a:xfrm>
              <a:off x="2044440" y="441324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 name="Freeform 7"/>
            <p:cNvSpPr/>
            <p:nvPr/>
          </p:nvSpPr>
          <p:spPr>
            <a:xfrm>
              <a:off x="627120" y="441324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 name="Freeform 8"/>
            <p:cNvSpPr/>
            <p:nvPr/>
          </p:nvSpPr>
          <p:spPr>
            <a:xfrm>
              <a:off x="0" y="441324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0" name="Freeform 9"/>
            <p:cNvSpPr/>
            <p:nvPr/>
          </p:nvSpPr>
          <p:spPr>
            <a:xfrm>
              <a:off x="5956199" y="3408480"/>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1" name="Freeform 10"/>
            <p:cNvSpPr/>
            <p:nvPr/>
          </p:nvSpPr>
          <p:spPr>
            <a:xfrm>
              <a:off x="4711680" y="340848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2" name="Freeform 11"/>
            <p:cNvSpPr/>
            <p:nvPr/>
          </p:nvSpPr>
          <p:spPr>
            <a:xfrm>
              <a:off x="3378240" y="340848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3" name="Freeform 12"/>
            <p:cNvSpPr/>
            <p:nvPr/>
          </p:nvSpPr>
          <p:spPr>
            <a:xfrm>
              <a:off x="2044440" y="340848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4" name="Freeform 13"/>
            <p:cNvSpPr/>
            <p:nvPr/>
          </p:nvSpPr>
          <p:spPr>
            <a:xfrm>
              <a:off x="627120" y="340848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5" name="Freeform 14"/>
            <p:cNvSpPr/>
            <p:nvPr/>
          </p:nvSpPr>
          <p:spPr>
            <a:xfrm>
              <a:off x="0" y="340848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16" name="Freeform 15"/>
            <p:cNvSpPr/>
            <p:nvPr/>
          </p:nvSpPr>
          <p:spPr>
            <a:xfrm>
              <a:off x="5956199" y="2403720"/>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7" name="Freeform 16"/>
            <p:cNvSpPr/>
            <p:nvPr/>
          </p:nvSpPr>
          <p:spPr>
            <a:xfrm>
              <a:off x="4711680" y="240372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8" name="Freeform 17"/>
            <p:cNvSpPr/>
            <p:nvPr/>
          </p:nvSpPr>
          <p:spPr>
            <a:xfrm>
              <a:off x="3378240" y="240372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19" name="Freeform 18"/>
            <p:cNvSpPr/>
            <p:nvPr/>
          </p:nvSpPr>
          <p:spPr>
            <a:xfrm>
              <a:off x="2044440" y="240372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0" name="Freeform 19"/>
            <p:cNvSpPr/>
            <p:nvPr/>
          </p:nvSpPr>
          <p:spPr>
            <a:xfrm>
              <a:off x="627120" y="240372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21" name="Freeform 20"/>
            <p:cNvSpPr/>
            <p:nvPr/>
          </p:nvSpPr>
          <p:spPr>
            <a:xfrm>
              <a:off x="0" y="240372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a:t>
              </a:r>
            </a:p>
          </p:txBody>
        </p:sp>
        <p:sp>
          <p:nvSpPr>
            <p:cNvPr id="22" name="Freeform 21"/>
            <p:cNvSpPr/>
            <p:nvPr/>
          </p:nvSpPr>
          <p:spPr>
            <a:xfrm>
              <a:off x="5956199" y="4078440"/>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Iris virginica</a:t>
              </a:r>
            </a:p>
          </p:txBody>
        </p:sp>
        <p:sp>
          <p:nvSpPr>
            <p:cNvPr id="23" name="Freeform 22"/>
            <p:cNvSpPr/>
            <p:nvPr/>
          </p:nvSpPr>
          <p:spPr>
            <a:xfrm>
              <a:off x="4711680" y="407844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1.9</a:t>
              </a:r>
            </a:p>
          </p:txBody>
        </p:sp>
        <p:sp>
          <p:nvSpPr>
            <p:cNvPr id="24" name="Freeform 23"/>
            <p:cNvSpPr/>
            <p:nvPr/>
          </p:nvSpPr>
          <p:spPr>
            <a:xfrm>
              <a:off x="3378240" y="407844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5.1</a:t>
              </a:r>
            </a:p>
          </p:txBody>
        </p:sp>
        <p:sp>
          <p:nvSpPr>
            <p:cNvPr id="25" name="Freeform 24"/>
            <p:cNvSpPr/>
            <p:nvPr/>
          </p:nvSpPr>
          <p:spPr>
            <a:xfrm>
              <a:off x="2044440" y="407844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2.7</a:t>
              </a:r>
            </a:p>
          </p:txBody>
        </p:sp>
        <p:sp>
          <p:nvSpPr>
            <p:cNvPr id="26" name="Freeform 25"/>
            <p:cNvSpPr/>
            <p:nvPr/>
          </p:nvSpPr>
          <p:spPr>
            <a:xfrm>
              <a:off x="627120" y="407844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5.8</a:t>
              </a:r>
            </a:p>
          </p:txBody>
        </p:sp>
        <p:sp>
          <p:nvSpPr>
            <p:cNvPr id="27" name="Freeform 26"/>
            <p:cNvSpPr/>
            <p:nvPr/>
          </p:nvSpPr>
          <p:spPr>
            <a:xfrm>
              <a:off x="0" y="407844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102</a:t>
              </a:r>
            </a:p>
          </p:txBody>
        </p:sp>
        <p:sp>
          <p:nvSpPr>
            <p:cNvPr id="28" name="Freeform 27"/>
            <p:cNvSpPr/>
            <p:nvPr/>
          </p:nvSpPr>
          <p:spPr>
            <a:xfrm>
              <a:off x="0" y="374328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101</a:t>
              </a:r>
            </a:p>
          </p:txBody>
        </p:sp>
        <p:sp>
          <p:nvSpPr>
            <p:cNvPr id="29" name="Freeform 28"/>
            <p:cNvSpPr/>
            <p:nvPr/>
          </p:nvSpPr>
          <p:spPr>
            <a:xfrm>
              <a:off x="0" y="3073679"/>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52</a:t>
              </a:r>
            </a:p>
          </p:txBody>
        </p:sp>
        <p:sp>
          <p:nvSpPr>
            <p:cNvPr id="30" name="Freeform 29"/>
            <p:cNvSpPr/>
            <p:nvPr/>
          </p:nvSpPr>
          <p:spPr>
            <a:xfrm>
              <a:off x="0" y="2738519"/>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51</a:t>
              </a:r>
            </a:p>
          </p:txBody>
        </p:sp>
        <p:sp>
          <p:nvSpPr>
            <p:cNvPr id="31" name="Freeform 30"/>
            <p:cNvSpPr/>
            <p:nvPr/>
          </p:nvSpPr>
          <p:spPr>
            <a:xfrm>
              <a:off x="0" y="206856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a:t>
              </a:r>
            </a:p>
          </p:txBody>
        </p:sp>
        <p:sp>
          <p:nvSpPr>
            <p:cNvPr id="32" name="Freeform 31"/>
            <p:cNvSpPr/>
            <p:nvPr/>
          </p:nvSpPr>
          <p:spPr>
            <a:xfrm>
              <a:off x="0" y="1733760"/>
              <a:ext cx="6271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a:t>
              </a:r>
            </a:p>
          </p:txBody>
        </p:sp>
        <p:sp>
          <p:nvSpPr>
            <p:cNvPr id="33" name="Freeform 32"/>
            <p:cNvSpPr/>
            <p:nvPr/>
          </p:nvSpPr>
          <p:spPr>
            <a:xfrm>
              <a:off x="0" y="1398600"/>
              <a:ext cx="6271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34" name="Freeform 33"/>
            <p:cNvSpPr/>
            <p:nvPr/>
          </p:nvSpPr>
          <p:spPr>
            <a:xfrm>
              <a:off x="5956199" y="374328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Iris virginica</a:t>
              </a:r>
            </a:p>
          </p:txBody>
        </p:sp>
        <p:sp>
          <p:nvSpPr>
            <p:cNvPr id="35" name="Freeform 34"/>
            <p:cNvSpPr/>
            <p:nvPr/>
          </p:nvSpPr>
          <p:spPr>
            <a:xfrm>
              <a:off x="4711680" y="374328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2.5</a:t>
              </a:r>
            </a:p>
          </p:txBody>
        </p:sp>
        <p:sp>
          <p:nvSpPr>
            <p:cNvPr id="36" name="Freeform 35"/>
            <p:cNvSpPr/>
            <p:nvPr/>
          </p:nvSpPr>
          <p:spPr>
            <a:xfrm>
              <a:off x="3378240" y="374328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6.0</a:t>
              </a:r>
            </a:p>
          </p:txBody>
        </p:sp>
        <p:sp>
          <p:nvSpPr>
            <p:cNvPr id="37" name="Freeform 36"/>
            <p:cNvSpPr/>
            <p:nvPr/>
          </p:nvSpPr>
          <p:spPr>
            <a:xfrm>
              <a:off x="2044440" y="374328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3.3</a:t>
              </a:r>
            </a:p>
          </p:txBody>
        </p:sp>
        <p:sp>
          <p:nvSpPr>
            <p:cNvPr id="38" name="Freeform 37"/>
            <p:cNvSpPr/>
            <p:nvPr/>
          </p:nvSpPr>
          <p:spPr>
            <a:xfrm>
              <a:off x="627120" y="374328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6.3</a:t>
              </a:r>
            </a:p>
          </p:txBody>
        </p:sp>
        <p:sp>
          <p:nvSpPr>
            <p:cNvPr id="39" name="Freeform 38"/>
            <p:cNvSpPr/>
            <p:nvPr/>
          </p:nvSpPr>
          <p:spPr>
            <a:xfrm>
              <a:off x="5956199" y="3073679"/>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Iris versicolor</a:t>
              </a:r>
            </a:p>
          </p:txBody>
        </p:sp>
        <p:sp>
          <p:nvSpPr>
            <p:cNvPr id="40" name="Freeform 39"/>
            <p:cNvSpPr/>
            <p:nvPr/>
          </p:nvSpPr>
          <p:spPr>
            <a:xfrm>
              <a:off x="4711680" y="3073679"/>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1.5</a:t>
              </a:r>
            </a:p>
          </p:txBody>
        </p:sp>
        <p:sp>
          <p:nvSpPr>
            <p:cNvPr id="41" name="Freeform 40"/>
            <p:cNvSpPr/>
            <p:nvPr/>
          </p:nvSpPr>
          <p:spPr>
            <a:xfrm>
              <a:off x="3378240" y="3073679"/>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4.5</a:t>
              </a:r>
            </a:p>
          </p:txBody>
        </p:sp>
        <p:sp>
          <p:nvSpPr>
            <p:cNvPr id="42" name="Freeform 41"/>
            <p:cNvSpPr/>
            <p:nvPr/>
          </p:nvSpPr>
          <p:spPr>
            <a:xfrm>
              <a:off x="2044440" y="3073679"/>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3.2</a:t>
              </a:r>
            </a:p>
          </p:txBody>
        </p:sp>
        <p:sp>
          <p:nvSpPr>
            <p:cNvPr id="43" name="Freeform 42"/>
            <p:cNvSpPr/>
            <p:nvPr/>
          </p:nvSpPr>
          <p:spPr>
            <a:xfrm>
              <a:off x="627120" y="3073679"/>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6.4</a:t>
              </a:r>
            </a:p>
          </p:txBody>
        </p:sp>
        <p:sp>
          <p:nvSpPr>
            <p:cNvPr id="44" name="Freeform 43"/>
            <p:cNvSpPr/>
            <p:nvPr/>
          </p:nvSpPr>
          <p:spPr>
            <a:xfrm>
              <a:off x="5956199" y="2738519"/>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Iris versicolor</a:t>
              </a:r>
            </a:p>
          </p:txBody>
        </p:sp>
        <p:sp>
          <p:nvSpPr>
            <p:cNvPr id="45" name="Freeform 44"/>
            <p:cNvSpPr/>
            <p:nvPr/>
          </p:nvSpPr>
          <p:spPr>
            <a:xfrm>
              <a:off x="4711680" y="2738519"/>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1.4</a:t>
              </a:r>
            </a:p>
          </p:txBody>
        </p:sp>
        <p:sp>
          <p:nvSpPr>
            <p:cNvPr id="46" name="Freeform 45"/>
            <p:cNvSpPr/>
            <p:nvPr/>
          </p:nvSpPr>
          <p:spPr>
            <a:xfrm>
              <a:off x="3378240" y="2738519"/>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4.7</a:t>
              </a:r>
            </a:p>
          </p:txBody>
        </p:sp>
        <p:sp>
          <p:nvSpPr>
            <p:cNvPr id="47" name="Freeform 46"/>
            <p:cNvSpPr/>
            <p:nvPr/>
          </p:nvSpPr>
          <p:spPr>
            <a:xfrm>
              <a:off x="2044440" y="2738519"/>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3.2</a:t>
              </a:r>
            </a:p>
          </p:txBody>
        </p:sp>
        <p:sp>
          <p:nvSpPr>
            <p:cNvPr id="48" name="Freeform 47"/>
            <p:cNvSpPr/>
            <p:nvPr/>
          </p:nvSpPr>
          <p:spPr>
            <a:xfrm>
              <a:off x="627120" y="2738519"/>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7.0</a:t>
              </a:r>
            </a:p>
          </p:txBody>
        </p:sp>
        <p:sp>
          <p:nvSpPr>
            <p:cNvPr id="49" name="Freeform 48"/>
            <p:cNvSpPr/>
            <p:nvPr/>
          </p:nvSpPr>
          <p:spPr>
            <a:xfrm>
              <a:off x="5956199" y="206856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Iris setosa</a:t>
              </a:r>
            </a:p>
          </p:txBody>
        </p:sp>
        <p:sp>
          <p:nvSpPr>
            <p:cNvPr id="50" name="Freeform 49"/>
            <p:cNvSpPr/>
            <p:nvPr/>
          </p:nvSpPr>
          <p:spPr>
            <a:xfrm>
              <a:off x="4711680" y="206856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0.2</a:t>
              </a:r>
            </a:p>
          </p:txBody>
        </p:sp>
        <p:sp>
          <p:nvSpPr>
            <p:cNvPr id="51" name="Freeform 50"/>
            <p:cNvSpPr/>
            <p:nvPr/>
          </p:nvSpPr>
          <p:spPr>
            <a:xfrm>
              <a:off x="3378240" y="206856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1.4</a:t>
              </a:r>
            </a:p>
          </p:txBody>
        </p:sp>
        <p:sp>
          <p:nvSpPr>
            <p:cNvPr id="52" name="Freeform 51"/>
            <p:cNvSpPr/>
            <p:nvPr/>
          </p:nvSpPr>
          <p:spPr>
            <a:xfrm>
              <a:off x="2044440" y="206856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3.0</a:t>
              </a:r>
            </a:p>
          </p:txBody>
        </p:sp>
        <p:sp>
          <p:nvSpPr>
            <p:cNvPr id="53" name="Freeform 52"/>
            <p:cNvSpPr/>
            <p:nvPr/>
          </p:nvSpPr>
          <p:spPr>
            <a:xfrm>
              <a:off x="627120" y="206856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4.9</a:t>
              </a:r>
            </a:p>
          </p:txBody>
        </p:sp>
        <p:sp>
          <p:nvSpPr>
            <p:cNvPr id="54" name="Freeform 53"/>
            <p:cNvSpPr/>
            <p:nvPr/>
          </p:nvSpPr>
          <p:spPr>
            <a:xfrm>
              <a:off x="5956199" y="1733760"/>
              <a:ext cx="1511279"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Iris </a:t>
              </a:r>
              <a:r>
                <a:rPr lang="en-US" sz="1600" b="0" i="0" u="none" strike="noStrike" baseline="0" dirty="0" err="1">
                  <a:ln>
                    <a:noFill/>
                  </a:ln>
                  <a:solidFill>
                    <a:srgbClr val="008000"/>
                  </a:solidFill>
                  <a:latin typeface="Tahoma" pitchFamily="18"/>
                  <a:ea typeface="Gothic" pitchFamily="2"/>
                  <a:cs typeface="Lucidasans" pitchFamily="2"/>
                </a:rPr>
                <a:t>setosa</a:t>
              </a:r>
              <a:endParaRPr lang="en-US" sz="1600" b="0" i="0" u="none" strike="noStrike" baseline="0" dirty="0">
                <a:ln>
                  <a:noFill/>
                </a:ln>
                <a:solidFill>
                  <a:srgbClr val="008000"/>
                </a:solidFill>
                <a:latin typeface="Tahoma" pitchFamily="18"/>
                <a:ea typeface="Gothic" pitchFamily="2"/>
                <a:cs typeface="Lucidasans" pitchFamily="2"/>
              </a:endParaRPr>
            </a:p>
          </p:txBody>
        </p:sp>
        <p:sp>
          <p:nvSpPr>
            <p:cNvPr id="55" name="Freeform 54"/>
            <p:cNvSpPr/>
            <p:nvPr/>
          </p:nvSpPr>
          <p:spPr>
            <a:xfrm>
              <a:off x="4711680" y="1733760"/>
              <a:ext cx="12445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0.2</a:t>
              </a:r>
            </a:p>
          </p:txBody>
        </p:sp>
        <p:sp>
          <p:nvSpPr>
            <p:cNvPr id="56" name="Freeform 55"/>
            <p:cNvSpPr/>
            <p:nvPr/>
          </p:nvSpPr>
          <p:spPr>
            <a:xfrm>
              <a:off x="3378240" y="1733760"/>
              <a:ext cx="133344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1.4</a:t>
              </a:r>
            </a:p>
          </p:txBody>
        </p:sp>
        <p:sp>
          <p:nvSpPr>
            <p:cNvPr id="57" name="Freeform 56"/>
            <p:cNvSpPr/>
            <p:nvPr/>
          </p:nvSpPr>
          <p:spPr>
            <a:xfrm>
              <a:off x="2044440" y="1733760"/>
              <a:ext cx="133380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3.5</a:t>
              </a:r>
            </a:p>
          </p:txBody>
        </p:sp>
        <p:sp>
          <p:nvSpPr>
            <p:cNvPr id="58" name="Freeform 57"/>
            <p:cNvSpPr/>
            <p:nvPr/>
          </p:nvSpPr>
          <p:spPr>
            <a:xfrm>
              <a:off x="627120" y="1733760"/>
              <a:ext cx="1417320" cy="334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5.1</a:t>
              </a:r>
            </a:p>
          </p:txBody>
        </p:sp>
        <p:sp>
          <p:nvSpPr>
            <p:cNvPr id="59" name="Freeform 58"/>
            <p:cNvSpPr/>
            <p:nvPr/>
          </p:nvSpPr>
          <p:spPr>
            <a:xfrm>
              <a:off x="5956199" y="1398600"/>
              <a:ext cx="1511279"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Type</a:t>
              </a:r>
            </a:p>
          </p:txBody>
        </p:sp>
        <p:sp>
          <p:nvSpPr>
            <p:cNvPr id="60" name="Freeform 59"/>
            <p:cNvSpPr/>
            <p:nvPr/>
          </p:nvSpPr>
          <p:spPr>
            <a:xfrm>
              <a:off x="4711680" y="1398600"/>
              <a:ext cx="12445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Petal width</a:t>
              </a:r>
            </a:p>
          </p:txBody>
        </p:sp>
        <p:sp>
          <p:nvSpPr>
            <p:cNvPr id="61" name="Freeform 60"/>
            <p:cNvSpPr/>
            <p:nvPr/>
          </p:nvSpPr>
          <p:spPr>
            <a:xfrm>
              <a:off x="3378240" y="1398600"/>
              <a:ext cx="133344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Petal length</a:t>
              </a:r>
            </a:p>
          </p:txBody>
        </p:sp>
        <p:sp>
          <p:nvSpPr>
            <p:cNvPr id="62" name="Freeform 61"/>
            <p:cNvSpPr/>
            <p:nvPr/>
          </p:nvSpPr>
          <p:spPr>
            <a:xfrm>
              <a:off x="2044440" y="1398600"/>
              <a:ext cx="133380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a:ln>
                    <a:noFill/>
                  </a:ln>
                  <a:solidFill>
                    <a:srgbClr val="008000"/>
                  </a:solidFill>
                  <a:latin typeface="Tahoma" pitchFamily="18"/>
                  <a:ea typeface="Gothic" pitchFamily="2"/>
                  <a:cs typeface="Lucidasans" pitchFamily="2"/>
                </a:rPr>
                <a:t>Sepal width</a:t>
              </a:r>
            </a:p>
          </p:txBody>
        </p:sp>
        <p:sp>
          <p:nvSpPr>
            <p:cNvPr id="63" name="Freeform 62"/>
            <p:cNvSpPr/>
            <p:nvPr/>
          </p:nvSpPr>
          <p:spPr>
            <a:xfrm>
              <a:off x="627120" y="1398600"/>
              <a:ext cx="1417320" cy="3351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ctr" rtl="0" hangingPunct="0">
                <a:lnSpc>
                  <a:spcPct val="100000"/>
                </a:lnSpc>
                <a:spcBef>
                  <a:spcPts val="40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600" b="0" i="0" u="none" strike="noStrike" baseline="0" dirty="0">
                  <a:ln>
                    <a:noFill/>
                  </a:ln>
                  <a:solidFill>
                    <a:srgbClr val="008000"/>
                  </a:solidFill>
                  <a:latin typeface="Tahoma" pitchFamily="18"/>
                  <a:ea typeface="Gothic" pitchFamily="2"/>
                  <a:cs typeface="Lucidasans" pitchFamily="2"/>
                </a:rPr>
                <a:t>Sepal length</a:t>
              </a:r>
            </a:p>
          </p:txBody>
        </p:sp>
        <p:sp>
          <p:nvSpPr>
            <p:cNvPr id="64" name="Straight Connector 63"/>
            <p:cNvSpPr/>
            <p:nvPr/>
          </p:nvSpPr>
          <p:spPr>
            <a:xfrm>
              <a:off x="7467479" y="1398600"/>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5" name="Straight Connector 64"/>
            <p:cNvSpPr/>
            <p:nvPr/>
          </p:nvSpPr>
          <p:spPr>
            <a:xfrm>
              <a:off x="7467479" y="1733760"/>
              <a:ext cx="0" cy="33480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6" name="Straight Connector 65"/>
            <p:cNvSpPr/>
            <p:nvPr/>
          </p:nvSpPr>
          <p:spPr>
            <a:xfrm>
              <a:off x="7467479" y="2068560"/>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7" name="Straight Connector 66"/>
            <p:cNvSpPr/>
            <p:nvPr/>
          </p:nvSpPr>
          <p:spPr>
            <a:xfrm>
              <a:off x="7467479" y="2403720"/>
              <a:ext cx="0" cy="334799"/>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8" name="Straight Connector 67"/>
            <p:cNvSpPr/>
            <p:nvPr/>
          </p:nvSpPr>
          <p:spPr>
            <a:xfrm>
              <a:off x="7467479" y="2738519"/>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69" name="Straight Connector 68"/>
            <p:cNvSpPr/>
            <p:nvPr/>
          </p:nvSpPr>
          <p:spPr>
            <a:xfrm>
              <a:off x="7467479" y="3073679"/>
              <a:ext cx="0" cy="334801"/>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0" name="Straight Connector 69"/>
            <p:cNvSpPr/>
            <p:nvPr/>
          </p:nvSpPr>
          <p:spPr>
            <a:xfrm>
              <a:off x="7467479" y="3408480"/>
              <a:ext cx="0" cy="33480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1" name="Straight Connector 70"/>
            <p:cNvSpPr/>
            <p:nvPr/>
          </p:nvSpPr>
          <p:spPr>
            <a:xfrm>
              <a:off x="7467479" y="3743280"/>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2" name="Straight Connector 71"/>
            <p:cNvSpPr/>
            <p:nvPr/>
          </p:nvSpPr>
          <p:spPr>
            <a:xfrm>
              <a:off x="7467479" y="4078440"/>
              <a:ext cx="0" cy="33480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3" name="Straight Connector 72"/>
            <p:cNvSpPr/>
            <p:nvPr/>
          </p:nvSpPr>
          <p:spPr>
            <a:xfrm>
              <a:off x="7467479" y="4413240"/>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4" name="Straight Connector 73"/>
            <p:cNvSpPr/>
            <p:nvPr/>
          </p:nvSpPr>
          <p:spPr>
            <a:xfrm>
              <a:off x="627120" y="1398600"/>
              <a:ext cx="6840359" cy="0"/>
            </a:xfrm>
            <a:prstGeom prst="line">
              <a:avLst/>
            </a:prstGeom>
            <a:noFill/>
            <a:ln w="6480">
              <a:solidFill>
                <a:srgbClr val="008000"/>
              </a:solidFill>
              <a:prstDash val="solid"/>
              <a:miter/>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5" name="Straight Connector 74"/>
            <p:cNvSpPr/>
            <p:nvPr/>
          </p:nvSpPr>
          <p:spPr>
            <a:xfrm>
              <a:off x="0" y="1398600"/>
              <a:ext cx="627120" cy="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6" name="Straight Connector 75"/>
            <p:cNvSpPr/>
            <p:nvPr/>
          </p:nvSpPr>
          <p:spPr>
            <a:xfrm>
              <a:off x="0" y="1398600"/>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7" name="Straight Connector 76"/>
            <p:cNvSpPr/>
            <p:nvPr/>
          </p:nvSpPr>
          <p:spPr>
            <a:xfrm>
              <a:off x="627120" y="4748400"/>
              <a:ext cx="6840359" cy="0"/>
            </a:xfrm>
            <a:prstGeom prst="line">
              <a:avLst/>
            </a:prstGeom>
            <a:noFill/>
            <a:ln w="6480">
              <a:solidFill>
                <a:srgbClr val="008000"/>
              </a:solidFill>
              <a:prstDash val="solid"/>
              <a:miter/>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8" name="Straight Connector 77"/>
            <p:cNvSpPr/>
            <p:nvPr/>
          </p:nvSpPr>
          <p:spPr>
            <a:xfrm>
              <a:off x="0" y="4748400"/>
              <a:ext cx="627120" cy="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79" name="Straight Connector 78"/>
            <p:cNvSpPr/>
            <p:nvPr/>
          </p:nvSpPr>
          <p:spPr>
            <a:xfrm>
              <a:off x="0" y="1733760"/>
              <a:ext cx="0" cy="33480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0" name="Straight Connector 79"/>
            <p:cNvSpPr/>
            <p:nvPr/>
          </p:nvSpPr>
          <p:spPr>
            <a:xfrm>
              <a:off x="0" y="2068560"/>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1" name="Straight Connector 80"/>
            <p:cNvSpPr/>
            <p:nvPr/>
          </p:nvSpPr>
          <p:spPr>
            <a:xfrm>
              <a:off x="0" y="2403720"/>
              <a:ext cx="0" cy="334799"/>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2" name="Straight Connector 81"/>
            <p:cNvSpPr/>
            <p:nvPr/>
          </p:nvSpPr>
          <p:spPr>
            <a:xfrm>
              <a:off x="0" y="2738519"/>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3" name="Straight Connector 82"/>
            <p:cNvSpPr/>
            <p:nvPr/>
          </p:nvSpPr>
          <p:spPr>
            <a:xfrm>
              <a:off x="0" y="3073679"/>
              <a:ext cx="0" cy="334801"/>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4" name="Straight Connector 83"/>
            <p:cNvSpPr/>
            <p:nvPr/>
          </p:nvSpPr>
          <p:spPr>
            <a:xfrm>
              <a:off x="0" y="3408480"/>
              <a:ext cx="0" cy="33480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5" name="Straight Connector 84"/>
            <p:cNvSpPr/>
            <p:nvPr/>
          </p:nvSpPr>
          <p:spPr>
            <a:xfrm>
              <a:off x="0" y="3743280"/>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6" name="Straight Connector 85"/>
            <p:cNvSpPr/>
            <p:nvPr/>
          </p:nvSpPr>
          <p:spPr>
            <a:xfrm>
              <a:off x="0" y="4078440"/>
              <a:ext cx="0" cy="33480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7" name="Straight Connector 86"/>
            <p:cNvSpPr/>
            <p:nvPr/>
          </p:nvSpPr>
          <p:spPr>
            <a:xfrm>
              <a:off x="0" y="4413240"/>
              <a:ext cx="0" cy="335160"/>
            </a:xfrm>
            <a:prstGeom prst="line">
              <a:avLst/>
            </a:prstGeom>
            <a:noFill/>
            <a:ln>
              <a:noFill/>
              <a:prstDash val="solid"/>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88" name="Straight Connector 87"/>
            <p:cNvSpPr/>
            <p:nvPr/>
          </p:nvSpPr>
          <p:spPr>
            <a:xfrm>
              <a:off x="627120" y="1733760"/>
              <a:ext cx="6840359" cy="0"/>
            </a:xfrm>
            <a:prstGeom prst="line">
              <a:avLst/>
            </a:prstGeom>
            <a:noFill/>
            <a:ln w="6480">
              <a:solidFill>
                <a:srgbClr val="008000"/>
              </a:solidFill>
              <a:prstDash val="solid"/>
              <a:miter/>
            </a:ln>
          </p:spPr>
          <p:txBody>
            <a:bodyPr vert="horz" wrap="none" lIns="90000" tIns="46800" rIns="90000" bIns="46800" anchor="t" anchorCtr="0" compatLnSpc="0">
              <a:spAutoFit/>
            </a:bodyPr>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grpSp>
        <p:nvGrpSpPr>
          <p:cNvPr id="89" name="Group 88"/>
          <p:cNvGrpSpPr/>
          <p:nvPr/>
        </p:nvGrpSpPr>
        <p:grpSpPr>
          <a:xfrm>
            <a:off x="609480" y="5094360"/>
            <a:ext cx="6781680" cy="1025640"/>
            <a:chOff x="609480" y="5094360"/>
            <a:chExt cx="6781680" cy="1025640"/>
          </a:xfrm>
        </p:grpSpPr>
        <p:sp>
          <p:nvSpPr>
            <p:cNvPr id="90" name="Freeform 89"/>
            <p:cNvSpPr/>
            <p:nvPr/>
          </p:nvSpPr>
          <p:spPr>
            <a:xfrm>
              <a:off x="609480" y="5094360"/>
              <a:ext cx="6781680" cy="102563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CCFFCC"/>
            </a:solid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008000"/>
                  </a:solidFill>
                  <a:latin typeface="Courier New" pitchFamily="18"/>
                  <a:ea typeface="Gothic" pitchFamily="2"/>
                  <a:cs typeface="Lucidasans" pitchFamily="2"/>
                </a:rPr>
                <a:t>If petal length &lt; 2.45 then Iris </a:t>
              </a:r>
              <a:r>
                <a:rPr lang="en-US" sz="1800" b="1" i="0" u="none" strike="noStrike" baseline="0" dirty="0" err="1">
                  <a:ln>
                    <a:noFill/>
                  </a:ln>
                  <a:solidFill>
                    <a:srgbClr val="008000"/>
                  </a:solidFill>
                  <a:latin typeface="Courier New" pitchFamily="18"/>
                  <a:ea typeface="Gothic" pitchFamily="2"/>
                  <a:cs typeface="Lucidasans" pitchFamily="2"/>
                </a:rPr>
                <a:t>setosa</a:t>
              </a:r>
              <a:endParaRPr lang="en-US" sz="1800" b="1" i="0" u="none" strike="noStrike" baseline="0" dirty="0">
                <a:ln>
                  <a:noFill/>
                </a:ln>
                <a:solidFill>
                  <a:srgbClr val="008000"/>
                </a:solidFill>
                <a:latin typeface="Courier New" pitchFamily="18"/>
                <a:ea typeface="Gothic" pitchFamily="2"/>
                <a:cs typeface="Lucidasans" pitchFamily="2"/>
              </a:endParaRP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008000"/>
                  </a:solidFill>
                  <a:latin typeface="Courier New" pitchFamily="18"/>
                  <a:ea typeface="Gothic" pitchFamily="2"/>
                  <a:cs typeface="Lucidasans" pitchFamily="2"/>
                </a:rPr>
                <a:t>If sepal width &lt; 2.10 then Iris versicolor</a:t>
              </a:r>
            </a:p>
            <a:p>
              <a:pPr marL="0" marR="0" lvl="0" indent="0" algn="l" rtl="0" hangingPunct="0">
                <a:lnSpc>
                  <a:spcPct val="100000"/>
                </a:lnSpc>
                <a:spcBef>
                  <a:spcPts val="448"/>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r>
                <a:rPr lang="en-US" sz="1800" b="1" i="0" u="none" strike="noStrike" baseline="0" dirty="0">
                  <a:ln>
                    <a:noFill/>
                  </a:ln>
                  <a:solidFill>
                    <a:srgbClr val="008000"/>
                  </a:solidFill>
                  <a:latin typeface="Courier New" pitchFamily="18"/>
                  <a:ea typeface="Gothic" pitchFamily="2"/>
                  <a:cs typeface="Lucidasans" pitchFamily="2"/>
                </a:rPr>
                <a:t>...</a:t>
              </a:r>
            </a:p>
          </p:txBody>
        </p:sp>
        <p:sp>
          <p:nvSpPr>
            <p:cNvPr id="91" name="Straight Connector 90"/>
            <p:cNvSpPr/>
            <p:nvPr/>
          </p:nvSpPr>
          <p:spPr>
            <a:xfrm>
              <a:off x="609480" y="5094360"/>
              <a:ext cx="6781680" cy="0"/>
            </a:xfrm>
            <a:prstGeom prst="line">
              <a:avLst/>
            </a:pr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2" name="Straight Connector 91"/>
            <p:cNvSpPr/>
            <p:nvPr/>
          </p:nvSpPr>
          <p:spPr>
            <a:xfrm>
              <a:off x="609480" y="6120000"/>
              <a:ext cx="6781680" cy="0"/>
            </a:xfrm>
            <a:prstGeom prst="line">
              <a:avLst/>
            </a:pr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3" name="Straight Connector 92"/>
            <p:cNvSpPr/>
            <p:nvPr/>
          </p:nvSpPr>
          <p:spPr>
            <a:xfrm>
              <a:off x="609480" y="5094360"/>
              <a:ext cx="0" cy="1025640"/>
            </a:xfrm>
            <a:prstGeom prst="line">
              <a:avLst/>
            </a:pr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sp>
          <p:nvSpPr>
            <p:cNvPr id="94" name="Straight Connector 93"/>
            <p:cNvSpPr/>
            <p:nvPr/>
          </p:nvSpPr>
          <p:spPr>
            <a:xfrm>
              <a:off x="7391160" y="5094360"/>
              <a:ext cx="0" cy="1025640"/>
            </a:xfrm>
            <a:prstGeom prst="line">
              <a:avLst/>
            </a:prstGeom>
            <a:noFill/>
            <a:ln>
              <a:noFill/>
              <a:prstDash val="solid"/>
            </a:ln>
          </p:spPr>
          <p:txBody>
            <a:bodyPr vert="horz" wrap="square" lIns="90000" tIns="46800" rIns="90000" bIns="46800" anchor="t" anchorCtr="0" compatLnSpc="0"/>
            <a:lstStyle>
              <a:defPPr lvl="0">
                <a:buClr>
                  <a:srgbClr val="008000"/>
                </a:buClr>
                <a:buSzPct val="100000"/>
                <a:buFont typeface="Times New Roman" pitchFamily="18"/>
                <a:buNone/>
              </a:defPPr>
              <a:lvl1pPr lvl="0">
                <a:buClr>
                  <a:srgbClr val="008000"/>
                </a:buClr>
                <a:buSzPct val="100000"/>
                <a:buFont typeface="Times New Roman" pitchFamily="18"/>
                <a:buChar char="•"/>
              </a:lvl1pPr>
              <a:lvl2pPr lvl="1">
                <a:buClr>
                  <a:srgbClr val="008000"/>
                </a:buClr>
                <a:buSzPct val="100000"/>
                <a:buFont typeface="Times New Roman" pitchFamily="18"/>
                <a:buChar char="•"/>
              </a:lvl2pPr>
              <a:lvl3pPr lvl="2">
                <a:buClr>
                  <a:srgbClr val="008000"/>
                </a:buClr>
                <a:buSzPct val="100000"/>
                <a:buFont typeface="Times New Roman" pitchFamily="18"/>
                <a:buChar char="•"/>
              </a:lvl3pPr>
              <a:lvl4pPr lvl="3">
                <a:buClr>
                  <a:srgbClr val="008000"/>
                </a:buClr>
                <a:buSzPct val="100000"/>
                <a:buFont typeface="Times New Roman" pitchFamily="18"/>
                <a:buChar char="•"/>
              </a:lvl4pPr>
              <a:lvl5pPr lvl="4">
                <a:buClr>
                  <a:srgbClr val="008000"/>
                </a:buClr>
                <a:buSzPct val="100000"/>
                <a:buFont typeface="Times New Roman" pitchFamily="18"/>
                <a:buChar char="•"/>
              </a:lvl5pPr>
              <a:lvl6pPr lvl="5">
                <a:buClr>
                  <a:srgbClr val="008000"/>
                </a:buClr>
                <a:buSzPct val="100000"/>
                <a:buFont typeface="Times New Roman" pitchFamily="18"/>
                <a:buChar char="•"/>
              </a:lvl6pPr>
              <a:lvl7pPr lvl="6">
                <a:buClr>
                  <a:srgbClr val="008000"/>
                </a:buClr>
                <a:buSzPct val="100000"/>
                <a:buFont typeface="Times New Roman" pitchFamily="18"/>
                <a:buChar char="•"/>
              </a:lvl7pPr>
              <a:lvl8pPr lvl="7">
                <a:buClr>
                  <a:srgbClr val="008000"/>
                </a:buClr>
                <a:buSzPct val="100000"/>
                <a:buFont typeface="Times New Roman" pitchFamily="18"/>
                <a:buChar char="•"/>
              </a:lvl8pPr>
              <a:lvl9pPr lvl="8">
                <a:buClr>
                  <a:srgbClr val="008000"/>
                </a:buClr>
                <a:buSzPct val="100000"/>
                <a:buFont typeface="Times New Roman" pitchFamily="18"/>
                <a:buChar char="•"/>
              </a:lvl9pPr>
            </a:lstStyle>
            <a:p>
              <a:pPr marL="0" marR="0" lvl="0" indent="0" algn="l" rtl="0" hangingPunct="0">
                <a:lnSpc>
                  <a:spcPct val="100000"/>
                </a:lnSpc>
                <a:spcBef>
                  <a:spcPts val="0"/>
                </a:spcBef>
                <a:spcAft>
                  <a:spcPts val="0"/>
                </a:spcAft>
                <a:buNone/>
                <a:tabLst>
                  <a:tab pos="0" algn="l"/>
                  <a:tab pos="914400" algn="l"/>
                  <a:tab pos="1828800" algn="l"/>
                  <a:tab pos="2743199" algn="l"/>
                  <a:tab pos="3657600" algn="l"/>
                  <a:tab pos="4572000" algn="l"/>
                  <a:tab pos="5486399" algn="l"/>
                  <a:tab pos="6400799" algn="l"/>
                  <a:tab pos="7315200" algn="l"/>
                  <a:tab pos="8229600" algn="l"/>
                  <a:tab pos="9144000" algn="l"/>
                  <a:tab pos="10058400" algn="l"/>
                </a:tabLst>
              </a:pPr>
              <a:endParaRPr lang="en-US" sz="2400" b="0" i="0" u="none" strike="noStrike" baseline="0">
                <a:ln>
                  <a:noFill/>
                </a:ln>
                <a:solidFill>
                  <a:srgbClr val="008000"/>
                </a:solidFill>
                <a:latin typeface="Utopia" pitchFamily="18"/>
                <a:ea typeface="Gothic" pitchFamily="2"/>
                <a:cs typeface="Lucidasans" pitchFamily="2"/>
              </a:endParaRPr>
            </a:p>
          </p:txBody>
        </p:sp>
      </p:grpSp>
      <p:pic>
        <p:nvPicPr>
          <p:cNvPr id="95" name="Picture 94"/>
          <p:cNvPicPr>
            <a:picLocks noChangeAspect="1"/>
          </p:cNvPicPr>
          <p:nvPr/>
        </p:nvPicPr>
        <p:blipFill>
          <a:blip r:embed="rId3" cstate="print">
            <a:alphaModFix/>
            <a:lum/>
          </a:blip>
          <a:srcRect/>
          <a:stretch>
            <a:fillRect/>
          </a:stretch>
        </p:blipFill>
        <p:spPr>
          <a:xfrm>
            <a:off x="7543799" y="900000"/>
            <a:ext cx="1600200" cy="2000160"/>
          </a:xfrm>
          <a:prstGeom prst="rect">
            <a:avLst/>
          </a:prstGeom>
          <a:noFill/>
          <a:ln>
            <a:noFill/>
          </a:ln>
        </p:spPr>
      </p:pic>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457200" y="260350"/>
            <a:ext cx="8291513" cy="425450"/>
          </a:xfrm>
        </p:spPr>
        <p:txBody>
          <a:bodyPr/>
          <a:lstStyle/>
          <a:p>
            <a:r>
              <a:rPr lang="en-US" sz="2400">
                <a:solidFill>
                  <a:srgbClr val="2A03B9"/>
                </a:solidFill>
              </a:rPr>
              <a:t>Example 2</a:t>
            </a:r>
            <a:r>
              <a:rPr lang="en-US" sz="2400" b="0">
                <a:solidFill>
                  <a:srgbClr val="2A03B9"/>
                </a:solidFill>
              </a:rPr>
              <a:t>: How to Interpret the values in the Matrix</a:t>
            </a:r>
          </a:p>
        </p:txBody>
      </p:sp>
      <p:sp>
        <p:nvSpPr>
          <p:cNvPr id="104451" name="Rectangle 54"/>
          <p:cNvSpPr>
            <a:spLocks noChangeArrowheads="1"/>
          </p:cNvSpPr>
          <p:nvPr/>
        </p:nvSpPr>
        <p:spPr bwMode="auto">
          <a:xfrm>
            <a:off x="2555875" y="5589588"/>
            <a:ext cx="3657600" cy="304800"/>
          </a:xfrm>
          <a:prstGeom prst="rect">
            <a:avLst/>
          </a:prstGeom>
          <a:noFill/>
          <a:ln w="12700">
            <a:noFill/>
            <a:miter lim="800000"/>
            <a:headEnd type="none" w="sm" len="sm"/>
            <a:tailEnd type="none" w="sm" len="sm"/>
          </a:ln>
        </p:spPr>
        <p:txBody>
          <a:bodyPr>
            <a:spAutoFit/>
          </a:bodyPr>
          <a:lstStyle/>
          <a:p>
            <a:r>
              <a:rPr lang="en-US" sz="1400">
                <a:cs typeface="Times New Roman" pitchFamily="18" charset="0"/>
              </a:rPr>
              <a:t>Table : Confusion Matrix for Iris Dataset</a:t>
            </a:r>
          </a:p>
        </p:txBody>
      </p:sp>
      <p:sp>
        <p:nvSpPr>
          <p:cNvPr id="104452" name="Rectangle 55"/>
          <p:cNvSpPr>
            <a:spLocks noChangeArrowheads="1"/>
          </p:cNvSpPr>
          <p:nvPr/>
        </p:nvSpPr>
        <p:spPr bwMode="auto">
          <a:xfrm>
            <a:off x="539750" y="1989138"/>
            <a:ext cx="7613650" cy="1107996"/>
          </a:xfrm>
          <a:prstGeom prst="rect">
            <a:avLst/>
          </a:prstGeom>
          <a:noFill/>
          <a:ln w="9525">
            <a:noFill/>
            <a:miter lim="800000"/>
            <a:headEnd/>
            <a:tailEnd/>
          </a:ln>
        </p:spPr>
        <p:txBody>
          <a:bodyPr wrap="square" lIns="0" tIns="0" rIns="0" bIns="0">
            <a:spAutoFit/>
          </a:bodyPr>
          <a:lstStyle/>
          <a:p>
            <a:pPr eaLnBrk="0" hangingPunct="0"/>
            <a:r>
              <a:rPr lang="en-US" b="1" dirty="0">
                <a:cs typeface="Times New Roman" pitchFamily="18" charset="0"/>
              </a:rPr>
              <a:t>- Data Set :</a:t>
            </a:r>
            <a:r>
              <a:rPr lang="en-US" dirty="0">
                <a:cs typeface="Times New Roman" pitchFamily="18" charset="0"/>
              </a:rPr>
              <a:t> 150 Objects</a:t>
            </a:r>
          </a:p>
          <a:p>
            <a:pPr eaLnBrk="0" hangingPunct="0"/>
            <a:r>
              <a:rPr lang="en-US" b="1" dirty="0">
                <a:cs typeface="Times New Roman" pitchFamily="18" charset="0"/>
              </a:rPr>
              <a:t>- Training Dataset :</a:t>
            </a:r>
            <a:r>
              <a:rPr lang="en-US" dirty="0">
                <a:cs typeface="Times New Roman" pitchFamily="18" charset="0"/>
              </a:rPr>
              <a:t> 105 objects (70%)</a:t>
            </a:r>
          </a:p>
          <a:p>
            <a:pPr eaLnBrk="0" hangingPunct="0">
              <a:buFontTx/>
              <a:buChar char="-"/>
            </a:pPr>
            <a:r>
              <a:rPr lang="en-US" b="1" dirty="0">
                <a:cs typeface="Times New Roman" pitchFamily="18" charset="0"/>
              </a:rPr>
              <a:t> Testing Dataset  :</a:t>
            </a:r>
            <a:r>
              <a:rPr lang="en-US" dirty="0">
                <a:cs typeface="Times New Roman" pitchFamily="18" charset="0"/>
              </a:rPr>
              <a:t>  45 objects (30%)</a:t>
            </a:r>
          </a:p>
          <a:p>
            <a:pPr lvl="0" eaLnBrk="0" hangingPunct="0">
              <a:buFontTx/>
              <a:buChar char="-"/>
            </a:pPr>
            <a:r>
              <a:rPr lang="en-US" dirty="0">
                <a:cs typeface="Times New Roman" pitchFamily="18" charset="0"/>
              </a:rPr>
              <a:t> </a:t>
            </a:r>
            <a:r>
              <a:rPr lang="en-US" b="1" dirty="0">
                <a:cs typeface="Times New Roman" pitchFamily="18" charset="0"/>
              </a:rPr>
              <a:t>Classes</a:t>
            </a:r>
            <a:r>
              <a:rPr lang="en-US" dirty="0">
                <a:cs typeface="Times New Roman" pitchFamily="18" charset="0"/>
              </a:rPr>
              <a:t> : </a:t>
            </a:r>
            <a:r>
              <a:rPr lang="en-US" dirty="0">
                <a:solidFill>
                  <a:srgbClr val="C00000"/>
                </a:solidFill>
                <a:cs typeface="Times New Roman" pitchFamily="18" charset="0"/>
              </a:rPr>
              <a:t>3 </a:t>
            </a:r>
            <a:r>
              <a:rPr lang="en-US" dirty="0">
                <a:cs typeface="Times New Roman" pitchFamily="18" charset="0"/>
              </a:rPr>
              <a:t>( Iris 1 (</a:t>
            </a:r>
            <a:r>
              <a:rPr lang="en-US" dirty="0" err="1">
                <a:solidFill>
                  <a:srgbClr val="008000"/>
                </a:solidFill>
                <a:latin typeface="Tahoma" pitchFamily="18"/>
                <a:ea typeface="Gothic" pitchFamily="2"/>
                <a:cs typeface="Lucidasans" pitchFamily="2"/>
              </a:rPr>
              <a:t>setosa</a:t>
            </a:r>
            <a:r>
              <a:rPr lang="en-US" dirty="0">
                <a:cs typeface="Times New Roman" pitchFamily="18" charset="0"/>
              </a:rPr>
              <a:t>) , Iris 2 (</a:t>
            </a:r>
            <a:r>
              <a:rPr lang="en-US" dirty="0" err="1">
                <a:cs typeface="Times New Roman" pitchFamily="18" charset="0"/>
              </a:rPr>
              <a:t>v</a:t>
            </a:r>
            <a:r>
              <a:rPr lang="en-US" dirty="0" err="1">
                <a:solidFill>
                  <a:srgbClr val="008000"/>
                </a:solidFill>
                <a:latin typeface="Tahoma" pitchFamily="18"/>
                <a:ea typeface="Gothic" pitchFamily="2"/>
                <a:cs typeface="Lucidasans" pitchFamily="2"/>
              </a:rPr>
              <a:t>ersoclolor</a:t>
            </a:r>
            <a:r>
              <a:rPr lang="en-US" dirty="0">
                <a:cs typeface="Times New Roman" pitchFamily="18" charset="0"/>
              </a:rPr>
              <a:t>), Iris 3 (</a:t>
            </a:r>
            <a:r>
              <a:rPr lang="en-US" dirty="0" err="1">
                <a:solidFill>
                  <a:srgbClr val="008000"/>
                </a:solidFill>
                <a:latin typeface="Tahoma" pitchFamily="18"/>
                <a:ea typeface="Gothic" pitchFamily="2"/>
                <a:cs typeface="Lucidasans" pitchFamily="2"/>
              </a:rPr>
              <a:t>verginica</a:t>
            </a:r>
            <a:r>
              <a:rPr lang="en-US" dirty="0">
                <a:cs typeface="Times New Roman" pitchFamily="18" charset="0"/>
              </a:rPr>
              <a:t>))</a:t>
            </a:r>
          </a:p>
        </p:txBody>
      </p:sp>
      <p:sp>
        <p:nvSpPr>
          <p:cNvPr id="104453" name="Rectangle 56"/>
          <p:cNvSpPr>
            <a:spLocks noChangeArrowheads="1"/>
          </p:cNvSpPr>
          <p:nvPr/>
        </p:nvSpPr>
        <p:spPr bwMode="auto">
          <a:xfrm>
            <a:off x="304800" y="1295400"/>
            <a:ext cx="8208963" cy="701675"/>
          </a:xfrm>
          <a:prstGeom prst="rect">
            <a:avLst/>
          </a:prstGeom>
          <a:noFill/>
          <a:ln w="9525">
            <a:noFill/>
            <a:miter lim="800000"/>
            <a:headEnd/>
            <a:tailEnd/>
          </a:ln>
        </p:spPr>
        <p:txBody>
          <a:bodyPr>
            <a:spAutoFit/>
          </a:bodyPr>
          <a:lstStyle/>
          <a:p>
            <a:r>
              <a:rPr lang="en-US" sz="2000">
                <a:solidFill>
                  <a:srgbClr val="2A03B9"/>
                </a:solidFill>
              </a:rPr>
              <a:t>The Confusion Matrix result from a classification session for the Iris Dataset using WEKA tool.</a:t>
            </a:r>
          </a:p>
        </p:txBody>
      </p:sp>
      <p:sp>
        <p:nvSpPr>
          <p:cNvPr id="104454" name="Line 57"/>
          <p:cNvSpPr>
            <a:spLocks noChangeShapeType="1"/>
          </p:cNvSpPr>
          <p:nvPr/>
        </p:nvSpPr>
        <p:spPr bwMode="auto">
          <a:xfrm flipV="1">
            <a:off x="5029200" y="5638800"/>
            <a:ext cx="2049463" cy="685800"/>
          </a:xfrm>
          <a:prstGeom prst="line">
            <a:avLst/>
          </a:prstGeom>
          <a:noFill/>
          <a:ln w="9525">
            <a:solidFill>
              <a:schemeClr val="tx1"/>
            </a:solidFill>
            <a:round/>
            <a:headEnd/>
            <a:tailEnd type="triangle" w="med" len="med"/>
          </a:ln>
        </p:spPr>
        <p:txBody>
          <a:bodyPr/>
          <a:lstStyle/>
          <a:p>
            <a:endParaRPr lang="en-US"/>
          </a:p>
        </p:txBody>
      </p:sp>
      <p:sp>
        <p:nvSpPr>
          <p:cNvPr id="104455" name="Text Box 58"/>
          <p:cNvSpPr txBox="1">
            <a:spLocks noChangeArrowheads="1"/>
          </p:cNvSpPr>
          <p:nvPr/>
        </p:nvSpPr>
        <p:spPr bwMode="auto">
          <a:xfrm>
            <a:off x="5651500" y="6237288"/>
            <a:ext cx="1512888" cy="336550"/>
          </a:xfrm>
          <a:prstGeom prst="rect">
            <a:avLst/>
          </a:prstGeom>
          <a:noFill/>
          <a:ln w="9525">
            <a:noFill/>
            <a:miter lim="800000"/>
            <a:headEnd/>
            <a:tailEnd/>
          </a:ln>
        </p:spPr>
        <p:txBody>
          <a:bodyPr>
            <a:spAutoFit/>
          </a:bodyPr>
          <a:lstStyle/>
          <a:p>
            <a:pPr>
              <a:spcBef>
                <a:spcPct val="50000"/>
              </a:spcBef>
            </a:pPr>
            <a:endParaRPr lang="en-US"/>
          </a:p>
        </p:txBody>
      </p:sp>
      <p:sp>
        <p:nvSpPr>
          <p:cNvPr id="104456" name="Text Box 59"/>
          <p:cNvSpPr txBox="1">
            <a:spLocks noChangeArrowheads="1"/>
          </p:cNvSpPr>
          <p:nvPr/>
        </p:nvSpPr>
        <p:spPr bwMode="auto">
          <a:xfrm>
            <a:off x="3352800" y="6319838"/>
            <a:ext cx="5472113" cy="336550"/>
          </a:xfrm>
          <a:prstGeom prst="rect">
            <a:avLst/>
          </a:prstGeom>
          <a:noFill/>
          <a:ln w="9525">
            <a:noFill/>
            <a:miter lim="800000"/>
            <a:headEnd/>
            <a:tailEnd/>
          </a:ln>
        </p:spPr>
        <p:txBody>
          <a:bodyPr>
            <a:spAutoFit/>
          </a:bodyPr>
          <a:lstStyle/>
          <a:p>
            <a:pPr>
              <a:spcBef>
                <a:spcPct val="50000"/>
              </a:spcBef>
            </a:pPr>
            <a:r>
              <a:rPr lang="en-US">
                <a:solidFill>
                  <a:srgbClr val="FF3300"/>
                </a:solidFill>
              </a:rPr>
              <a:t>Accuracy of Classification using the test data set</a:t>
            </a:r>
          </a:p>
        </p:txBody>
      </p:sp>
      <p:pic>
        <p:nvPicPr>
          <p:cNvPr id="104457" name="Picture 2"/>
          <p:cNvPicPr>
            <a:picLocks noChangeAspect="1" noChangeArrowheads="1"/>
          </p:cNvPicPr>
          <p:nvPr/>
        </p:nvPicPr>
        <p:blipFill>
          <a:blip r:embed="rId2" cstate="print"/>
          <a:srcRect/>
          <a:stretch>
            <a:fillRect/>
          </a:stretch>
        </p:blipFill>
        <p:spPr bwMode="auto">
          <a:xfrm>
            <a:off x="1752600" y="3160713"/>
            <a:ext cx="6583363" cy="2447925"/>
          </a:xfrm>
          <a:prstGeom prst="rect">
            <a:avLst/>
          </a:prstGeom>
          <a:noFill/>
          <a:ln w="9525">
            <a:noFill/>
            <a:miter lim="800000"/>
            <a:headEnd/>
            <a:tailEnd/>
          </a:ln>
        </p:spPr>
      </p:pic>
      <p:sp>
        <p:nvSpPr>
          <p:cNvPr id="10" name="Slide Number Placeholder 1"/>
          <p:cNvSpPr>
            <a:spLocks noGrp="1"/>
          </p:cNvSpPr>
          <p:nvPr>
            <p:ph type="sldNum" sz="quarter" idx="10"/>
          </p:nvPr>
        </p:nvSpPr>
        <p:spPr>
          <a:xfrm>
            <a:off x="7239000" y="6477000"/>
            <a:ext cx="1905000" cy="381000"/>
          </a:xfrm>
        </p:spPr>
        <p:txBody>
          <a:bodyPr/>
          <a:lstStyle/>
          <a:p>
            <a:pPr lvl="0" algn="r"/>
            <a:fld id="{84BC3539-106E-45E5-8AC4-4C82BEBDCFEE}" type="slidenum">
              <a:rPr/>
              <a:pPr lvl="0" algn="r"/>
              <a:t>12</a:t>
            </a:fld>
            <a:endParaRPr lang="en-US" dirty="0"/>
          </a:p>
        </p:txBody>
      </p:sp>
    </p:spTree>
  </p:cSld>
  <p:clrMapOvr>
    <a:masterClrMapping/>
  </p:clrMapOvr>
  <p:transition>
    <p:zo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sz="2800">
                <a:solidFill>
                  <a:srgbClr val="2A03B9"/>
                </a:solidFill>
              </a:rPr>
              <a:t>Limitation of Accuracy</a:t>
            </a:r>
          </a:p>
        </p:txBody>
      </p:sp>
      <p:sp>
        <p:nvSpPr>
          <p:cNvPr id="105475" name="Rectangle 3"/>
          <p:cNvSpPr>
            <a:spLocks noGrp="1" noChangeArrowheads="1"/>
          </p:cNvSpPr>
          <p:nvPr>
            <p:ph type="body" idx="1"/>
          </p:nvPr>
        </p:nvSpPr>
        <p:spPr>
          <a:xfrm>
            <a:off x="304800" y="1143000"/>
            <a:ext cx="8458200" cy="3352800"/>
          </a:xfrm>
        </p:spPr>
        <p:txBody>
          <a:bodyPr/>
          <a:lstStyle/>
          <a:p>
            <a:r>
              <a:rPr lang="en-US" sz="2400" dirty="0"/>
              <a:t>Consider a 2-class problem</a:t>
            </a:r>
          </a:p>
          <a:p>
            <a:pPr lvl="1"/>
            <a:r>
              <a:rPr lang="en-US" sz="2400" dirty="0"/>
              <a:t>Number of Class 0 examples = 9990</a:t>
            </a:r>
          </a:p>
          <a:p>
            <a:pPr lvl="1"/>
            <a:r>
              <a:rPr lang="en-US" sz="2400" dirty="0"/>
              <a:t>Number of Class 1 examples = 10</a:t>
            </a:r>
          </a:p>
          <a:p>
            <a:pPr lvl="1"/>
            <a:endParaRPr lang="en-US" sz="2400" dirty="0"/>
          </a:p>
          <a:p>
            <a:r>
              <a:rPr lang="en-US" sz="2400" dirty="0"/>
              <a:t>If model predicts everything to be class 0, accuracy is 9990/10000 = 99.9 %</a:t>
            </a:r>
          </a:p>
          <a:p>
            <a:pPr lvl="1"/>
            <a:r>
              <a:rPr lang="en-US" sz="2400" dirty="0"/>
              <a:t>Accuracy is misleading because model does not detect any class 1 example</a:t>
            </a:r>
          </a:p>
          <a:p>
            <a:pPr lvl="1"/>
            <a:endParaRPr lang="en-US" sz="2400" dirty="0"/>
          </a:p>
          <a:p>
            <a:r>
              <a:rPr lang="en-US" sz="2400" b="1" dirty="0">
                <a:solidFill>
                  <a:srgbClr val="FF0000"/>
                </a:solidFill>
              </a:rPr>
              <a:t>Note</a:t>
            </a:r>
            <a:r>
              <a:rPr lang="en-US" sz="2400" dirty="0"/>
              <a:t>: That’s why we need to look at all measures that can be obtained from the Confusion Matrix.</a:t>
            </a:r>
          </a:p>
          <a:p>
            <a:endParaRPr lang="en-US" sz="2400" dirty="0"/>
          </a:p>
          <a:p>
            <a:endParaRPr lang="en-US" sz="2400" dirty="0"/>
          </a:p>
        </p:txBody>
      </p:sp>
      <p:sp>
        <p:nvSpPr>
          <p:cNvPr id="4" name="Slide Number Placeholder 1"/>
          <p:cNvSpPr>
            <a:spLocks noGrp="1"/>
          </p:cNvSpPr>
          <p:nvPr>
            <p:ph type="sldNum" sz="quarter" idx="10"/>
          </p:nvPr>
        </p:nvSpPr>
        <p:spPr>
          <a:xfrm>
            <a:off x="7239000" y="6477000"/>
            <a:ext cx="1905000" cy="381000"/>
          </a:xfrm>
        </p:spPr>
        <p:txBody>
          <a:bodyPr/>
          <a:lstStyle/>
          <a:p>
            <a:pPr lvl="0" algn="r"/>
            <a:fld id="{84BC3539-106E-45E5-8AC4-4C82BEBDCFEE}" type="slidenum">
              <a:rPr/>
              <a:pPr lvl="0" algn="r"/>
              <a:t>13</a:t>
            </a:fld>
            <a:endParaRPr lang="en-US" dirty="0"/>
          </a:p>
        </p:txBody>
      </p:sp>
    </p:spTree>
  </p:cSld>
  <p:clrMapOvr>
    <a:masterClrMapping/>
  </p:clrMapOvr>
  <p:transition>
    <p:zo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Example 2: Sensitivity and specificity in Medical Domain</a:t>
            </a:r>
          </a:p>
        </p:txBody>
      </p:sp>
      <p:sp>
        <p:nvSpPr>
          <p:cNvPr id="6" name="Slide Number Placeholder 5"/>
          <p:cNvSpPr>
            <a:spLocks noGrp="1"/>
          </p:cNvSpPr>
          <p:nvPr>
            <p:ph type="sldNum" sz="quarter" idx="12"/>
          </p:nvPr>
        </p:nvSpPr>
        <p:spPr/>
        <p:txBody>
          <a:bodyPr/>
          <a:lstStyle/>
          <a:p>
            <a:pPr>
              <a:defRPr/>
            </a:pPr>
            <a:fld id="{67E8D664-0B13-4182-88AD-F3BF2622F4C7}" type="slidenum">
              <a:rPr lang="en-US" smtClean="0"/>
              <a:pPr>
                <a:defRPr/>
              </a:pPr>
              <a:t>14</a:t>
            </a:fld>
            <a:endParaRPr lang="en-US"/>
          </a:p>
        </p:txBody>
      </p:sp>
      <p:pic>
        <p:nvPicPr>
          <p:cNvPr id="192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276599"/>
            <a:ext cx="8305800" cy="329304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25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43000"/>
            <a:ext cx="7239000" cy="20141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2886493"/>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p:cNvSpPr>
            <a:spLocks noGrp="1"/>
          </p:cNvSpPr>
          <p:nvPr>
            <p:ph type="sldNum" sz="quarter" idx="12"/>
          </p:nvPr>
        </p:nvSpPr>
        <p:spPr>
          <a:noFill/>
        </p:spPr>
        <p:txBody>
          <a:bodyPr/>
          <a:lstStyle/>
          <a:p>
            <a:fld id="{3A6BD08B-2F44-445D-9E0A-6F1ED75EAA7A}" type="slidenum">
              <a:rPr lang="en-US" smtClean="0"/>
              <a:pPr/>
              <a:t>15</a:t>
            </a:fld>
            <a:endParaRPr lang="en-US"/>
          </a:p>
        </p:txBody>
      </p:sp>
      <p:sp>
        <p:nvSpPr>
          <p:cNvPr id="18435" name="Rectangle 2"/>
          <p:cNvSpPr>
            <a:spLocks noGrp="1" noChangeArrowheads="1"/>
          </p:cNvSpPr>
          <p:nvPr>
            <p:ph type="title"/>
          </p:nvPr>
        </p:nvSpPr>
        <p:spPr>
          <a:xfrm>
            <a:off x="533400" y="2169266"/>
            <a:ext cx="8402638" cy="2326533"/>
          </a:xfrm>
          <a:noFill/>
        </p:spPr>
        <p:txBody>
          <a:bodyPr lIns="92075" tIns="46038" rIns="92075" bIns="46038" anchor="ctr"/>
          <a:lstStyle/>
          <a:p>
            <a:pPr eaLnBrk="1" hangingPunct="1"/>
            <a:br>
              <a:rPr lang="en-US" sz="4400" dirty="0"/>
            </a:br>
            <a:r>
              <a:rPr lang="en-US" sz="4400" dirty="0"/>
              <a:t>End … Thanks</a:t>
            </a:r>
          </a:p>
        </p:txBody>
      </p:sp>
      <p:pic>
        <p:nvPicPr>
          <p:cNvPr id="60418" name="Picture 2" descr="C:\Users\pc\Desktop\My Pic 2020 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5563" y="34114"/>
            <a:ext cx="2738437" cy="21351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057400" y="5437257"/>
            <a:ext cx="5334000" cy="707886"/>
          </a:xfrm>
          <a:prstGeom prst="rect">
            <a:avLst/>
          </a:prstGeom>
          <a:noFill/>
        </p:spPr>
        <p:txBody>
          <a:bodyPr wrap="square" rtlCol="0">
            <a:spAutoFit/>
          </a:bodyPr>
          <a:lstStyle/>
          <a:p>
            <a:pPr algn="ctr"/>
            <a:r>
              <a:rPr lang="en-US" sz="2000" b="1" dirty="0">
                <a:solidFill>
                  <a:srgbClr val="C00000"/>
                </a:solidFill>
              </a:rPr>
              <a:t>Dr. Qasem Al-Radaideh</a:t>
            </a:r>
          </a:p>
          <a:p>
            <a:pPr algn="ctr"/>
            <a:r>
              <a:rPr lang="en-US" sz="2000" b="1" dirty="0">
                <a:solidFill>
                  <a:srgbClr val="00B050"/>
                </a:solidFill>
              </a:rPr>
              <a:t>Yarmouk University</a:t>
            </a:r>
          </a:p>
        </p:txBody>
      </p:sp>
    </p:spTree>
    <p:extLst>
      <p:ext uri="{BB962C8B-B14F-4D97-AF65-F5344CB8AC3E}">
        <p14:creationId xmlns:p14="http://schemas.microsoft.com/office/powerpoint/2010/main" val="3091748019"/>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7"/>
          <p:cNvSpPr>
            <a:spLocks noGrp="1"/>
          </p:cNvSpPr>
          <p:nvPr>
            <p:ph type="sldNum" sz="quarter" idx="12"/>
          </p:nvPr>
        </p:nvSpPr>
        <p:spPr>
          <a:noFill/>
        </p:spPr>
        <p:txBody>
          <a:bodyPr/>
          <a:lstStyle/>
          <a:p>
            <a:fld id="{45A6A607-B9F7-4119-84F0-5D39B934B30D}" type="slidenum">
              <a:rPr lang="en-US" smtClean="0"/>
              <a:pPr/>
              <a:t>2</a:t>
            </a:fld>
            <a:endParaRPr lang="en-US"/>
          </a:p>
        </p:txBody>
      </p:sp>
      <p:sp>
        <p:nvSpPr>
          <p:cNvPr id="9" name="Rectangle 2"/>
          <p:cNvSpPr txBox="1">
            <a:spLocks noChangeArrowheads="1"/>
          </p:cNvSpPr>
          <p:nvPr/>
        </p:nvSpPr>
        <p:spPr bwMode="auto">
          <a:xfrm>
            <a:off x="685800" y="3048000"/>
            <a:ext cx="7620000" cy="533400"/>
          </a:xfrm>
          <a:prstGeom prst="rect">
            <a:avLst/>
          </a:prstGeom>
          <a:noFill/>
          <a:ln w="9525">
            <a:noFill/>
            <a:miter lim="800000"/>
            <a:headEnd/>
            <a:tailEnd/>
          </a:ln>
        </p:spPr>
        <p:txBody>
          <a:bodyPr lIns="92075" tIns="46038" rIns="92075" bIns="46038" anchor="b"/>
          <a:lstStyle/>
          <a:p>
            <a:pPr algn="ctr">
              <a:defRPr/>
            </a:pPr>
            <a:r>
              <a:rPr lang="en-US" sz="4400" b="1" dirty="0">
                <a:solidFill>
                  <a:srgbClr val="170981"/>
                </a:solidFill>
              </a:rPr>
              <a:t>Accuracy and Error Measures</a:t>
            </a:r>
            <a:endParaRPr lang="en-US" sz="4800" b="1" kern="0" dirty="0">
              <a:solidFill>
                <a:srgbClr val="170981"/>
              </a:solidFill>
              <a:latin typeface="+mj-lt"/>
              <a:ea typeface="+mj-ea"/>
              <a:cs typeface="+mj-cs"/>
            </a:endParaRPr>
          </a:p>
        </p:txBody>
      </p:sp>
    </p:spTree>
    <p:extLst>
      <p:ext uri="{BB962C8B-B14F-4D97-AF65-F5344CB8AC3E}">
        <p14:creationId xmlns:p14="http://schemas.microsoft.com/office/powerpoint/2010/main" val="328400436"/>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p:txBody>
          <a:bodyPr/>
          <a:lstStyle/>
          <a:p>
            <a:r>
              <a:rPr lang="en-US" sz="2800"/>
              <a:t>6.12 Accuracy and Error Measures</a:t>
            </a:r>
          </a:p>
        </p:txBody>
      </p:sp>
      <p:sp>
        <p:nvSpPr>
          <p:cNvPr id="3" name="Text Placeholder 2"/>
          <p:cNvSpPr>
            <a:spLocks noGrp="1"/>
          </p:cNvSpPr>
          <p:nvPr>
            <p:ph type="body" sz="half" idx="1"/>
          </p:nvPr>
        </p:nvSpPr>
        <p:spPr>
          <a:xfrm>
            <a:off x="304800" y="1371600"/>
            <a:ext cx="8229600" cy="5105400"/>
          </a:xfrm>
        </p:spPr>
        <p:txBody>
          <a:bodyPr/>
          <a:lstStyle/>
          <a:p>
            <a:pPr>
              <a:defRPr/>
            </a:pPr>
            <a:r>
              <a:rPr lang="en-US" sz="1800" dirty="0"/>
              <a:t>The </a:t>
            </a:r>
            <a:r>
              <a:rPr lang="en-US" sz="1800" b="1" dirty="0"/>
              <a:t>accuracy of a classifier </a:t>
            </a:r>
            <a:r>
              <a:rPr lang="en-US" sz="1800" dirty="0"/>
              <a:t>on a given test set is the percentage of test set tuples that are correctly classified by the classifier. </a:t>
            </a:r>
          </a:p>
          <a:p>
            <a:pPr lvl="1">
              <a:defRPr/>
            </a:pPr>
            <a:r>
              <a:rPr lang="en-US" sz="1600" dirty="0">
                <a:ea typeface="+mn-ea"/>
                <a:cs typeface="+mn-cs"/>
              </a:rPr>
              <a:t>In the pattern recognition literature, this is also referred to as the overall recognition rate of the classifier, that is, it reflects how well the classifier recognizes tuples of the various classes.</a:t>
            </a:r>
          </a:p>
          <a:p>
            <a:pPr lvl="1">
              <a:defRPr/>
            </a:pPr>
            <a:endParaRPr lang="en-US" sz="1800" dirty="0">
              <a:ea typeface="+mn-ea"/>
              <a:cs typeface="+mn-cs"/>
            </a:endParaRPr>
          </a:p>
          <a:p>
            <a:pPr>
              <a:defRPr/>
            </a:pPr>
            <a:r>
              <a:rPr lang="en-US" sz="1800" dirty="0"/>
              <a:t>We can also speak of the </a:t>
            </a:r>
            <a:r>
              <a:rPr lang="en-US" sz="1800" b="1" dirty="0"/>
              <a:t>error rate </a:t>
            </a:r>
            <a:r>
              <a:rPr lang="en-US" sz="1800" dirty="0"/>
              <a:t>or </a:t>
            </a:r>
            <a:r>
              <a:rPr lang="en-US" sz="1800" b="1" dirty="0"/>
              <a:t>misclassification rate </a:t>
            </a:r>
            <a:r>
              <a:rPr lang="en-US" sz="1800" dirty="0"/>
              <a:t>of a classifier, M, which is simply 1-Acc(M), where Acc(M) is the accuracy of M. </a:t>
            </a:r>
          </a:p>
          <a:p>
            <a:pPr lvl="1">
              <a:defRPr/>
            </a:pPr>
            <a:r>
              <a:rPr lang="en-US" sz="1600" dirty="0">
                <a:ea typeface="+mn-ea"/>
                <a:cs typeface="+mn-cs"/>
              </a:rPr>
              <a:t>If we were to use the training set to estimate the error rate of a model, this quantity is known as the </a:t>
            </a:r>
            <a:r>
              <a:rPr lang="en-US" sz="1600" dirty="0" err="1">
                <a:ea typeface="+mn-ea"/>
                <a:cs typeface="+mn-cs"/>
              </a:rPr>
              <a:t>resubstitution</a:t>
            </a:r>
            <a:r>
              <a:rPr lang="en-US" sz="1600" dirty="0">
                <a:ea typeface="+mn-ea"/>
                <a:cs typeface="+mn-cs"/>
              </a:rPr>
              <a:t> error.</a:t>
            </a:r>
          </a:p>
          <a:p>
            <a:pPr lvl="1">
              <a:defRPr/>
            </a:pPr>
            <a:r>
              <a:rPr lang="en-US" sz="1600" dirty="0">
                <a:ea typeface="+mn-ea"/>
                <a:cs typeface="+mn-cs"/>
              </a:rPr>
              <a:t>This error estimate is optimistic of the true error rate (and similarly, the corresponding accuracy estimate is optimistic) because the model is not tested on any samples that it has not already seen.</a:t>
            </a:r>
            <a:endParaRPr lang="en-US" sz="1600" dirty="0"/>
          </a:p>
        </p:txBody>
      </p:sp>
      <p:sp>
        <p:nvSpPr>
          <p:cNvPr id="100356" name="Slide Number Placeholder 7"/>
          <p:cNvSpPr>
            <a:spLocks noGrp="1"/>
          </p:cNvSpPr>
          <p:nvPr>
            <p:ph type="sldNum" sz="quarter" idx="12"/>
          </p:nvPr>
        </p:nvSpPr>
        <p:spPr>
          <a:noFill/>
        </p:spPr>
        <p:txBody>
          <a:bodyPr/>
          <a:lstStyle/>
          <a:p>
            <a:fld id="{85BD525D-37D6-4B60-BC56-787FD7D88BF0}" type="slidenum">
              <a:rPr lang="en-US" smtClean="0"/>
              <a:pPr/>
              <a:t>3</a:t>
            </a:fld>
            <a:endParaRPr lang="en-US"/>
          </a:p>
        </p:txBody>
      </p:sp>
    </p:spTree>
    <p:extLst>
      <p:ext uri="{BB962C8B-B14F-4D97-AF65-F5344CB8AC3E}">
        <p14:creationId xmlns:p14="http://schemas.microsoft.com/office/powerpoint/2010/main" val="3275671681"/>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7"/>
          <p:cNvSpPr>
            <a:spLocks noGrp="1"/>
          </p:cNvSpPr>
          <p:nvPr>
            <p:ph type="sldNum" sz="quarter" idx="12"/>
          </p:nvPr>
        </p:nvSpPr>
        <p:spPr>
          <a:noFill/>
        </p:spPr>
        <p:txBody>
          <a:bodyPr/>
          <a:lstStyle/>
          <a:p>
            <a:fld id="{49B83250-502A-4265-A431-42EF892D449F}" type="slidenum">
              <a:rPr lang="en-US" smtClean="0"/>
              <a:pPr/>
              <a:t>4</a:t>
            </a:fld>
            <a:endParaRPr lang="en-US"/>
          </a:p>
        </p:txBody>
      </p:sp>
      <p:sp>
        <p:nvSpPr>
          <p:cNvPr id="102403" name="Rectangle 2"/>
          <p:cNvSpPr>
            <a:spLocks noGrp="1" noChangeArrowheads="1"/>
          </p:cNvSpPr>
          <p:nvPr>
            <p:ph type="title"/>
          </p:nvPr>
        </p:nvSpPr>
        <p:spPr>
          <a:xfrm>
            <a:off x="0" y="381000"/>
            <a:ext cx="8610600" cy="533400"/>
          </a:xfrm>
          <a:noFill/>
        </p:spPr>
        <p:txBody>
          <a:bodyPr lIns="92075" tIns="46038" rIns="92075" bIns="46038"/>
          <a:lstStyle/>
          <a:p>
            <a:pPr eaLnBrk="1" hangingPunct="1"/>
            <a:r>
              <a:rPr lang="en-US" sz="2800"/>
              <a:t>Confusion matrix</a:t>
            </a:r>
          </a:p>
        </p:txBody>
      </p:sp>
      <p:sp>
        <p:nvSpPr>
          <p:cNvPr id="102404" name="Rectangle 3"/>
          <p:cNvSpPr>
            <a:spLocks noGrp="1" noChangeArrowheads="1"/>
          </p:cNvSpPr>
          <p:nvPr>
            <p:ph type="body" sz="half" idx="1"/>
          </p:nvPr>
        </p:nvSpPr>
        <p:spPr>
          <a:xfrm>
            <a:off x="457200" y="1219200"/>
            <a:ext cx="8229600" cy="4114800"/>
          </a:xfrm>
          <a:noFill/>
        </p:spPr>
        <p:txBody>
          <a:bodyPr lIns="92075" tIns="46038" rIns="92075" bIns="46038"/>
          <a:lstStyle/>
          <a:p>
            <a:r>
              <a:rPr lang="en-US" sz="1400" dirty="0"/>
              <a:t>The confusion matrix is a useful tool for analyzing how well your classifier can recognize tuples of different classes. </a:t>
            </a:r>
            <a:r>
              <a:rPr lang="en-US" sz="1400" dirty="0">
                <a:cs typeface="Times New Roman" pitchFamily="18" charset="0"/>
              </a:rPr>
              <a:t>A confusion matrix contains information about </a:t>
            </a:r>
            <a:r>
              <a:rPr lang="en-US" sz="1400" b="1" dirty="0">
                <a:cs typeface="Times New Roman" pitchFamily="18" charset="0"/>
              </a:rPr>
              <a:t>actual</a:t>
            </a:r>
            <a:r>
              <a:rPr lang="en-US" sz="1400" dirty="0">
                <a:cs typeface="Times New Roman" pitchFamily="18" charset="0"/>
              </a:rPr>
              <a:t> and </a:t>
            </a:r>
            <a:r>
              <a:rPr lang="en-US" sz="1400" b="1" dirty="0">
                <a:cs typeface="Times New Roman" pitchFamily="18" charset="0"/>
              </a:rPr>
              <a:t>predicted</a:t>
            </a:r>
            <a:r>
              <a:rPr lang="en-US" sz="1400" dirty="0">
                <a:cs typeface="Times New Roman" pitchFamily="18" charset="0"/>
              </a:rPr>
              <a:t>  classifications done by a classification system.</a:t>
            </a:r>
          </a:p>
          <a:p>
            <a:endParaRPr lang="en-US" sz="1400" dirty="0"/>
          </a:p>
          <a:p>
            <a:r>
              <a:rPr lang="en-US" sz="1400" dirty="0"/>
              <a:t>Given m classes, a confusion matrix is a table of at least size m by m. An entry, </a:t>
            </a:r>
            <a:r>
              <a:rPr lang="en-US" sz="1400" i="1" dirty="0" err="1"/>
              <a:t>CM</a:t>
            </a:r>
            <a:r>
              <a:rPr lang="en-US" sz="1400" i="1" baseline="-25000" dirty="0" err="1"/>
              <a:t>i,j</a:t>
            </a:r>
            <a:r>
              <a:rPr lang="en-US" sz="1400" dirty="0"/>
              <a:t> in the first m rows and m columns indicates the number of tuples of class </a:t>
            </a:r>
            <a:r>
              <a:rPr lang="en-US" sz="1400" i="1" dirty="0" err="1"/>
              <a:t>i</a:t>
            </a:r>
            <a:r>
              <a:rPr lang="en-US" sz="1400" dirty="0"/>
              <a:t> that were labeled by the classifier as class j.</a:t>
            </a:r>
          </a:p>
          <a:p>
            <a:r>
              <a:rPr lang="en-US" sz="1400" dirty="0"/>
              <a:t>For a classifier to have good accuracy, ideally most of the tuples would be represented along the diagonal of the confusion matrix, from entry </a:t>
            </a:r>
            <a:r>
              <a:rPr lang="en-US" sz="1400" i="1" dirty="0"/>
              <a:t>CM</a:t>
            </a:r>
            <a:r>
              <a:rPr lang="en-US" sz="1400" i="1" baseline="-25000" dirty="0"/>
              <a:t>1,1</a:t>
            </a:r>
            <a:r>
              <a:rPr lang="en-US" sz="1400" dirty="0"/>
              <a:t> to entry </a:t>
            </a:r>
            <a:r>
              <a:rPr lang="en-US" sz="1400" i="1" dirty="0" err="1"/>
              <a:t>CM</a:t>
            </a:r>
            <a:r>
              <a:rPr lang="en-US" sz="1400" i="1" baseline="-25000" dirty="0" err="1"/>
              <a:t>mj,m</a:t>
            </a:r>
            <a:r>
              <a:rPr lang="en-US" sz="1400" dirty="0"/>
              <a:t> with the rest of the entries being close to zero.</a:t>
            </a:r>
          </a:p>
          <a:p>
            <a:endParaRPr lang="en-US" sz="1400" dirty="0"/>
          </a:p>
          <a:p>
            <a:pPr eaLnBrk="1" hangingPunct="1"/>
            <a:r>
              <a:rPr lang="en-US" sz="1400" dirty="0"/>
              <a:t>Accuracy of a classifier M, acc(M): percentage of test set tuples that are correctly classified by the model M</a:t>
            </a:r>
          </a:p>
          <a:p>
            <a:pPr lvl="1" eaLnBrk="1" hangingPunct="1"/>
            <a:r>
              <a:rPr lang="en-US" sz="1400" dirty="0"/>
              <a:t>Error rate (misclassification rate) of M = 1 – acc(M)</a:t>
            </a:r>
          </a:p>
          <a:p>
            <a:pPr lvl="1" eaLnBrk="1" hangingPunct="1"/>
            <a:endParaRPr lang="en-US" sz="1400" dirty="0"/>
          </a:p>
          <a:p>
            <a:pPr eaLnBrk="1" hangingPunct="1"/>
            <a:r>
              <a:rPr lang="en-US" sz="1400" dirty="0"/>
              <a:t>Alternative accuracy measures (e.g., for cancer diagnosis)</a:t>
            </a:r>
          </a:p>
          <a:p>
            <a:pPr lvl="1" eaLnBrk="1" hangingPunct="1">
              <a:buFont typeface="Wingdings" pitchFamily="2" charset="2"/>
              <a:buNone/>
            </a:pPr>
            <a:endParaRPr lang="en-US" sz="1400" dirty="0"/>
          </a:p>
          <a:p>
            <a:pPr lvl="1" eaLnBrk="1" hangingPunct="1">
              <a:buFont typeface="Wingdings" pitchFamily="2" charset="2"/>
              <a:buNone/>
            </a:pPr>
            <a:endParaRPr lang="en-US" sz="1400" dirty="0"/>
          </a:p>
          <a:p>
            <a:pPr lvl="1" eaLnBrk="1" hangingPunct="1">
              <a:buFont typeface="Wingdings" pitchFamily="2" charset="2"/>
              <a:buNone/>
            </a:pPr>
            <a:endParaRPr lang="en-US" sz="1400" dirty="0"/>
          </a:p>
        </p:txBody>
      </p:sp>
    </p:spTree>
    <p:extLst>
      <p:ext uri="{BB962C8B-B14F-4D97-AF65-F5344CB8AC3E}">
        <p14:creationId xmlns:p14="http://schemas.microsoft.com/office/powerpoint/2010/main" val="3899987723"/>
      </p:ext>
    </p:extLst>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7"/>
          <p:cNvSpPr>
            <a:spLocks noGrp="1"/>
          </p:cNvSpPr>
          <p:nvPr>
            <p:ph type="sldNum" sz="quarter" idx="12"/>
          </p:nvPr>
        </p:nvSpPr>
        <p:spPr>
          <a:noFill/>
        </p:spPr>
        <p:txBody>
          <a:bodyPr/>
          <a:lstStyle/>
          <a:p>
            <a:fld id="{49B83250-502A-4265-A431-42EF892D449F}" type="slidenum">
              <a:rPr lang="en-US" smtClean="0"/>
              <a:pPr/>
              <a:t>5</a:t>
            </a:fld>
            <a:endParaRPr lang="en-US"/>
          </a:p>
        </p:txBody>
      </p:sp>
      <p:sp>
        <p:nvSpPr>
          <p:cNvPr id="102403" name="Rectangle 2"/>
          <p:cNvSpPr>
            <a:spLocks noGrp="1" noChangeArrowheads="1"/>
          </p:cNvSpPr>
          <p:nvPr>
            <p:ph type="title"/>
          </p:nvPr>
        </p:nvSpPr>
        <p:spPr>
          <a:xfrm>
            <a:off x="0" y="381000"/>
            <a:ext cx="8610600" cy="533400"/>
          </a:xfrm>
          <a:noFill/>
        </p:spPr>
        <p:txBody>
          <a:bodyPr lIns="92075" tIns="46038" rIns="92075" bIns="46038"/>
          <a:lstStyle/>
          <a:p>
            <a:pPr eaLnBrk="1" hangingPunct="1"/>
            <a:r>
              <a:rPr lang="en-US" sz="2800" dirty="0"/>
              <a:t>Confusion matrix</a:t>
            </a:r>
          </a:p>
        </p:txBody>
      </p:sp>
      <p:pic>
        <p:nvPicPr>
          <p:cNvPr id="10" name="Picture 2"/>
          <p:cNvPicPr>
            <a:picLocks noChangeAspect="1" noChangeArrowheads="1"/>
          </p:cNvPicPr>
          <p:nvPr/>
        </p:nvPicPr>
        <p:blipFill>
          <a:blip r:embed="rId3" cstate="print"/>
          <a:srcRect/>
          <a:stretch>
            <a:fillRect/>
          </a:stretch>
        </p:blipFill>
        <p:spPr bwMode="auto">
          <a:xfrm>
            <a:off x="228600" y="1143000"/>
            <a:ext cx="7924800" cy="1600200"/>
          </a:xfrm>
          <a:prstGeom prst="rect">
            <a:avLst/>
          </a:prstGeom>
          <a:noFill/>
          <a:ln w="9525">
            <a:noFill/>
            <a:miter lim="800000"/>
            <a:headEnd/>
            <a:tailEnd/>
          </a:ln>
        </p:spPr>
      </p:pic>
      <p:pic>
        <p:nvPicPr>
          <p:cNvPr id="11" name="Picture 3"/>
          <p:cNvPicPr>
            <a:picLocks noChangeAspect="1" noChangeArrowheads="1"/>
          </p:cNvPicPr>
          <p:nvPr/>
        </p:nvPicPr>
        <p:blipFill>
          <a:blip r:embed="rId4" cstate="print"/>
          <a:srcRect/>
          <a:stretch>
            <a:fillRect/>
          </a:stretch>
        </p:blipFill>
        <p:spPr bwMode="auto">
          <a:xfrm>
            <a:off x="304800" y="2819400"/>
            <a:ext cx="7848600" cy="828675"/>
          </a:xfrm>
          <a:prstGeom prst="rect">
            <a:avLst/>
          </a:prstGeom>
          <a:noFill/>
          <a:ln w="9525">
            <a:noFill/>
            <a:miter lim="800000"/>
            <a:headEnd/>
            <a:tailEnd/>
          </a:ln>
        </p:spPr>
      </p:pic>
      <p:pic>
        <p:nvPicPr>
          <p:cNvPr id="19149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3886200"/>
            <a:ext cx="7962900" cy="26373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13754548"/>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6" name="Slide Number Placeholder 5"/>
          <p:cNvSpPr>
            <a:spLocks noGrp="1"/>
          </p:cNvSpPr>
          <p:nvPr>
            <p:ph type="sldNum" sz="quarter" idx="12"/>
          </p:nvPr>
        </p:nvSpPr>
        <p:spPr/>
        <p:txBody>
          <a:bodyPr/>
          <a:lstStyle/>
          <a:p>
            <a:pPr>
              <a:defRPr/>
            </a:pPr>
            <a:fld id="{67E8D664-0B13-4182-88AD-F3BF2622F4C7}" type="slidenum">
              <a:rPr lang="en-US" smtClean="0"/>
              <a:pPr>
                <a:defRPr/>
              </a:pPr>
              <a:t>6</a:t>
            </a:fld>
            <a:endParaRPr lang="en-US"/>
          </a:p>
        </p:txBody>
      </p:sp>
      <p:pic>
        <p:nvPicPr>
          <p:cNvPr id="1904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227" y="1447800"/>
            <a:ext cx="8177873"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04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063" y="4800600"/>
            <a:ext cx="8458200" cy="9066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04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127" y="5707245"/>
            <a:ext cx="1261796" cy="3125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5452985"/>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04800" y="228600"/>
            <a:ext cx="8402638" cy="609600"/>
          </a:xfrm>
        </p:spPr>
        <p:txBody>
          <a:bodyPr/>
          <a:lstStyle/>
          <a:p>
            <a:r>
              <a:rPr lang="en-US" sz="2800" dirty="0"/>
              <a:t>Reminder : Model Evaluation</a:t>
            </a:r>
          </a:p>
        </p:txBody>
      </p:sp>
      <p:sp>
        <p:nvSpPr>
          <p:cNvPr id="48131" name="Slide Number Placeholder 4"/>
          <p:cNvSpPr>
            <a:spLocks noGrp="1"/>
          </p:cNvSpPr>
          <p:nvPr>
            <p:ph type="sldNum" sz="quarter" idx="12"/>
          </p:nvPr>
        </p:nvSpPr>
        <p:spPr>
          <a:noFill/>
        </p:spPr>
        <p:txBody>
          <a:bodyPr/>
          <a:lstStyle/>
          <a:p>
            <a:fld id="{7D3C8AF8-B24B-434F-854F-02875419E093}" type="slidenum">
              <a:rPr lang="en-US" smtClean="0"/>
              <a:pPr/>
              <a:t>7</a:t>
            </a:fld>
            <a:endParaRPr lang="en-US"/>
          </a:p>
        </p:txBody>
      </p:sp>
      <p:graphicFrame>
        <p:nvGraphicFramePr>
          <p:cNvPr id="7" name="Table 6"/>
          <p:cNvGraphicFramePr>
            <a:graphicFrameLocks noGrp="1"/>
          </p:cNvGraphicFramePr>
          <p:nvPr/>
        </p:nvGraphicFramePr>
        <p:xfrm>
          <a:off x="228600" y="3124200"/>
          <a:ext cx="6324600" cy="24333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3767">
                  <a:extLst>
                    <a:ext uri="{9D8B030D-6E8A-4147-A177-3AD203B41FA5}">
                      <a16:colId xmlns:a16="http://schemas.microsoft.com/office/drawing/2014/main" val="20003"/>
                    </a:ext>
                  </a:extLst>
                </a:gridCol>
                <a:gridCol w="1065797">
                  <a:extLst>
                    <a:ext uri="{9D8B030D-6E8A-4147-A177-3AD203B41FA5}">
                      <a16:colId xmlns:a16="http://schemas.microsoft.com/office/drawing/2014/main" val="20004"/>
                    </a:ext>
                  </a:extLst>
                </a:gridCol>
                <a:gridCol w="1299436">
                  <a:extLst>
                    <a:ext uri="{9D8B030D-6E8A-4147-A177-3AD203B41FA5}">
                      <a16:colId xmlns:a16="http://schemas.microsoft.com/office/drawing/2014/main" val="20005"/>
                    </a:ext>
                  </a:extLst>
                </a:gridCol>
              </a:tblGrid>
              <a:tr h="370840">
                <a:tc>
                  <a:txBody>
                    <a:bodyPr/>
                    <a:lstStyle/>
                    <a:p>
                      <a:pPr algn="ctr"/>
                      <a:r>
                        <a:rPr lang="en-US" sz="1600" dirty="0"/>
                        <a:t>No</a:t>
                      </a:r>
                    </a:p>
                  </a:txBody>
                  <a:tcPr/>
                </a:tc>
                <a:tc>
                  <a:txBody>
                    <a:bodyPr/>
                    <a:lstStyle/>
                    <a:p>
                      <a:pPr algn="ctr"/>
                      <a:r>
                        <a:rPr lang="en-US" sz="1600" dirty="0"/>
                        <a:t>Age</a:t>
                      </a:r>
                    </a:p>
                  </a:txBody>
                  <a:tcPr/>
                </a:tc>
                <a:tc>
                  <a:txBody>
                    <a:bodyPr/>
                    <a:lstStyle/>
                    <a:p>
                      <a:pPr algn="ctr"/>
                      <a:r>
                        <a:rPr lang="en-US" sz="1600" dirty="0"/>
                        <a:t>Income</a:t>
                      </a:r>
                    </a:p>
                  </a:txBody>
                  <a:tcPr/>
                </a:tc>
                <a:tc>
                  <a:txBody>
                    <a:bodyPr/>
                    <a:lstStyle/>
                    <a:p>
                      <a:pPr algn="ctr"/>
                      <a:r>
                        <a:rPr lang="en-US" sz="1600" dirty="0"/>
                        <a:t>Student</a:t>
                      </a:r>
                    </a:p>
                  </a:txBody>
                  <a:tcPr/>
                </a:tc>
                <a:tc>
                  <a:txBody>
                    <a:bodyPr/>
                    <a:lstStyle/>
                    <a:p>
                      <a:pPr algn="ctr"/>
                      <a:r>
                        <a:rPr lang="en-US" sz="1600" dirty="0"/>
                        <a:t>Credit</a:t>
                      </a:r>
                    </a:p>
                    <a:p>
                      <a:pPr algn="ctr"/>
                      <a:r>
                        <a:rPr lang="en-US" sz="1600" dirty="0"/>
                        <a:t>Rating</a:t>
                      </a:r>
                    </a:p>
                  </a:txBody>
                  <a:tcPr/>
                </a:tc>
                <a:tc>
                  <a:txBody>
                    <a:bodyPr/>
                    <a:lstStyle/>
                    <a:p>
                      <a:pPr algn="ctr"/>
                      <a:r>
                        <a:rPr lang="en-US" sz="1600" dirty="0"/>
                        <a:t>Buys</a:t>
                      </a:r>
                    </a:p>
                    <a:p>
                      <a:pPr algn="ctr"/>
                      <a:r>
                        <a:rPr lang="en-US" sz="1600" dirty="0"/>
                        <a:t>computer</a:t>
                      </a:r>
                    </a:p>
                  </a:txBody>
                  <a:tcPr/>
                </a:tc>
                <a:extLst>
                  <a:ext uri="{0D108BD9-81ED-4DB2-BD59-A6C34878D82A}">
                    <a16:rowId xmlns:a16="http://schemas.microsoft.com/office/drawing/2014/main" val="10000"/>
                  </a:ext>
                </a:extLst>
              </a:tr>
              <a:tr h="370840">
                <a:tc>
                  <a:txBody>
                    <a:bodyPr/>
                    <a:lstStyle/>
                    <a:p>
                      <a:pPr algn="ctr"/>
                      <a:r>
                        <a:rPr lang="en-US" sz="1600" dirty="0"/>
                        <a:t>1</a:t>
                      </a:r>
                    </a:p>
                  </a:txBody>
                  <a:tcPr/>
                </a:tc>
                <a:tc>
                  <a:txBody>
                    <a:bodyPr/>
                    <a:lstStyle/>
                    <a:p>
                      <a:pPr algn="ctr"/>
                      <a:r>
                        <a:rPr lang="en-US" sz="1600" dirty="0"/>
                        <a:t>Youth</a:t>
                      </a:r>
                    </a:p>
                  </a:txBody>
                  <a:tcPr/>
                </a:tc>
                <a:tc>
                  <a:txBody>
                    <a:bodyPr/>
                    <a:lstStyle/>
                    <a:p>
                      <a:pPr algn="ctr"/>
                      <a:r>
                        <a:rPr lang="en-US" sz="1600" dirty="0"/>
                        <a:t>High</a:t>
                      </a:r>
                    </a:p>
                  </a:txBody>
                  <a:tcPr/>
                </a:tc>
                <a:tc>
                  <a:txBody>
                    <a:bodyPr/>
                    <a:lstStyle/>
                    <a:p>
                      <a:pPr algn="ctr"/>
                      <a:r>
                        <a:rPr lang="en-US" sz="1600" dirty="0"/>
                        <a:t>No</a:t>
                      </a:r>
                    </a:p>
                  </a:txBody>
                  <a:tcPr/>
                </a:tc>
                <a:tc>
                  <a:txBody>
                    <a:bodyPr/>
                    <a:lstStyle/>
                    <a:p>
                      <a:pPr algn="ctr"/>
                      <a:r>
                        <a:rPr lang="en-US" sz="1600" dirty="0"/>
                        <a:t>Fair</a:t>
                      </a:r>
                    </a:p>
                  </a:txBody>
                  <a:tcPr/>
                </a:tc>
                <a:tc>
                  <a:txBody>
                    <a:bodyPr/>
                    <a:lstStyle/>
                    <a:p>
                      <a:pPr algn="ctr"/>
                      <a:r>
                        <a:rPr lang="en-US" sz="1600" dirty="0"/>
                        <a:t>No</a:t>
                      </a:r>
                    </a:p>
                  </a:txBody>
                  <a:tcPr/>
                </a:tc>
                <a:extLst>
                  <a:ext uri="{0D108BD9-81ED-4DB2-BD59-A6C34878D82A}">
                    <a16:rowId xmlns:a16="http://schemas.microsoft.com/office/drawing/2014/main" val="10001"/>
                  </a:ext>
                </a:extLst>
              </a:tr>
              <a:tr h="370840">
                <a:tc>
                  <a:txBody>
                    <a:bodyPr/>
                    <a:lstStyle/>
                    <a:p>
                      <a:pPr algn="ctr"/>
                      <a:r>
                        <a:rPr lang="en-US" sz="1600" dirty="0"/>
                        <a:t>2</a:t>
                      </a:r>
                    </a:p>
                  </a:txBody>
                  <a:tcPr/>
                </a:tc>
                <a:tc>
                  <a:txBody>
                    <a:bodyPr/>
                    <a:lstStyle/>
                    <a:p>
                      <a:pPr algn="ctr"/>
                      <a:r>
                        <a:rPr lang="en-US" sz="1600" dirty="0"/>
                        <a:t>Senior</a:t>
                      </a:r>
                    </a:p>
                  </a:txBody>
                  <a:tcPr/>
                </a:tc>
                <a:tc>
                  <a:txBody>
                    <a:bodyPr/>
                    <a:lstStyle/>
                    <a:p>
                      <a:pPr algn="ctr"/>
                      <a:r>
                        <a:rPr lang="en-US" sz="1600" dirty="0"/>
                        <a:t>Low</a:t>
                      </a:r>
                    </a:p>
                  </a:txBody>
                  <a:tcPr/>
                </a:tc>
                <a:tc>
                  <a:txBody>
                    <a:bodyPr/>
                    <a:lstStyle/>
                    <a:p>
                      <a:pPr algn="ctr"/>
                      <a:r>
                        <a:rPr lang="en-US" sz="1600" dirty="0"/>
                        <a:t>Yes</a:t>
                      </a:r>
                    </a:p>
                  </a:txBody>
                  <a:tcPr/>
                </a:tc>
                <a:tc>
                  <a:txBody>
                    <a:bodyPr/>
                    <a:lstStyle/>
                    <a:p>
                      <a:pPr algn="ctr"/>
                      <a:r>
                        <a:rPr lang="en-US" sz="1600" dirty="0"/>
                        <a:t>Excellent</a:t>
                      </a:r>
                    </a:p>
                  </a:txBody>
                  <a:tcPr/>
                </a:tc>
                <a:tc>
                  <a:txBody>
                    <a:bodyPr/>
                    <a:lstStyle/>
                    <a:p>
                      <a:pPr algn="ctr"/>
                      <a:r>
                        <a:rPr lang="en-US" sz="1600" dirty="0"/>
                        <a:t>Yes</a:t>
                      </a:r>
                    </a:p>
                  </a:txBody>
                  <a:tcPr/>
                </a:tc>
                <a:extLst>
                  <a:ext uri="{0D108BD9-81ED-4DB2-BD59-A6C34878D82A}">
                    <a16:rowId xmlns:a16="http://schemas.microsoft.com/office/drawing/2014/main" val="10002"/>
                  </a:ext>
                </a:extLst>
              </a:tr>
              <a:tr h="370840">
                <a:tc>
                  <a:txBody>
                    <a:bodyPr/>
                    <a:lstStyle/>
                    <a:p>
                      <a:pPr algn="ctr"/>
                      <a:r>
                        <a:rPr lang="en-US" sz="1600" dirty="0"/>
                        <a:t>3</a:t>
                      </a:r>
                    </a:p>
                  </a:txBody>
                  <a:tcPr/>
                </a:tc>
                <a:tc>
                  <a:txBody>
                    <a:bodyPr/>
                    <a:lstStyle/>
                    <a:p>
                      <a:pPr algn="ctr"/>
                      <a:r>
                        <a:rPr lang="en-US" sz="1600" dirty="0"/>
                        <a:t>Middle-Age</a:t>
                      </a:r>
                    </a:p>
                  </a:txBody>
                  <a:tcPr/>
                </a:tc>
                <a:tc>
                  <a:txBody>
                    <a:bodyPr/>
                    <a:lstStyle/>
                    <a:p>
                      <a:pPr algn="ctr"/>
                      <a:r>
                        <a:rPr lang="en-US" sz="1600" dirty="0"/>
                        <a:t>High</a:t>
                      </a:r>
                    </a:p>
                  </a:txBody>
                  <a:tcPr/>
                </a:tc>
                <a:tc>
                  <a:txBody>
                    <a:bodyPr/>
                    <a:lstStyle/>
                    <a:p>
                      <a:pPr algn="ctr"/>
                      <a:r>
                        <a:rPr lang="en-US" sz="1600" dirty="0"/>
                        <a:t>No</a:t>
                      </a:r>
                    </a:p>
                  </a:txBody>
                  <a:tcPr/>
                </a:tc>
                <a:tc>
                  <a:txBody>
                    <a:bodyPr/>
                    <a:lstStyle/>
                    <a:p>
                      <a:pPr algn="ctr"/>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03"/>
                  </a:ext>
                </a:extLst>
              </a:tr>
              <a:tr h="370840">
                <a:tc>
                  <a:txBody>
                    <a:bodyPr/>
                    <a:lstStyle/>
                    <a:p>
                      <a:pPr algn="ctr"/>
                      <a:r>
                        <a:rPr lang="en-US" sz="1600" dirty="0"/>
                        <a:t>4</a:t>
                      </a:r>
                    </a:p>
                  </a:txBody>
                  <a:tcPr/>
                </a:tc>
                <a:tc>
                  <a:txBody>
                    <a:bodyPr/>
                    <a:lstStyle/>
                    <a:p>
                      <a:pPr algn="ctr"/>
                      <a:r>
                        <a:rPr lang="en-US" sz="1600" dirty="0"/>
                        <a:t>Youth</a:t>
                      </a:r>
                    </a:p>
                  </a:txBody>
                  <a:tcPr/>
                </a:tc>
                <a:tc>
                  <a:txBody>
                    <a:bodyPr/>
                    <a:lstStyle/>
                    <a:p>
                      <a:pPr algn="ctr"/>
                      <a:r>
                        <a:rPr lang="en-US" sz="1600" dirty="0"/>
                        <a:t>Medium</a:t>
                      </a:r>
                    </a:p>
                  </a:txBody>
                  <a:tcPr/>
                </a:tc>
                <a:tc>
                  <a:txBody>
                    <a:bodyPr/>
                    <a:lstStyle/>
                    <a:p>
                      <a:pPr algn="ctr"/>
                      <a:r>
                        <a:rPr lang="en-US" sz="1600" dirty="0"/>
                        <a:t>No</a:t>
                      </a:r>
                    </a:p>
                  </a:txBody>
                  <a:tcPr/>
                </a:tc>
                <a:tc>
                  <a:txBody>
                    <a:bodyPr/>
                    <a:lstStyle/>
                    <a:p>
                      <a:pPr algn="ctr"/>
                      <a:r>
                        <a:rPr lang="en-US" sz="1600" dirty="0"/>
                        <a:t>Excellent</a:t>
                      </a:r>
                    </a:p>
                  </a:txBody>
                  <a:tcPr/>
                </a:tc>
                <a:tc>
                  <a:txBody>
                    <a:bodyPr/>
                    <a:lstStyle/>
                    <a:p>
                      <a:pPr algn="ctr"/>
                      <a:r>
                        <a:rPr lang="en-US" sz="1600" dirty="0"/>
                        <a:t>No</a:t>
                      </a:r>
                    </a:p>
                  </a:txBody>
                  <a:tcPr/>
                </a:tc>
                <a:extLst>
                  <a:ext uri="{0D108BD9-81ED-4DB2-BD59-A6C34878D82A}">
                    <a16:rowId xmlns:a16="http://schemas.microsoft.com/office/drawing/2014/main" val="10004"/>
                  </a:ext>
                </a:extLst>
              </a:tr>
              <a:tr h="370840">
                <a:tc>
                  <a:txBody>
                    <a:bodyPr/>
                    <a:lstStyle/>
                    <a:p>
                      <a:pPr algn="ctr"/>
                      <a:r>
                        <a:rPr lang="en-US" sz="1600" dirty="0"/>
                        <a:t>5</a:t>
                      </a:r>
                    </a:p>
                  </a:txBody>
                  <a:tcPr/>
                </a:tc>
                <a:tc>
                  <a:txBody>
                    <a:bodyPr/>
                    <a:lstStyle/>
                    <a:p>
                      <a:pPr algn="ctr"/>
                      <a:r>
                        <a:rPr lang="en-US" sz="1600" dirty="0"/>
                        <a:t>Senior</a:t>
                      </a:r>
                    </a:p>
                  </a:txBody>
                  <a:tcPr/>
                </a:tc>
                <a:tc>
                  <a:txBody>
                    <a:bodyPr/>
                    <a:lstStyle/>
                    <a:p>
                      <a:pPr algn="ctr"/>
                      <a:r>
                        <a:rPr lang="en-US" sz="1600" dirty="0"/>
                        <a:t>Low</a:t>
                      </a:r>
                    </a:p>
                  </a:txBody>
                  <a:tcPr/>
                </a:tc>
                <a:tc>
                  <a:txBody>
                    <a:bodyPr/>
                    <a:lstStyle/>
                    <a:p>
                      <a:pPr algn="ctr"/>
                      <a:r>
                        <a:rPr lang="en-US" sz="1600" dirty="0"/>
                        <a:t>Yes</a:t>
                      </a:r>
                    </a:p>
                  </a:txBody>
                  <a:tcPr/>
                </a:tc>
                <a:tc>
                  <a:txBody>
                    <a:bodyPr/>
                    <a:lstStyle/>
                    <a:p>
                      <a:pPr algn="ctr"/>
                      <a:r>
                        <a:rPr lang="en-US" sz="1600" dirty="0"/>
                        <a:t>Fair</a:t>
                      </a:r>
                    </a:p>
                  </a:txBody>
                  <a:tcPr/>
                </a:tc>
                <a:tc>
                  <a:txBody>
                    <a:bodyPr/>
                    <a:lstStyle/>
                    <a:p>
                      <a:pPr algn="ctr"/>
                      <a:r>
                        <a:rPr lang="en-US" sz="1600" dirty="0"/>
                        <a:t>Yes</a:t>
                      </a:r>
                    </a:p>
                  </a:txBody>
                  <a:tcPr/>
                </a:tc>
                <a:extLst>
                  <a:ext uri="{0D108BD9-81ED-4DB2-BD59-A6C34878D82A}">
                    <a16:rowId xmlns:a16="http://schemas.microsoft.com/office/drawing/2014/main" val="10005"/>
                  </a:ext>
                </a:extLst>
              </a:tr>
            </a:tbl>
          </a:graphicData>
        </a:graphic>
      </p:graphicFrame>
      <p:sp>
        <p:nvSpPr>
          <p:cNvPr id="48183" name="TextBox 7"/>
          <p:cNvSpPr txBox="1">
            <a:spLocks noChangeArrowheads="1"/>
          </p:cNvSpPr>
          <p:nvPr/>
        </p:nvSpPr>
        <p:spPr bwMode="auto">
          <a:xfrm>
            <a:off x="457200" y="1143000"/>
            <a:ext cx="5334000" cy="1200150"/>
          </a:xfrm>
          <a:prstGeom prst="rect">
            <a:avLst/>
          </a:prstGeom>
          <a:noFill/>
          <a:ln w="9525">
            <a:noFill/>
            <a:miter lim="800000"/>
            <a:headEnd/>
            <a:tailEnd/>
          </a:ln>
        </p:spPr>
        <p:txBody>
          <a:bodyPr>
            <a:spAutoFit/>
          </a:bodyPr>
          <a:lstStyle/>
          <a:p>
            <a:r>
              <a:rPr lang="en-US" u="sng">
                <a:solidFill>
                  <a:srgbClr val="FF0000"/>
                </a:solidFill>
              </a:rPr>
              <a:t>In Class Exercise</a:t>
            </a:r>
            <a:r>
              <a:rPr lang="en-US"/>
              <a:t>: </a:t>
            </a:r>
          </a:p>
          <a:p>
            <a:endParaRPr lang="en-US"/>
          </a:p>
          <a:p>
            <a:r>
              <a:rPr lang="en-US"/>
              <a:t>Given the following Test Dataset, find the classification Accuracy for the Model.</a:t>
            </a:r>
          </a:p>
        </p:txBody>
      </p:sp>
      <p:graphicFrame>
        <p:nvGraphicFramePr>
          <p:cNvPr id="9" name="Table 8"/>
          <p:cNvGraphicFramePr>
            <a:graphicFrameLocks noGrp="1"/>
          </p:cNvGraphicFramePr>
          <p:nvPr/>
        </p:nvGraphicFramePr>
        <p:xfrm>
          <a:off x="6858000" y="3124200"/>
          <a:ext cx="1752600" cy="2514602"/>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tblGrid>
              <a:tr h="549227">
                <a:tc>
                  <a:txBody>
                    <a:bodyPr/>
                    <a:lstStyle/>
                    <a:p>
                      <a:r>
                        <a:rPr lang="en-US" sz="1400" dirty="0">
                          <a:solidFill>
                            <a:srgbClr val="FF0000"/>
                          </a:solidFill>
                        </a:rPr>
                        <a:t>Classifier Output</a:t>
                      </a:r>
                    </a:p>
                  </a:txBody>
                  <a:tcPr/>
                </a:tc>
                <a:tc>
                  <a:txBody>
                    <a:bodyPr/>
                    <a:lstStyle/>
                    <a:p>
                      <a:endParaRPr lang="en-US" sz="1400" dirty="0">
                        <a:solidFill>
                          <a:srgbClr val="FF0000"/>
                        </a:solidFill>
                      </a:endParaRPr>
                    </a:p>
                  </a:txBody>
                  <a:tcPr/>
                </a:tc>
                <a:extLst>
                  <a:ext uri="{0D108BD9-81ED-4DB2-BD59-A6C34878D82A}">
                    <a16:rowId xmlns:a16="http://schemas.microsoft.com/office/drawing/2014/main" val="10000"/>
                  </a:ext>
                </a:extLst>
              </a:tr>
              <a:tr h="393075">
                <a:tc>
                  <a:txBody>
                    <a:bodyPr/>
                    <a:lstStyle/>
                    <a:p>
                      <a:pPr algn="ctr"/>
                      <a:r>
                        <a:rPr lang="en-US" sz="1600" dirty="0">
                          <a:solidFill>
                            <a:srgbClr val="170981"/>
                          </a:solidFill>
                        </a:rPr>
                        <a:t>No</a:t>
                      </a:r>
                    </a:p>
                  </a:txBody>
                  <a:tcPr/>
                </a:tc>
                <a:tc>
                  <a:txBody>
                    <a:bodyPr/>
                    <a:lstStyle/>
                    <a:p>
                      <a:pPr algn="ctr"/>
                      <a:r>
                        <a:rPr lang="en-US" sz="1600" dirty="0">
                          <a:solidFill>
                            <a:srgbClr val="170981"/>
                          </a:solidFill>
                          <a:sym typeface="Wingdings"/>
                        </a:rPr>
                        <a:t></a:t>
                      </a:r>
                      <a:endParaRPr lang="en-US" sz="1600" dirty="0">
                        <a:solidFill>
                          <a:srgbClr val="170981"/>
                        </a:solidFill>
                      </a:endParaRPr>
                    </a:p>
                  </a:txBody>
                  <a:tcPr/>
                </a:tc>
                <a:extLst>
                  <a:ext uri="{0D108BD9-81ED-4DB2-BD59-A6C34878D82A}">
                    <a16:rowId xmlns:a16="http://schemas.microsoft.com/office/drawing/2014/main" val="10001"/>
                  </a:ext>
                </a:extLst>
              </a:tr>
              <a:tr h="393075">
                <a:tc>
                  <a:txBody>
                    <a:bodyPr/>
                    <a:lstStyle/>
                    <a:p>
                      <a:pPr algn="ctr"/>
                      <a:r>
                        <a:rPr lang="en-US" sz="1600" dirty="0">
                          <a:solidFill>
                            <a:srgbClr val="170981"/>
                          </a:solidFill>
                        </a:rPr>
                        <a:t>No</a:t>
                      </a:r>
                    </a:p>
                  </a:txBody>
                  <a:tcPr/>
                </a:tc>
                <a:tc>
                  <a:txBody>
                    <a:bodyPr/>
                    <a:lstStyle/>
                    <a:p>
                      <a:pPr algn="ctr"/>
                      <a:r>
                        <a:rPr lang="en-US" sz="1600" dirty="0">
                          <a:solidFill>
                            <a:srgbClr val="170981"/>
                          </a:solidFill>
                          <a:sym typeface="Wingdings"/>
                        </a:rPr>
                        <a:t>X</a:t>
                      </a:r>
                      <a:endParaRPr lang="en-US" sz="1600" dirty="0">
                        <a:solidFill>
                          <a:srgbClr val="170981"/>
                        </a:solidFill>
                      </a:endParaRPr>
                    </a:p>
                  </a:txBody>
                  <a:tcPr/>
                </a:tc>
                <a:extLst>
                  <a:ext uri="{0D108BD9-81ED-4DB2-BD59-A6C34878D82A}">
                    <a16:rowId xmlns:a16="http://schemas.microsoft.com/office/drawing/2014/main" val="10002"/>
                  </a:ext>
                </a:extLst>
              </a:tr>
              <a:tr h="393075">
                <a:tc>
                  <a:txBody>
                    <a:bodyPr/>
                    <a:lstStyle/>
                    <a:p>
                      <a:pPr algn="ctr"/>
                      <a:r>
                        <a:rPr lang="en-US" sz="1600" dirty="0">
                          <a:solidFill>
                            <a:srgbClr val="170981"/>
                          </a:solidFill>
                        </a:rPr>
                        <a:t>Yes</a:t>
                      </a:r>
                    </a:p>
                  </a:txBody>
                  <a:tcPr/>
                </a:tc>
                <a:tc>
                  <a:txBody>
                    <a:bodyPr/>
                    <a:lstStyle/>
                    <a:p>
                      <a:pPr algn="ctr"/>
                      <a:r>
                        <a:rPr lang="en-US" sz="1600" dirty="0">
                          <a:solidFill>
                            <a:srgbClr val="170981"/>
                          </a:solidFill>
                          <a:sym typeface="Wingdings"/>
                        </a:rPr>
                        <a:t></a:t>
                      </a:r>
                      <a:endParaRPr lang="en-US" sz="1600" dirty="0">
                        <a:solidFill>
                          <a:srgbClr val="170981"/>
                        </a:solidFill>
                      </a:endParaRPr>
                    </a:p>
                  </a:txBody>
                  <a:tcPr/>
                </a:tc>
                <a:extLst>
                  <a:ext uri="{0D108BD9-81ED-4DB2-BD59-A6C34878D82A}">
                    <a16:rowId xmlns:a16="http://schemas.microsoft.com/office/drawing/2014/main" val="10003"/>
                  </a:ext>
                </a:extLst>
              </a:tr>
              <a:tr h="393075">
                <a:tc>
                  <a:txBody>
                    <a:bodyPr/>
                    <a:lstStyle/>
                    <a:p>
                      <a:pPr algn="ctr"/>
                      <a:r>
                        <a:rPr lang="en-US" sz="1600" dirty="0">
                          <a:solidFill>
                            <a:srgbClr val="170981"/>
                          </a:solidFill>
                        </a:rPr>
                        <a:t>No</a:t>
                      </a:r>
                    </a:p>
                  </a:txBody>
                  <a:tcPr/>
                </a:tc>
                <a:tc>
                  <a:txBody>
                    <a:bodyPr/>
                    <a:lstStyle/>
                    <a:p>
                      <a:pPr algn="ctr"/>
                      <a:r>
                        <a:rPr lang="en-US" sz="1600" dirty="0">
                          <a:solidFill>
                            <a:srgbClr val="170981"/>
                          </a:solidFill>
                          <a:sym typeface="Wingdings"/>
                        </a:rPr>
                        <a:t></a:t>
                      </a:r>
                      <a:endParaRPr lang="en-US" sz="1600" dirty="0">
                        <a:solidFill>
                          <a:srgbClr val="170981"/>
                        </a:solidFill>
                      </a:endParaRPr>
                    </a:p>
                  </a:txBody>
                  <a:tcPr/>
                </a:tc>
                <a:extLst>
                  <a:ext uri="{0D108BD9-81ED-4DB2-BD59-A6C34878D82A}">
                    <a16:rowId xmlns:a16="http://schemas.microsoft.com/office/drawing/2014/main" val="10004"/>
                  </a:ext>
                </a:extLst>
              </a:tr>
              <a:tr h="393075">
                <a:tc>
                  <a:txBody>
                    <a:bodyPr/>
                    <a:lstStyle/>
                    <a:p>
                      <a:pPr algn="ctr"/>
                      <a:r>
                        <a:rPr lang="en-US" sz="1600" dirty="0">
                          <a:solidFill>
                            <a:srgbClr val="170981"/>
                          </a:solidFill>
                        </a:rPr>
                        <a:t>Yes</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170981"/>
                          </a:solidFill>
                          <a:sym typeface="Wingdings"/>
                        </a:rPr>
                        <a:t></a:t>
                      </a:r>
                      <a:endParaRPr lang="en-US" sz="1600" dirty="0">
                        <a:solidFill>
                          <a:srgbClr val="170981"/>
                        </a:solidFill>
                      </a:endParaRPr>
                    </a:p>
                  </a:txBody>
                  <a:tcPr/>
                </a:tc>
                <a:extLst>
                  <a:ext uri="{0D108BD9-81ED-4DB2-BD59-A6C34878D82A}">
                    <a16:rowId xmlns:a16="http://schemas.microsoft.com/office/drawing/2014/main" val="10005"/>
                  </a:ext>
                </a:extLst>
              </a:tr>
            </a:tbl>
          </a:graphicData>
        </a:graphic>
      </p:graphicFrame>
      <p:sp>
        <p:nvSpPr>
          <p:cNvPr id="35" name="TextBox 34"/>
          <p:cNvSpPr txBox="1">
            <a:spLocks noChangeArrowheads="1"/>
          </p:cNvSpPr>
          <p:nvPr/>
        </p:nvSpPr>
        <p:spPr bwMode="auto">
          <a:xfrm>
            <a:off x="990600" y="5791200"/>
            <a:ext cx="3733800" cy="646113"/>
          </a:xfrm>
          <a:prstGeom prst="rect">
            <a:avLst/>
          </a:prstGeom>
          <a:noFill/>
          <a:ln w="9525">
            <a:noFill/>
            <a:miter lim="800000"/>
            <a:headEnd/>
            <a:tailEnd/>
          </a:ln>
        </p:spPr>
        <p:txBody>
          <a:bodyPr>
            <a:spAutoFit/>
          </a:bodyPr>
          <a:lstStyle/>
          <a:p>
            <a:r>
              <a:rPr lang="en-US">
                <a:solidFill>
                  <a:srgbClr val="C00000"/>
                </a:solidFill>
              </a:rPr>
              <a:t>Estimated Accuracy = 4/5 </a:t>
            </a:r>
          </a:p>
          <a:p>
            <a:r>
              <a:rPr lang="en-US">
                <a:solidFill>
                  <a:srgbClr val="C00000"/>
                </a:solidFill>
              </a:rPr>
              <a:t>                            = 80%</a:t>
            </a:r>
          </a:p>
        </p:txBody>
      </p:sp>
      <p:sp>
        <p:nvSpPr>
          <p:cNvPr id="21" name="Rectangular Callout 20"/>
          <p:cNvSpPr/>
          <p:nvPr/>
        </p:nvSpPr>
        <p:spPr bwMode="auto">
          <a:xfrm>
            <a:off x="2667000" y="2590800"/>
            <a:ext cx="1905000" cy="228600"/>
          </a:xfrm>
          <a:prstGeom prst="wedgeRectCallout">
            <a:avLst>
              <a:gd name="adj1" fmla="val 97773"/>
              <a:gd name="adj2" fmla="val 188691"/>
            </a:avLst>
          </a:prstGeom>
          <a:solidFill>
            <a:schemeClr val="tx2">
              <a:lumMod val="20000"/>
              <a:lumOff val="80000"/>
            </a:schemeClr>
          </a:solidFill>
          <a:ln w="9525" cap="flat" cmpd="sng" algn="ctr">
            <a:solidFill>
              <a:schemeClr val="tx1"/>
            </a:solidFill>
            <a:prstDash val="solid"/>
            <a:miter lim="800000"/>
            <a:headEnd type="none" w="med" len="med"/>
            <a:tailEnd type="none" w="med" len="med"/>
          </a:ln>
          <a:effectLst/>
        </p:spPr>
        <p:txBody>
          <a:bodyPr wrap="none"/>
          <a:lstStyle/>
          <a:p>
            <a:pPr>
              <a:defRPr/>
            </a:pPr>
            <a:r>
              <a:rPr lang="en-US" sz="1100" dirty="0"/>
              <a:t>This is the actual class label</a:t>
            </a:r>
          </a:p>
          <a:p>
            <a:pPr>
              <a:defRPr/>
            </a:pPr>
            <a:endParaRPr lang="en-US" sz="1100" dirty="0"/>
          </a:p>
        </p:txBody>
      </p:sp>
      <p:pic>
        <p:nvPicPr>
          <p:cNvPr id="48209" name="Picture 8"/>
          <p:cNvPicPr>
            <a:picLocks noChangeAspect="1" noChangeArrowheads="1"/>
          </p:cNvPicPr>
          <p:nvPr/>
        </p:nvPicPr>
        <p:blipFill>
          <a:blip r:embed="rId3" cstate="print"/>
          <a:srcRect/>
          <a:stretch>
            <a:fillRect/>
          </a:stretch>
        </p:blipFill>
        <p:spPr bwMode="auto">
          <a:xfrm>
            <a:off x="5473700" y="990600"/>
            <a:ext cx="3670300" cy="21336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2011750850"/>
      </p:ext>
    </p:extLst>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7"/>
          <p:cNvSpPr>
            <a:spLocks noGrp="1"/>
          </p:cNvSpPr>
          <p:nvPr>
            <p:ph type="sldNum" sz="quarter" idx="12"/>
          </p:nvPr>
        </p:nvSpPr>
        <p:spPr>
          <a:noFill/>
        </p:spPr>
        <p:txBody>
          <a:bodyPr/>
          <a:lstStyle/>
          <a:p>
            <a:fld id="{42940076-B9C3-49D3-9409-F649CB2CBF2E}" type="slidenum">
              <a:rPr lang="en-US" smtClean="0"/>
              <a:pPr/>
              <a:t>8</a:t>
            </a:fld>
            <a:endParaRPr lang="en-US"/>
          </a:p>
        </p:txBody>
      </p:sp>
      <p:sp>
        <p:nvSpPr>
          <p:cNvPr id="49156" name="Rectangle 2"/>
          <p:cNvSpPr>
            <a:spLocks noGrp="1" noChangeArrowheads="1"/>
          </p:cNvSpPr>
          <p:nvPr>
            <p:ph type="title"/>
          </p:nvPr>
        </p:nvSpPr>
        <p:spPr>
          <a:xfrm>
            <a:off x="0" y="381000"/>
            <a:ext cx="8763000" cy="533400"/>
          </a:xfrm>
          <a:noFill/>
        </p:spPr>
        <p:txBody>
          <a:bodyPr lIns="92075" tIns="46038" rIns="92075" bIns="46038"/>
          <a:lstStyle/>
          <a:p>
            <a:pPr eaLnBrk="1" hangingPunct="1"/>
            <a:r>
              <a:rPr lang="en-US" sz="1800"/>
              <a:t>Putting the Classifier output in the Confusion Matrix</a:t>
            </a:r>
          </a:p>
        </p:txBody>
      </p:sp>
      <p:graphicFrame>
        <p:nvGraphicFramePr>
          <p:cNvPr id="1398993" name="Group 209"/>
          <p:cNvGraphicFramePr>
            <a:graphicFrameLocks noGrp="1"/>
          </p:cNvGraphicFramePr>
          <p:nvPr>
            <p:ph sz="quarter" idx="3"/>
          </p:nvPr>
        </p:nvGraphicFramePr>
        <p:xfrm>
          <a:off x="762000" y="2438400"/>
          <a:ext cx="7827964" cy="2832978"/>
        </p:xfrm>
        <a:graphic>
          <a:graphicData uri="http://schemas.openxmlformats.org/drawingml/2006/table">
            <a:tbl>
              <a:tblPr/>
              <a:tblGrid>
                <a:gridCol w="990600">
                  <a:extLst>
                    <a:ext uri="{9D8B030D-6E8A-4147-A177-3AD203B41FA5}">
                      <a16:colId xmlns:a16="http://schemas.microsoft.com/office/drawing/2014/main" val="20000"/>
                    </a:ext>
                  </a:extLst>
                </a:gridCol>
                <a:gridCol w="2386120">
                  <a:extLst>
                    <a:ext uri="{9D8B030D-6E8A-4147-A177-3AD203B41FA5}">
                      <a16:colId xmlns:a16="http://schemas.microsoft.com/office/drawing/2014/main" val="20001"/>
                    </a:ext>
                  </a:extLst>
                </a:gridCol>
                <a:gridCol w="1628595">
                  <a:extLst>
                    <a:ext uri="{9D8B030D-6E8A-4147-A177-3AD203B41FA5}">
                      <a16:colId xmlns:a16="http://schemas.microsoft.com/office/drawing/2014/main" val="20002"/>
                    </a:ext>
                  </a:extLst>
                </a:gridCol>
                <a:gridCol w="1567585">
                  <a:extLst>
                    <a:ext uri="{9D8B030D-6E8A-4147-A177-3AD203B41FA5}">
                      <a16:colId xmlns:a16="http://schemas.microsoft.com/office/drawing/2014/main" val="20003"/>
                    </a:ext>
                  </a:extLst>
                </a:gridCol>
                <a:gridCol w="1255064">
                  <a:extLst>
                    <a:ext uri="{9D8B030D-6E8A-4147-A177-3AD203B41FA5}">
                      <a16:colId xmlns:a16="http://schemas.microsoft.com/office/drawing/2014/main" val="20004"/>
                    </a:ext>
                  </a:extLst>
                </a:gridCol>
              </a:tblGrid>
              <a:tr h="603959">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Predicted Class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152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classes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err="1">
                          <a:ln>
                            <a:noFill/>
                          </a:ln>
                          <a:solidFill>
                            <a:schemeClr val="tx1"/>
                          </a:solidFill>
                          <a:effectLst/>
                          <a:latin typeface="Tahoma" pitchFamily="34" charset="0"/>
                        </a:rPr>
                        <a:t>buy_computer</a:t>
                      </a:r>
                      <a:r>
                        <a:rPr kumimoji="0" lang="en-US" sz="1400" b="1" i="0" u="none" strike="noStrike" cap="none" normalizeH="0" baseline="0" dirty="0">
                          <a:ln>
                            <a:noFill/>
                          </a:ln>
                          <a:solidFill>
                            <a:schemeClr val="tx1"/>
                          </a:solidFill>
                          <a:effectLst/>
                          <a:latin typeface="Tahoma" pitchFamily="34" charset="0"/>
                        </a:rPr>
                        <a:t> = yes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err="1">
                          <a:ln>
                            <a:noFill/>
                          </a:ln>
                          <a:solidFill>
                            <a:schemeClr val="tx1"/>
                          </a:solidFill>
                          <a:effectLst/>
                          <a:latin typeface="Tahoma" pitchFamily="34" charset="0"/>
                        </a:rPr>
                        <a:t>buy_computer</a:t>
                      </a:r>
                      <a:r>
                        <a:rPr kumimoji="0" lang="en-US" sz="1400" b="1" i="0" u="none" strike="noStrike" cap="none" normalizeH="0" baseline="0" dirty="0">
                          <a:ln>
                            <a:noFill/>
                          </a:ln>
                          <a:solidFill>
                            <a:schemeClr val="tx1"/>
                          </a:solidFill>
                          <a:effectLst/>
                          <a:latin typeface="Tahoma" pitchFamily="34" charset="0"/>
                        </a:rPr>
                        <a:t> = 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Accuracy (%)</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592">
                <a:tc rowSpan="3">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Actual</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Classes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err="1">
                          <a:ln>
                            <a:noFill/>
                          </a:ln>
                          <a:solidFill>
                            <a:schemeClr val="tx1"/>
                          </a:solidFill>
                          <a:effectLst/>
                          <a:latin typeface="Tahoma" pitchFamily="34" charset="0"/>
                        </a:rPr>
                        <a:t>buy_computer</a:t>
                      </a:r>
                      <a:r>
                        <a:rPr kumimoji="0" lang="en-US" sz="1400" b="1" i="0" u="none" strike="noStrike" cap="none" normalizeH="0" baseline="0" dirty="0">
                          <a:ln>
                            <a:noFill/>
                          </a:ln>
                          <a:solidFill>
                            <a:schemeClr val="tx1"/>
                          </a:solidFill>
                          <a:effectLst/>
                          <a:latin typeface="Tahoma" pitchFamily="34" charset="0"/>
                        </a:rPr>
                        <a:t>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tx1"/>
                          </a:solidFill>
                          <a:effectLst/>
                          <a:latin typeface="Tahoma" pitchFamily="34" charset="0"/>
                        </a:rPr>
                        <a:t>Yes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rgbClr val="C00000"/>
                          </a:solidFill>
                          <a:effectLst/>
                          <a:latin typeface="Tahoma"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rgbClr val="C00000"/>
                          </a:solidFill>
                          <a:effectLst/>
                          <a:latin typeface="Tahoma" pitchFamily="34" charset="0"/>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67.0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92115">
                <a:tc v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err="1">
                          <a:ln>
                            <a:noFill/>
                          </a:ln>
                          <a:solidFill>
                            <a:schemeClr val="tx1"/>
                          </a:solidFill>
                          <a:effectLst/>
                          <a:latin typeface="Tahoma" pitchFamily="34" charset="0"/>
                        </a:rPr>
                        <a:t>buy_computer</a:t>
                      </a:r>
                      <a:r>
                        <a:rPr kumimoji="0" lang="en-US" sz="1400" b="1" i="0" u="none" strike="noStrike" cap="none" normalizeH="0" baseline="0" dirty="0">
                          <a:ln>
                            <a:noFill/>
                          </a:ln>
                          <a:solidFill>
                            <a:schemeClr val="tx1"/>
                          </a:solidFill>
                          <a:effectLst/>
                          <a:latin typeface="Tahoma" pitchFamily="34" charset="0"/>
                        </a:rPr>
                        <a:t> =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400" b="1" i="0" u="none" strike="noStrike" cap="none" normalizeH="0" baseline="0" dirty="0">
                          <a:ln>
                            <a:noFill/>
                          </a:ln>
                          <a:solidFill>
                            <a:schemeClr val="tx1"/>
                          </a:solidFill>
                          <a:effectLst/>
                          <a:latin typeface="Tahoma" pitchFamily="34" charset="0"/>
                        </a:rPr>
                        <a:t>No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rgbClr val="C00000"/>
                          </a:solidFill>
                          <a:effectLst/>
                          <a:latin typeface="Tahoma" pitchFamily="34" charset="0"/>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dirty="0">
                          <a:ln>
                            <a:noFill/>
                          </a:ln>
                          <a:solidFill>
                            <a:srgbClr val="C00000"/>
                          </a:solidFill>
                          <a:effectLst/>
                          <a:latin typeface="Tahoma" pitchFamily="34" charset="0"/>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AE2F6"/>
                    </a:solid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100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2115">
                <a:tc v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600" b="0" i="0" u="none" strike="noStrike" cap="none" normalizeH="0" baseline="0" dirty="0">
                        <a:ln>
                          <a:noFill/>
                        </a:ln>
                        <a:solidFill>
                          <a:schemeClr val="tx1"/>
                        </a:solidFill>
                        <a:effectLst/>
                        <a:latin typeface="Tahoma"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Accuracy</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1600" b="0" i="0" u="none" strike="noStrike" cap="none" normalizeH="0" baseline="0" dirty="0">
                          <a:ln>
                            <a:noFill/>
                          </a:ln>
                          <a:solidFill>
                            <a:schemeClr val="tx1"/>
                          </a:solidFill>
                          <a:effectLst/>
                          <a:latin typeface="Tahoma" pitchFamily="34" charset="0"/>
                        </a:rPr>
                        <a:t>100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defRPr/>
                      </a:pPr>
                      <a:r>
                        <a:rPr kumimoji="0" lang="en-US" sz="1600" b="0" i="0" u="none" strike="noStrike" cap="none" normalizeH="0" baseline="0" dirty="0">
                          <a:ln>
                            <a:noFill/>
                          </a:ln>
                          <a:solidFill>
                            <a:schemeClr val="tx1"/>
                          </a:solidFill>
                          <a:effectLst/>
                          <a:latin typeface="Tahoma" pitchFamily="34" charset="0"/>
                        </a:rPr>
                        <a:t>67.0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50000"/>
                        </a:lnSpc>
                        <a:spcBef>
                          <a:spcPct val="20000"/>
                        </a:spcBef>
                        <a:spcAft>
                          <a:spcPct val="0"/>
                        </a:spcAft>
                        <a:buClr>
                          <a:schemeClr val="folHlink"/>
                        </a:buClr>
                        <a:buSzPct val="60000"/>
                        <a:buFont typeface="Wingdings" pitchFamily="2" charset="2"/>
                        <a:buNone/>
                        <a:tabLst/>
                      </a:pPr>
                      <a:r>
                        <a:rPr kumimoji="0" lang="en-US" sz="1600" b="1" i="0" u="none" strike="noStrike" cap="none" normalizeH="0" baseline="0" dirty="0">
                          <a:ln>
                            <a:noFill/>
                          </a:ln>
                          <a:solidFill>
                            <a:srgbClr val="FF0000"/>
                          </a:solidFill>
                          <a:effectLst/>
                          <a:latin typeface="Tahoma" pitchFamily="34" charset="0"/>
                        </a:rPr>
                        <a:t>80.0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bl>
          </a:graphicData>
        </a:graphic>
      </p:graphicFrame>
      <p:sp>
        <p:nvSpPr>
          <p:cNvPr id="49191" name="Rectangle 6"/>
          <p:cNvSpPr>
            <a:spLocks noChangeArrowheads="1"/>
          </p:cNvSpPr>
          <p:nvPr/>
        </p:nvSpPr>
        <p:spPr bwMode="auto">
          <a:xfrm>
            <a:off x="457200" y="1371600"/>
            <a:ext cx="7620000" cy="646113"/>
          </a:xfrm>
          <a:prstGeom prst="rect">
            <a:avLst/>
          </a:prstGeom>
          <a:noFill/>
          <a:ln w="9525">
            <a:noFill/>
            <a:miter lim="800000"/>
            <a:headEnd/>
            <a:tailEnd/>
          </a:ln>
        </p:spPr>
        <p:txBody>
          <a:bodyPr>
            <a:spAutoFit/>
          </a:bodyPr>
          <a:lstStyle/>
          <a:p>
            <a:pPr>
              <a:buFontTx/>
              <a:buChar char="•"/>
            </a:pPr>
            <a:r>
              <a:rPr lang="en-US">
                <a:cs typeface="Times New Roman" pitchFamily="18" charset="0"/>
              </a:rPr>
              <a:t> A confusion matrix contains information about </a:t>
            </a:r>
            <a:r>
              <a:rPr lang="en-US" b="1">
                <a:cs typeface="Times New Roman" pitchFamily="18" charset="0"/>
              </a:rPr>
              <a:t>actual</a:t>
            </a:r>
            <a:r>
              <a:rPr lang="en-US">
                <a:cs typeface="Times New Roman" pitchFamily="18" charset="0"/>
              </a:rPr>
              <a:t> and </a:t>
            </a:r>
            <a:r>
              <a:rPr lang="en-US" b="1">
                <a:cs typeface="Times New Roman" pitchFamily="18" charset="0"/>
              </a:rPr>
              <a:t>predicted</a:t>
            </a:r>
            <a:r>
              <a:rPr lang="en-US">
                <a:cs typeface="Times New Roman" pitchFamily="18" charset="0"/>
              </a:rPr>
              <a:t>  </a:t>
            </a:r>
          </a:p>
          <a:p>
            <a:r>
              <a:rPr lang="en-US">
                <a:cs typeface="Times New Roman" pitchFamily="18" charset="0"/>
              </a:rPr>
              <a:t>   classifications done by a classification system.</a:t>
            </a:r>
            <a:endParaRPr lang="en-US"/>
          </a:p>
        </p:txBody>
      </p:sp>
    </p:spTree>
    <p:extLst>
      <p:ext uri="{BB962C8B-B14F-4D97-AF65-F5344CB8AC3E}">
        <p14:creationId xmlns:p14="http://schemas.microsoft.com/office/powerpoint/2010/main" val="175179586"/>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Confusion matrix</a:t>
            </a:r>
          </a:p>
        </p:txBody>
      </p:sp>
      <p:sp>
        <p:nvSpPr>
          <p:cNvPr id="6" name="Slide Number Placeholder 5"/>
          <p:cNvSpPr>
            <a:spLocks noGrp="1"/>
          </p:cNvSpPr>
          <p:nvPr>
            <p:ph type="sldNum" sz="quarter" idx="12"/>
          </p:nvPr>
        </p:nvSpPr>
        <p:spPr/>
        <p:txBody>
          <a:bodyPr/>
          <a:lstStyle/>
          <a:p>
            <a:pPr>
              <a:defRPr/>
            </a:pPr>
            <a:fld id="{67E8D664-0B13-4182-88AD-F3BF2622F4C7}" type="slidenum">
              <a:rPr lang="en-US" smtClean="0"/>
              <a:pPr>
                <a:defRPr/>
              </a:pPr>
              <a:t>9</a:t>
            </a:fld>
            <a:endParaRPr lang="en-US"/>
          </a:p>
        </p:txBody>
      </p:sp>
      <p:pic>
        <p:nvPicPr>
          <p:cNvPr id="1894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55" y="1086259"/>
            <a:ext cx="5704145" cy="3354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a:extLst>
              <a:ext uri="{FF2B5EF4-FFF2-40B4-BE49-F238E27FC236}">
                <a16:creationId xmlns:a16="http://schemas.microsoft.com/office/drawing/2014/main" id="{BB71D418-7047-477D-A218-B2B809E69CF6}"/>
              </a:ext>
            </a:extLst>
          </p:cNvPr>
          <p:cNvPicPr>
            <a:picLocks noChangeAspect="1"/>
          </p:cNvPicPr>
          <p:nvPr/>
        </p:nvPicPr>
        <p:blipFill>
          <a:blip r:embed="rId3"/>
          <a:stretch>
            <a:fillRect/>
          </a:stretch>
        </p:blipFill>
        <p:spPr>
          <a:xfrm>
            <a:off x="5029199" y="4476750"/>
            <a:ext cx="3886597" cy="1809750"/>
          </a:xfrm>
          <a:prstGeom prst="rect">
            <a:avLst/>
          </a:prstGeom>
        </p:spPr>
      </p:pic>
      <p:pic>
        <p:nvPicPr>
          <p:cNvPr id="8" name="Picture 7">
            <a:extLst>
              <a:ext uri="{FF2B5EF4-FFF2-40B4-BE49-F238E27FC236}">
                <a16:creationId xmlns:a16="http://schemas.microsoft.com/office/drawing/2014/main" id="{086FEAFA-53A4-437A-A855-97052B99F0E5}"/>
              </a:ext>
            </a:extLst>
          </p:cNvPr>
          <p:cNvPicPr>
            <a:picLocks noChangeAspect="1"/>
          </p:cNvPicPr>
          <p:nvPr/>
        </p:nvPicPr>
        <p:blipFill>
          <a:blip r:embed="rId4"/>
          <a:stretch>
            <a:fillRect/>
          </a:stretch>
        </p:blipFill>
        <p:spPr>
          <a:xfrm>
            <a:off x="163256" y="5017667"/>
            <a:ext cx="4713544" cy="1721270"/>
          </a:xfrm>
          <a:prstGeom prst="rect">
            <a:avLst/>
          </a:prstGeom>
        </p:spPr>
      </p:pic>
    </p:spTree>
    <p:extLst>
      <p:ext uri="{BB962C8B-B14F-4D97-AF65-F5344CB8AC3E}">
        <p14:creationId xmlns:p14="http://schemas.microsoft.com/office/powerpoint/2010/main" val="1168930574"/>
      </p:ext>
    </p:extLst>
  </p:cSld>
  <p:clrMapOvr>
    <a:masterClrMapping/>
  </p:clrMapOvr>
  <p:transition>
    <p:zoom/>
  </p:transition>
</p:sld>
</file>

<file path=ppt/tags/tag1.xml><?xml version="1.0" encoding="utf-8"?>
<p:tagLst xmlns:a="http://schemas.openxmlformats.org/drawingml/2006/main" xmlns:r="http://schemas.openxmlformats.org/officeDocument/2006/relationships" xmlns:p="http://schemas.openxmlformats.org/presentationml/2006/main">
  <p:tag name="TIMING" val="|179.6"/>
</p:tagLst>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17790</TotalTime>
  <Words>850</Words>
  <Application>Microsoft Macintosh PowerPoint</Application>
  <PresentationFormat>On-screen Show (4:3)</PresentationFormat>
  <Paragraphs>221</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 Black</vt:lpstr>
      <vt:lpstr>Courier New</vt:lpstr>
      <vt:lpstr>Tahoma</vt:lpstr>
      <vt:lpstr>Times New Roman</vt:lpstr>
      <vt:lpstr>Utopia</vt:lpstr>
      <vt:lpstr>Wingdings</vt:lpstr>
      <vt:lpstr>Blends</vt:lpstr>
      <vt:lpstr>Classification Accuracy  and  Confusion Matrix </vt:lpstr>
      <vt:lpstr>PowerPoint Presentation</vt:lpstr>
      <vt:lpstr>6.12 Accuracy and Error Measures</vt:lpstr>
      <vt:lpstr>Confusion matrix</vt:lpstr>
      <vt:lpstr>Confusion matrix</vt:lpstr>
      <vt:lpstr>Confusion matrix</vt:lpstr>
      <vt:lpstr>Reminder : Model Evaluation</vt:lpstr>
      <vt:lpstr>Putting the Classifier output in the Confusion Matrix</vt:lpstr>
      <vt:lpstr>Confusion matrix</vt:lpstr>
      <vt:lpstr>Example 2 : How to Interpret the values in the Matrix</vt:lpstr>
      <vt:lpstr>Example 3: Classifying iris flowers</vt:lpstr>
      <vt:lpstr>Example 2: How to Interpret the values in the Matrix</vt:lpstr>
      <vt:lpstr>Limitation of Accuracy</vt:lpstr>
      <vt:lpstr>Example 2: Sensitivity and specificity in Medical Domain</vt:lpstr>
      <vt:lpstr> End … Thanks</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 467 - Classification</dc:title>
  <dc:creator>Dr. Qasem Al-Radaideh</dc:creator>
  <cp:lastModifiedBy>abrar AlAbed-AlHaq</cp:lastModifiedBy>
  <cp:revision>623</cp:revision>
  <cp:lastPrinted>1999-09-10T20:38:56Z</cp:lastPrinted>
  <dcterms:created xsi:type="dcterms:W3CDTF">1998-06-19T04:38:52Z</dcterms:created>
  <dcterms:modified xsi:type="dcterms:W3CDTF">2021-08-05T07:12:07Z</dcterms:modified>
  <cp:category>data mining book slides</cp:category>
  <cp:version>3</cp:version>
</cp:coreProperties>
</file>