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1555" r:id="rId2"/>
    <p:sldId id="1246" r:id="rId3"/>
    <p:sldId id="1244" r:id="rId4"/>
    <p:sldId id="1277" r:id="rId5"/>
    <p:sldId id="1282" r:id="rId6"/>
    <p:sldId id="1278" r:id="rId7"/>
    <p:sldId id="1111" r:id="rId8"/>
    <p:sldId id="1266" r:id="rId9"/>
    <p:sldId id="1285" r:id="rId10"/>
    <p:sldId id="1203" r:id="rId11"/>
    <p:sldId id="1011" r:id="rId12"/>
    <p:sldId id="1012" r:id="rId13"/>
    <p:sldId id="1260" r:id="rId14"/>
    <p:sldId id="1249" r:id="rId15"/>
    <p:sldId id="1020" r:id="rId16"/>
    <p:sldId id="1269" r:id="rId17"/>
    <p:sldId id="1301" r:id="rId18"/>
    <p:sldId id="1302" r:id="rId19"/>
    <p:sldId id="1187" r:id="rId20"/>
    <p:sldId id="1284" r:id="rId21"/>
    <p:sldId id="1288" r:id="rId22"/>
    <p:sldId id="1289" r:id="rId23"/>
    <p:sldId id="1283" r:id="rId24"/>
    <p:sldId id="1265" r:id="rId25"/>
    <p:sldId id="993" r:id="rId26"/>
    <p:sldId id="1533" r:id="rId27"/>
  </p:sldIdLst>
  <p:sldSz cx="9144000" cy="6858000" type="screen4x3"/>
  <p:notesSz cx="6831013" cy="9117013"/>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2">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0981"/>
    <a:srgbClr val="F6E6EA"/>
    <a:srgbClr val="FAE2F6"/>
    <a:srgbClr val="121328"/>
    <a:srgbClr val="D7FDF9"/>
    <a:srgbClr val="003366"/>
    <a:srgbClr val="0066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1" autoAdjust="0"/>
    <p:restoredTop sz="98587" autoAdjust="0"/>
  </p:normalViewPr>
  <p:slideViewPr>
    <p:cSldViewPr>
      <p:cViewPr varScale="1">
        <p:scale>
          <a:sx n="68" d="100"/>
          <a:sy n="68" d="100"/>
        </p:scale>
        <p:origin x="1158"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872"/>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eaLnBrk="0" hangingPunct="0">
              <a:defRPr sz="1200">
                <a:latin typeface="Times New Roman" pitchFamily="18" charset="0"/>
              </a:defRPr>
            </a:lvl1pPr>
          </a:lstStyle>
          <a:p>
            <a:pPr>
              <a:defRPr/>
            </a:pPr>
            <a:fld id="{BC301C0A-2548-4525-BA2C-6FF6A91A703E}" type="slidenum">
              <a:rPr lang="en-US"/>
              <a:pPr>
                <a:defRPr/>
              </a:pPr>
              <a:t>‹#›</a:t>
            </a:fld>
            <a:endParaRPr lang="en-US"/>
          </a:p>
        </p:txBody>
      </p:sp>
    </p:spTree>
    <p:extLst>
      <p:ext uri="{BB962C8B-B14F-4D97-AF65-F5344CB8AC3E}">
        <p14:creationId xmlns:p14="http://schemas.microsoft.com/office/powerpoint/2010/main" val="149500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eaLnBrk="0" hangingPunct="0">
              <a:defRPr sz="1200">
                <a:latin typeface="Times New Roman" pitchFamily="18"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36650" y="684213"/>
            <a:ext cx="4557713" cy="3417887"/>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1225" y="4330700"/>
            <a:ext cx="5008563" cy="4102100"/>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eaLnBrk="0" hangingPunct="0">
              <a:defRPr sz="1200">
                <a:latin typeface="Times New Roman" pitchFamily="18" charset="0"/>
              </a:defRPr>
            </a:lvl1pPr>
          </a:lstStyle>
          <a:p>
            <a:pPr>
              <a:defRPr/>
            </a:pPr>
            <a:fld id="{8A802FEF-F26A-4FC7-A908-D5DCC0F88E6A}" type="slidenum">
              <a:rPr lang="en-US"/>
              <a:pPr>
                <a:defRPr/>
              </a:pPr>
              <a:t>‹#›</a:t>
            </a:fld>
            <a:endParaRPr lang="en-US"/>
          </a:p>
        </p:txBody>
      </p:sp>
    </p:spTree>
    <p:extLst>
      <p:ext uri="{BB962C8B-B14F-4D97-AF65-F5344CB8AC3E}">
        <p14:creationId xmlns:p14="http://schemas.microsoft.com/office/powerpoint/2010/main" val="152848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5580" y="8831265"/>
            <a:ext cx="2972422" cy="465138"/>
          </a:xfrm>
          <a:prstGeom prst="rect">
            <a:avLst/>
          </a:prstGeom>
          <a:noFill/>
          <a:ln w="9525">
            <a:noFill/>
            <a:miter lim="800000"/>
            <a:headEnd/>
            <a:tailEnd/>
          </a:ln>
        </p:spPr>
        <p:txBody>
          <a:bodyPr lIns="93401" tIns="46701" rIns="93401" bIns="46701" anchor="b"/>
          <a:lstStyle/>
          <a:p>
            <a:pPr algn="r" defTabSz="934168" eaLnBrk="0" hangingPunct="0"/>
            <a:fld id="{FA063071-8FD2-4781-A73F-9A42D3468A3D}" type="slidenum">
              <a:rPr lang="en-US" sz="1200">
                <a:latin typeface="Times New Roman" pitchFamily="18" charset="0"/>
              </a:rPr>
              <a:pPr algn="r" defTabSz="934168" eaLnBrk="0" hangingPunct="0"/>
              <a:t>1</a:t>
            </a:fld>
            <a:endParaRPr lang="en-US" sz="1200" dirty="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4B5A66B-D654-4FF5-931A-6FD1E7D397F8}" type="slidenum">
              <a:rPr lang="en-US" smtClean="0"/>
              <a:pPr/>
              <a:t>20</a:t>
            </a:fld>
            <a:endParaRPr lang="en-US"/>
          </a:p>
        </p:txBody>
      </p:sp>
    </p:spTree>
    <p:extLst>
      <p:ext uri="{BB962C8B-B14F-4D97-AF65-F5344CB8AC3E}">
        <p14:creationId xmlns:p14="http://schemas.microsoft.com/office/powerpoint/2010/main" val="1133773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72FAA5E-CA1F-4E38-9227-1BA691EFC0A4}" type="slidenum">
              <a:rPr lang="en-US" smtClean="0"/>
              <a:pPr/>
              <a:t>23</a:t>
            </a:fld>
            <a:endParaRPr lang="en-US"/>
          </a:p>
        </p:txBody>
      </p:sp>
    </p:spTree>
    <p:extLst>
      <p:ext uri="{BB962C8B-B14F-4D97-AF65-F5344CB8AC3E}">
        <p14:creationId xmlns:p14="http://schemas.microsoft.com/office/powerpoint/2010/main" val="369510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66ECB74-224E-4A92-B141-AFFE58F2B91C}" type="slidenum">
              <a:rPr lang="en-US" smtClean="0"/>
              <a:pPr/>
              <a:t>2</a:t>
            </a:fld>
            <a:endParaRPr lang="en-US"/>
          </a:p>
        </p:txBody>
      </p:sp>
      <p:sp>
        <p:nvSpPr>
          <p:cNvPr id="43011" name="Rectangle 7"/>
          <p:cNvSpPr txBox="1">
            <a:spLocks noGrp="1" noChangeArrowheads="1"/>
          </p:cNvSpPr>
          <p:nvPr/>
        </p:nvSpPr>
        <p:spPr bwMode="auto">
          <a:xfrm>
            <a:off x="3870325" y="8661400"/>
            <a:ext cx="2960688" cy="455613"/>
          </a:xfrm>
          <a:prstGeom prst="rect">
            <a:avLst/>
          </a:prstGeom>
          <a:noFill/>
          <a:ln w="9525">
            <a:noFill/>
            <a:miter lim="800000"/>
            <a:headEnd/>
            <a:tailEnd/>
          </a:ln>
        </p:spPr>
        <p:txBody>
          <a:bodyPr lIns="92207" tIns="46105" rIns="92207" bIns="46105" anchor="b"/>
          <a:lstStyle/>
          <a:p>
            <a:pPr algn="r" defTabSz="920750" eaLnBrk="0" hangingPunct="0"/>
            <a:fld id="{CCF074E7-170D-4F50-BAD1-54DD264B5130}" type="slidenum">
              <a:rPr lang="zh-CN" altLang="en-US" sz="1200">
                <a:latin typeface="Times New Roman" pitchFamily="18" charset="0"/>
              </a:rPr>
              <a:pPr algn="r" defTabSz="920750" eaLnBrk="0" hangingPunct="0"/>
              <a:t>2</a:t>
            </a:fld>
            <a:endParaRPr lang="en-US" altLang="zh-CN" sz="1200">
              <a:latin typeface="Times New Roman" pitchFamily="18"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0C38002-8CFB-4609-B39D-A05D9D425A5D}"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43666E2-0276-417E-B99E-3DFD1FE756F9}" type="slidenum">
              <a:rPr lang="en-US"/>
              <a:pPr/>
              <a:t>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C543C3E-907D-4E9D-BB77-414067CCE34A}"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853B3B2-CF2A-4030-8DC1-BA6C0EC8468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BD29395-369B-44F6-A5E5-31422C750B84}" type="slidenum">
              <a:rPr lang="ar-SA" smtClean="0">
                <a:latin typeface="Arial" charset="0"/>
              </a:rPr>
              <a:pPr/>
              <a:t>14</a:t>
            </a:fld>
            <a:endParaRPr lang="en-GB">
              <a:latin typeface="Arial"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ru-RU">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E5BCC5E-8889-4A0F-B7C5-9CB2AF372E4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D348334-59BE-4B1C-A475-3AA69D8E2460}"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B9F83033-C51D-45DD-A413-0D5552AA6665}" type="datetime4">
              <a:rPr lang="en-US"/>
              <a:pPr>
                <a:defRPr/>
              </a:pPr>
              <a:t>May 6, 2021</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pPr>
              <a:defRPr/>
            </a:pPr>
            <a:fld id="{39594B34-FA45-467F-AE76-BED83A23314B}"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03714ACF-C4ED-43B4-9340-D80164BFBBBA}" type="datetime4">
              <a:rPr lang="en-US"/>
              <a:pPr>
                <a:defRPr/>
              </a:pPr>
              <a:t>May 6,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23FFA0A6-5C58-4F5E-A210-13F900A55E3D}"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81000"/>
            <a:ext cx="61341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AF2C1907-41E4-420B-987B-2F40290999FC}" type="datetime4">
              <a:rPr lang="en-US"/>
              <a:pPr>
                <a:defRPr/>
              </a:pPr>
              <a:t>May 6,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8205E5C4-49D6-4694-957B-A419066F4948}"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A0D4D638-6BEF-4B89-97A1-38F79FD6E346}" type="datetime4">
              <a:rPr lang="en-US"/>
              <a:pPr>
                <a:defRPr/>
              </a:pPr>
              <a:t>May 6,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C11E607B-516D-4A71-99A5-D73275F368D2}"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FDB9E361-E910-42E9-A49C-7EA4BEEFF135}" type="datetime4">
              <a:rPr lang="en-US"/>
              <a:pPr>
                <a:defRPr/>
              </a:pPr>
              <a:t>May 6, 2021</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A976B674-94C0-4182-B4CF-EB891E51CBA2}"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A4609E65-CD08-4A42-9F15-80E894521328}" type="datetime4">
              <a:rPr lang="en-US"/>
              <a:pPr>
                <a:defRPr/>
              </a:pPr>
              <a:t>May 6,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E9A88999-10B4-4C54-A5BA-E51DC8016750}"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56537696-FCF2-48D2-AB18-4A5CB8DBE841}" type="datetime4">
              <a:rPr lang="en-US"/>
              <a:pPr>
                <a:defRPr/>
              </a:pPr>
              <a:t>May 6,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7AE8D1E6-1E22-4447-8761-51730B881D31}"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84C3E6AD-1977-40A2-9C4F-CB28124975C0}" type="datetime4">
              <a:rPr lang="en-US"/>
              <a:pPr>
                <a:defRPr/>
              </a:pPr>
              <a:t>May 6,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930E6915-DF70-4576-A35B-F0B01FC1DC3D}"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C4098F4F-980D-400D-8204-73E0DC757754}" type="datetime4">
              <a:rPr lang="en-US"/>
              <a:pPr>
                <a:defRPr/>
              </a:pPr>
              <a:t>May 6, 2021</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A27023CB-DCBF-4B87-A0EA-2193C4891BC7}"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ln/>
        </p:spPr>
        <p:txBody>
          <a:bodyPr/>
          <a:lstStyle>
            <a:lvl1pPr>
              <a:defRPr/>
            </a:lvl1pPr>
          </a:lstStyle>
          <a:p>
            <a:pPr>
              <a:defRPr/>
            </a:pPr>
            <a:fld id="{7379DB4A-04A4-4037-A75D-ED384E749096}" type="datetime4">
              <a:rPr lang="en-US"/>
              <a:pPr>
                <a:defRPr/>
              </a:pPr>
              <a:t>May 6, 2021</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0CFF4C2D-FEEE-4879-9C74-D6483BEF5869}"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ln/>
        </p:spPr>
        <p:txBody>
          <a:bodyPr/>
          <a:lstStyle>
            <a:lvl1pPr>
              <a:defRPr/>
            </a:lvl1pPr>
          </a:lstStyle>
          <a:p>
            <a:pPr>
              <a:defRPr/>
            </a:pPr>
            <a:fld id="{8BB44C3B-EA71-49DC-9C96-91DDCB92C687}" type="datetime4">
              <a:rPr lang="en-US"/>
              <a:pPr>
                <a:defRPr/>
              </a:pPr>
              <a:t>May 6, 2021</a:t>
            </a:fld>
            <a:endParaRPr lang="en-US"/>
          </a:p>
        </p:txBody>
      </p:sp>
      <p:sp>
        <p:nvSpPr>
          <p:cNvPr id="3"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ln/>
        </p:spPr>
        <p:txBody>
          <a:bodyPr/>
          <a:lstStyle>
            <a:lvl1pPr>
              <a:defRPr/>
            </a:lvl1pPr>
          </a:lstStyle>
          <a:p>
            <a:pPr>
              <a:defRPr/>
            </a:pPr>
            <a:fld id="{005EA8B4-C9E0-4ED8-A79A-2493A3EBCCED}"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3DFC16DF-574B-4CC7-8F15-8ED2C00731F7}" type="datetime4">
              <a:rPr lang="en-US"/>
              <a:pPr>
                <a:defRPr/>
              </a:pPr>
              <a:t>May 6,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95FFAB8E-8656-4258-9215-BCEA08B8BC95}"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EB2CE56A-AD1C-4BC2-9FC3-78E0D9012329}" type="datetime4">
              <a:rPr lang="en-US"/>
              <a:pPr>
                <a:defRPr/>
              </a:pPr>
              <a:t>May 6,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22C0DABE-4832-415A-9A9D-3A24BF44B3CA}"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8776" name="Rectangle 2056"/>
          <p:cNvSpPr>
            <a:spLocks noChangeArrowheads="1"/>
          </p:cNvSpPr>
          <p:nvPr/>
        </p:nvSpPr>
        <p:spPr bwMode="gray">
          <a:xfrm>
            <a:off x="304800" y="1219200"/>
            <a:ext cx="8410575" cy="46038"/>
          </a:xfrm>
          <a:prstGeom prst="rect">
            <a:avLst/>
          </a:prstGeom>
          <a:gradFill rotWithShape="1">
            <a:gsLst>
              <a:gs pos="0">
                <a:srgbClr val="800000">
                  <a:alpha val="50000"/>
                </a:srgbClr>
              </a:gs>
              <a:gs pos="100000">
                <a:srgbClr val="FAE2F6">
                  <a:alpha val="50000"/>
                </a:srgbClr>
              </a:gs>
            </a:gsLst>
            <a:lin ang="0" scaled="1"/>
          </a:gradFill>
          <a:ln w="9525">
            <a:noFill/>
            <a:miter lim="800000"/>
            <a:headEnd/>
            <a:tailEnd/>
          </a:ln>
          <a:effectLst/>
        </p:spPr>
        <p:txBody>
          <a:bodyPr wrap="none" anchor="ctr"/>
          <a:lstStyle/>
          <a:p>
            <a:pPr>
              <a:defRPr/>
            </a:pPr>
            <a:endParaRPr kumimoji="1" lang="en-US"/>
          </a:p>
        </p:txBody>
      </p:sp>
      <p:sp>
        <p:nvSpPr>
          <p:cNvPr id="4099" name="Rectangle 2057"/>
          <p:cNvSpPr>
            <a:spLocks noGrp="1" noChangeArrowheads="1"/>
          </p:cNvSpPr>
          <p:nvPr>
            <p:ph type="title"/>
          </p:nvPr>
        </p:nvSpPr>
        <p:spPr bwMode="auto">
          <a:xfrm>
            <a:off x="609600" y="381000"/>
            <a:ext cx="7793038"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2058"/>
          <p:cNvSpPr>
            <a:spLocks noGrp="1" noChangeArrowheads="1"/>
          </p:cNvSpPr>
          <p:nvPr>
            <p:ph type="body" idx="1"/>
          </p:nvPr>
        </p:nvSpPr>
        <p:spPr bwMode="auto">
          <a:xfrm>
            <a:off x="381000" y="1371600"/>
            <a:ext cx="8382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8779" name="Rectangle 2059"/>
          <p:cNvSpPr>
            <a:spLocks noGrp="1" noChangeArrowheads="1"/>
          </p:cNvSpPr>
          <p:nvPr>
            <p:ph type="dt" sz="half" idx="2"/>
          </p:nvPr>
        </p:nvSpPr>
        <p:spPr bwMode="auto">
          <a:xfrm>
            <a:off x="3048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fld id="{B05D100C-B748-4B21-9AA3-F38536BC8CB6}" type="datetime4">
              <a:rPr lang="en-US"/>
              <a:pPr>
                <a:defRPr/>
              </a:pPr>
              <a:t>May 6, 2021</a:t>
            </a:fld>
            <a:endParaRPr lang="en-US"/>
          </a:p>
        </p:txBody>
      </p:sp>
      <p:sp>
        <p:nvSpPr>
          <p:cNvPr id="928780" name="Rectangle 2060"/>
          <p:cNvSpPr>
            <a:spLocks noGrp="1" noChangeArrowheads="1"/>
          </p:cNvSpPr>
          <p:nvPr>
            <p:ph type="ftr" sz="quarter" idx="3"/>
          </p:nvPr>
        </p:nvSpPr>
        <p:spPr bwMode="auto">
          <a:xfrm>
            <a:off x="33528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88BC24-D7DD-44A5-B089-246554E7B9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zoom/>
  </p:transition>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ahoma" pitchFamily="34" charset="0"/>
        </a:defRPr>
      </a:lvl2pPr>
      <a:lvl3pPr algn="ctr" rtl="0" eaLnBrk="0" fontAlgn="base" hangingPunct="0">
        <a:spcBef>
          <a:spcPct val="0"/>
        </a:spcBef>
        <a:spcAft>
          <a:spcPct val="0"/>
        </a:spcAft>
        <a:defRPr sz="3600">
          <a:solidFill>
            <a:schemeClr val="tx2"/>
          </a:solidFill>
          <a:latin typeface="Tahoma" pitchFamily="34" charset="0"/>
        </a:defRPr>
      </a:lvl3pPr>
      <a:lvl4pPr algn="ctr" rtl="0" eaLnBrk="0" fontAlgn="base" hangingPunct="0">
        <a:spcBef>
          <a:spcPct val="0"/>
        </a:spcBef>
        <a:spcAft>
          <a:spcPct val="0"/>
        </a:spcAft>
        <a:defRPr sz="3600">
          <a:solidFill>
            <a:schemeClr val="tx2"/>
          </a:solidFill>
          <a:latin typeface="Tahoma" pitchFamily="34" charset="0"/>
        </a:defRPr>
      </a:lvl4pPr>
      <a:lvl5pPr algn="ctr" rtl="0" eaLnBrk="0" fontAlgn="base" hangingPunct="0">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p:cNvSpPr>
            <a:spLocks noGrp="1" noChangeArrowheads="1"/>
          </p:cNvSpPr>
          <p:nvPr>
            <p:ph type="title" idx="4294967295"/>
          </p:nvPr>
        </p:nvSpPr>
        <p:spPr>
          <a:xfrm>
            <a:off x="3130576" y="152400"/>
            <a:ext cx="5861024" cy="1049120"/>
          </a:xfrm>
        </p:spPr>
        <p:txBody>
          <a:bodyPr/>
          <a:lstStyle/>
          <a:p>
            <a:pPr eaLnBrk="1" hangingPunct="1"/>
            <a:r>
              <a:rPr lang="en-US" sz="4000" dirty="0"/>
              <a:t>CIS 467 :Data Mining </a:t>
            </a:r>
            <a:br>
              <a:rPr lang="en-US" sz="4000" dirty="0"/>
            </a:br>
            <a:endParaRPr lang="en-US" sz="2000" dirty="0"/>
          </a:p>
        </p:txBody>
      </p:sp>
      <p:sp>
        <p:nvSpPr>
          <p:cNvPr id="4100" name="Rectangle 1027"/>
          <p:cNvSpPr>
            <a:spLocks noGrp="1" noChangeArrowheads="1"/>
          </p:cNvSpPr>
          <p:nvPr>
            <p:ph type="body" idx="4294967295"/>
          </p:nvPr>
        </p:nvSpPr>
        <p:spPr>
          <a:xfrm>
            <a:off x="1607967" y="1201520"/>
            <a:ext cx="7165351" cy="3581400"/>
          </a:xfrm>
        </p:spPr>
        <p:txBody>
          <a:bodyPr/>
          <a:lstStyle/>
          <a:p>
            <a:pPr algn="ctr">
              <a:lnSpc>
                <a:spcPct val="110000"/>
              </a:lnSpc>
              <a:buFont typeface="Wingdings" pitchFamily="2" charset="2"/>
              <a:buNone/>
            </a:pPr>
            <a:r>
              <a:rPr lang="en-US" dirty="0">
                <a:solidFill>
                  <a:srgbClr val="990000"/>
                </a:solidFill>
              </a:rPr>
              <a:t>           </a:t>
            </a:r>
          </a:p>
          <a:p>
            <a:pPr algn="ctr">
              <a:lnSpc>
                <a:spcPct val="110000"/>
              </a:lnSpc>
              <a:buFont typeface="Wingdings" pitchFamily="2" charset="2"/>
              <a:buNone/>
            </a:pPr>
            <a:endParaRPr lang="en-US" dirty="0">
              <a:solidFill>
                <a:srgbClr val="990000"/>
              </a:solidFill>
            </a:endParaRPr>
          </a:p>
          <a:p>
            <a:pPr algn="ctr">
              <a:lnSpc>
                <a:spcPct val="110000"/>
              </a:lnSpc>
              <a:buFont typeface="Wingdings" pitchFamily="2" charset="2"/>
              <a:buNone/>
            </a:pPr>
            <a:endParaRPr lang="en-US" dirty="0">
              <a:solidFill>
                <a:srgbClr val="0070C0"/>
              </a:solidFill>
            </a:endParaRPr>
          </a:p>
          <a:p>
            <a:pPr algn="ctr">
              <a:lnSpc>
                <a:spcPct val="110000"/>
              </a:lnSpc>
              <a:buFont typeface="Wingdings" pitchFamily="2" charset="2"/>
              <a:buNone/>
            </a:pPr>
            <a:endParaRPr lang="en-US" dirty="0">
              <a:solidFill>
                <a:srgbClr val="0070C0"/>
              </a:solidFill>
            </a:endParaRPr>
          </a:p>
          <a:p>
            <a:pPr algn="ctr">
              <a:lnSpc>
                <a:spcPct val="110000"/>
              </a:lnSpc>
              <a:buFont typeface="Wingdings" pitchFamily="2" charset="2"/>
              <a:buNone/>
            </a:pPr>
            <a:endParaRPr lang="en-US" sz="1000" dirty="0"/>
          </a:p>
          <a:p>
            <a:pPr algn="ctr">
              <a:lnSpc>
                <a:spcPct val="110000"/>
              </a:lnSpc>
              <a:buFont typeface="Wingdings" pitchFamily="2" charset="2"/>
              <a:buNone/>
            </a:pPr>
            <a:r>
              <a:rPr lang="en-US" sz="2000" dirty="0"/>
              <a:t>Department of Information Systems</a:t>
            </a:r>
          </a:p>
          <a:p>
            <a:pPr algn="ctr">
              <a:lnSpc>
                <a:spcPct val="110000"/>
              </a:lnSpc>
              <a:buFont typeface="Wingdings" pitchFamily="2" charset="2"/>
              <a:buNone/>
            </a:pPr>
            <a:r>
              <a:rPr lang="en-US" sz="2000" dirty="0"/>
              <a:t>Faculty of Information Technology and Computer Sciences</a:t>
            </a:r>
          </a:p>
          <a:p>
            <a:pPr algn="ctr">
              <a:lnSpc>
                <a:spcPct val="110000"/>
              </a:lnSpc>
              <a:buFont typeface="Wingdings" pitchFamily="2" charset="2"/>
              <a:buNone/>
            </a:pPr>
            <a:r>
              <a:rPr lang="en-US" sz="2000" b="1" dirty="0">
                <a:solidFill>
                  <a:srgbClr val="00B050"/>
                </a:solidFill>
              </a:rPr>
              <a:t>Yarmouk University – Jordan</a:t>
            </a:r>
          </a:p>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p:txBody>
      </p:sp>
      <p:pic>
        <p:nvPicPr>
          <p:cNvPr id="5" name="Picture 6"/>
          <p:cNvPicPr>
            <a:picLocks noChangeAspect="1" noChangeArrowheads="1"/>
          </p:cNvPicPr>
          <p:nvPr/>
        </p:nvPicPr>
        <p:blipFill>
          <a:blip r:embed="rId3" cstate="print"/>
          <a:srcRect/>
          <a:stretch>
            <a:fillRect/>
          </a:stretch>
        </p:blipFill>
        <p:spPr bwMode="auto">
          <a:xfrm>
            <a:off x="4608823" y="2250640"/>
            <a:ext cx="1163638" cy="1408112"/>
          </a:xfrm>
          <a:prstGeom prst="rect">
            <a:avLst/>
          </a:prstGeom>
          <a:noFill/>
          <a:ln w="9525">
            <a:noFill/>
            <a:miter lim="800000"/>
            <a:headEnd/>
            <a:tailEnd/>
          </a:ln>
        </p:spPr>
      </p:pic>
      <p:sp>
        <p:nvSpPr>
          <p:cNvPr id="2" name="Rectangle 1"/>
          <p:cNvSpPr/>
          <p:nvPr/>
        </p:nvSpPr>
        <p:spPr>
          <a:xfrm>
            <a:off x="3130576" y="5954676"/>
            <a:ext cx="2209066" cy="363176"/>
          </a:xfrm>
          <a:prstGeom prst="rect">
            <a:avLst/>
          </a:prstGeom>
        </p:spPr>
        <p:txBody>
          <a:bodyPr wrap="none">
            <a:spAutoFit/>
          </a:bodyPr>
          <a:lstStyle/>
          <a:p>
            <a:pPr>
              <a:lnSpc>
                <a:spcPct val="110000"/>
              </a:lnSpc>
              <a:buFont typeface="Wingdings" pitchFamily="2" charset="2"/>
              <a:buNone/>
            </a:pPr>
            <a:r>
              <a:rPr lang="en-US" sz="1600" dirty="0"/>
              <a:t>© Qasem Al-Radaideh</a:t>
            </a:r>
          </a:p>
        </p:txBody>
      </p:sp>
      <p:pic>
        <p:nvPicPr>
          <p:cNvPr id="6" name="Picture 2" descr="C:\Users\pc\Desktop\My Pic 2020 S.jpg">
            <a:extLst>
              <a:ext uri="{FF2B5EF4-FFF2-40B4-BE49-F238E27FC236}">
                <a16:creationId xmlns:a16="http://schemas.microsoft.com/office/drawing/2014/main" id="{A5D3103D-389C-4F40-BB98-7279C9CA86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934" y="5135596"/>
            <a:ext cx="2209066" cy="1722404"/>
          </a:xfrm>
          <a:prstGeom prst="rect">
            <a:avLst/>
          </a:prstGeom>
          <a:noFill/>
          <a:effectLst>
            <a:glow rad="127000">
              <a:schemeClr val="accent2">
                <a:lumMod val="20000"/>
                <a:lumOff val="80000"/>
              </a:schemeClr>
            </a:glow>
            <a:softEdge rad="127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65E32D-874D-43FC-8E48-DF358A3E0DA7}"/>
              </a:ext>
            </a:extLst>
          </p:cNvPr>
          <p:cNvSpPr txBox="1"/>
          <p:nvPr/>
        </p:nvSpPr>
        <p:spPr>
          <a:xfrm>
            <a:off x="1607968" y="5638891"/>
            <a:ext cx="5334000" cy="400110"/>
          </a:xfrm>
          <a:prstGeom prst="rect">
            <a:avLst/>
          </a:prstGeom>
          <a:noFill/>
        </p:spPr>
        <p:txBody>
          <a:bodyPr wrap="square" rtlCol="0">
            <a:spAutoFit/>
          </a:bodyPr>
          <a:lstStyle/>
          <a:p>
            <a:pPr algn="ctr"/>
            <a:r>
              <a:rPr lang="en-US" sz="2000" b="1" dirty="0">
                <a:solidFill>
                  <a:srgbClr val="C00000"/>
                </a:solidFill>
              </a:rPr>
              <a:t>Prof. Dr. Qasem Al-Radaideh</a:t>
            </a:r>
          </a:p>
        </p:txBody>
      </p:sp>
    </p:spTree>
    <p:extLst>
      <p:ext uri="{BB962C8B-B14F-4D97-AF65-F5344CB8AC3E}">
        <p14:creationId xmlns:p14="http://schemas.microsoft.com/office/powerpoint/2010/main" val="80044834"/>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A50A897-4FD8-4E8B-BDBF-700FADCDF71B}" type="slidenum">
              <a:rPr lang="en-US" smtClean="0"/>
              <a:pPr/>
              <a:t>10</a:t>
            </a:fld>
            <a:endParaRPr lang="en-US"/>
          </a:p>
        </p:txBody>
      </p:sp>
      <p:sp>
        <p:nvSpPr>
          <p:cNvPr id="15363" name="Rectangle 2"/>
          <p:cNvSpPr>
            <a:spLocks noGrp="1" noChangeArrowheads="1"/>
          </p:cNvSpPr>
          <p:nvPr>
            <p:ph type="title"/>
          </p:nvPr>
        </p:nvSpPr>
        <p:spPr>
          <a:xfrm>
            <a:off x="1219200" y="228600"/>
            <a:ext cx="6705600" cy="838200"/>
          </a:xfrm>
          <a:noFill/>
        </p:spPr>
        <p:txBody>
          <a:bodyPr lIns="92075" tIns="46038" rIns="92075" bIns="46038" anchor="ctr"/>
          <a:lstStyle/>
          <a:p>
            <a:pPr eaLnBrk="1" hangingPunct="1"/>
            <a:r>
              <a:rPr lang="en-US" sz="3200"/>
              <a:t>Measure the Quality of Clustering</a:t>
            </a:r>
          </a:p>
        </p:txBody>
      </p:sp>
      <p:sp>
        <p:nvSpPr>
          <p:cNvPr id="15364" name="Rectangle 3"/>
          <p:cNvSpPr>
            <a:spLocks noGrp="1" noChangeArrowheads="1"/>
          </p:cNvSpPr>
          <p:nvPr>
            <p:ph type="body" idx="1"/>
          </p:nvPr>
        </p:nvSpPr>
        <p:spPr>
          <a:xfrm>
            <a:off x="381000" y="1447800"/>
            <a:ext cx="8458200" cy="5029200"/>
          </a:xfrm>
          <a:noFill/>
        </p:spPr>
        <p:txBody>
          <a:bodyPr lIns="92075" tIns="46038" rIns="92075" bIns="46038"/>
          <a:lstStyle/>
          <a:p>
            <a:pPr eaLnBrk="1" hangingPunct="1">
              <a:lnSpc>
                <a:spcPct val="110000"/>
              </a:lnSpc>
            </a:pPr>
            <a:r>
              <a:rPr lang="en-US" sz="2000" dirty="0">
                <a:solidFill>
                  <a:schemeClr val="hlink"/>
                </a:solidFill>
              </a:rPr>
              <a:t>Dissimilarity/Similarity metric</a:t>
            </a:r>
            <a:r>
              <a:rPr lang="en-US" sz="2000" dirty="0"/>
              <a:t>: Similarity </a:t>
            </a:r>
            <a:r>
              <a:rPr lang="en-US" sz="2000"/>
              <a:t>is expressed </a:t>
            </a:r>
            <a:r>
              <a:rPr lang="en-US" sz="2000" dirty="0"/>
              <a:t>in terms of a distance function, typically metric: </a:t>
            </a:r>
            <a:r>
              <a:rPr lang="en-US" sz="2000" i="1" dirty="0"/>
              <a:t>d</a:t>
            </a:r>
            <a:r>
              <a:rPr lang="en-US" sz="2000" dirty="0"/>
              <a:t>(</a:t>
            </a:r>
            <a:r>
              <a:rPr lang="en-US" sz="2000" i="1" dirty="0" err="1"/>
              <a:t>i</a:t>
            </a:r>
            <a:r>
              <a:rPr lang="en-US" sz="2000" i="1" dirty="0"/>
              <a:t>, j</a:t>
            </a:r>
            <a:r>
              <a:rPr lang="en-US" sz="2000" dirty="0"/>
              <a:t>)</a:t>
            </a:r>
          </a:p>
          <a:p>
            <a:pPr eaLnBrk="1" hangingPunct="1">
              <a:lnSpc>
                <a:spcPct val="110000"/>
              </a:lnSpc>
            </a:pPr>
            <a:r>
              <a:rPr lang="en-US" sz="2000" dirty="0"/>
              <a:t>There is a separate “quality” function that measures the “goodness” of a cluster.</a:t>
            </a:r>
          </a:p>
          <a:p>
            <a:pPr eaLnBrk="1" hangingPunct="1">
              <a:lnSpc>
                <a:spcPct val="110000"/>
              </a:lnSpc>
            </a:pPr>
            <a:r>
              <a:rPr lang="en-US" sz="2000" dirty="0"/>
              <a:t>The definitions of </a:t>
            </a:r>
            <a:r>
              <a:rPr lang="en-US" sz="2000" dirty="0">
                <a:solidFill>
                  <a:schemeClr val="hlink"/>
                </a:solidFill>
              </a:rPr>
              <a:t>distance functions</a:t>
            </a:r>
            <a:r>
              <a:rPr lang="en-US" sz="2000" dirty="0"/>
              <a:t> are usually very different for interval-scaled, </a:t>
            </a:r>
            <a:r>
              <a:rPr lang="en-US" sz="2000" dirty="0" err="1"/>
              <a:t>boolean</a:t>
            </a:r>
            <a:r>
              <a:rPr lang="en-US" sz="2000" dirty="0"/>
              <a:t>, categorical, ordinal ratio, and vector variables.</a:t>
            </a:r>
          </a:p>
          <a:p>
            <a:pPr eaLnBrk="1" hangingPunct="1">
              <a:lnSpc>
                <a:spcPct val="110000"/>
              </a:lnSpc>
            </a:pPr>
            <a:r>
              <a:rPr lang="en-US" sz="2000" dirty="0"/>
              <a:t>Weights should be associated with different variables based on applications and data semantics.</a:t>
            </a:r>
            <a:endParaRPr lang="en-US" sz="2000" dirty="0">
              <a:sym typeface="Symbol" pitchFamily="18" charset="2"/>
            </a:endParaRPr>
          </a:p>
          <a:p>
            <a:pPr eaLnBrk="1" hangingPunct="1">
              <a:lnSpc>
                <a:spcPct val="110000"/>
              </a:lnSpc>
            </a:pPr>
            <a:r>
              <a:rPr lang="en-US" sz="2000" dirty="0">
                <a:sym typeface="Symbol" pitchFamily="18" charset="2"/>
              </a:rPr>
              <a:t>It is hard to define “similar enough” or “good enough” </a:t>
            </a:r>
          </a:p>
          <a:p>
            <a:pPr lvl="1" eaLnBrk="1" hangingPunct="1">
              <a:lnSpc>
                <a:spcPct val="110000"/>
              </a:lnSpc>
            </a:pPr>
            <a:r>
              <a:rPr lang="en-US" sz="2000" dirty="0">
                <a:sym typeface="Symbol" pitchFamily="18" charset="2"/>
              </a:rPr>
              <a:t> the answer is typically highly subjective.</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p:spPr>
        <p:txBody>
          <a:bodyPr/>
          <a:lstStyle/>
          <a:p>
            <a:fld id="{58A3B9A6-0CD3-4661-923A-24CC1C0777B0}" type="slidenum">
              <a:rPr lang="en-US" smtClean="0"/>
              <a:pPr/>
              <a:t>11</a:t>
            </a:fld>
            <a:endParaRPr lang="en-US"/>
          </a:p>
        </p:txBody>
      </p:sp>
      <p:sp>
        <p:nvSpPr>
          <p:cNvPr id="1029" name="Rectangle 2"/>
          <p:cNvSpPr>
            <a:spLocks noGrp="1" noChangeArrowheads="1"/>
          </p:cNvSpPr>
          <p:nvPr>
            <p:ph type="title"/>
          </p:nvPr>
        </p:nvSpPr>
        <p:spPr>
          <a:xfrm>
            <a:off x="0" y="228600"/>
            <a:ext cx="8839200" cy="609600"/>
          </a:xfrm>
        </p:spPr>
        <p:txBody>
          <a:bodyPr/>
          <a:lstStyle/>
          <a:p>
            <a:pPr eaLnBrk="1" hangingPunct="1"/>
            <a:r>
              <a:rPr lang="en-US" sz="3200"/>
              <a:t>Similarity and Dissimilarity Between Objects</a:t>
            </a:r>
            <a:endParaRPr lang="en-US"/>
          </a:p>
        </p:txBody>
      </p:sp>
      <p:sp>
        <p:nvSpPr>
          <p:cNvPr id="1030" name="Rectangle 3"/>
          <p:cNvSpPr>
            <a:spLocks noGrp="1" noChangeArrowheads="1"/>
          </p:cNvSpPr>
          <p:nvPr>
            <p:ph type="body" idx="1"/>
          </p:nvPr>
        </p:nvSpPr>
        <p:spPr>
          <a:xfrm>
            <a:off x="304800" y="1371600"/>
            <a:ext cx="8458200" cy="5029200"/>
          </a:xfrm>
        </p:spPr>
        <p:txBody>
          <a:bodyPr/>
          <a:lstStyle/>
          <a:p>
            <a:pPr eaLnBrk="1" hangingPunct="1">
              <a:lnSpc>
                <a:spcPct val="120000"/>
              </a:lnSpc>
            </a:pPr>
            <a:r>
              <a:rPr lang="en-US" sz="2000" u="sng" dirty="0"/>
              <a:t>Distances</a:t>
            </a:r>
            <a:r>
              <a:rPr lang="en-US" sz="2000" dirty="0"/>
              <a:t> are normally used to measure the </a:t>
            </a:r>
            <a:r>
              <a:rPr lang="en-US" sz="2000" u="sng" dirty="0"/>
              <a:t>similarity</a:t>
            </a:r>
            <a:r>
              <a:rPr lang="en-US" sz="2000" dirty="0"/>
              <a:t> or </a:t>
            </a:r>
            <a:r>
              <a:rPr lang="en-US" sz="2000" u="sng" dirty="0"/>
              <a:t>dissimilarity</a:t>
            </a:r>
            <a:r>
              <a:rPr lang="en-US" sz="2000" dirty="0"/>
              <a:t> between two data objects</a:t>
            </a:r>
          </a:p>
          <a:p>
            <a:pPr eaLnBrk="1" hangingPunct="1">
              <a:lnSpc>
                <a:spcPct val="120000"/>
              </a:lnSpc>
            </a:pPr>
            <a:endParaRPr lang="en-US" sz="2000" dirty="0"/>
          </a:p>
          <a:p>
            <a:pPr eaLnBrk="1" hangingPunct="1">
              <a:lnSpc>
                <a:spcPct val="120000"/>
              </a:lnSpc>
            </a:pPr>
            <a:r>
              <a:rPr lang="en-US" sz="2000" dirty="0"/>
              <a:t>Some popular ones include: </a:t>
            </a:r>
            <a:r>
              <a:rPr lang="en-US" sz="2000" i="1" dirty="0" err="1">
                <a:solidFill>
                  <a:srgbClr val="170981"/>
                </a:solidFill>
              </a:rPr>
              <a:t>Minkowski</a:t>
            </a:r>
            <a:r>
              <a:rPr lang="en-US" sz="2000" i="1" dirty="0"/>
              <a:t> distance</a:t>
            </a:r>
            <a:r>
              <a:rPr lang="en-US" sz="2000" dirty="0"/>
              <a:t>:</a:t>
            </a:r>
          </a:p>
          <a:p>
            <a:pPr eaLnBrk="1" hangingPunct="1">
              <a:lnSpc>
                <a:spcPct val="120000"/>
              </a:lnSpc>
            </a:pPr>
            <a:endParaRPr lang="en-US" sz="2000" dirty="0"/>
          </a:p>
          <a:p>
            <a:pPr lvl="1" eaLnBrk="1" hangingPunct="1">
              <a:lnSpc>
                <a:spcPct val="120000"/>
              </a:lnSpc>
              <a:buFont typeface="Wingdings" pitchFamily="2" charset="2"/>
              <a:buNone/>
            </a:pPr>
            <a:endParaRPr lang="en-US" sz="2000" dirty="0"/>
          </a:p>
          <a:p>
            <a:pPr lvl="1" eaLnBrk="1" hangingPunct="1">
              <a:lnSpc>
                <a:spcPct val="120000"/>
              </a:lnSpc>
              <a:buFont typeface="Wingdings" pitchFamily="2" charset="2"/>
              <a:buNone/>
            </a:pPr>
            <a:endParaRPr lang="en-US" sz="2000" dirty="0"/>
          </a:p>
          <a:p>
            <a:pPr lvl="1" eaLnBrk="1" hangingPunct="1">
              <a:lnSpc>
                <a:spcPct val="120000"/>
              </a:lnSpc>
              <a:buFont typeface="Wingdings" pitchFamily="2" charset="2"/>
              <a:buNone/>
            </a:pPr>
            <a:r>
              <a:rPr lang="en-US" sz="2000" dirty="0"/>
              <a:t>where  </a:t>
            </a:r>
            <a:r>
              <a:rPr lang="en-US" sz="2000" i="1" dirty="0" err="1"/>
              <a:t>i</a:t>
            </a:r>
            <a:r>
              <a:rPr lang="en-US" sz="2000" dirty="0"/>
              <a:t> </a:t>
            </a:r>
            <a:r>
              <a:rPr lang="en-US" sz="2000"/>
              <a:t>= (</a:t>
            </a:r>
            <a:r>
              <a:rPr lang="en-US" sz="2000" i="1"/>
              <a:t>x</a:t>
            </a:r>
            <a:r>
              <a:rPr lang="en-US" sz="2000" baseline="-25000"/>
              <a:t>i1</a:t>
            </a:r>
            <a:r>
              <a:rPr lang="en-US" sz="2000"/>
              <a:t>, </a:t>
            </a:r>
            <a:r>
              <a:rPr lang="en-US" sz="2000" i="1"/>
              <a:t>x</a:t>
            </a:r>
            <a:r>
              <a:rPr lang="en-US" sz="2000" baseline="-25000"/>
              <a:t>i2</a:t>
            </a:r>
            <a:r>
              <a:rPr lang="en-US" sz="2000" dirty="0"/>
              <a:t>, </a:t>
            </a:r>
            <a:r>
              <a:rPr lang="en-US" sz="2000"/>
              <a:t>…, </a:t>
            </a:r>
            <a:r>
              <a:rPr lang="en-US" sz="2000" i="1"/>
              <a:t>x</a:t>
            </a:r>
            <a:r>
              <a:rPr lang="en-US" sz="2000" baseline="-25000"/>
              <a:t>ip</a:t>
            </a:r>
            <a:r>
              <a:rPr lang="en-US" sz="2000" dirty="0"/>
              <a:t>) and</a:t>
            </a:r>
            <a:r>
              <a:rPr lang="en-US" sz="2000" i="1" dirty="0"/>
              <a:t> j</a:t>
            </a:r>
            <a:r>
              <a:rPr lang="en-US" sz="2000" dirty="0"/>
              <a:t> </a:t>
            </a:r>
            <a:r>
              <a:rPr lang="en-US" sz="2000"/>
              <a:t>= (</a:t>
            </a:r>
            <a:r>
              <a:rPr lang="en-US" sz="2000" i="1"/>
              <a:t>x</a:t>
            </a:r>
            <a:r>
              <a:rPr lang="en-US" sz="2000" baseline="-25000"/>
              <a:t>j1</a:t>
            </a:r>
            <a:r>
              <a:rPr lang="en-US" sz="2000"/>
              <a:t>, </a:t>
            </a:r>
            <a:r>
              <a:rPr lang="en-US" sz="2000" i="1"/>
              <a:t>x</a:t>
            </a:r>
            <a:r>
              <a:rPr lang="en-US" sz="2000" baseline="-25000"/>
              <a:t>j2</a:t>
            </a:r>
            <a:r>
              <a:rPr lang="en-US" sz="2000" dirty="0"/>
              <a:t>, </a:t>
            </a:r>
            <a:r>
              <a:rPr lang="en-US" sz="2000"/>
              <a:t>…, </a:t>
            </a:r>
            <a:r>
              <a:rPr lang="en-US" sz="2000" i="1"/>
              <a:t>x</a:t>
            </a:r>
            <a:r>
              <a:rPr lang="en-US" sz="2000" baseline="-25000"/>
              <a:t>jp</a:t>
            </a:r>
            <a:r>
              <a:rPr lang="en-US" sz="2000" dirty="0"/>
              <a:t>) are two </a:t>
            </a:r>
            <a:r>
              <a:rPr lang="en-US" sz="2000" i="1" dirty="0"/>
              <a:t>p</a:t>
            </a:r>
            <a:r>
              <a:rPr lang="en-US" sz="2000" dirty="0"/>
              <a:t>-dimensional data objects, and </a:t>
            </a:r>
            <a:r>
              <a:rPr lang="en-US" sz="2000" i="1" dirty="0"/>
              <a:t>q</a:t>
            </a:r>
            <a:r>
              <a:rPr lang="en-US" sz="2000" dirty="0"/>
              <a:t> is a positive integer</a:t>
            </a:r>
          </a:p>
          <a:p>
            <a:pPr eaLnBrk="1" hangingPunct="1">
              <a:lnSpc>
                <a:spcPct val="120000"/>
              </a:lnSpc>
            </a:pPr>
            <a:r>
              <a:rPr lang="en-US" sz="2000" dirty="0"/>
              <a:t>If </a:t>
            </a:r>
            <a:r>
              <a:rPr lang="en-US" sz="2000" i="1" dirty="0"/>
              <a:t>q</a:t>
            </a:r>
            <a:r>
              <a:rPr lang="en-US" sz="2000" dirty="0"/>
              <a:t> = </a:t>
            </a:r>
            <a:r>
              <a:rPr lang="en-US" sz="2000" i="1" dirty="0"/>
              <a:t>1</a:t>
            </a:r>
            <a:r>
              <a:rPr lang="en-US" sz="2000" dirty="0"/>
              <a:t>, </a:t>
            </a:r>
            <a:r>
              <a:rPr lang="en-US" sz="2000" i="1" dirty="0"/>
              <a:t>d</a:t>
            </a:r>
            <a:r>
              <a:rPr lang="en-US" sz="2000" dirty="0"/>
              <a:t> is </a:t>
            </a:r>
            <a:r>
              <a:rPr lang="en-US" sz="2000" dirty="0">
                <a:solidFill>
                  <a:srgbClr val="170981"/>
                </a:solidFill>
              </a:rPr>
              <a:t>Manhattan</a:t>
            </a:r>
            <a:r>
              <a:rPr lang="en-US" sz="2000" dirty="0"/>
              <a:t> distance</a:t>
            </a:r>
            <a:endParaRPr lang="en-US" sz="2000" i="1" dirty="0"/>
          </a:p>
          <a:p>
            <a:pPr eaLnBrk="1" hangingPunct="1">
              <a:lnSpc>
                <a:spcPct val="120000"/>
              </a:lnSpc>
            </a:pPr>
            <a:endParaRPr lang="en-US" sz="2000" i="1" dirty="0"/>
          </a:p>
          <a:p>
            <a:pPr lvl="1" eaLnBrk="1" hangingPunct="1">
              <a:lnSpc>
                <a:spcPct val="120000"/>
              </a:lnSpc>
              <a:buFont typeface="Wingdings" pitchFamily="2" charset="2"/>
              <a:buNone/>
            </a:pPr>
            <a:endParaRPr lang="en-US" sz="2000" dirty="0"/>
          </a:p>
        </p:txBody>
      </p:sp>
      <p:graphicFrame>
        <p:nvGraphicFramePr>
          <p:cNvPr id="1026" name="Object 1024"/>
          <p:cNvGraphicFramePr>
            <a:graphicFrameLocks noChangeAspect="1"/>
          </p:cNvGraphicFramePr>
          <p:nvPr/>
        </p:nvGraphicFramePr>
        <p:xfrm>
          <a:off x="1676400" y="3276600"/>
          <a:ext cx="5181600" cy="596900"/>
        </p:xfrm>
        <a:graphic>
          <a:graphicData uri="http://schemas.openxmlformats.org/presentationml/2006/ole">
            <mc:AlternateContent xmlns:mc="http://schemas.openxmlformats.org/markup-compatibility/2006">
              <mc:Choice xmlns:v="urn:schemas-microsoft-com:vml" Requires="v">
                <p:oleObj name="Equation" r:id="rId2" imgW="5181600" imgH="596900" progId="Equation.3">
                  <p:embed/>
                </p:oleObj>
              </mc:Choice>
              <mc:Fallback>
                <p:oleObj name="Equation" r:id="rId2" imgW="5181600" imgH="596900" progId="Equation.3">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76600"/>
                        <a:ext cx="5181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1025"/>
          <p:cNvGraphicFramePr>
            <a:graphicFrameLocks noChangeAspect="1"/>
          </p:cNvGraphicFramePr>
          <p:nvPr/>
        </p:nvGraphicFramePr>
        <p:xfrm>
          <a:off x="2438400" y="5715000"/>
          <a:ext cx="4521200" cy="546100"/>
        </p:xfrm>
        <a:graphic>
          <a:graphicData uri="http://schemas.openxmlformats.org/presentationml/2006/ole">
            <mc:AlternateContent xmlns:mc="http://schemas.openxmlformats.org/markup-compatibility/2006">
              <mc:Choice xmlns:v="urn:schemas-microsoft-com:vml" Requires="v">
                <p:oleObj name="Equation" r:id="rId4" imgW="4292600" imgH="431800" progId="Equation.3">
                  <p:embed/>
                </p:oleObj>
              </mc:Choice>
              <mc:Fallback>
                <p:oleObj name="Equation" r:id="rId4" imgW="4292600" imgH="43180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5715000"/>
                        <a:ext cx="45212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D8CE7652-3B1D-49AE-8304-79CADAA83494}" type="slidenum">
              <a:rPr lang="en-US" smtClean="0"/>
              <a:pPr/>
              <a:t>12</a:t>
            </a:fld>
            <a:endParaRPr lang="en-US"/>
          </a:p>
        </p:txBody>
      </p:sp>
      <p:sp>
        <p:nvSpPr>
          <p:cNvPr id="2052" name="Rectangle 2"/>
          <p:cNvSpPr>
            <a:spLocks noGrp="1" noChangeArrowheads="1"/>
          </p:cNvSpPr>
          <p:nvPr>
            <p:ph type="title"/>
          </p:nvPr>
        </p:nvSpPr>
        <p:spPr>
          <a:xfrm>
            <a:off x="0" y="304800"/>
            <a:ext cx="8839200" cy="457200"/>
          </a:xfrm>
        </p:spPr>
        <p:txBody>
          <a:bodyPr/>
          <a:lstStyle/>
          <a:p>
            <a:pPr eaLnBrk="1" hangingPunct="1"/>
            <a:r>
              <a:rPr lang="en-US" sz="2800"/>
              <a:t>Similarity and Dissimilarity Between Objects (Cont.)</a:t>
            </a:r>
            <a:endParaRPr lang="en-US" sz="3200"/>
          </a:p>
        </p:txBody>
      </p:sp>
      <p:sp>
        <p:nvSpPr>
          <p:cNvPr id="2053" name="Rectangle 3"/>
          <p:cNvSpPr>
            <a:spLocks noGrp="1" noChangeArrowheads="1"/>
          </p:cNvSpPr>
          <p:nvPr>
            <p:ph type="body" idx="1"/>
          </p:nvPr>
        </p:nvSpPr>
        <p:spPr>
          <a:xfrm>
            <a:off x="685800" y="1600200"/>
            <a:ext cx="8001000" cy="4953000"/>
          </a:xfrm>
        </p:spPr>
        <p:txBody>
          <a:bodyPr/>
          <a:lstStyle/>
          <a:p>
            <a:pPr eaLnBrk="1" hangingPunct="1">
              <a:lnSpc>
                <a:spcPct val="110000"/>
              </a:lnSpc>
            </a:pPr>
            <a:r>
              <a:rPr lang="en-US" sz="2000" i="1"/>
              <a:t>If q</a:t>
            </a:r>
            <a:r>
              <a:rPr lang="en-US" sz="2000"/>
              <a:t> = </a:t>
            </a:r>
            <a:r>
              <a:rPr lang="en-US" sz="2000" i="1"/>
              <a:t>2</a:t>
            </a:r>
            <a:r>
              <a:rPr lang="en-US" sz="2000"/>
              <a:t>,</a:t>
            </a:r>
            <a:r>
              <a:rPr lang="en-US" sz="2000" i="1"/>
              <a:t> d </a:t>
            </a:r>
            <a:r>
              <a:rPr lang="en-US" sz="2000"/>
              <a:t>is Euclidean distance:</a:t>
            </a:r>
          </a:p>
          <a:p>
            <a:pPr eaLnBrk="1" hangingPunct="1">
              <a:lnSpc>
                <a:spcPct val="110000"/>
              </a:lnSpc>
            </a:pPr>
            <a:endParaRPr lang="en-US" sz="2000"/>
          </a:p>
          <a:p>
            <a:pPr lvl="1" eaLnBrk="1" hangingPunct="1">
              <a:lnSpc>
                <a:spcPct val="110000"/>
              </a:lnSpc>
            </a:pPr>
            <a:endParaRPr lang="en-US" sz="2000"/>
          </a:p>
          <a:p>
            <a:pPr lvl="1" eaLnBrk="1" hangingPunct="1">
              <a:lnSpc>
                <a:spcPct val="110000"/>
              </a:lnSpc>
            </a:pPr>
            <a:r>
              <a:rPr lang="en-US" sz="2000"/>
              <a:t>Properties</a:t>
            </a:r>
          </a:p>
          <a:p>
            <a:pPr lvl="2" eaLnBrk="1" hangingPunct="1">
              <a:lnSpc>
                <a:spcPct val="110000"/>
              </a:lnSpc>
            </a:pPr>
            <a:r>
              <a:rPr lang="en-US" sz="2000" i="1"/>
              <a:t>d(i,j)</a:t>
            </a:r>
            <a:r>
              <a:rPr lang="en-US" sz="2000"/>
              <a:t> </a:t>
            </a:r>
            <a:r>
              <a:rPr lang="en-US" sz="2000">
                <a:sym typeface="Symbol" pitchFamily="18" charset="2"/>
              </a:rPr>
              <a:t> 0</a:t>
            </a:r>
            <a:endParaRPr lang="en-US" sz="2000"/>
          </a:p>
          <a:p>
            <a:pPr lvl="2" eaLnBrk="1" hangingPunct="1">
              <a:lnSpc>
                <a:spcPct val="110000"/>
              </a:lnSpc>
            </a:pPr>
            <a:r>
              <a:rPr lang="en-US" sz="2000" i="1"/>
              <a:t>d(i,i)</a:t>
            </a:r>
            <a:r>
              <a:rPr lang="en-US" sz="2000"/>
              <a:t> </a:t>
            </a:r>
            <a:r>
              <a:rPr lang="en-US" sz="2000">
                <a:sym typeface="Symbol" pitchFamily="18" charset="2"/>
              </a:rPr>
              <a:t>= 0</a:t>
            </a:r>
            <a:endParaRPr lang="en-US" sz="2000"/>
          </a:p>
          <a:p>
            <a:pPr lvl="2" eaLnBrk="1" hangingPunct="1">
              <a:lnSpc>
                <a:spcPct val="110000"/>
              </a:lnSpc>
            </a:pPr>
            <a:r>
              <a:rPr lang="en-US" sz="2000" i="1"/>
              <a:t>d(i,j)</a:t>
            </a:r>
            <a:r>
              <a:rPr lang="en-US" sz="2000"/>
              <a:t> </a:t>
            </a:r>
            <a:r>
              <a:rPr lang="en-US" sz="2000">
                <a:sym typeface="Symbol" pitchFamily="18" charset="2"/>
              </a:rPr>
              <a:t>= </a:t>
            </a:r>
            <a:r>
              <a:rPr lang="en-US" sz="2000" i="1"/>
              <a:t>d(j,i)</a:t>
            </a:r>
            <a:endParaRPr lang="en-US" sz="2000"/>
          </a:p>
          <a:p>
            <a:pPr lvl="2" eaLnBrk="1" hangingPunct="1">
              <a:lnSpc>
                <a:spcPct val="110000"/>
              </a:lnSpc>
            </a:pPr>
            <a:r>
              <a:rPr lang="en-US" sz="2000" i="1"/>
              <a:t>d(i,j)</a:t>
            </a:r>
            <a:r>
              <a:rPr lang="en-US" sz="2000"/>
              <a:t> </a:t>
            </a:r>
            <a:r>
              <a:rPr lang="en-US" sz="2000">
                <a:sym typeface="Symbol" pitchFamily="18" charset="2"/>
              </a:rPr>
              <a:t> </a:t>
            </a:r>
            <a:r>
              <a:rPr lang="en-US" sz="2000" i="1"/>
              <a:t>d(i,k)</a:t>
            </a:r>
            <a:r>
              <a:rPr lang="en-US" sz="2000"/>
              <a:t> </a:t>
            </a:r>
            <a:r>
              <a:rPr lang="en-US" sz="2000">
                <a:sym typeface="Symbol" pitchFamily="18" charset="2"/>
              </a:rPr>
              <a:t>+ </a:t>
            </a:r>
            <a:r>
              <a:rPr lang="en-US" sz="2000" i="1"/>
              <a:t>d(k,j)</a:t>
            </a:r>
            <a:endParaRPr lang="en-US" sz="2000">
              <a:sym typeface="Symbol" pitchFamily="18" charset="2"/>
            </a:endParaRPr>
          </a:p>
          <a:p>
            <a:pPr eaLnBrk="1" hangingPunct="1">
              <a:lnSpc>
                <a:spcPct val="110000"/>
              </a:lnSpc>
            </a:pPr>
            <a:r>
              <a:rPr lang="en-US" sz="2000"/>
              <a:t>Also, one can use weighted distance, parametric Pearson product moment correlation, or other disimilarity measures</a:t>
            </a:r>
          </a:p>
        </p:txBody>
      </p:sp>
      <p:graphicFrame>
        <p:nvGraphicFramePr>
          <p:cNvPr id="2050" name="Object 4"/>
          <p:cNvGraphicFramePr>
            <a:graphicFrameLocks noChangeAspect="1"/>
          </p:cNvGraphicFramePr>
          <p:nvPr/>
        </p:nvGraphicFramePr>
        <p:xfrm>
          <a:off x="1981200" y="2133600"/>
          <a:ext cx="5170488" cy="582613"/>
        </p:xfrm>
        <a:graphic>
          <a:graphicData uri="http://schemas.openxmlformats.org/presentationml/2006/ole">
            <mc:AlternateContent xmlns:mc="http://schemas.openxmlformats.org/markup-compatibility/2006">
              <mc:Choice xmlns:v="urn:schemas-microsoft-com:vml" Requires="v">
                <p:oleObj name="Equation" r:id="rId2" imgW="5168900" imgH="584200" progId="Equation.3">
                  <p:embed/>
                </p:oleObj>
              </mc:Choice>
              <mc:Fallback>
                <p:oleObj name="Equation" r:id="rId2" imgW="5168900" imgH="584200" progId="Equation.3">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133600"/>
                        <a:ext cx="5170488"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304800"/>
            <a:ext cx="9144000" cy="609600"/>
          </a:xfrm>
        </p:spPr>
        <p:txBody>
          <a:bodyPr/>
          <a:lstStyle/>
          <a:p>
            <a:r>
              <a:rPr lang="en-US"/>
              <a:t>Examples </a:t>
            </a:r>
            <a:r>
              <a:rPr lang="en-US" dirty="0"/>
              <a:t>of Euclidean Distances</a:t>
            </a:r>
          </a:p>
        </p:txBody>
      </p:sp>
      <p:sp>
        <p:nvSpPr>
          <p:cNvPr id="16387" name="Espace réservé du numéro de diapositive 4"/>
          <p:cNvSpPr>
            <a:spLocks noGrp="1"/>
          </p:cNvSpPr>
          <p:nvPr>
            <p:ph type="sldNum" sz="quarter" idx="12"/>
          </p:nvPr>
        </p:nvSpPr>
        <p:spPr>
          <a:noFill/>
        </p:spPr>
        <p:txBody>
          <a:bodyPr/>
          <a:lstStyle/>
          <a:p>
            <a:fld id="{178AEF11-D228-4329-BD80-8D22C27E13D8}" type="slidenum">
              <a:rPr lang="en-US" smtClean="0"/>
              <a:pPr/>
              <a:t>13</a:t>
            </a:fld>
            <a:endParaRPr lang="en-US"/>
          </a:p>
        </p:txBody>
      </p:sp>
      <p:sp>
        <p:nvSpPr>
          <p:cNvPr id="13315" name="AutoShape 3"/>
          <p:cNvSpPr>
            <a:spLocks noChangeArrowheads="1"/>
          </p:cNvSpPr>
          <p:nvPr/>
        </p:nvSpPr>
        <p:spPr bwMode="auto">
          <a:xfrm flipH="1">
            <a:off x="2530475" y="3006725"/>
            <a:ext cx="2746375" cy="2284413"/>
          </a:xfrm>
          <a:prstGeom prst="rtTriangle">
            <a:avLst/>
          </a:prstGeom>
          <a:noFill/>
          <a:ln w="9525">
            <a:solidFill>
              <a:schemeClr val="tx1"/>
            </a:solidFill>
            <a:miter lim="800000"/>
            <a:headEnd/>
            <a:tailEnd/>
          </a:ln>
          <a:effectLst/>
        </p:spPr>
        <p:txBody>
          <a:bodyPr wrap="none" anchor="ctr"/>
          <a:lstStyle/>
          <a:p>
            <a:pPr>
              <a:defRPr/>
            </a:pPr>
            <a:endParaRPr lang="fr-FR">
              <a:ln w="38100">
                <a:solidFill>
                  <a:schemeClr val="tx1"/>
                </a:solidFill>
              </a:ln>
            </a:endParaRPr>
          </a:p>
        </p:txBody>
      </p:sp>
      <p:sp>
        <p:nvSpPr>
          <p:cNvPr id="13316" name="Text Box 4"/>
          <p:cNvSpPr txBox="1">
            <a:spLocks noChangeArrowheads="1"/>
          </p:cNvSpPr>
          <p:nvPr/>
        </p:nvSpPr>
        <p:spPr bwMode="auto">
          <a:xfrm>
            <a:off x="1676400" y="5334000"/>
            <a:ext cx="1244600" cy="457200"/>
          </a:xfrm>
          <a:prstGeom prst="rect">
            <a:avLst/>
          </a:prstGeom>
          <a:noFill/>
          <a:ln w="9525">
            <a:noFill/>
            <a:miter lim="800000"/>
            <a:headEnd/>
            <a:tailEnd/>
          </a:ln>
          <a:effectLst/>
        </p:spPr>
        <p:txBody>
          <a:bodyPr wrap="none">
            <a:spAutoFit/>
          </a:bodyPr>
          <a:lstStyle/>
          <a:p>
            <a:pPr>
              <a:defRPr/>
            </a:pPr>
            <a:r>
              <a:rPr lang="en-US">
                <a:latin typeface="+mn-lt"/>
              </a:rPr>
              <a:t>x </a:t>
            </a:r>
            <a:r>
              <a:rPr lang="en-US" dirty="0">
                <a:latin typeface="+mn-lt"/>
              </a:rPr>
              <a:t>= (5,5)</a:t>
            </a:r>
          </a:p>
        </p:txBody>
      </p:sp>
      <p:sp>
        <p:nvSpPr>
          <p:cNvPr id="13317" name="Text Box 5"/>
          <p:cNvSpPr txBox="1">
            <a:spLocks noChangeArrowheads="1"/>
          </p:cNvSpPr>
          <p:nvPr/>
        </p:nvSpPr>
        <p:spPr bwMode="auto">
          <a:xfrm>
            <a:off x="5257800" y="2438400"/>
            <a:ext cx="1287463" cy="461963"/>
          </a:xfrm>
          <a:prstGeom prst="rect">
            <a:avLst/>
          </a:prstGeom>
          <a:noFill/>
          <a:ln w="9525">
            <a:noFill/>
            <a:miter lim="800000"/>
            <a:headEnd/>
            <a:tailEnd/>
          </a:ln>
          <a:effectLst/>
        </p:spPr>
        <p:txBody>
          <a:bodyPr wrap="none">
            <a:spAutoFit/>
          </a:bodyPr>
          <a:lstStyle/>
          <a:p>
            <a:pPr>
              <a:defRPr/>
            </a:pPr>
            <a:r>
              <a:rPr lang="en-US" dirty="0">
                <a:latin typeface="+mn-lt"/>
              </a:rPr>
              <a:t>y = (9,8)</a:t>
            </a:r>
          </a:p>
        </p:txBody>
      </p:sp>
      <p:sp>
        <p:nvSpPr>
          <p:cNvPr id="13319" name="Text Box 7"/>
          <p:cNvSpPr txBox="1">
            <a:spLocks noChangeArrowheads="1"/>
          </p:cNvSpPr>
          <p:nvPr/>
        </p:nvSpPr>
        <p:spPr bwMode="auto">
          <a:xfrm>
            <a:off x="457200" y="1676400"/>
            <a:ext cx="4114800" cy="830263"/>
          </a:xfrm>
          <a:prstGeom prst="rect">
            <a:avLst/>
          </a:prstGeom>
          <a:noFill/>
          <a:ln w="9525">
            <a:noFill/>
            <a:miter lim="800000"/>
            <a:headEnd/>
            <a:tailEnd/>
          </a:ln>
          <a:effectLst/>
        </p:spPr>
        <p:txBody>
          <a:bodyPr>
            <a:spAutoFit/>
          </a:bodyPr>
          <a:lstStyle/>
          <a:p>
            <a:pPr>
              <a:defRPr/>
            </a:pPr>
            <a:r>
              <a:rPr lang="en-US" b="1" dirty="0">
                <a:solidFill>
                  <a:schemeClr val="accent1">
                    <a:lumMod val="75000"/>
                  </a:schemeClr>
                </a:solidFill>
                <a:latin typeface="+mn-lt"/>
              </a:rPr>
              <a:t>Euclidean</a:t>
            </a:r>
          </a:p>
          <a:p>
            <a:pPr>
              <a:defRPr/>
            </a:pPr>
            <a:r>
              <a:rPr lang="en-US" err="1">
                <a:latin typeface="+mn-lt"/>
              </a:rPr>
              <a:t>Dist</a:t>
            </a:r>
            <a:r>
              <a:rPr lang="en-US">
                <a:latin typeface="+mn-lt"/>
              </a:rPr>
              <a:t> (x,y</a:t>
            </a:r>
            <a:r>
              <a:rPr lang="en-US" dirty="0">
                <a:latin typeface="+mn-lt"/>
              </a:rPr>
              <a:t>) = </a:t>
            </a:r>
            <a:r>
              <a:rPr lang="en-US" dirty="0" err="1">
                <a:latin typeface="+mn-lt"/>
              </a:rPr>
              <a:t>sqrt</a:t>
            </a:r>
            <a:r>
              <a:rPr lang="en-US" dirty="0">
                <a:latin typeface="+mn-lt"/>
              </a:rPr>
              <a:t> (4</a:t>
            </a:r>
            <a:r>
              <a:rPr lang="en-US" baseline="30000" dirty="0">
                <a:latin typeface="+mn-lt"/>
              </a:rPr>
              <a:t>2</a:t>
            </a:r>
            <a:r>
              <a:rPr lang="en-US" dirty="0">
                <a:latin typeface="+mn-lt"/>
              </a:rPr>
              <a:t>+3</a:t>
            </a:r>
            <a:r>
              <a:rPr lang="en-US" baseline="30000" dirty="0">
                <a:latin typeface="+mn-lt"/>
              </a:rPr>
              <a:t>2</a:t>
            </a:r>
            <a:r>
              <a:rPr lang="en-US" dirty="0">
                <a:latin typeface="+mn-lt"/>
              </a:rPr>
              <a:t>) = 5</a:t>
            </a:r>
          </a:p>
        </p:txBody>
      </p:sp>
      <p:sp>
        <p:nvSpPr>
          <p:cNvPr id="16392" name="Line 8"/>
          <p:cNvSpPr>
            <a:spLocks noChangeShapeType="1"/>
          </p:cNvSpPr>
          <p:nvPr/>
        </p:nvSpPr>
        <p:spPr bwMode="auto">
          <a:xfrm flipV="1">
            <a:off x="2454275" y="2930525"/>
            <a:ext cx="2667000" cy="2209800"/>
          </a:xfrm>
          <a:prstGeom prst="line">
            <a:avLst/>
          </a:prstGeom>
          <a:noFill/>
          <a:ln w="9525">
            <a:solidFill>
              <a:srgbClr val="114FFB"/>
            </a:solidFill>
            <a:round/>
            <a:headEnd type="triangle" w="med" len="med"/>
            <a:tailEnd type="triangle" w="med" len="med"/>
          </a:ln>
        </p:spPr>
        <p:txBody>
          <a:bodyPr wrap="none" anchor="ctr"/>
          <a:lstStyle/>
          <a:p>
            <a:endParaRPr lang="en-US"/>
          </a:p>
        </p:txBody>
      </p:sp>
      <p:cxnSp>
        <p:nvCxnSpPr>
          <p:cNvPr id="16393" name="AutoShape 9"/>
          <p:cNvCxnSpPr>
            <a:cxnSpLocks noChangeShapeType="1"/>
          </p:cNvCxnSpPr>
          <p:nvPr/>
        </p:nvCxnSpPr>
        <p:spPr bwMode="auto">
          <a:xfrm flipV="1">
            <a:off x="2759075" y="3082925"/>
            <a:ext cx="2590800" cy="2286000"/>
          </a:xfrm>
          <a:prstGeom prst="bentConnector3">
            <a:avLst>
              <a:gd name="adj1" fmla="val 100306"/>
            </a:avLst>
          </a:prstGeom>
          <a:noFill/>
          <a:ln w="9525">
            <a:solidFill>
              <a:srgbClr val="FF0000"/>
            </a:solidFill>
            <a:miter lim="800000"/>
            <a:headEnd/>
            <a:tailEnd type="triangle" w="med" len="med"/>
          </a:ln>
        </p:spPr>
      </p:cxnSp>
      <p:sp>
        <p:nvSpPr>
          <p:cNvPr id="13322" name="Text Box 10"/>
          <p:cNvSpPr txBox="1">
            <a:spLocks noChangeArrowheads="1"/>
          </p:cNvSpPr>
          <p:nvPr/>
        </p:nvSpPr>
        <p:spPr bwMode="auto">
          <a:xfrm>
            <a:off x="5638800" y="4419600"/>
            <a:ext cx="3124200" cy="830263"/>
          </a:xfrm>
          <a:prstGeom prst="rect">
            <a:avLst/>
          </a:prstGeom>
          <a:noFill/>
          <a:ln w="9525">
            <a:noFill/>
            <a:miter lim="800000"/>
            <a:headEnd/>
            <a:tailEnd/>
          </a:ln>
          <a:effectLst/>
        </p:spPr>
        <p:txBody>
          <a:bodyPr>
            <a:spAutoFit/>
          </a:bodyPr>
          <a:lstStyle/>
          <a:p>
            <a:pPr>
              <a:defRPr/>
            </a:pPr>
            <a:r>
              <a:rPr lang="en-US" b="1" dirty="0">
                <a:solidFill>
                  <a:srgbClr val="FF0000"/>
                </a:solidFill>
                <a:latin typeface="+mn-lt"/>
              </a:rPr>
              <a:t>Manhattan</a:t>
            </a:r>
          </a:p>
          <a:p>
            <a:pPr>
              <a:defRPr/>
            </a:pPr>
            <a:r>
              <a:rPr lang="en-US" err="1">
                <a:latin typeface="+mn-lt"/>
              </a:rPr>
              <a:t>Dist</a:t>
            </a:r>
            <a:r>
              <a:rPr lang="en-US">
                <a:latin typeface="+mn-lt"/>
              </a:rPr>
              <a:t> (x,y</a:t>
            </a:r>
            <a:r>
              <a:rPr lang="en-US" dirty="0">
                <a:latin typeface="+mn-lt"/>
              </a:rPr>
              <a:t>) = 4+3 = 7</a:t>
            </a:r>
          </a:p>
        </p:txBody>
      </p:sp>
      <p:sp>
        <p:nvSpPr>
          <p:cNvPr id="13323" name="Text Box 11"/>
          <p:cNvSpPr txBox="1">
            <a:spLocks noChangeArrowheads="1"/>
          </p:cNvSpPr>
          <p:nvPr/>
        </p:nvSpPr>
        <p:spPr bwMode="auto">
          <a:xfrm>
            <a:off x="3886200" y="4800600"/>
            <a:ext cx="347663" cy="461963"/>
          </a:xfrm>
          <a:prstGeom prst="rect">
            <a:avLst/>
          </a:prstGeom>
          <a:noFill/>
          <a:ln w="9525">
            <a:noFill/>
            <a:miter lim="800000"/>
            <a:headEnd/>
            <a:tailEnd/>
          </a:ln>
          <a:effectLst/>
        </p:spPr>
        <p:txBody>
          <a:bodyPr wrap="none">
            <a:spAutoFit/>
          </a:bodyPr>
          <a:lstStyle/>
          <a:p>
            <a:pPr>
              <a:defRPr/>
            </a:pPr>
            <a:r>
              <a:rPr lang="en-US" dirty="0">
                <a:latin typeface="+mn-lt"/>
              </a:rPr>
              <a:t>4</a:t>
            </a:r>
          </a:p>
        </p:txBody>
      </p:sp>
      <p:sp>
        <p:nvSpPr>
          <p:cNvPr id="13324" name="Text Box 12"/>
          <p:cNvSpPr txBox="1">
            <a:spLocks noChangeArrowheads="1"/>
          </p:cNvSpPr>
          <p:nvPr/>
        </p:nvSpPr>
        <p:spPr bwMode="auto">
          <a:xfrm>
            <a:off x="4953000" y="3886200"/>
            <a:ext cx="336550" cy="457200"/>
          </a:xfrm>
          <a:prstGeom prst="rect">
            <a:avLst/>
          </a:prstGeom>
          <a:noFill/>
          <a:ln w="9525">
            <a:noFill/>
            <a:miter lim="800000"/>
            <a:headEnd/>
            <a:tailEnd/>
          </a:ln>
          <a:effectLst/>
        </p:spPr>
        <p:txBody>
          <a:bodyPr wrap="none">
            <a:spAutoFit/>
          </a:bodyPr>
          <a:lstStyle/>
          <a:p>
            <a:pPr>
              <a:defRPr/>
            </a:pPr>
            <a:r>
              <a:rPr lang="en-US" dirty="0">
                <a:latin typeface="+mn-lt"/>
              </a:rPr>
              <a:t>3</a:t>
            </a:r>
          </a:p>
        </p:txBody>
      </p:sp>
      <p:sp>
        <p:nvSpPr>
          <p:cNvPr id="13325" name="Text Box 13"/>
          <p:cNvSpPr txBox="1">
            <a:spLocks noChangeArrowheads="1"/>
          </p:cNvSpPr>
          <p:nvPr/>
        </p:nvSpPr>
        <p:spPr bwMode="auto">
          <a:xfrm>
            <a:off x="3886200" y="4038600"/>
            <a:ext cx="336550" cy="457200"/>
          </a:xfrm>
          <a:prstGeom prst="rect">
            <a:avLst/>
          </a:prstGeom>
          <a:noFill/>
          <a:ln w="9525">
            <a:noFill/>
            <a:miter lim="800000"/>
            <a:headEnd/>
            <a:tailEnd/>
          </a:ln>
          <a:effectLst/>
        </p:spPr>
        <p:txBody>
          <a:bodyPr wrap="none">
            <a:spAutoFit/>
          </a:bodyPr>
          <a:lstStyle/>
          <a:p>
            <a:pPr>
              <a:defRPr/>
            </a:pPr>
            <a:r>
              <a:rPr lang="en-US" dirty="0">
                <a:latin typeface="+mn-lt"/>
              </a:rPr>
              <a:t>5</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446F2B7A-984F-44F0-A6DF-4EF1CBE636BE}" type="slidenum">
              <a:rPr lang="ar-SA" smtClean="0">
                <a:latin typeface="Arial" charset="0"/>
                <a:cs typeface="Arial" charset="0"/>
              </a:rPr>
              <a:pPr/>
              <a:t>14</a:t>
            </a:fld>
            <a:endParaRPr lang="en-GB">
              <a:latin typeface="Arial" charset="0"/>
              <a:cs typeface="Arial" charset="0"/>
            </a:endParaRPr>
          </a:p>
        </p:txBody>
      </p:sp>
      <p:sp>
        <p:nvSpPr>
          <p:cNvPr id="17411" name="Rectangle 2"/>
          <p:cNvSpPr>
            <a:spLocks noGrp="1" noChangeArrowheads="1"/>
          </p:cNvSpPr>
          <p:nvPr>
            <p:ph type="title"/>
          </p:nvPr>
        </p:nvSpPr>
        <p:spPr>
          <a:xfrm>
            <a:off x="457200" y="381000"/>
            <a:ext cx="8458200" cy="762000"/>
          </a:xfrm>
        </p:spPr>
        <p:txBody>
          <a:bodyPr/>
          <a:lstStyle/>
          <a:p>
            <a:pPr algn="l" eaLnBrk="1" hangingPunct="1"/>
            <a:r>
              <a:rPr lang="en-GB" sz="2800" b="1">
                <a:solidFill>
                  <a:srgbClr val="0033CC"/>
                </a:solidFill>
              </a:rPr>
              <a:t>Notes about Clustering Algorithms</a:t>
            </a:r>
          </a:p>
        </p:txBody>
      </p:sp>
      <p:sp>
        <p:nvSpPr>
          <p:cNvPr id="17412" name="Text Box 5"/>
          <p:cNvSpPr txBox="1">
            <a:spLocks noChangeArrowheads="1"/>
          </p:cNvSpPr>
          <p:nvPr/>
        </p:nvSpPr>
        <p:spPr bwMode="auto">
          <a:xfrm>
            <a:off x="533400" y="1981200"/>
            <a:ext cx="4953000" cy="4401205"/>
          </a:xfrm>
          <a:prstGeom prst="rect">
            <a:avLst/>
          </a:prstGeom>
          <a:noFill/>
          <a:ln w="9525">
            <a:noFill/>
            <a:miter lim="800000"/>
            <a:headEnd/>
            <a:tailEnd/>
          </a:ln>
        </p:spPr>
        <p:txBody>
          <a:bodyPr wrap="square">
            <a:spAutoFit/>
          </a:bodyPr>
          <a:lstStyle/>
          <a:p>
            <a:pPr algn="l" eaLnBrk="0" hangingPunct="0">
              <a:buFont typeface="Arial" charset="0"/>
              <a:buChar char="•"/>
            </a:pPr>
            <a:r>
              <a:rPr lang="en-GB" sz="2000" dirty="0">
                <a:cs typeface="Arial" charset="0"/>
              </a:rPr>
              <a:t> A clustering algorithm attempts to find natural groups of components (or data) based on some similarity. Also, the clustering algorithm finds the centroid of a group of data sets.</a:t>
            </a:r>
          </a:p>
          <a:p>
            <a:pPr algn="l" eaLnBrk="0" hangingPunct="0">
              <a:buFont typeface="Arial" charset="0"/>
              <a:buChar char="•"/>
            </a:pPr>
            <a:endParaRPr lang="en-GB" sz="2000" dirty="0">
              <a:cs typeface="Arial" charset="0"/>
            </a:endParaRPr>
          </a:p>
          <a:p>
            <a:pPr algn="l" eaLnBrk="0" hangingPunct="0">
              <a:buFont typeface="Arial" charset="0"/>
              <a:buChar char="•"/>
            </a:pPr>
            <a:r>
              <a:rPr lang="en-GB" sz="2000" dirty="0">
                <a:cs typeface="Arial" charset="0"/>
              </a:rPr>
              <a:t> To determine cluster membership, most algorithms evaluate the distance between a point and the cluster centroids. </a:t>
            </a:r>
          </a:p>
          <a:p>
            <a:pPr algn="l" eaLnBrk="0" hangingPunct="0">
              <a:buFont typeface="Arial" charset="0"/>
              <a:buChar char="•"/>
            </a:pPr>
            <a:endParaRPr lang="en-GB" sz="2000" dirty="0">
              <a:cs typeface="Arial" charset="0"/>
            </a:endParaRPr>
          </a:p>
          <a:p>
            <a:pPr algn="l" eaLnBrk="0" hangingPunct="0">
              <a:buFont typeface="Arial" charset="0"/>
              <a:buChar char="•"/>
            </a:pPr>
            <a:r>
              <a:rPr lang="en-GB" sz="2000" dirty="0">
                <a:cs typeface="Arial" charset="0"/>
              </a:rPr>
              <a:t> The output from a clustering algorithm is basically a statistical description of the cluster centroids with the number of components in each cluster.</a:t>
            </a:r>
          </a:p>
        </p:txBody>
      </p:sp>
      <p:pic>
        <p:nvPicPr>
          <p:cNvPr id="3" name="Picture 2">
            <a:extLst>
              <a:ext uri="{FF2B5EF4-FFF2-40B4-BE49-F238E27FC236}">
                <a16:creationId xmlns:a16="http://schemas.microsoft.com/office/drawing/2014/main" id="{2025B52A-F7FB-46E3-97C1-F5B7EFA49B5D}"/>
              </a:ext>
            </a:extLst>
          </p:cNvPr>
          <p:cNvPicPr>
            <a:picLocks noChangeAspect="1"/>
          </p:cNvPicPr>
          <p:nvPr/>
        </p:nvPicPr>
        <p:blipFill>
          <a:blip r:embed="rId3"/>
          <a:stretch>
            <a:fillRect/>
          </a:stretch>
        </p:blipFill>
        <p:spPr>
          <a:xfrm>
            <a:off x="5991225" y="2262187"/>
            <a:ext cx="2508314" cy="3529013"/>
          </a:xfrm>
          <a:prstGeom prst="rect">
            <a:avLst/>
          </a:prstGeom>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p:spPr>
        <p:txBody>
          <a:bodyPr/>
          <a:lstStyle/>
          <a:p>
            <a:fld id="{BA9F6242-5E6B-473C-9E0A-11D7E255230E}" type="slidenum">
              <a:rPr lang="en-US" smtClean="0"/>
              <a:pPr/>
              <a:t>15</a:t>
            </a:fld>
            <a:endParaRPr lang="en-US"/>
          </a:p>
        </p:txBody>
      </p:sp>
      <p:sp>
        <p:nvSpPr>
          <p:cNvPr id="18437" name="Rectangle 2"/>
          <p:cNvSpPr>
            <a:spLocks noGrp="1" noChangeArrowheads="1"/>
          </p:cNvSpPr>
          <p:nvPr>
            <p:ph type="title"/>
          </p:nvPr>
        </p:nvSpPr>
        <p:spPr>
          <a:xfrm>
            <a:off x="1371600" y="304800"/>
            <a:ext cx="6324600" cy="685800"/>
          </a:xfrm>
          <a:noFill/>
        </p:spPr>
        <p:txBody>
          <a:bodyPr lIns="92075" tIns="46038" rIns="92075" bIns="46038" anchor="ctr"/>
          <a:lstStyle/>
          <a:p>
            <a:pPr eaLnBrk="1" hangingPunct="1"/>
            <a:r>
              <a:rPr lang="en-US" sz="3200"/>
              <a:t>Major Clustering Approaches</a:t>
            </a:r>
            <a:endParaRPr lang="en-US"/>
          </a:p>
        </p:txBody>
      </p:sp>
      <p:sp>
        <p:nvSpPr>
          <p:cNvPr id="18438" name="Rectangle 3"/>
          <p:cNvSpPr>
            <a:spLocks noGrp="1" noChangeArrowheads="1"/>
          </p:cNvSpPr>
          <p:nvPr>
            <p:ph type="body" idx="1"/>
          </p:nvPr>
        </p:nvSpPr>
        <p:spPr>
          <a:xfrm>
            <a:off x="304800" y="1447800"/>
            <a:ext cx="8534400" cy="4876800"/>
          </a:xfrm>
          <a:noFill/>
        </p:spPr>
        <p:txBody>
          <a:bodyPr lIns="92075" tIns="46038" rIns="92075" bIns="46038"/>
          <a:lstStyle/>
          <a:p>
            <a:pPr eaLnBrk="1" hangingPunct="1">
              <a:lnSpc>
                <a:spcPct val="130000"/>
              </a:lnSpc>
            </a:pPr>
            <a:r>
              <a:rPr lang="en-US" sz="1800" u="sng"/>
              <a:t>Partitioning approach</a:t>
            </a:r>
            <a:r>
              <a:rPr lang="en-US" sz="1800"/>
              <a:t>: </a:t>
            </a:r>
          </a:p>
          <a:p>
            <a:pPr lvl="1" eaLnBrk="1" hangingPunct="1">
              <a:lnSpc>
                <a:spcPct val="130000"/>
              </a:lnSpc>
            </a:pPr>
            <a:r>
              <a:rPr lang="en-US" sz="1800"/>
              <a:t>Construct various partitions and then evaluate them by some criterion, e.g., minimizing the sum of square errors</a:t>
            </a:r>
          </a:p>
          <a:p>
            <a:pPr lvl="1" eaLnBrk="1" hangingPunct="1">
              <a:lnSpc>
                <a:spcPct val="130000"/>
              </a:lnSpc>
            </a:pPr>
            <a:r>
              <a:rPr lang="en-US" sz="1800"/>
              <a:t>Typical methods: k-means, k-medoids, CLARANS</a:t>
            </a:r>
          </a:p>
          <a:p>
            <a:pPr eaLnBrk="1" hangingPunct="1">
              <a:lnSpc>
                <a:spcPct val="130000"/>
              </a:lnSpc>
            </a:pPr>
            <a:r>
              <a:rPr lang="en-US" sz="1800" u="sng"/>
              <a:t>Hierarchical approach</a:t>
            </a:r>
            <a:r>
              <a:rPr lang="en-US" sz="1800"/>
              <a:t>: </a:t>
            </a:r>
          </a:p>
          <a:p>
            <a:pPr lvl="1" eaLnBrk="1" hangingPunct="1">
              <a:lnSpc>
                <a:spcPct val="130000"/>
              </a:lnSpc>
            </a:pPr>
            <a:r>
              <a:rPr lang="en-US" sz="1800"/>
              <a:t>Create a hierarchical decomposition of the set of data (or objects) using some criterion</a:t>
            </a:r>
          </a:p>
          <a:p>
            <a:pPr lvl="1" eaLnBrk="1" hangingPunct="1">
              <a:lnSpc>
                <a:spcPct val="130000"/>
              </a:lnSpc>
            </a:pPr>
            <a:r>
              <a:rPr lang="en-US" sz="1800"/>
              <a:t>Typical methods: Diana, Agnes, BIRCH, ROCK, CAMELEON</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ChangeArrowheads="1"/>
          </p:cNvSpPr>
          <p:nvPr>
            <p:ph type="title"/>
          </p:nvPr>
        </p:nvSpPr>
        <p:spPr>
          <a:xfrm>
            <a:off x="381000" y="152400"/>
            <a:ext cx="8280400" cy="552450"/>
          </a:xfrm>
        </p:spPr>
        <p:txBody>
          <a:bodyPr/>
          <a:lstStyle/>
          <a:p>
            <a:r>
              <a:rPr lang="en-US"/>
              <a:t>Partitional Clustering</a:t>
            </a:r>
          </a:p>
        </p:txBody>
      </p:sp>
      <p:pic>
        <p:nvPicPr>
          <p:cNvPr id="4" name="Picture 3">
            <a:extLst>
              <a:ext uri="{FF2B5EF4-FFF2-40B4-BE49-F238E27FC236}">
                <a16:creationId xmlns:a16="http://schemas.microsoft.com/office/drawing/2014/main" id="{29CA61E5-31BF-474A-A1BC-BA18FF395F88}"/>
              </a:ext>
            </a:extLst>
          </p:cNvPr>
          <p:cNvPicPr>
            <a:picLocks noChangeAspect="1"/>
          </p:cNvPicPr>
          <p:nvPr/>
        </p:nvPicPr>
        <p:blipFill>
          <a:blip r:embed="rId2"/>
          <a:stretch>
            <a:fillRect/>
          </a:stretch>
        </p:blipFill>
        <p:spPr>
          <a:xfrm>
            <a:off x="533400" y="1752600"/>
            <a:ext cx="7677122" cy="4619625"/>
          </a:xfrm>
          <a:prstGeom prst="rect">
            <a:avLst/>
          </a:prstGeom>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1F1E-A0E7-49E6-AC56-BA15A2F4614C}"/>
              </a:ext>
            </a:extLst>
          </p:cNvPr>
          <p:cNvSpPr>
            <a:spLocks noGrp="1"/>
          </p:cNvSpPr>
          <p:nvPr>
            <p:ph type="title"/>
          </p:nvPr>
        </p:nvSpPr>
        <p:spPr/>
        <p:txBody>
          <a:bodyPr/>
          <a:lstStyle/>
          <a:p>
            <a:r>
              <a:rPr lang="en-US" dirty="0"/>
              <a:t>Hierarchical Clustering</a:t>
            </a:r>
          </a:p>
        </p:txBody>
      </p:sp>
      <p:sp>
        <p:nvSpPr>
          <p:cNvPr id="5" name="Slide Number Placeholder 4">
            <a:extLst>
              <a:ext uri="{FF2B5EF4-FFF2-40B4-BE49-F238E27FC236}">
                <a16:creationId xmlns:a16="http://schemas.microsoft.com/office/drawing/2014/main" id="{953DE53F-0C36-4479-B7D1-4827A2CB688D}"/>
              </a:ext>
            </a:extLst>
          </p:cNvPr>
          <p:cNvSpPr>
            <a:spLocks noGrp="1"/>
          </p:cNvSpPr>
          <p:nvPr>
            <p:ph type="sldNum" sz="quarter" idx="12"/>
          </p:nvPr>
        </p:nvSpPr>
        <p:spPr/>
        <p:txBody>
          <a:bodyPr/>
          <a:lstStyle/>
          <a:p>
            <a:pPr>
              <a:defRPr/>
            </a:pPr>
            <a:fld id="{0CFF4C2D-FEEE-4879-9C74-D6483BEF5869}" type="slidenum">
              <a:rPr lang="en-US" smtClean="0"/>
              <a:pPr>
                <a:defRPr/>
              </a:pPr>
              <a:t>17</a:t>
            </a:fld>
            <a:endParaRPr lang="en-US"/>
          </a:p>
        </p:txBody>
      </p:sp>
      <p:pic>
        <p:nvPicPr>
          <p:cNvPr id="7" name="Picture 6">
            <a:extLst>
              <a:ext uri="{FF2B5EF4-FFF2-40B4-BE49-F238E27FC236}">
                <a16:creationId xmlns:a16="http://schemas.microsoft.com/office/drawing/2014/main" id="{1413DFBF-0C78-470D-8E16-C69A2FC9E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5850"/>
            <a:ext cx="9144000" cy="5391150"/>
          </a:xfrm>
          <a:prstGeom prst="rect">
            <a:avLst/>
          </a:prstGeom>
        </p:spPr>
      </p:pic>
    </p:spTree>
    <p:extLst>
      <p:ext uri="{BB962C8B-B14F-4D97-AF65-F5344CB8AC3E}">
        <p14:creationId xmlns:p14="http://schemas.microsoft.com/office/powerpoint/2010/main" val="1067357237"/>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9E1-4BE4-41E7-8775-E488F7F5BBC4}"/>
              </a:ext>
            </a:extLst>
          </p:cNvPr>
          <p:cNvSpPr>
            <a:spLocks noGrp="1"/>
          </p:cNvSpPr>
          <p:nvPr>
            <p:ph type="title"/>
          </p:nvPr>
        </p:nvSpPr>
        <p:spPr/>
        <p:txBody>
          <a:bodyPr/>
          <a:lstStyle/>
          <a:p>
            <a:r>
              <a:rPr lang="en-US" dirty="0"/>
              <a:t>Example of Clustering Visualization</a:t>
            </a:r>
          </a:p>
        </p:txBody>
      </p:sp>
      <p:sp>
        <p:nvSpPr>
          <p:cNvPr id="5" name="Slide Number Placeholder 4">
            <a:extLst>
              <a:ext uri="{FF2B5EF4-FFF2-40B4-BE49-F238E27FC236}">
                <a16:creationId xmlns:a16="http://schemas.microsoft.com/office/drawing/2014/main" id="{EA15FC1F-5655-4C4D-B972-AF6A8A3D9C90}"/>
              </a:ext>
            </a:extLst>
          </p:cNvPr>
          <p:cNvSpPr>
            <a:spLocks noGrp="1"/>
          </p:cNvSpPr>
          <p:nvPr>
            <p:ph type="sldNum" sz="quarter" idx="12"/>
          </p:nvPr>
        </p:nvSpPr>
        <p:spPr/>
        <p:txBody>
          <a:bodyPr/>
          <a:lstStyle/>
          <a:p>
            <a:pPr>
              <a:defRPr/>
            </a:pPr>
            <a:fld id="{0CFF4C2D-FEEE-4879-9C74-D6483BEF5869}" type="slidenum">
              <a:rPr lang="en-US" smtClean="0"/>
              <a:pPr>
                <a:defRPr/>
              </a:pPr>
              <a:t>18</a:t>
            </a:fld>
            <a:endParaRPr lang="en-US"/>
          </a:p>
        </p:txBody>
      </p:sp>
      <p:pic>
        <p:nvPicPr>
          <p:cNvPr id="7" name="Picture 6" descr="A close up of a map&#10;&#10;Description automatically generated">
            <a:extLst>
              <a:ext uri="{FF2B5EF4-FFF2-40B4-BE49-F238E27FC236}">
                <a16:creationId xmlns:a16="http://schemas.microsoft.com/office/drawing/2014/main" id="{08087BAE-AABB-4450-ABBA-12E1613CB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2157"/>
            <a:ext cx="9144000" cy="5442857"/>
          </a:xfrm>
          <a:prstGeom prst="rect">
            <a:avLst/>
          </a:prstGeom>
        </p:spPr>
      </p:pic>
    </p:spTree>
    <p:extLst>
      <p:ext uri="{BB962C8B-B14F-4D97-AF65-F5344CB8AC3E}">
        <p14:creationId xmlns:p14="http://schemas.microsoft.com/office/powerpoint/2010/main" val="47466453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6"/>
          <p:cNvSpPr>
            <a:spLocks noGrp="1"/>
          </p:cNvSpPr>
          <p:nvPr>
            <p:ph type="sldNum" sz="quarter" idx="12"/>
          </p:nvPr>
        </p:nvSpPr>
        <p:spPr>
          <a:noFill/>
        </p:spPr>
        <p:txBody>
          <a:bodyPr/>
          <a:lstStyle/>
          <a:p>
            <a:fld id="{208DAD2D-BB56-4E82-8763-C43883CAE1F8}" type="slidenum">
              <a:rPr lang="en-US" smtClean="0"/>
              <a:pPr/>
              <a:t>19</a:t>
            </a:fld>
            <a:endParaRPr lang="en-US"/>
          </a:p>
        </p:txBody>
      </p:sp>
      <p:sp>
        <p:nvSpPr>
          <p:cNvPr id="20485" name="Rectangle 2"/>
          <p:cNvSpPr>
            <a:spLocks noGrp="1" noChangeArrowheads="1"/>
          </p:cNvSpPr>
          <p:nvPr>
            <p:ph type="title"/>
          </p:nvPr>
        </p:nvSpPr>
        <p:spPr>
          <a:noFill/>
        </p:spPr>
        <p:txBody>
          <a:bodyPr lIns="92075" tIns="46038" rIns="92075" bIns="46038" anchor="ctr"/>
          <a:lstStyle/>
          <a:p>
            <a:pPr eaLnBrk="1" hangingPunct="1"/>
            <a:r>
              <a:rPr lang="en-US" sz="3200"/>
              <a:t>Partitioning Algorithms: Basic Concept</a:t>
            </a:r>
            <a:endParaRPr lang="en-US" sz="2800" b="1"/>
          </a:p>
        </p:txBody>
      </p:sp>
      <p:sp>
        <p:nvSpPr>
          <p:cNvPr id="20486" name="Rectangle 3"/>
          <p:cNvSpPr>
            <a:spLocks noGrp="1" noChangeArrowheads="1"/>
          </p:cNvSpPr>
          <p:nvPr>
            <p:ph type="body" sz="half" idx="1"/>
          </p:nvPr>
        </p:nvSpPr>
        <p:spPr>
          <a:xfrm>
            <a:off x="228600" y="1371600"/>
            <a:ext cx="8534400" cy="5105400"/>
          </a:xfrm>
          <a:noFill/>
        </p:spPr>
        <p:txBody>
          <a:bodyPr lIns="92075" tIns="46038" rIns="92075" bIns="46038"/>
          <a:lstStyle/>
          <a:p>
            <a:pPr eaLnBrk="1" hangingPunct="1">
              <a:lnSpc>
                <a:spcPct val="110000"/>
              </a:lnSpc>
            </a:pPr>
            <a:r>
              <a:rPr lang="en-US" sz="2000" u="sng" dirty="0"/>
              <a:t>Partitioning method:</a:t>
            </a:r>
            <a:r>
              <a:rPr lang="en-US" sz="2000" dirty="0"/>
              <a:t> Construct a partition of a database </a:t>
            </a:r>
            <a:r>
              <a:rPr lang="en-US" sz="2000" b="1" i="1" dirty="0"/>
              <a:t>D</a:t>
            </a:r>
            <a:r>
              <a:rPr lang="en-US" sz="2000" dirty="0"/>
              <a:t> of </a:t>
            </a:r>
            <a:r>
              <a:rPr lang="en-US" sz="2000" b="1" i="1" dirty="0"/>
              <a:t>n</a:t>
            </a:r>
            <a:r>
              <a:rPr lang="en-US" sz="2000" dirty="0"/>
              <a:t> objects into a set of </a:t>
            </a:r>
            <a:r>
              <a:rPr lang="en-US" sz="2000" b="1" i="1" dirty="0"/>
              <a:t>k</a:t>
            </a:r>
            <a:r>
              <a:rPr lang="en-US" sz="2000" dirty="0"/>
              <a:t> clusters.</a:t>
            </a:r>
          </a:p>
          <a:p>
            <a:pPr eaLnBrk="1" hangingPunct="1">
              <a:lnSpc>
                <a:spcPct val="110000"/>
              </a:lnSpc>
            </a:pPr>
            <a:endParaRPr lang="en-US" sz="2000" dirty="0"/>
          </a:p>
          <a:p>
            <a:pPr eaLnBrk="1" hangingPunct="1">
              <a:lnSpc>
                <a:spcPct val="110000"/>
              </a:lnSpc>
            </a:pPr>
            <a:r>
              <a:rPr lang="en-US" sz="2000" dirty="0"/>
              <a:t>Given a </a:t>
            </a:r>
            <a:r>
              <a:rPr lang="en-US" sz="2000" i="1" dirty="0"/>
              <a:t>k</a:t>
            </a:r>
            <a:r>
              <a:rPr lang="en-US" sz="2000" dirty="0"/>
              <a:t>, find a partition of </a:t>
            </a:r>
            <a:r>
              <a:rPr lang="en-US" sz="2000" i="1" dirty="0"/>
              <a:t>k clusters </a:t>
            </a:r>
            <a:r>
              <a:rPr lang="en-US" sz="2000" dirty="0"/>
              <a:t>that optimizes the chosen partitioning criterion</a:t>
            </a:r>
          </a:p>
          <a:p>
            <a:pPr lvl="1" eaLnBrk="1" hangingPunct="1">
              <a:lnSpc>
                <a:spcPct val="110000"/>
              </a:lnSpc>
            </a:pPr>
            <a:r>
              <a:rPr lang="en-US" sz="2000" dirty="0"/>
              <a:t>Heuristic methods: </a:t>
            </a:r>
            <a:r>
              <a:rPr lang="en-US" sz="2000" i="1" dirty="0"/>
              <a:t>k-means</a:t>
            </a:r>
            <a:r>
              <a:rPr lang="en-US" sz="2000" dirty="0"/>
              <a:t> and </a:t>
            </a:r>
            <a:r>
              <a:rPr lang="en-US" sz="2000" i="1" dirty="0"/>
              <a:t>k-medoids</a:t>
            </a:r>
            <a:r>
              <a:rPr lang="en-US" sz="2000" dirty="0"/>
              <a:t> algorithms</a:t>
            </a:r>
          </a:p>
          <a:p>
            <a:pPr lvl="1" eaLnBrk="1" hangingPunct="1">
              <a:lnSpc>
                <a:spcPct val="110000"/>
              </a:lnSpc>
            </a:pPr>
            <a:r>
              <a:rPr lang="en-US" sz="2000" i="1" u="sng" dirty="0">
                <a:solidFill>
                  <a:srgbClr val="C00000"/>
                </a:solidFill>
              </a:rPr>
              <a:t>k-means</a:t>
            </a:r>
            <a:r>
              <a:rPr lang="en-US" sz="2000" dirty="0"/>
              <a:t> (MacQueen’67): Each cluster is represented by the center of the cluster</a:t>
            </a:r>
          </a:p>
          <a:p>
            <a:pPr lvl="1" eaLnBrk="1" hangingPunct="1">
              <a:lnSpc>
                <a:spcPct val="110000"/>
              </a:lnSpc>
            </a:pPr>
            <a:r>
              <a:rPr lang="en-US" sz="2000" i="1" u="sng" dirty="0">
                <a:solidFill>
                  <a:srgbClr val="C00000"/>
                </a:solidFill>
              </a:rPr>
              <a:t>k-medoids</a:t>
            </a:r>
            <a:r>
              <a:rPr lang="en-US" sz="2000" dirty="0"/>
              <a:t> or PAM (Partition around medoids) (Kaufman &amp; Rousseeuw’87): Each cluster is represented by one of the objects in the cluster  </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B8D7F38B-66B7-4E3C-BE72-1025336FFC25}" type="slidenum">
              <a:rPr lang="en-US" smtClean="0"/>
              <a:pPr/>
              <a:t>2</a:t>
            </a:fld>
            <a:endParaRPr lang="en-US"/>
          </a:p>
        </p:txBody>
      </p:sp>
      <p:sp>
        <p:nvSpPr>
          <p:cNvPr id="717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37F5A237-EFB9-4F0D-8B30-F07DD87C7FAF}" type="slidenum">
              <a:rPr lang="zh-CN" altLang="en-US" sz="1200">
                <a:ea typeface="SimSun" pitchFamily="2" charset="-122"/>
              </a:rPr>
              <a:pPr algn="r"/>
              <a:t>2</a:t>
            </a:fld>
            <a:endParaRPr lang="en-US" altLang="zh-CN" sz="1200">
              <a:ea typeface="SimSun" pitchFamily="2" charset="-122"/>
            </a:endParaRPr>
          </a:p>
        </p:txBody>
      </p:sp>
      <p:sp>
        <p:nvSpPr>
          <p:cNvPr id="7172" name="Rectangle 2"/>
          <p:cNvSpPr>
            <a:spLocks noGrp="1" noChangeArrowheads="1"/>
          </p:cNvSpPr>
          <p:nvPr>
            <p:ph type="title" idx="4294967295"/>
          </p:nvPr>
        </p:nvSpPr>
        <p:spPr>
          <a:xfrm>
            <a:off x="190500" y="381000"/>
            <a:ext cx="8763000" cy="2601913"/>
          </a:xfrm>
        </p:spPr>
        <p:txBody>
          <a:bodyPr/>
          <a:lstStyle/>
          <a:p>
            <a:pPr eaLnBrk="1" hangingPunct="1"/>
            <a:r>
              <a:rPr lang="en-AU" altLang="zh-TW" sz="4400" b="1" dirty="0">
                <a:ea typeface="PMingLiU" pitchFamily="18" charset="-120"/>
              </a:rPr>
              <a:t>Topic 6</a:t>
            </a:r>
            <a:br>
              <a:rPr lang="en-AU" altLang="zh-TW" sz="4400" b="1" dirty="0">
                <a:ea typeface="PMingLiU" pitchFamily="18" charset="-120"/>
              </a:rPr>
            </a:br>
            <a:br>
              <a:rPr lang="en-AU" altLang="zh-TW" sz="4400" b="1" dirty="0">
                <a:ea typeface="PMingLiU" pitchFamily="18" charset="-120"/>
              </a:rPr>
            </a:br>
            <a:r>
              <a:rPr lang="en-AU" altLang="zh-TW" sz="4400" b="1" dirty="0">
                <a:ea typeface="PMingLiU" pitchFamily="18" charset="-120"/>
              </a:rPr>
              <a:t>Cluster Analysis</a:t>
            </a:r>
            <a:br>
              <a:rPr lang="en-AU" altLang="zh-TW" sz="4400" b="1" dirty="0">
                <a:ea typeface="PMingLiU" pitchFamily="18" charset="-120"/>
              </a:rPr>
            </a:br>
            <a:r>
              <a:rPr lang="en-AU" altLang="zh-TW" b="1" dirty="0">
                <a:solidFill>
                  <a:srgbClr val="C00000"/>
                </a:solidFill>
                <a:ea typeface="PMingLiU" pitchFamily="18" charset="-120"/>
              </a:rPr>
              <a:t>Part 1</a:t>
            </a:r>
            <a:endParaRPr lang="en-US" sz="2800" b="1" dirty="0">
              <a:solidFill>
                <a:srgbClr val="C00000"/>
              </a:solidFill>
            </a:endParaRPr>
          </a:p>
        </p:txBody>
      </p:sp>
      <p:sp>
        <p:nvSpPr>
          <p:cNvPr id="7173" name="Rectangle 5"/>
          <p:cNvSpPr>
            <a:spLocks noChangeArrowheads="1"/>
          </p:cNvSpPr>
          <p:nvPr/>
        </p:nvSpPr>
        <p:spPr bwMode="auto">
          <a:xfrm>
            <a:off x="685800" y="4418168"/>
            <a:ext cx="7620000" cy="1077913"/>
          </a:xfrm>
          <a:prstGeom prst="rect">
            <a:avLst/>
          </a:prstGeom>
          <a:noFill/>
          <a:ln w="9525">
            <a:noFill/>
            <a:miter lim="800000"/>
            <a:headEnd/>
            <a:tailEnd/>
          </a:ln>
        </p:spPr>
        <p:txBody>
          <a:bodyPr>
            <a:spAutoFit/>
          </a:bodyPr>
          <a:lstStyle/>
          <a:p>
            <a:r>
              <a:rPr lang="en-US" sz="1600" b="1" dirty="0">
                <a:solidFill>
                  <a:srgbClr val="000099"/>
                </a:solidFill>
              </a:rPr>
              <a:t>Main Source: J. Han Book</a:t>
            </a:r>
          </a:p>
          <a:p>
            <a:r>
              <a:rPr lang="en-US" sz="1600" dirty="0"/>
              <a:t>Data Mining: Concepts and Techniques (3</a:t>
            </a:r>
            <a:r>
              <a:rPr lang="en-US" sz="1600" baseline="30000" dirty="0"/>
              <a:t>nd</a:t>
            </a:r>
            <a:r>
              <a:rPr lang="en-US" sz="1600" dirty="0"/>
              <a:t> ed.)</a:t>
            </a:r>
          </a:p>
          <a:p>
            <a:endParaRPr lang="en-US" sz="1600" b="1" dirty="0">
              <a:solidFill>
                <a:srgbClr val="C00000"/>
              </a:solidFill>
            </a:endParaRPr>
          </a:p>
          <a:p>
            <a:r>
              <a:rPr lang="en-US" sz="1600" b="1" dirty="0">
                <a:solidFill>
                  <a:srgbClr val="C00000"/>
                </a:solidFill>
              </a:rPr>
              <a:t>(Chapter 10)</a:t>
            </a:r>
          </a:p>
        </p:txBody>
      </p:sp>
      <p:sp>
        <p:nvSpPr>
          <p:cNvPr id="6" name="Rectangle 5">
            <a:extLst>
              <a:ext uri="{FF2B5EF4-FFF2-40B4-BE49-F238E27FC236}">
                <a16:creationId xmlns:a16="http://schemas.microsoft.com/office/drawing/2014/main" id="{A92026E4-1319-4594-B1EB-81A25BA67487}"/>
              </a:ext>
            </a:extLst>
          </p:cNvPr>
          <p:cNvSpPr/>
          <p:nvPr/>
        </p:nvSpPr>
        <p:spPr>
          <a:xfrm>
            <a:off x="1066800" y="3350567"/>
            <a:ext cx="6858000" cy="707886"/>
          </a:xfrm>
          <a:prstGeom prst="rect">
            <a:avLst/>
          </a:prstGeom>
        </p:spPr>
        <p:txBody>
          <a:bodyPr wrap="square">
            <a:spAutoFit/>
          </a:bodyPr>
          <a:lstStyle/>
          <a:p>
            <a:r>
              <a:rPr lang="en-GB" sz="4000" b="1" dirty="0">
                <a:solidFill>
                  <a:srgbClr val="00B050"/>
                </a:solidFill>
              </a:rPr>
              <a:t>Introduction</a:t>
            </a:r>
            <a:endParaRPr lang="en-US" sz="4000" dirty="0">
              <a:solidFill>
                <a:srgbClr val="00B050"/>
              </a:solidFill>
            </a:endParaRP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80E1BE24-C195-4F8B-97C5-0796C132140C}" type="slidenum">
              <a:rPr lang="en-US" smtClean="0"/>
              <a:pPr/>
              <a:t>20</a:t>
            </a:fld>
            <a:endParaRPr lang="en-US"/>
          </a:p>
        </p:txBody>
      </p:sp>
      <p:sp>
        <p:nvSpPr>
          <p:cNvPr id="11267" name="Rectangle 2"/>
          <p:cNvSpPr>
            <a:spLocks noGrp="1" noChangeArrowheads="1"/>
          </p:cNvSpPr>
          <p:nvPr>
            <p:ph type="title"/>
          </p:nvPr>
        </p:nvSpPr>
        <p:spPr>
          <a:xfrm>
            <a:off x="990600" y="228600"/>
            <a:ext cx="7297738" cy="782638"/>
          </a:xfrm>
          <a:noFill/>
        </p:spPr>
        <p:txBody>
          <a:bodyPr lIns="92075" tIns="46038" rIns="92075" bIns="46038" anchor="ctr"/>
          <a:lstStyle/>
          <a:p>
            <a:pPr eaLnBrk="1" hangingPunct="1"/>
            <a:r>
              <a:rPr lang="en-US" sz="3200"/>
              <a:t>Clustering: Rich Applications and Multidisciplinary Efforts</a:t>
            </a:r>
            <a:r>
              <a:rPr lang="en-US" sz="2800"/>
              <a:t> </a:t>
            </a:r>
          </a:p>
        </p:txBody>
      </p:sp>
      <p:sp>
        <p:nvSpPr>
          <p:cNvPr id="11268" name="Rectangle 3"/>
          <p:cNvSpPr>
            <a:spLocks noGrp="1" noChangeArrowheads="1"/>
          </p:cNvSpPr>
          <p:nvPr>
            <p:ph type="body" idx="1"/>
          </p:nvPr>
        </p:nvSpPr>
        <p:spPr>
          <a:xfrm>
            <a:off x="381000" y="1371600"/>
            <a:ext cx="8534400" cy="5105400"/>
          </a:xfrm>
          <a:noFill/>
        </p:spPr>
        <p:txBody>
          <a:bodyPr lIns="92075" tIns="46038" rIns="92075" bIns="46038"/>
          <a:lstStyle/>
          <a:p>
            <a:pPr eaLnBrk="1" hangingPunct="1">
              <a:lnSpc>
                <a:spcPct val="110000"/>
              </a:lnSpc>
            </a:pPr>
            <a:r>
              <a:rPr lang="en-US" sz="2000"/>
              <a:t>Pattern Recognition</a:t>
            </a:r>
          </a:p>
          <a:p>
            <a:pPr eaLnBrk="1" hangingPunct="1">
              <a:lnSpc>
                <a:spcPct val="110000"/>
              </a:lnSpc>
            </a:pPr>
            <a:r>
              <a:rPr lang="en-US" sz="2000"/>
              <a:t>Spatial Data Analysis </a:t>
            </a:r>
          </a:p>
          <a:p>
            <a:pPr lvl="1" eaLnBrk="1" hangingPunct="1">
              <a:lnSpc>
                <a:spcPct val="110000"/>
              </a:lnSpc>
            </a:pPr>
            <a:r>
              <a:rPr lang="en-US" sz="2000"/>
              <a:t>Create thematic maps in GIS by clustering feature spaces</a:t>
            </a:r>
          </a:p>
          <a:p>
            <a:pPr lvl="1" eaLnBrk="1" hangingPunct="1">
              <a:lnSpc>
                <a:spcPct val="110000"/>
              </a:lnSpc>
            </a:pPr>
            <a:r>
              <a:rPr lang="en-US" sz="2000"/>
              <a:t>Detect spatial clusters or for other spatial mining tasks</a:t>
            </a:r>
          </a:p>
          <a:p>
            <a:pPr eaLnBrk="1" hangingPunct="1">
              <a:lnSpc>
                <a:spcPct val="110000"/>
              </a:lnSpc>
            </a:pPr>
            <a:r>
              <a:rPr lang="en-US" sz="2000"/>
              <a:t>Image Processing</a:t>
            </a:r>
          </a:p>
          <a:p>
            <a:pPr eaLnBrk="1" hangingPunct="1">
              <a:lnSpc>
                <a:spcPct val="110000"/>
              </a:lnSpc>
            </a:pPr>
            <a:r>
              <a:rPr lang="en-US" sz="2000"/>
              <a:t>Economic Science (especially market research)</a:t>
            </a:r>
          </a:p>
          <a:p>
            <a:pPr eaLnBrk="1" hangingPunct="1">
              <a:lnSpc>
                <a:spcPct val="110000"/>
              </a:lnSpc>
            </a:pPr>
            <a:r>
              <a:rPr lang="en-US" sz="2000"/>
              <a:t>WWW</a:t>
            </a:r>
          </a:p>
          <a:p>
            <a:pPr lvl="1" eaLnBrk="1" hangingPunct="1">
              <a:lnSpc>
                <a:spcPct val="110000"/>
              </a:lnSpc>
            </a:pPr>
            <a:r>
              <a:rPr lang="en-US" sz="2000"/>
              <a:t>Document classification</a:t>
            </a:r>
          </a:p>
          <a:p>
            <a:pPr lvl="1" eaLnBrk="1" hangingPunct="1">
              <a:lnSpc>
                <a:spcPct val="110000"/>
              </a:lnSpc>
            </a:pPr>
            <a:r>
              <a:rPr lang="en-US" sz="2000"/>
              <a:t>Cluster Weblog data to discover groups of similar access patterns</a:t>
            </a:r>
          </a:p>
        </p:txBody>
      </p:sp>
    </p:spTree>
    <p:extLst>
      <p:ext uri="{BB962C8B-B14F-4D97-AF65-F5344CB8AC3E}">
        <p14:creationId xmlns:p14="http://schemas.microsoft.com/office/powerpoint/2010/main" val="887073949"/>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can use Clustering (1)</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21</a:t>
            </a:fld>
            <a:endParaRPr lang="en-US"/>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37860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415135"/>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can use Clustering (2)</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22</a:t>
            </a:fld>
            <a:endParaRPr lang="en-US"/>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84620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382000" cy="225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343516"/>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642F2250-F948-4722-9408-9E634B531099}" type="slidenum">
              <a:rPr lang="en-US" smtClean="0"/>
              <a:pPr/>
              <a:t>23</a:t>
            </a:fld>
            <a:endParaRPr lang="en-US"/>
          </a:p>
        </p:txBody>
      </p:sp>
      <p:sp>
        <p:nvSpPr>
          <p:cNvPr id="12291" name="Rectangle 2"/>
          <p:cNvSpPr>
            <a:spLocks noGrp="1" noChangeArrowheads="1"/>
          </p:cNvSpPr>
          <p:nvPr>
            <p:ph type="title"/>
          </p:nvPr>
        </p:nvSpPr>
        <p:spPr>
          <a:xfrm>
            <a:off x="750888" y="436563"/>
            <a:ext cx="7783512" cy="498475"/>
          </a:xfrm>
          <a:noFill/>
        </p:spPr>
        <p:txBody>
          <a:bodyPr lIns="92075" tIns="46038" rIns="92075" bIns="46038" anchor="ctr"/>
          <a:lstStyle/>
          <a:p>
            <a:pPr eaLnBrk="1" hangingPunct="1"/>
            <a:r>
              <a:rPr lang="en-US" sz="2800" b="1"/>
              <a:t>Other Examples </a:t>
            </a:r>
            <a:r>
              <a:rPr lang="en-US" sz="2800" b="1" dirty="0"/>
              <a:t>of Clustering Applications</a:t>
            </a:r>
          </a:p>
        </p:txBody>
      </p:sp>
      <p:sp>
        <p:nvSpPr>
          <p:cNvPr id="12292" name="Rectangle 3"/>
          <p:cNvSpPr>
            <a:spLocks noGrp="1" noChangeArrowheads="1"/>
          </p:cNvSpPr>
          <p:nvPr>
            <p:ph type="body" idx="1"/>
          </p:nvPr>
        </p:nvSpPr>
        <p:spPr>
          <a:xfrm>
            <a:off x="381000" y="1371600"/>
            <a:ext cx="8382000" cy="4419600"/>
          </a:xfrm>
          <a:noFill/>
        </p:spPr>
        <p:txBody>
          <a:bodyPr lIns="92075" tIns="46038" rIns="92075" bIns="46038"/>
          <a:lstStyle/>
          <a:p>
            <a:pPr eaLnBrk="1" hangingPunct="1">
              <a:lnSpc>
                <a:spcPct val="140000"/>
              </a:lnSpc>
            </a:pPr>
            <a:r>
              <a:rPr lang="en-US" sz="1800" b="1" u="sng" dirty="0">
                <a:solidFill>
                  <a:srgbClr val="C00000"/>
                </a:solidFill>
              </a:rPr>
              <a:t>Marketing</a:t>
            </a:r>
            <a:r>
              <a:rPr lang="en-US" sz="1800" u="sng" dirty="0"/>
              <a:t>:</a:t>
            </a:r>
            <a:r>
              <a:rPr lang="en-US" sz="1800" dirty="0"/>
              <a:t> Help marketers discover distinct groups in their customer bases, and then use this knowledge to develop targeted marketing programs</a:t>
            </a:r>
          </a:p>
          <a:p>
            <a:pPr eaLnBrk="1" hangingPunct="1">
              <a:lnSpc>
                <a:spcPct val="140000"/>
              </a:lnSpc>
            </a:pPr>
            <a:r>
              <a:rPr lang="en-US" sz="1800" b="1" u="sng" dirty="0">
                <a:solidFill>
                  <a:srgbClr val="C00000"/>
                </a:solidFill>
              </a:rPr>
              <a:t>Land use</a:t>
            </a:r>
            <a:r>
              <a:rPr lang="en-US" sz="1800" u="sng" dirty="0"/>
              <a:t>:</a:t>
            </a:r>
            <a:r>
              <a:rPr lang="en-US" sz="1800" dirty="0"/>
              <a:t> Identification of areas of similar land use in an earth observation database</a:t>
            </a:r>
          </a:p>
          <a:p>
            <a:pPr eaLnBrk="1" hangingPunct="1">
              <a:lnSpc>
                <a:spcPct val="140000"/>
              </a:lnSpc>
            </a:pPr>
            <a:r>
              <a:rPr lang="en-US" sz="1800" b="1" u="sng" dirty="0">
                <a:solidFill>
                  <a:srgbClr val="C00000"/>
                </a:solidFill>
              </a:rPr>
              <a:t>Insurance</a:t>
            </a:r>
            <a:r>
              <a:rPr lang="en-US" sz="1800" u="sng" dirty="0"/>
              <a:t>:</a:t>
            </a:r>
            <a:r>
              <a:rPr lang="en-US" sz="1800" dirty="0"/>
              <a:t> Identifying groups of motor insurance policy holders with a high average claim cost</a:t>
            </a:r>
          </a:p>
          <a:p>
            <a:pPr eaLnBrk="1" hangingPunct="1">
              <a:lnSpc>
                <a:spcPct val="140000"/>
              </a:lnSpc>
            </a:pPr>
            <a:r>
              <a:rPr lang="en-US" sz="1800" b="1" u="sng" dirty="0">
                <a:solidFill>
                  <a:srgbClr val="C00000"/>
                </a:solidFill>
              </a:rPr>
              <a:t>City-planning</a:t>
            </a:r>
            <a:r>
              <a:rPr lang="en-US" sz="1800" u="sng" dirty="0"/>
              <a:t>:</a:t>
            </a:r>
            <a:r>
              <a:rPr lang="en-US" sz="1800" dirty="0"/>
              <a:t> Identifying groups of houses according to their house type, value, and geographical location</a:t>
            </a:r>
          </a:p>
          <a:p>
            <a:pPr eaLnBrk="1" hangingPunct="1">
              <a:lnSpc>
                <a:spcPct val="140000"/>
              </a:lnSpc>
            </a:pPr>
            <a:r>
              <a:rPr lang="en-US" sz="1800" b="1" u="sng" dirty="0">
                <a:solidFill>
                  <a:srgbClr val="C00000"/>
                </a:solidFill>
              </a:rPr>
              <a:t>Earth-quake studies</a:t>
            </a:r>
            <a:r>
              <a:rPr lang="en-US" sz="1800" u="sng" dirty="0"/>
              <a:t>:</a:t>
            </a:r>
            <a:r>
              <a:rPr lang="en-US" sz="1800" dirty="0"/>
              <a:t> Observed earth quake epicenters should be clustered along continent faults</a:t>
            </a:r>
          </a:p>
        </p:txBody>
      </p:sp>
    </p:spTree>
    <p:extLst>
      <p:ext uri="{BB962C8B-B14F-4D97-AF65-F5344CB8AC3E}">
        <p14:creationId xmlns:p14="http://schemas.microsoft.com/office/powerpoint/2010/main" val="3566518760"/>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05EA8B4-C9E0-4ED8-A79A-2493A3EBCCED}" type="slidenum">
              <a:rPr lang="en-US" smtClean="0"/>
              <a:pPr>
                <a:defRPr/>
              </a:pPr>
              <a:t>24</a:t>
            </a:fld>
            <a:endParaRPr lang="en-US"/>
          </a:p>
        </p:txBody>
      </p:sp>
      <p:pic>
        <p:nvPicPr>
          <p:cNvPr id="51202" name="Picture 2" descr="C:\Users\yarmouk\Desktop\Nice Pics 2012\Greate Work.jpg"/>
          <p:cNvPicPr>
            <a:picLocks noChangeAspect="1" noChangeArrowheads="1"/>
          </p:cNvPicPr>
          <p:nvPr/>
        </p:nvPicPr>
        <p:blipFill>
          <a:blip r:embed="rId2" cstate="print"/>
          <a:srcRect/>
          <a:stretch>
            <a:fillRect/>
          </a:stretch>
        </p:blipFill>
        <p:spPr bwMode="auto">
          <a:xfrm>
            <a:off x="1371600" y="1752600"/>
            <a:ext cx="6324600" cy="4743450"/>
          </a:xfrm>
          <a:prstGeom prst="rect">
            <a:avLst/>
          </a:prstGeom>
          <a:noFill/>
        </p:spPr>
      </p:pic>
      <p:sp>
        <p:nvSpPr>
          <p:cNvPr id="5" name="Rectangle 2"/>
          <p:cNvSpPr txBox="1">
            <a:spLocks noChangeArrowheads="1"/>
          </p:cNvSpPr>
          <p:nvPr/>
        </p:nvSpPr>
        <p:spPr>
          <a:xfrm>
            <a:off x="381000" y="457200"/>
            <a:ext cx="8458200" cy="533400"/>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ahoma" pitchFamily="34" charset="0"/>
              </a:defRPr>
            </a:lvl2pPr>
            <a:lvl3pPr algn="ctr" rtl="0" eaLnBrk="0" fontAlgn="base" hangingPunct="0">
              <a:spcBef>
                <a:spcPct val="0"/>
              </a:spcBef>
              <a:spcAft>
                <a:spcPct val="0"/>
              </a:spcAft>
              <a:defRPr sz="3600">
                <a:solidFill>
                  <a:schemeClr val="tx2"/>
                </a:solidFill>
                <a:latin typeface="Tahoma" pitchFamily="34" charset="0"/>
              </a:defRPr>
            </a:lvl3pPr>
            <a:lvl4pPr algn="ctr" rtl="0" eaLnBrk="0" fontAlgn="base" hangingPunct="0">
              <a:spcBef>
                <a:spcPct val="0"/>
              </a:spcBef>
              <a:spcAft>
                <a:spcPct val="0"/>
              </a:spcAft>
              <a:defRPr sz="3600">
                <a:solidFill>
                  <a:schemeClr val="tx2"/>
                </a:solidFill>
                <a:latin typeface="Tahoma" pitchFamily="34" charset="0"/>
              </a:defRPr>
            </a:lvl4pPr>
            <a:lvl5pPr algn="ctr" rtl="0" eaLnBrk="0" fontAlgn="base" hangingPunct="0">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a:lstStyle>
          <a:p>
            <a:pPr eaLnBrk="1" hangingPunct="1"/>
            <a:r>
              <a:rPr lang="en-US" sz="3200" b="1" kern="0" dirty="0"/>
              <a:t>Break</a:t>
            </a:r>
            <a:r>
              <a:rPr lang="ar-JO" sz="3200" b="1" kern="0" dirty="0"/>
              <a:t> حزيرة 3      </a:t>
            </a:r>
            <a:endParaRPr lang="en-US" sz="2800" b="1" kern="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C16D19F6-7B27-4F82-B065-C077CC45796E}" type="slidenum">
              <a:rPr lang="en-US" smtClean="0"/>
              <a:pPr/>
              <a:t>25</a:t>
            </a:fld>
            <a:endParaRPr lang="en-US"/>
          </a:p>
        </p:txBody>
      </p:sp>
      <p:sp>
        <p:nvSpPr>
          <p:cNvPr id="39939" name="Rectangle 2"/>
          <p:cNvSpPr>
            <a:spLocks noGrp="1" noChangeArrowheads="1"/>
          </p:cNvSpPr>
          <p:nvPr>
            <p:ph type="title"/>
          </p:nvPr>
        </p:nvSpPr>
        <p:spPr>
          <a:xfrm>
            <a:off x="2667000" y="457200"/>
            <a:ext cx="3657600" cy="609600"/>
          </a:xfrm>
        </p:spPr>
        <p:txBody>
          <a:bodyPr/>
          <a:lstStyle/>
          <a:p>
            <a:pPr eaLnBrk="1" hangingPunct="1"/>
            <a:r>
              <a:rPr lang="en-US"/>
              <a:t>Summary</a:t>
            </a:r>
          </a:p>
        </p:txBody>
      </p:sp>
      <p:sp>
        <p:nvSpPr>
          <p:cNvPr id="39940" name="Rectangle 3"/>
          <p:cNvSpPr>
            <a:spLocks noGrp="1" noChangeArrowheads="1"/>
          </p:cNvSpPr>
          <p:nvPr>
            <p:ph type="body" idx="1"/>
          </p:nvPr>
        </p:nvSpPr>
        <p:spPr>
          <a:xfrm>
            <a:off x="381000" y="1447800"/>
            <a:ext cx="8382000" cy="4953000"/>
          </a:xfrm>
        </p:spPr>
        <p:txBody>
          <a:bodyPr/>
          <a:lstStyle/>
          <a:p>
            <a:pPr eaLnBrk="1" hangingPunct="1">
              <a:lnSpc>
                <a:spcPct val="110000"/>
              </a:lnSpc>
            </a:pPr>
            <a:r>
              <a:rPr lang="en-US" sz="2400" dirty="0">
                <a:solidFill>
                  <a:schemeClr val="hlink"/>
                </a:solidFill>
              </a:rPr>
              <a:t>Cluster analysis</a:t>
            </a:r>
            <a:r>
              <a:rPr lang="en-US" sz="2400" dirty="0"/>
              <a:t> groups objects based on their </a:t>
            </a:r>
            <a:r>
              <a:rPr lang="en-US" sz="2400" dirty="0">
                <a:solidFill>
                  <a:schemeClr val="hlink"/>
                </a:solidFill>
              </a:rPr>
              <a:t>similarity</a:t>
            </a:r>
            <a:r>
              <a:rPr lang="en-US" sz="2400" dirty="0"/>
              <a:t>  and has wide applications</a:t>
            </a:r>
          </a:p>
          <a:p>
            <a:pPr eaLnBrk="1" hangingPunct="1">
              <a:lnSpc>
                <a:spcPct val="110000"/>
              </a:lnSpc>
            </a:pPr>
            <a:r>
              <a:rPr lang="en-US" sz="2400" dirty="0"/>
              <a:t>Measure of similarity can be computed for </a:t>
            </a:r>
            <a:r>
              <a:rPr lang="en-US" sz="2400" dirty="0">
                <a:solidFill>
                  <a:schemeClr val="hlink"/>
                </a:solidFill>
              </a:rPr>
              <a:t>various types of data</a:t>
            </a:r>
          </a:p>
          <a:p>
            <a:pPr eaLnBrk="1" hangingPunct="1">
              <a:lnSpc>
                <a:spcPct val="110000"/>
              </a:lnSpc>
            </a:pPr>
            <a:r>
              <a:rPr lang="en-US" sz="2400" dirty="0"/>
              <a:t>Clustering algorithms can be </a:t>
            </a:r>
            <a:r>
              <a:rPr lang="en-US" sz="2400" dirty="0">
                <a:solidFill>
                  <a:schemeClr val="hlink"/>
                </a:solidFill>
              </a:rPr>
              <a:t>categorized</a:t>
            </a:r>
            <a:r>
              <a:rPr lang="en-US" sz="2400" dirty="0"/>
              <a:t> into partitioning methods, hierarchical methods, density-based methods, grid-based methods, and model-based methods</a:t>
            </a:r>
          </a:p>
          <a:p>
            <a:pPr eaLnBrk="1" hangingPunct="1">
              <a:lnSpc>
                <a:spcPct val="110000"/>
              </a:lnSpc>
            </a:pPr>
            <a:r>
              <a:rPr lang="en-US" sz="2400" dirty="0"/>
              <a:t>There are still lots of research issues on cluster analysis</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3A6BD08B-2F44-445D-9E0A-6F1ED75EAA7A}" type="slidenum">
              <a:rPr lang="en-US" smtClean="0"/>
              <a:pPr/>
              <a:t>26</a:t>
            </a:fld>
            <a:endParaRPr lang="en-US"/>
          </a:p>
        </p:txBody>
      </p:sp>
      <p:sp>
        <p:nvSpPr>
          <p:cNvPr id="18435" name="Rectangle 2"/>
          <p:cNvSpPr>
            <a:spLocks noGrp="1" noChangeArrowheads="1"/>
          </p:cNvSpPr>
          <p:nvPr>
            <p:ph type="title"/>
          </p:nvPr>
        </p:nvSpPr>
        <p:spPr>
          <a:xfrm>
            <a:off x="-211138" y="1192196"/>
            <a:ext cx="6002338" cy="1142999"/>
          </a:xfrm>
          <a:noFill/>
        </p:spPr>
        <p:txBody>
          <a:bodyPr lIns="92075" tIns="46038" rIns="92075" bIns="46038" anchor="ctr"/>
          <a:lstStyle/>
          <a:p>
            <a:pPr eaLnBrk="1" hangingPunct="1"/>
            <a:r>
              <a:rPr lang="en-US" sz="4400" dirty="0"/>
              <a:t>End … Thanks</a:t>
            </a:r>
          </a:p>
        </p:txBody>
      </p:sp>
      <p:pic>
        <p:nvPicPr>
          <p:cNvPr id="60418" name="Picture 2" descr="C:\Users\pc\Desktop\My Pic 2020 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563" y="34114"/>
            <a:ext cx="2738437" cy="21351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91000" y="3969190"/>
            <a:ext cx="5334000" cy="707886"/>
          </a:xfrm>
          <a:prstGeom prst="rect">
            <a:avLst/>
          </a:prstGeom>
          <a:noFill/>
        </p:spPr>
        <p:txBody>
          <a:bodyPr wrap="square" rtlCol="0">
            <a:spAutoFit/>
          </a:bodyPr>
          <a:lstStyle/>
          <a:p>
            <a:pPr algn="ctr"/>
            <a:r>
              <a:rPr lang="en-US" sz="2000" b="1" dirty="0">
                <a:solidFill>
                  <a:srgbClr val="C00000"/>
                </a:solidFill>
              </a:rPr>
              <a:t>Dr. Qasem Al-Radaideh</a:t>
            </a:r>
          </a:p>
          <a:p>
            <a:pPr algn="ctr"/>
            <a:r>
              <a:rPr lang="en-US" sz="2000" b="1" dirty="0">
                <a:solidFill>
                  <a:srgbClr val="00B050"/>
                </a:solidFill>
              </a:rPr>
              <a:t>Yarmouk University</a:t>
            </a:r>
          </a:p>
        </p:txBody>
      </p:sp>
      <p:pic>
        <p:nvPicPr>
          <p:cNvPr id="7" name="Picture 6">
            <a:extLst>
              <a:ext uri="{FF2B5EF4-FFF2-40B4-BE49-F238E27FC236}">
                <a16:creationId xmlns:a16="http://schemas.microsoft.com/office/drawing/2014/main" id="{5FC794EF-BED4-4BFE-A943-5AFFD1419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 y="3505200"/>
            <a:ext cx="4349262" cy="3352800"/>
          </a:xfrm>
          <a:prstGeom prst="rect">
            <a:avLst/>
          </a:prstGeom>
        </p:spPr>
      </p:pic>
    </p:spTree>
    <p:extLst>
      <p:ext uri="{BB962C8B-B14F-4D97-AF65-F5344CB8AC3E}">
        <p14:creationId xmlns:p14="http://schemas.microsoft.com/office/powerpoint/2010/main" val="319965816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B4E133C9-49A6-4714-A2D3-36F1CFC566C6}" type="slidenum">
              <a:rPr lang="en-US" smtClean="0"/>
              <a:pPr/>
              <a:t>3</a:t>
            </a:fld>
            <a:endParaRPr lang="en-US"/>
          </a:p>
        </p:txBody>
      </p:sp>
      <p:sp>
        <p:nvSpPr>
          <p:cNvPr id="9219" name="Rectangle 2"/>
          <p:cNvSpPr>
            <a:spLocks noGrp="1" noChangeArrowheads="1"/>
          </p:cNvSpPr>
          <p:nvPr>
            <p:ph type="title"/>
          </p:nvPr>
        </p:nvSpPr>
        <p:spPr>
          <a:xfrm>
            <a:off x="228600" y="304800"/>
            <a:ext cx="8153400" cy="762000"/>
          </a:xfrm>
          <a:noFill/>
        </p:spPr>
        <p:txBody>
          <a:bodyPr lIns="92075" tIns="46038" rIns="92075" bIns="46038" anchor="ctr"/>
          <a:lstStyle/>
          <a:p>
            <a:pPr eaLnBrk="1" hangingPunct="1"/>
            <a:r>
              <a:rPr lang="en-US" b="1"/>
              <a:t>Outline</a:t>
            </a:r>
            <a:endParaRPr lang="en-US" b="1" dirty="0">
              <a:ea typeface="PMingLiU" pitchFamily="18" charset="-120"/>
            </a:endParaRPr>
          </a:p>
        </p:txBody>
      </p:sp>
      <p:sp>
        <p:nvSpPr>
          <p:cNvPr id="9220" name="Rectangle 3"/>
          <p:cNvSpPr>
            <a:spLocks noGrp="1" noChangeArrowheads="1"/>
          </p:cNvSpPr>
          <p:nvPr>
            <p:ph type="body" idx="1"/>
          </p:nvPr>
        </p:nvSpPr>
        <p:spPr>
          <a:xfrm>
            <a:off x="381000" y="1371600"/>
            <a:ext cx="8223250" cy="5181600"/>
          </a:xfrm>
          <a:noFill/>
        </p:spPr>
        <p:txBody>
          <a:bodyPr lIns="92075" tIns="46038" rIns="92075" bIns="46038"/>
          <a:lstStyle/>
          <a:p>
            <a:pPr marL="381000" indent="-381000" eaLnBrk="1" hangingPunct="1">
              <a:lnSpc>
                <a:spcPct val="120000"/>
              </a:lnSpc>
              <a:buSzPct val="90000"/>
              <a:buFont typeface="Wingdings" pitchFamily="2" charset="2"/>
              <a:buAutoNum type="arabicPeriod"/>
            </a:pPr>
            <a:r>
              <a:rPr lang="en-US" sz="2000" dirty="0">
                <a:solidFill>
                  <a:schemeClr val="hlink"/>
                </a:solidFill>
              </a:rPr>
              <a:t>What is Cluster Analysis? </a:t>
            </a:r>
          </a:p>
          <a:p>
            <a:pPr marL="381000" indent="-381000" eaLnBrk="1" hangingPunct="1">
              <a:lnSpc>
                <a:spcPct val="120000"/>
              </a:lnSpc>
              <a:buSzPct val="90000"/>
              <a:buFont typeface="Wingdings" pitchFamily="2" charset="2"/>
              <a:buAutoNum type="arabicPeriod"/>
            </a:pPr>
            <a:r>
              <a:rPr lang="en-US" sz="2000" dirty="0"/>
              <a:t>A Categorization of Major Clustering Methods</a:t>
            </a:r>
          </a:p>
          <a:p>
            <a:pPr marL="381000" indent="-381000" eaLnBrk="1" hangingPunct="1">
              <a:lnSpc>
                <a:spcPct val="120000"/>
              </a:lnSpc>
              <a:buSzPct val="90000"/>
              <a:buFont typeface="Wingdings" pitchFamily="2" charset="2"/>
              <a:buAutoNum type="arabicPeriod"/>
            </a:pPr>
            <a:r>
              <a:rPr lang="en-US" sz="2000" dirty="0"/>
              <a:t>Partitioning Methods</a:t>
            </a:r>
          </a:p>
          <a:p>
            <a:pPr marL="381000" indent="-381000" eaLnBrk="1" hangingPunct="1">
              <a:lnSpc>
                <a:spcPct val="120000"/>
              </a:lnSpc>
              <a:buSzPct val="90000"/>
              <a:buFont typeface="Wingdings" pitchFamily="2" charset="2"/>
              <a:buAutoNum type="arabicPeriod"/>
            </a:pPr>
            <a:r>
              <a:rPr lang="en-US" sz="2000" dirty="0"/>
              <a:t>The K-Means Algorithm for Data Clustering (</a:t>
            </a:r>
            <a:r>
              <a:rPr lang="en-US" sz="2000" dirty="0">
                <a:solidFill>
                  <a:srgbClr val="FF0000"/>
                </a:solidFill>
              </a:rPr>
              <a:t>P2</a:t>
            </a:r>
            <a:r>
              <a:rPr lang="en-US" sz="2000" dirty="0"/>
              <a:t>)</a:t>
            </a:r>
          </a:p>
          <a:p>
            <a:pPr marL="381000" indent="-381000" eaLnBrk="1" hangingPunct="1">
              <a:lnSpc>
                <a:spcPct val="120000"/>
              </a:lnSpc>
              <a:buSzPct val="90000"/>
              <a:buFont typeface="Wingdings" pitchFamily="2" charset="2"/>
              <a:buAutoNum type="arabicPeriod"/>
            </a:pPr>
            <a:r>
              <a:rPr lang="en-US" sz="2000" dirty="0"/>
              <a:t>Illustration with full example (</a:t>
            </a:r>
            <a:r>
              <a:rPr lang="en-US" sz="2000" dirty="0">
                <a:solidFill>
                  <a:srgbClr val="FF0000"/>
                </a:solidFill>
              </a:rPr>
              <a:t>P3</a:t>
            </a:r>
            <a:r>
              <a:rPr lang="en-US" sz="2000" dirty="0"/>
              <a:t>)</a:t>
            </a:r>
          </a:p>
          <a:p>
            <a:pPr marL="381000" indent="-381000" eaLnBrk="1" hangingPunct="1">
              <a:lnSpc>
                <a:spcPct val="120000"/>
              </a:lnSpc>
              <a:buSzPct val="90000"/>
              <a:buFont typeface="Wingdings" pitchFamily="2" charset="2"/>
              <a:buAutoNum type="arabicPeriod"/>
            </a:pPr>
            <a:r>
              <a:rPr lang="en-US" sz="2000" dirty="0"/>
              <a:t>Outlier Analysis (</a:t>
            </a:r>
            <a:r>
              <a:rPr lang="en-US" sz="2000" dirty="0">
                <a:solidFill>
                  <a:srgbClr val="FF0000"/>
                </a:solidFill>
              </a:rPr>
              <a:t>P4</a:t>
            </a:r>
            <a:r>
              <a:rPr lang="en-US" sz="2000" dirty="0"/>
              <a:t>)</a:t>
            </a:r>
          </a:p>
          <a:p>
            <a:pPr marL="381000" indent="-381000" eaLnBrk="1" hangingPunct="1">
              <a:lnSpc>
                <a:spcPct val="120000"/>
              </a:lnSpc>
              <a:buSzPct val="90000"/>
              <a:buFont typeface="Wingdings" pitchFamily="2" charset="2"/>
              <a:buAutoNum type="arabicPeriod"/>
            </a:pPr>
            <a:r>
              <a:rPr lang="en-US" sz="2000" dirty="0"/>
              <a:t>Using a tool for Data Clustering </a:t>
            </a:r>
            <a:r>
              <a:rPr lang="en-US" sz="2000"/>
              <a:t>(</a:t>
            </a:r>
            <a:r>
              <a:rPr lang="en-US" sz="2000">
                <a:solidFill>
                  <a:srgbClr val="FF0000"/>
                </a:solidFill>
              </a:rPr>
              <a:t>P5</a:t>
            </a:r>
            <a:r>
              <a:rPr lang="en-US" sz="2000"/>
              <a:t>)</a:t>
            </a:r>
            <a:endParaRPr lang="en-US" sz="2000" dirty="0"/>
          </a:p>
        </p:txBody>
      </p:sp>
      <p:pic>
        <p:nvPicPr>
          <p:cNvPr id="3" name="Picture 2" descr="A screenshot of a cell phone&#10;&#10;Description automatically generated">
            <a:extLst>
              <a:ext uri="{FF2B5EF4-FFF2-40B4-BE49-F238E27FC236}">
                <a16:creationId xmlns:a16="http://schemas.microsoft.com/office/drawing/2014/main" id="{7B89EE51-B8E6-44AD-9D31-279B073B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213" y="1989538"/>
            <a:ext cx="2490787" cy="3945723"/>
          </a:xfrm>
          <a:prstGeom prst="rect">
            <a:avLst/>
          </a:prstGeom>
        </p:spPr>
      </p:pic>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a:xfrm>
            <a:off x="381000" y="1371600"/>
            <a:ext cx="7391400" cy="5105400"/>
          </a:xfrm>
        </p:spPr>
        <p:txBody>
          <a:bodyPr/>
          <a:lstStyle/>
          <a:p>
            <a:r>
              <a:rPr lang="en-US" sz="2400" i="1" dirty="0">
                <a:solidFill>
                  <a:srgbClr val="C00000"/>
                </a:solidFill>
              </a:rPr>
              <a:t>Clustering</a:t>
            </a:r>
            <a:r>
              <a:rPr lang="en-US" sz="2400" i="1" dirty="0"/>
              <a:t> </a:t>
            </a:r>
            <a:r>
              <a:rPr lang="en-US" sz="2400" dirty="0"/>
              <a:t>is the process of grouping the data into classes or </a:t>
            </a:r>
            <a:r>
              <a:rPr lang="en-US" sz="2400" i="1" dirty="0"/>
              <a:t>clusters, so that objects within a cluster </a:t>
            </a:r>
            <a:r>
              <a:rPr lang="en-US" sz="2400" dirty="0"/>
              <a:t>have high similarity in comparison to one another but are very dissimilar to objects in other clusters. </a:t>
            </a:r>
          </a:p>
          <a:p>
            <a:endParaRPr lang="en-US" sz="2400" dirty="0"/>
          </a:p>
          <a:p>
            <a:r>
              <a:rPr lang="en-US" sz="2400" dirty="0">
                <a:solidFill>
                  <a:srgbClr val="C00000"/>
                </a:solidFill>
              </a:rPr>
              <a:t>Dissimilarities</a:t>
            </a:r>
            <a:r>
              <a:rPr lang="en-US" sz="2400" dirty="0"/>
              <a:t> are assessed based on the attribute values describing the objects. Often, distance measures are used. </a:t>
            </a:r>
            <a:r>
              <a:rPr lang="en-US" sz="2400" dirty="0">
                <a:solidFill>
                  <a:srgbClr val="FF0000"/>
                </a:solidFill>
              </a:rPr>
              <a:t>(Do you remember KNN?)</a:t>
            </a:r>
          </a:p>
          <a:p>
            <a:endParaRPr lang="en-US" sz="2400" dirty="0"/>
          </a:p>
          <a:p>
            <a:r>
              <a:rPr lang="en-US" sz="2400" dirty="0"/>
              <a:t>Clustering has its roots in many areas, including data mining, statistics, biology, and machine learning.</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4</a:t>
            </a:fld>
            <a:endParaRPr lang="en-US"/>
          </a:p>
        </p:txBody>
      </p:sp>
      <p:pic>
        <p:nvPicPr>
          <p:cNvPr id="5" name="Picture 4">
            <a:extLst>
              <a:ext uri="{FF2B5EF4-FFF2-40B4-BE49-F238E27FC236}">
                <a16:creationId xmlns:a16="http://schemas.microsoft.com/office/drawing/2014/main" id="{A99B48CA-F9F1-4B35-9CC1-80B3F0540358}"/>
              </a:ext>
            </a:extLst>
          </p:cNvPr>
          <p:cNvPicPr>
            <a:picLocks noChangeAspect="1"/>
          </p:cNvPicPr>
          <p:nvPr/>
        </p:nvPicPr>
        <p:blipFill>
          <a:blip r:embed="rId2"/>
          <a:stretch>
            <a:fillRect/>
          </a:stretch>
        </p:blipFill>
        <p:spPr>
          <a:xfrm>
            <a:off x="7905750" y="2484267"/>
            <a:ext cx="952500" cy="2305050"/>
          </a:xfrm>
          <a:prstGeom prst="rect">
            <a:avLst/>
          </a:prstGeom>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Motivating Example</a:t>
            </a:r>
            <a:endParaRPr lang="en-US" b="1" dirty="0"/>
          </a:p>
        </p:txBody>
      </p:sp>
      <p:sp>
        <p:nvSpPr>
          <p:cNvPr id="3" name="Content Placeholder 2"/>
          <p:cNvSpPr>
            <a:spLocks noGrp="1"/>
          </p:cNvSpPr>
          <p:nvPr>
            <p:ph idx="1"/>
          </p:nvPr>
        </p:nvSpPr>
        <p:spPr/>
        <p:txBody>
          <a:bodyPr/>
          <a:lstStyle/>
          <a:p>
            <a:endParaRPr lang="en-US" sz="1600" dirty="0"/>
          </a:p>
          <a:p>
            <a:r>
              <a:rPr lang="en-US" sz="1600" b="1" dirty="0"/>
              <a:t>Imagine that you are </a:t>
            </a:r>
            <a:r>
              <a:rPr lang="en-US" sz="1600" dirty="0"/>
              <a:t>the Director of Customer Relationships at </a:t>
            </a:r>
            <a:r>
              <a:rPr lang="en-US" sz="1600" i="1" dirty="0" err="1"/>
              <a:t>AllElectronics</a:t>
            </a:r>
            <a:r>
              <a:rPr lang="en-US" sz="1600" dirty="0"/>
              <a:t>, and you have five managers working for you. You would like to organize all the company’s customers into five groups so that each group can be assigned to a different manager. Strategically, you would like that the customers in each group are as similar as possible. </a:t>
            </a:r>
          </a:p>
          <a:p>
            <a:r>
              <a:rPr lang="en-US" sz="1600" dirty="0"/>
              <a:t>Moreover, two given customers having very different business patterns should not be placed in the same group. Your intention behind this business strategy is to develop customer relationship campaigns that specifically target each group, based on common features shared by the customers per group. </a:t>
            </a:r>
          </a:p>
          <a:p>
            <a:endParaRPr lang="en-US" sz="1600" dirty="0"/>
          </a:p>
          <a:p>
            <a:r>
              <a:rPr lang="en-US" sz="1600" b="1" dirty="0">
                <a:solidFill>
                  <a:srgbClr val="C00000"/>
                </a:solidFill>
              </a:rPr>
              <a:t>What kind of data mining techniques can help you to accomplish this task?</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5</a:t>
            </a:fld>
            <a:endParaRPr lang="en-US"/>
          </a:p>
        </p:txBody>
      </p:sp>
      <p:pic>
        <p:nvPicPr>
          <p:cNvPr id="5" name="Picture 4">
            <a:extLst>
              <a:ext uri="{FF2B5EF4-FFF2-40B4-BE49-F238E27FC236}">
                <a16:creationId xmlns:a16="http://schemas.microsoft.com/office/drawing/2014/main" id="{C068F979-94FE-433F-B44F-0ED9274FE053}"/>
              </a:ext>
            </a:extLst>
          </p:cNvPr>
          <p:cNvPicPr>
            <a:picLocks noChangeAspect="1"/>
          </p:cNvPicPr>
          <p:nvPr/>
        </p:nvPicPr>
        <p:blipFill>
          <a:blip r:embed="rId2"/>
          <a:stretch>
            <a:fillRect/>
          </a:stretch>
        </p:blipFill>
        <p:spPr>
          <a:xfrm>
            <a:off x="2081213" y="5019675"/>
            <a:ext cx="4600575" cy="1381125"/>
          </a:xfrm>
          <a:prstGeom prst="rect">
            <a:avLst/>
          </a:prstGeom>
        </p:spPr>
      </p:pic>
    </p:spTree>
    <p:extLst>
      <p:ext uri="{BB962C8B-B14F-4D97-AF65-F5344CB8AC3E}">
        <p14:creationId xmlns:p14="http://schemas.microsoft.com/office/powerpoint/2010/main" val="2908813621"/>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Think</a:t>
            </a:r>
          </a:p>
        </p:txBody>
      </p:sp>
      <p:sp>
        <p:nvSpPr>
          <p:cNvPr id="3" name="Content Placeholder 2"/>
          <p:cNvSpPr>
            <a:spLocks noGrp="1"/>
          </p:cNvSpPr>
          <p:nvPr>
            <p:ph idx="1"/>
          </p:nvPr>
        </p:nvSpPr>
        <p:spPr>
          <a:xfrm>
            <a:off x="381000" y="1371600"/>
            <a:ext cx="8610600" cy="4724400"/>
          </a:xfrm>
        </p:spPr>
        <p:txBody>
          <a:bodyPr/>
          <a:lstStyle/>
          <a:p>
            <a:endParaRPr lang="en-US" dirty="0"/>
          </a:p>
          <a:p>
            <a:pPr>
              <a:buNone/>
            </a:pPr>
            <a:r>
              <a:rPr lang="en-US" dirty="0"/>
              <a:t>How we can form two teams from the students in this section to participate in a programming competition?</a:t>
            </a:r>
          </a:p>
          <a:p>
            <a:endParaRPr lang="en-US" dirty="0"/>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6</a:t>
            </a:fld>
            <a:endParaRPr lang="en-US"/>
          </a:p>
        </p:txBody>
      </p:sp>
      <p:sp>
        <p:nvSpPr>
          <p:cNvPr id="4" name="Rectangle 3"/>
          <p:cNvSpPr/>
          <p:nvPr/>
        </p:nvSpPr>
        <p:spPr>
          <a:xfrm>
            <a:off x="2220119" y="3764280"/>
            <a:ext cx="4572000" cy="1200329"/>
          </a:xfrm>
          <a:prstGeom prst="rect">
            <a:avLst/>
          </a:prstGeom>
        </p:spPr>
        <p:txBody>
          <a:bodyPr>
            <a:spAutoFit/>
          </a:bodyPr>
          <a:lstStyle/>
          <a:p>
            <a:r>
              <a:rPr lang="en-US" b="1" dirty="0">
                <a:solidFill>
                  <a:srgbClr val="C00000"/>
                </a:solidFill>
              </a:rPr>
              <a:t>What kind of data mining techniques can help you to accomplish this task?</a:t>
            </a:r>
          </a:p>
        </p:txBody>
      </p:sp>
      <p:pic>
        <p:nvPicPr>
          <p:cNvPr id="7" name="Picture 6">
            <a:extLst>
              <a:ext uri="{FF2B5EF4-FFF2-40B4-BE49-F238E27FC236}">
                <a16:creationId xmlns:a16="http://schemas.microsoft.com/office/drawing/2014/main" id="{1100438C-29DA-43BC-AE27-9344552767BB}"/>
              </a:ext>
            </a:extLst>
          </p:cNvPr>
          <p:cNvPicPr>
            <a:picLocks noChangeAspect="1"/>
          </p:cNvPicPr>
          <p:nvPr/>
        </p:nvPicPr>
        <p:blipFill>
          <a:blip r:embed="rId2"/>
          <a:stretch>
            <a:fillRect/>
          </a:stretch>
        </p:blipFill>
        <p:spPr>
          <a:xfrm>
            <a:off x="3548856" y="5287840"/>
            <a:ext cx="1914525" cy="1362075"/>
          </a:xfrm>
          <a:prstGeom prst="rect">
            <a:avLst/>
          </a:prstGeom>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16135CE3-9A02-46CE-AB73-6A7C82302B9A}" type="slidenum">
              <a:rPr lang="en-US" smtClean="0"/>
              <a:pPr/>
              <a:t>7</a:t>
            </a:fld>
            <a:endParaRPr lang="en-US"/>
          </a:p>
        </p:txBody>
      </p:sp>
      <p:sp>
        <p:nvSpPr>
          <p:cNvPr id="10243" name="Rectangle 2"/>
          <p:cNvSpPr>
            <a:spLocks noGrp="1" noChangeArrowheads="1"/>
          </p:cNvSpPr>
          <p:nvPr>
            <p:ph type="title"/>
          </p:nvPr>
        </p:nvSpPr>
        <p:spPr>
          <a:xfrm>
            <a:off x="990600" y="304800"/>
            <a:ext cx="7297738" cy="782638"/>
          </a:xfrm>
          <a:noFill/>
        </p:spPr>
        <p:txBody>
          <a:bodyPr lIns="92075" tIns="46038" rIns="92075" bIns="46038" anchor="ctr"/>
          <a:lstStyle/>
          <a:p>
            <a:pPr eaLnBrk="1" hangingPunct="1"/>
            <a:r>
              <a:rPr lang="en-US" b="1" dirty="0"/>
              <a:t>What is Cluster Analysis?</a:t>
            </a:r>
          </a:p>
        </p:txBody>
      </p:sp>
      <p:sp>
        <p:nvSpPr>
          <p:cNvPr id="10244" name="Rectangle 3"/>
          <p:cNvSpPr>
            <a:spLocks noGrp="1" noChangeArrowheads="1"/>
          </p:cNvSpPr>
          <p:nvPr>
            <p:ph type="body" idx="1"/>
          </p:nvPr>
        </p:nvSpPr>
        <p:spPr>
          <a:xfrm>
            <a:off x="381000" y="1371600"/>
            <a:ext cx="8534400" cy="5181600"/>
          </a:xfrm>
          <a:noFill/>
        </p:spPr>
        <p:txBody>
          <a:bodyPr lIns="92075" tIns="46038" rIns="92075" bIns="46038"/>
          <a:lstStyle/>
          <a:p>
            <a:pPr eaLnBrk="1" hangingPunct="1">
              <a:lnSpc>
                <a:spcPct val="110000"/>
              </a:lnSpc>
            </a:pPr>
            <a:r>
              <a:rPr lang="en-US" sz="2000" dirty="0"/>
              <a:t>Cluster: a collection of data objects</a:t>
            </a:r>
          </a:p>
          <a:p>
            <a:pPr lvl="1" eaLnBrk="1" hangingPunct="1">
              <a:lnSpc>
                <a:spcPct val="110000"/>
              </a:lnSpc>
            </a:pPr>
            <a:r>
              <a:rPr lang="en-US" sz="2000" dirty="0"/>
              <a:t>Similar to one another within the same cluster</a:t>
            </a:r>
          </a:p>
          <a:p>
            <a:pPr lvl="1" eaLnBrk="1" hangingPunct="1">
              <a:lnSpc>
                <a:spcPct val="110000"/>
              </a:lnSpc>
            </a:pPr>
            <a:r>
              <a:rPr lang="en-US" sz="2000" dirty="0"/>
              <a:t>Dissimilar to the objects in other clusters</a:t>
            </a:r>
          </a:p>
          <a:p>
            <a:pPr eaLnBrk="1" hangingPunct="1">
              <a:lnSpc>
                <a:spcPct val="110000"/>
              </a:lnSpc>
            </a:pPr>
            <a:r>
              <a:rPr lang="en-US" sz="2000" dirty="0"/>
              <a:t>Cluster analysis</a:t>
            </a:r>
          </a:p>
          <a:p>
            <a:pPr lvl="1" eaLnBrk="1" hangingPunct="1">
              <a:lnSpc>
                <a:spcPct val="110000"/>
              </a:lnSpc>
            </a:pPr>
            <a:r>
              <a:rPr lang="en-US" sz="2000" dirty="0"/>
              <a:t>Finding similarities between data according to the characteristics found in the data and grouping similar data objects into clusters</a:t>
            </a:r>
          </a:p>
          <a:p>
            <a:pPr eaLnBrk="1" hangingPunct="1">
              <a:lnSpc>
                <a:spcPct val="110000"/>
              </a:lnSpc>
            </a:pPr>
            <a:r>
              <a:rPr lang="en-US" sz="2000" dirty="0">
                <a:solidFill>
                  <a:schemeClr val="hlink"/>
                </a:solidFill>
              </a:rPr>
              <a:t>Unsupervised learning</a:t>
            </a:r>
            <a:r>
              <a:rPr lang="en-US" sz="2000" dirty="0"/>
              <a:t>: no predefined classes</a:t>
            </a:r>
          </a:p>
          <a:p>
            <a:pPr eaLnBrk="1" hangingPunct="1">
              <a:lnSpc>
                <a:spcPct val="110000"/>
              </a:lnSpc>
            </a:pPr>
            <a:r>
              <a:rPr lang="en-US" sz="2000" dirty="0"/>
              <a:t>Typical applications</a:t>
            </a:r>
          </a:p>
          <a:p>
            <a:pPr lvl="1" eaLnBrk="1" hangingPunct="1">
              <a:lnSpc>
                <a:spcPct val="110000"/>
              </a:lnSpc>
            </a:pPr>
            <a:r>
              <a:rPr lang="en-US" sz="2000" dirty="0"/>
              <a:t>As a </a:t>
            </a:r>
            <a:r>
              <a:rPr lang="en-US" sz="2000" dirty="0">
                <a:solidFill>
                  <a:schemeClr val="hlink"/>
                </a:solidFill>
              </a:rPr>
              <a:t>stand-alone tool</a:t>
            </a:r>
            <a:r>
              <a:rPr lang="en-US" sz="2000" dirty="0"/>
              <a:t> to get insight into data distribution </a:t>
            </a:r>
          </a:p>
          <a:p>
            <a:pPr lvl="1" eaLnBrk="1" hangingPunct="1">
              <a:lnSpc>
                <a:spcPct val="110000"/>
              </a:lnSpc>
            </a:pPr>
            <a:r>
              <a:rPr lang="en-US" sz="2000" dirty="0"/>
              <a:t>As a </a:t>
            </a:r>
            <a:r>
              <a:rPr lang="en-US" sz="2000" dirty="0">
                <a:solidFill>
                  <a:schemeClr val="hlink"/>
                </a:solidFill>
              </a:rPr>
              <a:t>preprocessing step</a:t>
            </a:r>
            <a:r>
              <a:rPr lang="en-US" sz="2000" dirty="0"/>
              <a:t> for other algorithms</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cstate="print"/>
          <a:srcRect/>
          <a:stretch>
            <a:fillRect/>
          </a:stretch>
        </p:blipFill>
        <p:spPr bwMode="auto">
          <a:xfrm>
            <a:off x="1676400" y="3962401"/>
            <a:ext cx="4068528" cy="2438400"/>
          </a:xfrm>
          <a:prstGeom prst="rect">
            <a:avLst/>
          </a:prstGeom>
          <a:noFill/>
          <a:ln w="9525">
            <a:noFill/>
            <a:miter lim="800000"/>
            <a:headEnd/>
            <a:tailEnd/>
          </a:ln>
        </p:spPr>
      </p:pic>
      <p:sp>
        <p:nvSpPr>
          <p:cNvPr id="18436" name="Slide Number Placeholder 5"/>
          <p:cNvSpPr>
            <a:spLocks noGrp="1"/>
          </p:cNvSpPr>
          <p:nvPr>
            <p:ph type="sldNum" sz="quarter" idx="12"/>
          </p:nvPr>
        </p:nvSpPr>
        <p:spPr>
          <a:xfrm>
            <a:off x="6934200" y="6172200"/>
            <a:ext cx="1905000" cy="457200"/>
          </a:xfrm>
          <a:noFill/>
        </p:spPr>
        <p:txBody>
          <a:bodyPr/>
          <a:lstStyle/>
          <a:p>
            <a:fld id="{9F7CB51F-4C77-45EB-AB14-2E625CBA2F6A}" type="slidenum">
              <a:rPr lang="en-US"/>
              <a:pPr/>
              <a:t>8</a:t>
            </a:fld>
            <a:endParaRPr lang="en-US" dirty="0"/>
          </a:p>
        </p:txBody>
      </p:sp>
      <p:sp>
        <p:nvSpPr>
          <p:cNvPr id="18437" name="Rectangle 1026"/>
          <p:cNvSpPr>
            <a:spLocks noGrp="1" noChangeArrowheads="1"/>
          </p:cNvSpPr>
          <p:nvPr>
            <p:ph type="title"/>
          </p:nvPr>
        </p:nvSpPr>
        <p:spPr>
          <a:xfrm>
            <a:off x="762000" y="304800"/>
            <a:ext cx="7543800" cy="635000"/>
          </a:xfrm>
          <a:noFill/>
        </p:spPr>
        <p:txBody>
          <a:bodyPr lIns="92075" tIns="46038" rIns="92075" bIns="46038" anchor="ctr"/>
          <a:lstStyle/>
          <a:p>
            <a:pPr eaLnBrk="1" hangingPunct="1"/>
            <a:r>
              <a:rPr lang="en-US" sz="2800" b="1" dirty="0"/>
              <a:t>Cluster Analysis</a:t>
            </a:r>
          </a:p>
        </p:txBody>
      </p:sp>
      <p:sp>
        <p:nvSpPr>
          <p:cNvPr id="7" name="Rectangle 3"/>
          <p:cNvSpPr txBox="1">
            <a:spLocks noChangeArrowheads="1"/>
          </p:cNvSpPr>
          <p:nvPr/>
        </p:nvSpPr>
        <p:spPr bwMode="auto">
          <a:xfrm>
            <a:off x="228600" y="1371600"/>
            <a:ext cx="8534400" cy="152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Group data to form new categories (i.e., clusters), </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lang="en-US" sz="1800" kern="0">
                <a:latin typeface="+mn-lt"/>
              </a:rPr>
              <a:t>Example</a:t>
            </a:r>
            <a:r>
              <a:rPr lang="en-US" sz="1800" kern="0" dirty="0">
                <a:latin typeface="+mn-lt"/>
              </a:rPr>
              <a:t>: </a:t>
            </a:r>
            <a:r>
              <a:rPr kumimoji="0" lang="en-US" sz="1800" b="0" i="0" u="none" strike="noStrike" kern="0" cap="none" spc="0" normalizeH="0" baseline="0" noProof="0" dirty="0">
                <a:ln>
                  <a:noFill/>
                </a:ln>
                <a:solidFill>
                  <a:schemeClr val="tx1"/>
                </a:solidFill>
                <a:effectLst/>
                <a:uLnTx/>
                <a:uFillTx/>
                <a:latin typeface="+mn-lt"/>
                <a:ea typeface="+mn-ea"/>
                <a:cs typeface="+mn-cs"/>
              </a:rPr>
              <a:t>cluster houses to find distribution patterns</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Principle</a:t>
            </a:r>
            <a:r>
              <a:rPr kumimoji="0" lang="en-US" sz="1800" b="0" i="0" u="none" strike="noStrike" kern="0" cap="none" spc="0" normalizeH="0" baseline="0" noProof="0">
                <a:ln>
                  <a:noFill/>
                </a:ln>
                <a:solidFill>
                  <a:schemeClr val="tx1"/>
                </a:solidFill>
                <a:effectLst/>
                <a:uLnTx/>
                <a:uFillTx/>
                <a:latin typeface="+mn-lt"/>
                <a:ea typeface="+mn-ea"/>
                <a:cs typeface="+mn-cs"/>
              </a:rPr>
              <a:t>: Maximizing </a:t>
            </a:r>
            <a:r>
              <a:rPr kumimoji="0" lang="en-US" sz="1800" b="0" i="0" u="none" strike="noStrike" kern="0" cap="none" spc="0" normalizeH="0" baseline="0" noProof="0" dirty="0">
                <a:ln>
                  <a:noFill/>
                </a:ln>
                <a:solidFill>
                  <a:srgbClr val="C00000"/>
                </a:solidFill>
                <a:effectLst/>
                <a:uLnTx/>
                <a:uFillTx/>
                <a:latin typeface="+mn-lt"/>
                <a:ea typeface="+mn-ea"/>
                <a:cs typeface="+mn-cs"/>
              </a:rPr>
              <a:t>intra-class similarity </a:t>
            </a:r>
            <a:r>
              <a:rPr kumimoji="0" lang="en-US" sz="1800" b="0" i="0" u="none" strike="noStrike" kern="0" cap="none" spc="0" normalizeH="0" baseline="0" noProof="0" dirty="0">
                <a:ln>
                  <a:noFill/>
                </a:ln>
                <a:solidFill>
                  <a:schemeClr val="tx1"/>
                </a:solidFill>
                <a:effectLst/>
                <a:uLnTx/>
                <a:uFillTx/>
                <a:latin typeface="+mn-lt"/>
                <a:ea typeface="+mn-ea"/>
                <a:cs typeface="+mn-cs"/>
              </a:rPr>
              <a:t>&amp; minimizing </a:t>
            </a:r>
            <a:r>
              <a:rPr kumimoji="0" lang="en-US" sz="1800" b="0" i="0" u="none" strike="noStrike" kern="0" cap="none" spc="0" normalizeH="0" baseline="0" noProof="0" dirty="0">
                <a:ln>
                  <a:noFill/>
                </a:ln>
                <a:solidFill>
                  <a:srgbClr val="C00000"/>
                </a:solidFill>
                <a:effectLst/>
                <a:uLnTx/>
                <a:uFillTx/>
                <a:latin typeface="+mn-lt"/>
                <a:ea typeface="+mn-ea"/>
                <a:cs typeface="+mn-cs"/>
              </a:rPr>
              <a:t>inter-class similarity</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Many methods and applications</a:t>
            </a:r>
          </a:p>
        </p:txBody>
      </p:sp>
      <p:sp>
        <p:nvSpPr>
          <p:cNvPr id="8" name="Right Arrow 7"/>
          <p:cNvSpPr/>
          <p:nvPr/>
        </p:nvSpPr>
        <p:spPr bwMode="auto">
          <a:xfrm>
            <a:off x="171157" y="5196841"/>
            <a:ext cx="1524000" cy="685800"/>
          </a:xfrm>
          <a:prstGeom prst="rightArrow">
            <a:avLst/>
          </a:prstGeom>
          <a:solidFill>
            <a:srgbClr val="C7E6A4"/>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Tahoma" pitchFamily="34" charset="0"/>
              </a:rPr>
              <a:t>Cluster</a:t>
            </a:r>
          </a:p>
        </p:txBody>
      </p:sp>
      <p:pic>
        <p:nvPicPr>
          <p:cNvPr id="3" name="Picture 2" descr="A close up of a map&#10;&#10;Description automatically generated">
            <a:extLst>
              <a:ext uri="{FF2B5EF4-FFF2-40B4-BE49-F238E27FC236}">
                <a16:creationId xmlns:a16="http://schemas.microsoft.com/office/drawing/2014/main" id="{CC93DB33-BDFD-4B57-83AD-04EC33D34E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1144" y="2959546"/>
            <a:ext cx="3728056" cy="2526854"/>
          </a:xfrm>
          <a:prstGeom prst="rect">
            <a:avLst/>
          </a:prstGeom>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B831BEE3-6CC1-452B-9FE6-5CAA5E3793C7}" type="slidenum">
              <a:rPr lang="en-US" smtClean="0"/>
              <a:pPr/>
              <a:t>9</a:t>
            </a:fld>
            <a:endParaRPr lang="en-US"/>
          </a:p>
        </p:txBody>
      </p:sp>
      <p:sp>
        <p:nvSpPr>
          <p:cNvPr id="13315" name="Rectangle 2"/>
          <p:cNvSpPr>
            <a:spLocks noGrp="1" noChangeArrowheads="1"/>
          </p:cNvSpPr>
          <p:nvPr>
            <p:ph type="title"/>
          </p:nvPr>
        </p:nvSpPr>
        <p:spPr>
          <a:xfrm>
            <a:off x="609600" y="381000"/>
            <a:ext cx="7296150" cy="533400"/>
          </a:xfrm>
          <a:noFill/>
        </p:spPr>
        <p:txBody>
          <a:bodyPr lIns="92075" tIns="46038" rIns="92075" bIns="46038" anchor="ctr"/>
          <a:lstStyle/>
          <a:p>
            <a:pPr eaLnBrk="1" hangingPunct="1"/>
            <a:r>
              <a:rPr lang="en-US"/>
              <a:t>Quality: What Is Good Clustering?</a:t>
            </a:r>
          </a:p>
        </p:txBody>
      </p:sp>
      <p:sp>
        <p:nvSpPr>
          <p:cNvPr id="13316" name="Rectangle 3"/>
          <p:cNvSpPr>
            <a:spLocks noGrp="1" noChangeArrowheads="1"/>
          </p:cNvSpPr>
          <p:nvPr>
            <p:ph type="body" idx="1"/>
          </p:nvPr>
        </p:nvSpPr>
        <p:spPr>
          <a:xfrm>
            <a:off x="381000" y="1447800"/>
            <a:ext cx="8382000" cy="3429000"/>
          </a:xfrm>
          <a:noFill/>
        </p:spPr>
        <p:txBody>
          <a:bodyPr lIns="92075" tIns="46038" rIns="92075" bIns="46038"/>
          <a:lstStyle/>
          <a:p>
            <a:pPr eaLnBrk="1" hangingPunct="1">
              <a:lnSpc>
                <a:spcPct val="130000"/>
              </a:lnSpc>
            </a:pPr>
            <a:r>
              <a:rPr lang="en-US" sz="1800"/>
              <a:t>A </a:t>
            </a:r>
            <a:r>
              <a:rPr lang="en-US" sz="1800" u="sng"/>
              <a:t>good clustering</a:t>
            </a:r>
            <a:r>
              <a:rPr lang="en-US" sz="1800"/>
              <a:t> method will produce high quality clusters with</a:t>
            </a:r>
          </a:p>
          <a:p>
            <a:pPr lvl="1" eaLnBrk="1" hangingPunct="1">
              <a:lnSpc>
                <a:spcPct val="130000"/>
              </a:lnSpc>
            </a:pPr>
            <a:r>
              <a:rPr lang="en-US" sz="1800"/>
              <a:t>high </a:t>
            </a:r>
            <a:r>
              <a:rPr lang="en-US" sz="1800" u="sng"/>
              <a:t>intra-class</a:t>
            </a:r>
            <a:r>
              <a:rPr lang="en-US" sz="1800"/>
              <a:t> similarity</a:t>
            </a:r>
          </a:p>
          <a:p>
            <a:pPr lvl="1" eaLnBrk="1" hangingPunct="1">
              <a:lnSpc>
                <a:spcPct val="130000"/>
              </a:lnSpc>
            </a:pPr>
            <a:r>
              <a:rPr lang="en-US" sz="1800"/>
              <a:t>low </a:t>
            </a:r>
            <a:r>
              <a:rPr lang="en-US" sz="1800" u="sng"/>
              <a:t>inter-class</a:t>
            </a:r>
            <a:r>
              <a:rPr lang="en-US" sz="1800"/>
              <a:t> similarity </a:t>
            </a:r>
          </a:p>
          <a:p>
            <a:pPr eaLnBrk="1" hangingPunct="1">
              <a:lnSpc>
                <a:spcPct val="130000"/>
              </a:lnSpc>
            </a:pPr>
            <a:r>
              <a:rPr lang="en-US" sz="1800"/>
              <a:t>The </a:t>
            </a:r>
            <a:r>
              <a:rPr lang="en-US" sz="1800" u="sng"/>
              <a:t>quality</a:t>
            </a:r>
            <a:r>
              <a:rPr lang="en-US" sz="1800"/>
              <a:t> of a clustering result depends on both the similarity measure used by the method and its implementation</a:t>
            </a:r>
          </a:p>
          <a:p>
            <a:pPr eaLnBrk="1" hangingPunct="1">
              <a:lnSpc>
                <a:spcPct val="130000"/>
              </a:lnSpc>
            </a:pPr>
            <a:r>
              <a:rPr lang="en-US" sz="1800"/>
              <a:t>The </a:t>
            </a:r>
            <a:r>
              <a:rPr lang="en-US" sz="1800" u="sng"/>
              <a:t>quality</a:t>
            </a:r>
            <a:r>
              <a:rPr lang="en-US" sz="1800"/>
              <a:t> of a clustering method is also measured by its ability to discover some or all of the </a:t>
            </a:r>
            <a:r>
              <a:rPr lang="en-US" sz="1800" u="sng"/>
              <a:t>hidden</a:t>
            </a:r>
            <a:r>
              <a:rPr lang="en-US" sz="1800"/>
              <a:t> patterns</a:t>
            </a:r>
          </a:p>
        </p:txBody>
      </p:sp>
      <p:pic>
        <p:nvPicPr>
          <p:cNvPr id="6" name="Picture 3"/>
          <p:cNvPicPr>
            <a:picLocks noChangeAspect="1" noChangeArrowheads="1"/>
          </p:cNvPicPr>
          <p:nvPr/>
        </p:nvPicPr>
        <p:blipFill>
          <a:blip r:embed="rId3" cstate="print"/>
          <a:srcRect/>
          <a:stretch>
            <a:fillRect/>
          </a:stretch>
        </p:blipFill>
        <p:spPr bwMode="auto">
          <a:xfrm>
            <a:off x="1447800" y="4572000"/>
            <a:ext cx="5181600" cy="1918954"/>
          </a:xfrm>
          <a:prstGeom prst="rect">
            <a:avLst/>
          </a:prstGeom>
          <a:noFill/>
          <a:ln w="9525">
            <a:noFill/>
            <a:miter lim="800000"/>
            <a:headEnd/>
            <a:tailEnd/>
          </a:ln>
        </p:spPr>
      </p:pic>
    </p:spTree>
    <p:extLst>
      <p:ext uri="{BB962C8B-B14F-4D97-AF65-F5344CB8AC3E}">
        <p14:creationId xmlns:p14="http://schemas.microsoft.com/office/powerpoint/2010/main" val="3269816560"/>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9627</TotalTime>
  <Words>1329</Words>
  <Application>Microsoft Office PowerPoint</Application>
  <PresentationFormat>On-screen Show (4:3)</PresentationFormat>
  <Paragraphs>187</Paragraphs>
  <Slides>26</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Tahoma</vt:lpstr>
      <vt:lpstr>Times New Roman</vt:lpstr>
      <vt:lpstr>Wingdings</vt:lpstr>
      <vt:lpstr>Blends</vt:lpstr>
      <vt:lpstr>Equation</vt:lpstr>
      <vt:lpstr>CIS 467 :Data Mining  </vt:lpstr>
      <vt:lpstr>Topic 6  Cluster Analysis Part 1</vt:lpstr>
      <vt:lpstr>Outline</vt:lpstr>
      <vt:lpstr>Clustering</vt:lpstr>
      <vt:lpstr>Motivating Example</vt:lpstr>
      <vt:lpstr>Think</vt:lpstr>
      <vt:lpstr>What is Cluster Analysis?</vt:lpstr>
      <vt:lpstr>Cluster Analysis</vt:lpstr>
      <vt:lpstr>Quality: What Is Good Clustering?</vt:lpstr>
      <vt:lpstr>Measure the Quality of Clustering</vt:lpstr>
      <vt:lpstr>Similarity and Dissimilarity Between Objects</vt:lpstr>
      <vt:lpstr>Similarity and Dissimilarity Between Objects (Cont.)</vt:lpstr>
      <vt:lpstr>Examples of Euclidean Distances</vt:lpstr>
      <vt:lpstr>Notes about Clustering Algorithms</vt:lpstr>
      <vt:lpstr>Major Clustering Approaches</vt:lpstr>
      <vt:lpstr>Partitional Clustering</vt:lpstr>
      <vt:lpstr>Hierarchical Clustering</vt:lpstr>
      <vt:lpstr>Example of Clustering Visualization</vt:lpstr>
      <vt:lpstr>Partitioning Algorithms: Basic Concept</vt:lpstr>
      <vt:lpstr>Clustering: Rich Applications and Multidisciplinary Efforts </vt:lpstr>
      <vt:lpstr>Where we can use Clustering (1)</vt:lpstr>
      <vt:lpstr>Where we can use Clustering (2)</vt:lpstr>
      <vt:lpstr>Other Examples of Clustering Applications</vt:lpstr>
      <vt:lpstr>PowerPoint Presentation</vt:lpstr>
      <vt:lpstr>Summary</vt:lpstr>
      <vt:lpstr>End … Thanks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467 - Clustering</dc:title>
  <dc:creator>Dr. Qasem Al-Radaideh</dc:creator>
  <cp:lastModifiedBy>Qasem A. Al-Radaideh</cp:lastModifiedBy>
  <cp:revision>427</cp:revision>
  <cp:lastPrinted>1999-09-10T20:38:56Z</cp:lastPrinted>
  <dcterms:created xsi:type="dcterms:W3CDTF">1998-06-19T04:38:52Z</dcterms:created>
  <dcterms:modified xsi:type="dcterms:W3CDTF">2021-05-06T07:08:48Z</dcterms:modified>
</cp:coreProperties>
</file>