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65" r:id="rId2"/>
  </p:sldMasterIdLst>
  <p:notesMasterIdLst>
    <p:notesMasterId r:id="rId16"/>
  </p:notesMasterIdLst>
  <p:sldIdLst>
    <p:sldId id="274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4308F5-92CC-4DC8-A02F-DD903A2045D3}">
          <p14:sldIdLst>
            <p14:sldId id="274"/>
            <p14:sldId id="260"/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781" autoAdjust="0"/>
  </p:normalViewPr>
  <p:slideViewPr>
    <p:cSldViewPr snapToGrid="0">
      <p:cViewPr varScale="1">
        <p:scale>
          <a:sx n="59" d="100"/>
          <a:sy n="59" d="100"/>
        </p:scale>
        <p:origin x="109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2B2C65F-64AC-4735-B834-DC1BC864BB46}" type="datetimeFigureOut">
              <a:rPr lang="ar-JO" smtClean="0"/>
              <a:t>10/09/1442</a:t>
            </a:fld>
            <a:endParaRPr lang="ar-J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J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AEC59C8-7CB6-4AF8-9214-DF70416B0517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91445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C59C8-7CB6-4AF8-9214-DF70416B0517}" type="slidenum">
              <a:rPr lang="ar-JO" smtClean="0"/>
              <a:t>3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088012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C59C8-7CB6-4AF8-9214-DF70416B0517}" type="slidenum">
              <a:rPr lang="ar-JO" smtClean="0"/>
              <a:t>5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597420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C59C8-7CB6-4AF8-9214-DF70416B0517}" type="slidenum">
              <a:rPr lang="ar-JO" smtClean="0"/>
              <a:t>6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81629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67" r:id="rId2"/>
    <p:sldLayoutId id="2147484268" r:id="rId3"/>
    <p:sldLayoutId id="2147484269" r:id="rId4"/>
    <p:sldLayoutId id="2147484270" r:id="rId5"/>
    <p:sldLayoutId id="2147484271" r:id="rId6"/>
    <p:sldLayoutId id="2147484272" r:id="rId7"/>
    <p:sldLayoutId id="2147484273" r:id="rId8"/>
    <p:sldLayoutId id="2147484274" r:id="rId9"/>
    <p:sldLayoutId id="2147484275" r:id="rId10"/>
    <p:sldLayoutId id="2147484276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/>
              <a:t>Clustering using K-Means Algorithm: An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9175"/>
            <a:ext cx="8534400" cy="125775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Dr. Qasem Al-Radaideh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Yarmouk University</a:t>
            </a:r>
          </a:p>
          <a:p>
            <a:pPr algn="ctr"/>
            <a:r>
              <a:rPr lang="en-US" dirty="0"/>
              <a:t>JORDAN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A0E80-A18E-445B-B694-A1AD66F09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405" y="4361618"/>
            <a:ext cx="1801590" cy="2387991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DE79746C-2873-4A07-B1C0-9FD3F9551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581" y="544286"/>
            <a:ext cx="1163638" cy="14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09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4754" y="462530"/>
                <a:ext cx="6107689" cy="591610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</a:rPr>
                  <a:t>Continue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r>
                  <a:rPr lang="en-US" sz="2000" dirty="0"/>
                  <a:t>7. d(x7, M1 )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</m:rad>
                  </m:oMath>
                </a14:m>
                <a:r>
                  <a:rPr lang="en-US" sz="2000" dirty="0"/>
                  <a:t>²  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1.03</a:t>
                </a:r>
                <a:br>
                  <a:rPr lang="en-US" sz="2000" dirty="0"/>
                </a:br>
                <a:r>
                  <a:rPr lang="en-US" sz="2000" dirty="0"/>
                  <a:t>    d(x7, M2 )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</m:e>
                    </m:rad>
                  </m:oMath>
                </a14:m>
                <a:r>
                  <a:rPr lang="en-US" sz="2000" dirty="0"/>
                  <a:t>²   = 7.73</a:t>
                </a:r>
                <a:br>
                  <a:rPr lang="en-US" sz="2000" dirty="0"/>
                </a:br>
                <a:endParaRPr lang="en-US" sz="2000" dirty="0"/>
              </a:p>
              <a:p>
                <a:r>
                  <a:rPr lang="en-US" sz="2000" b="1" dirty="0">
                    <a:solidFill>
                      <a:srgbClr val="C00000"/>
                    </a:solidFill>
                  </a:rPr>
                  <a:t>keep X7 in C1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Centers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M1 (9.25, 7)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M2 (12.3,15)</a:t>
                </a:r>
                <a:endParaRPr lang="en-US" b="1" dirty="0">
                  <a:solidFill>
                    <a:srgbClr val="C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ar-JO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54" y="462530"/>
                <a:ext cx="6107689" cy="5916107"/>
              </a:xfrm>
              <a:prstGeom prst="rect">
                <a:avLst/>
              </a:prstGeom>
              <a:blipFill>
                <a:blip r:embed="rId4"/>
                <a:stretch>
                  <a:fillRect l="-1297" t="-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5962131" y="1180511"/>
            <a:ext cx="2684364" cy="30564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X2(8 , 11)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X5(16, 3)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X6(4, 6)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X7(9, 8)</a:t>
            </a:r>
            <a:endParaRPr lang="ar-JO" sz="2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9065094" y="1210490"/>
            <a:ext cx="2752152" cy="2919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X1(10,15)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X3(12,12)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X4(15,18)</a:t>
            </a:r>
            <a:endParaRPr lang="ar-JO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26628" y="462530"/>
            <a:ext cx="131871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   C1</a:t>
            </a:r>
            <a:endParaRPr lang="ar-JO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114404" y="526030"/>
            <a:ext cx="712241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   </a:t>
            </a:r>
            <a:r>
              <a:rPr lang="en-US" sz="2400" dirty="0"/>
              <a:t>C2</a:t>
            </a:r>
            <a:endParaRPr lang="ar-JO" sz="2400" dirty="0"/>
          </a:p>
        </p:txBody>
      </p:sp>
      <p:sp>
        <p:nvSpPr>
          <p:cNvPr id="11" name="Rectangle 10"/>
          <p:cNvSpPr/>
          <p:nvPr/>
        </p:nvSpPr>
        <p:spPr>
          <a:xfrm>
            <a:off x="572022" y="3420584"/>
            <a:ext cx="2872218" cy="21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5D3B75-154D-4E18-987A-3EFE90EE3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6500" y="4257675"/>
            <a:ext cx="20955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4894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9922" y="104933"/>
                <a:ext cx="6248222" cy="688380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000" dirty="0"/>
                  <a:t>Continue:</a:t>
                </a:r>
              </a:p>
              <a:p>
                <a:endParaRPr lang="en-US" sz="2000" dirty="0"/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sz="2800" b="1" dirty="0">
                    <a:solidFill>
                      <a:srgbClr val="0070C0"/>
                    </a:solidFill>
                  </a:rPr>
                  <a:t>The third iteration: </a:t>
                </a: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 d(x1, M1) =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15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</m:rad>
                  </m:oMath>
                </a14:m>
                <a:r>
                  <a:rPr lang="en-US" sz="2000" dirty="0"/>
                  <a:t>²  =  8.03</a:t>
                </a:r>
              </a:p>
              <a:p>
                <a:r>
                  <a:rPr lang="en-US" sz="2000" dirty="0"/>
                  <a:t>        d(x1, M2)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15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</m:e>
                    </m:rad>
                  </m:oMath>
                </a14:m>
                <a:r>
                  <a:rPr lang="en-US" sz="2000" dirty="0"/>
                  <a:t>² 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2.3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keep x1 in C2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r>
                  <a:rPr lang="en-US" sz="2000" dirty="0"/>
                  <a:t>2.    d(x2, M1) =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</m:rad>
                  </m:oMath>
                </a14:m>
                <a:r>
                  <a:rPr lang="en-US" sz="2000" dirty="0"/>
                  <a:t>²  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4.1</a:t>
                </a:r>
              </a:p>
              <a:p>
                <a:r>
                  <a:rPr lang="en-US" sz="2000" dirty="0"/>
                  <a:t>       d(x2, M2) =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</m:e>
                    </m:rad>
                  </m:oMath>
                </a14:m>
                <a:r>
                  <a:rPr lang="en-US" sz="2000" dirty="0"/>
                  <a:t>² = 5.8</a:t>
                </a:r>
              </a:p>
              <a:p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Keep x2 in C1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457200" indent="-457200">
                  <a:buAutoNum type="arabicPeriod" startAt="3"/>
                </a:pPr>
                <a:r>
                  <a:rPr lang="en-US" sz="2000" dirty="0"/>
                  <a:t>d(x3, M1)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</m:rad>
                  </m:oMath>
                </a14:m>
                <a:r>
                  <a:rPr lang="en-US" sz="2000" dirty="0"/>
                  <a:t>²   = 5.7</a:t>
                </a:r>
              </a:p>
              <a:p>
                <a:r>
                  <a:rPr lang="en-US" sz="2000" dirty="0"/>
                  <a:t>       d(x3, M2) =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</m:e>
                    </m:rad>
                  </m:oMath>
                </a14:m>
                <a:r>
                  <a:rPr lang="en-US" sz="2000" dirty="0"/>
                  <a:t>²  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3.01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Keep x3 in C2</a:t>
                </a:r>
              </a:p>
              <a:p>
                <a:endParaRPr lang="en-US" sz="2000" dirty="0"/>
              </a:p>
              <a:p>
                <a:endParaRPr lang="ar-JO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2" y="104933"/>
                <a:ext cx="6248222" cy="6883808"/>
              </a:xfrm>
              <a:prstGeom prst="rect">
                <a:avLst/>
              </a:prstGeom>
              <a:blipFill>
                <a:blip r:embed="rId4"/>
                <a:stretch>
                  <a:fillRect l="-1756" t="-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7057487D-EAAE-4E17-8333-916766B84C3A}"/>
              </a:ext>
            </a:extLst>
          </p:cNvPr>
          <p:cNvSpPr/>
          <p:nvPr/>
        </p:nvSpPr>
        <p:spPr>
          <a:xfrm>
            <a:off x="6216963" y="706983"/>
            <a:ext cx="2684364" cy="30564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X2(8 , 11)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X5(16, 3)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X6(4, 6)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X7(9, 8)</a:t>
            </a:r>
            <a:endParaRPr lang="ar-JO" sz="20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8220CD-49EA-4778-ACCC-176A26BEEF39}"/>
              </a:ext>
            </a:extLst>
          </p:cNvPr>
          <p:cNvSpPr/>
          <p:nvPr/>
        </p:nvSpPr>
        <p:spPr>
          <a:xfrm>
            <a:off x="9319926" y="736962"/>
            <a:ext cx="2752152" cy="2919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X1(10,15)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X3(12,12)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X4(15,18)</a:t>
            </a:r>
            <a:endParaRPr lang="ar-JO" sz="2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084CCA-F883-40C3-9E4D-1392601C99BC}"/>
              </a:ext>
            </a:extLst>
          </p:cNvPr>
          <p:cNvSpPr/>
          <p:nvPr/>
        </p:nvSpPr>
        <p:spPr>
          <a:xfrm>
            <a:off x="7081157" y="4452761"/>
            <a:ext cx="27503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M1 (9.25,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M2 (12.3,15)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4A16CA-9C67-49A3-9CAB-095B0B6B2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6500" y="4257675"/>
            <a:ext cx="2095500" cy="26003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373BB9-5D39-4C89-9102-D38BDFB9B665}"/>
              </a:ext>
            </a:extLst>
          </p:cNvPr>
          <p:cNvSpPr txBox="1"/>
          <p:nvPr/>
        </p:nvSpPr>
        <p:spPr>
          <a:xfrm>
            <a:off x="6738452" y="275297"/>
            <a:ext cx="131871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   C1</a:t>
            </a:r>
            <a:endParaRPr lang="ar-JO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E5881-70DF-4FC9-9C45-47CA5E162D56}"/>
              </a:ext>
            </a:extLst>
          </p:cNvPr>
          <p:cNvSpPr txBox="1"/>
          <p:nvPr/>
        </p:nvSpPr>
        <p:spPr>
          <a:xfrm>
            <a:off x="10212375" y="0"/>
            <a:ext cx="712241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   </a:t>
            </a:r>
            <a:r>
              <a:rPr lang="en-US" sz="2400" dirty="0"/>
              <a:t>C2</a:t>
            </a:r>
            <a:endParaRPr lang="ar-JO" sz="2400" dirty="0"/>
          </a:p>
        </p:txBody>
      </p:sp>
    </p:spTree>
    <p:extLst>
      <p:ext uri="{BB962C8B-B14F-4D97-AF65-F5344CB8AC3E}">
        <p14:creationId xmlns:p14="http://schemas.microsoft.com/office/powerpoint/2010/main" val="1008555213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8120" y="576372"/>
                <a:ext cx="10954562" cy="540648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</a:rPr>
                  <a:t>Continue: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 4. d(x4, M1)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15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18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</m:rad>
                  </m:oMath>
                </a14:m>
                <a:r>
                  <a:rPr lang="en-US" sz="2000" dirty="0"/>
                  <a:t>²   =12.4</a:t>
                </a:r>
                <a:br>
                  <a:rPr lang="en-US" sz="2000" dirty="0"/>
                </a:br>
                <a:r>
                  <a:rPr lang="en-US" sz="2000" dirty="0"/>
                  <a:t>     d(x4, M2)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15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18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</m:e>
                    </m:rad>
                  </m:oMath>
                </a14:m>
                <a:r>
                  <a:rPr lang="en-US" sz="2000" dirty="0"/>
                  <a:t>²  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4</a:t>
                </a:r>
                <a:r>
                  <a:rPr lang="en-US" sz="2000" dirty="0"/>
                  <a:t> </a:t>
                </a:r>
              </a:p>
              <a:p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keep x4 in C2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r>
                  <a:rPr lang="en-US" sz="2000" dirty="0"/>
                  <a:t>5. d(x5, M1)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</m:rad>
                  </m:oMath>
                </a14:m>
                <a:r>
                  <a:rPr lang="en-US" sz="2000" dirty="0"/>
                  <a:t>²   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7.84</a:t>
                </a:r>
                <a:br>
                  <a:rPr lang="en-US" sz="2000" dirty="0"/>
                </a:br>
                <a:r>
                  <a:rPr lang="en-US" sz="2000" dirty="0"/>
                  <a:t>    d(x5, M2)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15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rad>
                  </m:oMath>
                </a14:m>
                <a:r>
                  <a:rPr lang="en-US" sz="2000" dirty="0"/>
                  <a:t>²    =12.55</a:t>
                </a:r>
              </a:p>
              <a:p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keep x5 in C1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r>
                  <a:rPr lang="en-US" sz="2000" dirty="0"/>
                  <a:t>6. d(x6, M1)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</m:rad>
                  </m:oMath>
                </a14:m>
                <a:r>
                  <a:rPr lang="en-US" sz="2000" dirty="0"/>
                  <a:t>²    =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5.34</a:t>
                </a:r>
              </a:p>
              <a:p>
                <a:r>
                  <a:rPr lang="en-US" sz="2000" dirty="0"/>
                  <a:t>    d(x6, M2)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</m:e>
                    </m:rad>
                  </m:oMath>
                </a14:m>
                <a:r>
                  <a:rPr lang="en-US" sz="2000" dirty="0"/>
                  <a:t>²   = 12.2</a:t>
                </a:r>
              </a:p>
              <a:p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X6 keep in C1</a:t>
                </a: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endParaRPr lang="ar-JO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" y="576372"/>
                <a:ext cx="10954562" cy="5406480"/>
              </a:xfrm>
              <a:prstGeom prst="rect">
                <a:avLst/>
              </a:prstGeom>
              <a:blipFill rotWithShape="1">
                <a:blip r:embed="rId4"/>
                <a:stretch>
                  <a:fillRect l="-612" t="-451" b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085F390-0AC5-42BC-9DC4-E4781E685CAD}"/>
              </a:ext>
            </a:extLst>
          </p:cNvPr>
          <p:cNvSpPr/>
          <p:nvPr/>
        </p:nvSpPr>
        <p:spPr>
          <a:xfrm>
            <a:off x="6165177" y="809013"/>
            <a:ext cx="2684364" cy="30564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X2(8 , 11)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X5(16, 3)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X6(4, 6)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X7(9, 8)</a:t>
            </a:r>
            <a:endParaRPr lang="ar-JO" sz="20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7CEB9B-A1F7-4A3A-B553-84624CCA4649}"/>
              </a:ext>
            </a:extLst>
          </p:cNvPr>
          <p:cNvSpPr/>
          <p:nvPr/>
        </p:nvSpPr>
        <p:spPr>
          <a:xfrm>
            <a:off x="9241728" y="869648"/>
            <a:ext cx="2752152" cy="2919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X1(10,15)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X3(12,12)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X4(15,18)</a:t>
            </a:r>
            <a:endParaRPr lang="ar-JO" sz="2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744DFB-4312-430A-B9EC-7D4B05F1E7A8}"/>
              </a:ext>
            </a:extLst>
          </p:cNvPr>
          <p:cNvSpPr txBox="1"/>
          <p:nvPr/>
        </p:nvSpPr>
        <p:spPr>
          <a:xfrm>
            <a:off x="6738452" y="275297"/>
            <a:ext cx="131871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   C1</a:t>
            </a:r>
            <a:endParaRPr lang="ar-JO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224B03-8834-4F4F-8A6B-3A635D82206B}"/>
              </a:ext>
            </a:extLst>
          </p:cNvPr>
          <p:cNvSpPr txBox="1"/>
          <p:nvPr/>
        </p:nvSpPr>
        <p:spPr>
          <a:xfrm>
            <a:off x="10212375" y="0"/>
            <a:ext cx="712241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   </a:t>
            </a:r>
            <a:r>
              <a:rPr lang="en-US" sz="2400" dirty="0"/>
              <a:t>C2</a:t>
            </a:r>
            <a:endParaRPr lang="ar-JO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58C69E-702F-46FE-A170-543290EB0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6500" y="4257675"/>
            <a:ext cx="20955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46658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9764" y="635248"/>
                <a:ext cx="11662348" cy="573144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Continue</a:t>
                </a:r>
                <a:r>
                  <a:rPr lang="en-US" sz="2000" dirty="0"/>
                  <a:t>: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7. d(x7, M1)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</m:rad>
                  </m:oMath>
                </a14:m>
                <a:r>
                  <a:rPr lang="en-US" sz="2000" dirty="0"/>
                  <a:t>² 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1.03</a:t>
                </a:r>
                <a:br>
                  <a:rPr lang="en-US" sz="2000" dirty="0"/>
                </a:br>
                <a:r>
                  <a:rPr lang="en-US" sz="2000" dirty="0"/>
                  <a:t>    d(x7, M2)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</m:e>
                    </m:rad>
                  </m:oMath>
                </a14:m>
                <a:r>
                  <a:rPr lang="en-US" sz="2000" dirty="0"/>
                  <a:t>²  = 7.73</a:t>
                </a:r>
                <a:br>
                  <a:rPr lang="en-US" sz="2000" dirty="0"/>
                </a:b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Keep x7 in C1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Since no changes happened to all points,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So, Stop iteration.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r>
                  <a:rPr lang="en-US" sz="2000" b="1" dirty="0">
                    <a:solidFill>
                      <a:srgbClr val="0070C0"/>
                    </a:solidFill>
                  </a:rPr>
                  <a:t>										             						Final Clusters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lvl="4"/>
                <a:r>
                  <a:rPr lang="en-US" sz="2000" b="1" dirty="0">
                    <a:solidFill>
                      <a:srgbClr val="0070C0"/>
                    </a:solidFill>
                  </a:rPr>
                  <a:t>		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Final Centers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: 				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M1(9.25, 7) 				M2(12.3,15)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64" y="635248"/>
                <a:ext cx="11662348" cy="5731441"/>
              </a:xfrm>
              <a:prstGeom prst="rect">
                <a:avLst/>
              </a:prstGeom>
              <a:blipFill>
                <a:blip r:embed="rId4"/>
                <a:stretch>
                  <a:fillRect l="-523" t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5816185" y="1759381"/>
            <a:ext cx="2684364" cy="25992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X2(8 , 11)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X5(16, 3)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X6(4, 6)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X7(9, 8)</a:t>
            </a:r>
            <a:endParaRPr lang="ar-JO" sz="2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919148" y="1789360"/>
            <a:ext cx="2752152" cy="2386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X1(10,15)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X3(12,12)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X4(15,18)</a:t>
            </a:r>
            <a:endParaRPr lang="ar-JO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25456" y="1025870"/>
            <a:ext cx="122919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c1</a:t>
            </a:r>
            <a:endParaRPr lang="ar-JO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9999898" y="1085828"/>
            <a:ext cx="80946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c2</a:t>
            </a:r>
            <a:endParaRPr lang="ar-JO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E2A665-895B-4DC0-8D8A-5338FF839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59" y="4152900"/>
            <a:ext cx="19716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91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" y="286604"/>
            <a:ext cx="11856719" cy="1001284"/>
          </a:xfrm>
        </p:spPr>
        <p:txBody>
          <a:bodyPr/>
          <a:lstStyle/>
          <a:p>
            <a:pPr algn="l"/>
            <a:r>
              <a:rPr lang="en-US" dirty="0"/>
              <a:t>Example 4: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59" y="1737360"/>
            <a:ext cx="6692721" cy="400812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Given the following dataset (D),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Cluster the instances into 2 clusters using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 K-Means clustering method and the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 Euclidian distance. (Use First Way )</a:t>
            </a:r>
          </a:p>
          <a:p>
            <a:pPr algn="l"/>
            <a:endParaRPr lang="en-US" dirty="0"/>
          </a:p>
          <a:p>
            <a:pPr algn="l"/>
            <a:endParaRPr lang="ar-JO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305934"/>
              </p:ext>
            </p:extLst>
          </p:nvPr>
        </p:nvGraphicFramePr>
        <p:xfrm>
          <a:off x="8001644" y="1720404"/>
          <a:ext cx="2432676" cy="4214368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119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3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132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A2</a:t>
                      </a:r>
                      <a:endParaRPr lang="ar-J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A1</a:t>
                      </a:r>
                      <a:endParaRPr lang="ar-JO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132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dirty="0"/>
                        <a:t>15</a:t>
                      </a:r>
                      <a:endParaRPr lang="ar-JO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dirty="0"/>
                        <a:t>10</a:t>
                      </a:r>
                      <a:endParaRPr lang="ar-JO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56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dirty="0"/>
                        <a:t>11</a:t>
                      </a:r>
                      <a:endParaRPr lang="ar-JO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dirty="0"/>
                        <a:t>8</a:t>
                      </a:r>
                      <a:endParaRPr lang="ar-JO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132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dirty="0"/>
                        <a:t>12</a:t>
                      </a:r>
                      <a:endParaRPr lang="ar-JO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dirty="0"/>
                        <a:t>12</a:t>
                      </a:r>
                      <a:endParaRPr lang="ar-JO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132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dirty="0"/>
                        <a:t>18</a:t>
                      </a:r>
                      <a:endParaRPr lang="ar-JO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dirty="0"/>
                        <a:t>15</a:t>
                      </a:r>
                      <a:endParaRPr lang="ar-JO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22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dirty="0"/>
                        <a:t>3</a:t>
                      </a:r>
                      <a:endParaRPr lang="ar-JO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dirty="0"/>
                        <a:t>16</a:t>
                      </a:r>
                      <a:endParaRPr lang="ar-JO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132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dirty="0"/>
                        <a:t>6</a:t>
                      </a:r>
                      <a:endParaRPr lang="ar-JO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dirty="0"/>
                        <a:t>4</a:t>
                      </a:r>
                      <a:endParaRPr lang="ar-JO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3132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dirty="0"/>
                        <a:t>8</a:t>
                      </a:r>
                      <a:endParaRPr lang="ar-JO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dirty="0"/>
                        <a:t>9</a:t>
                      </a:r>
                      <a:endParaRPr lang="ar-JO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>
            <p:custDataLst>
              <p:custData r:id="rId1"/>
            </p:custDataLst>
          </p:nvPr>
        </p:nvSpPr>
        <p:spPr>
          <a:xfrm>
            <a:off x="7441809" y="2255519"/>
            <a:ext cx="534572" cy="3679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X1</a:t>
            </a:r>
          </a:p>
          <a:p>
            <a:endParaRPr lang="en-US" dirty="0"/>
          </a:p>
          <a:p>
            <a:r>
              <a:rPr lang="en-US" dirty="0"/>
              <a:t>X2</a:t>
            </a:r>
          </a:p>
          <a:p>
            <a:endParaRPr lang="en-US" dirty="0"/>
          </a:p>
          <a:p>
            <a:r>
              <a:rPr lang="en-US" dirty="0"/>
              <a:t>X3</a:t>
            </a:r>
          </a:p>
          <a:p>
            <a:endParaRPr lang="en-US" dirty="0"/>
          </a:p>
          <a:p>
            <a:r>
              <a:rPr lang="en-US" dirty="0"/>
              <a:t>X4</a:t>
            </a:r>
          </a:p>
          <a:p>
            <a:endParaRPr lang="en-US" dirty="0"/>
          </a:p>
          <a:p>
            <a:r>
              <a:rPr lang="en-US" dirty="0"/>
              <a:t>X5</a:t>
            </a:r>
          </a:p>
          <a:p>
            <a:endParaRPr lang="en-US" dirty="0"/>
          </a:p>
          <a:p>
            <a:r>
              <a:rPr lang="en-US" dirty="0"/>
              <a:t>X6</a:t>
            </a:r>
          </a:p>
          <a:p>
            <a:endParaRPr lang="en-US" dirty="0"/>
          </a:p>
          <a:p>
            <a:r>
              <a:rPr lang="en-US" dirty="0"/>
              <a:t>X7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709003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3988" y="455435"/>
            <a:ext cx="12038012" cy="5572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Solution</a:t>
            </a:r>
            <a:endParaRPr lang="ar-JO" b="1" dirty="0">
              <a:solidFill>
                <a:srgbClr val="00206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9270609" y="3121854"/>
            <a:ext cx="2658794" cy="25040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 (15,18)</a:t>
            </a:r>
            <a:endParaRPr lang="ar-JO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6146409" y="3121855"/>
            <a:ext cx="2743201" cy="25040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dirty="0"/>
              <a:t>x1 (10,15)</a:t>
            </a:r>
            <a:endParaRPr lang="ar-JO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951823" y="2639976"/>
            <a:ext cx="82999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/>
              <a:t>C2</a:t>
            </a:r>
            <a:endParaRPr lang="ar-JO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020951" y="2481775"/>
            <a:ext cx="73620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/>
              <a:t>C1</a:t>
            </a:r>
            <a:endParaRPr lang="ar-JO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6387" y="1347927"/>
                <a:ext cx="10293617" cy="531196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    Since </a:t>
                </a:r>
                <a:r>
                  <a:rPr lang="en-US" b="1" dirty="0">
                    <a:solidFill>
                      <a:srgbClr val="C00000"/>
                    </a:solidFill>
                  </a:rPr>
                  <a:t>K=2</a:t>
                </a:r>
                <a:r>
                  <a:rPr lang="en-US" dirty="0"/>
                  <a:t> then,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initially randomly assign 2 points as means (center). Assume X1 and X4 are the 2 points 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      M1 → (10 , 15)    </a:t>
                </a:r>
                <a:r>
                  <a:rPr lang="en-US" b="1" dirty="0">
                    <a:solidFill>
                      <a:srgbClr val="C00000"/>
                    </a:solidFill>
                  </a:rPr>
                  <a:t>and</a:t>
                </a:r>
                <a:r>
                  <a:rPr lang="en-US" b="1" dirty="0">
                    <a:solidFill>
                      <a:srgbClr val="0070C0"/>
                    </a:solidFill>
                  </a:rPr>
                  <a:t>      M2 → (15 , 18) </a:t>
                </a:r>
              </a:p>
              <a:p>
                <a:endParaRPr lang="en-US" b="1" dirty="0">
                  <a:solidFill>
                    <a:srgbClr val="0070C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Using Euclidean distance :</a:t>
                </a:r>
              </a:p>
              <a:p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 d(x1, M1)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/>
                  <a:t>²  = </a:t>
                </a:r>
                <a:r>
                  <a:rPr lang="en-US" b="1" dirty="0">
                    <a:solidFill>
                      <a:srgbClr val="C00000"/>
                    </a:solidFill>
                  </a:rPr>
                  <a:t>0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        </a:t>
                </a:r>
              </a:p>
              <a:p>
                <a:r>
                  <a:rPr lang="en-US" dirty="0"/>
                  <a:t>      d(x1, M2)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18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/>
                  <a:t>²  =  5.83</a:t>
                </a:r>
              </a:p>
              <a:p>
                <a:endParaRPr lang="en-US" dirty="0"/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So, x1 will keep in C1 </a:t>
                </a:r>
              </a:p>
              <a:p>
                <a:r>
                  <a:rPr lang="en-US" dirty="0"/>
                  <a:t> </a:t>
                </a:r>
              </a:p>
              <a:p>
                <a:pPr marL="342900" indent="-342900">
                  <a:buAutoNum type="arabicPeriod" startAt="2"/>
                </a:pPr>
                <a:r>
                  <a:rPr lang="en-US" dirty="0"/>
                  <a:t>d(x2, M1)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/>
                  <a:t>²  = </a:t>
                </a:r>
                <a:r>
                  <a:rPr lang="en-US" b="1" dirty="0">
                    <a:solidFill>
                      <a:srgbClr val="C00000"/>
                    </a:solidFill>
                  </a:rPr>
                  <a:t>4.47</a:t>
                </a:r>
              </a:p>
              <a:p>
                <a:pPr marL="342900" indent="-342900">
                  <a:buAutoNum type="arabicPeriod" startAt="2"/>
                </a:pPr>
                <a:endParaRPr lang="en-US" dirty="0"/>
              </a:p>
              <a:p>
                <a:r>
                  <a:rPr lang="en-US" dirty="0"/>
                  <a:t>      d(x2, M2)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18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/>
                  <a:t>² = 9.89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So, add x2 into C1  and  update Mean (Center) of C1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87" y="1347927"/>
                <a:ext cx="10293617" cy="5311967"/>
              </a:xfrm>
              <a:prstGeom prst="rect">
                <a:avLst/>
              </a:prstGeom>
              <a:blipFill rotWithShape="1">
                <a:blip r:embed="rId5"/>
                <a:stretch>
                  <a:fillRect l="-474" t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306388" y="790715"/>
            <a:ext cx="12038012" cy="557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First iteration: </a:t>
            </a:r>
            <a:endParaRPr lang="ar-JO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1E903-EB5B-4F43-9406-6B2C469A49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6500" y="0"/>
            <a:ext cx="20955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66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4481" y="673695"/>
                <a:ext cx="11072652" cy="51951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Continue </a:t>
                </a:r>
              </a:p>
              <a:p>
                <a:endParaRPr lang="en-US" dirty="0"/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Update M1: ( (10+8)/2)  , (15+11)/2))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M1 ( 9,13)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M2 (15,18)</a:t>
                </a:r>
              </a:p>
              <a:p>
                <a:endParaRPr lang="en-US" dirty="0"/>
              </a:p>
              <a:p>
                <a:r>
                  <a:rPr lang="en-US" dirty="0"/>
                  <a:t>3. d(x3, M1 )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/>
                  <a:t>² = </a:t>
                </a:r>
                <a:r>
                  <a:rPr lang="en-US" b="1" dirty="0">
                    <a:solidFill>
                      <a:srgbClr val="C00000"/>
                    </a:solidFill>
                  </a:rPr>
                  <a:t>3.1</a:t>
                </a:r>
              </a:p>
              <a:p>
                <a:endParaRPr lang="en-US" dirty="0"/>
              </a:p>
              <a:p>
                <a:r>
                  <a:rPr lang="en-US" dirty="0"/>
                  <a:t>     d(x3, M2 )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18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/>
                  <a:t>² = 6.7</a:t>
                </a:r>
              </a:p>
              <a:p>
                <a:endParaRPr lang="en-US" dirty="0"/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So, add x3 into C1  and  Update center of C1</a:t>
                </a:r>
              </a:p>
              <a:p>
                <a:endParaRPr lang="en-US" dirty="0"/>
              </a:p>
              <a:p>
                <a:r>
                  <a:rPr lang="en-US" dirty="0"/>
                  <a:t>M1 ( (10+8+12)/3  , (15+11+12)/3)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M1 ( 10,12.6)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M2 (15,18)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81" y="673695"/>
                <a:ext cx="11072652" cy="5195140"/>
              </a:xfrm>
              <a:prstGeom prst="rect">
                <a:avLst/>
              </a:prstGeom>
              <a:blipFill>
                <a:blip r:embed="rId4"/>
                <a:stretch>
                  <a:fillRect l="-441" t="-7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5559606" y="673695"/>
            <a:ext cx="1905000" cy="21923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X1(10,15)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X2(8 , 11)</a:t>
            </a:r>
          </a:p>
          <a:p>
            <a:pPr algn="ctr"/>
            <a:endParaRPr lang="ar-JO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720564" y="673695"/>
            <a:ext cx="2030042" cy="21923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X4 (15,18)</a:t>
            </a:r>
            <a:endParaRPr lang="ar-JO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01085" y="304363"/>
            <a:ext cx="9584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     c1</a:t>
            </a:r>
            <a:endParaRPr lang="ar-JO" dirty="0"/>
          </a:p>
        </p:txBody>
      </p:sp>
      <p:sp>
        <p:nvSpPr>
          <p:cNvPr id="8" name="TextBox 7"/>
          <p:cNvSpPr txBox="1"/>
          <p:nvPr/>
        </p:nvSpPr>
        <p:spPr>
          <a:xfrm>
            <a:off x="8040054" y="304363"/>
            <a:ext cx="9254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    c2</a:t>
            </a:r>
            <a:endParaRPr lang="ar-JO" dirty="0"/>
          </a:p>
        </p:txBody>
      </p:sp>
      <p:sp>
        <p:nvSpPr>
          <p:cNvPr id="9" name="Oval 8"/>
          <p:cNvSpPr/>
          <p:nvPr/>
        </p:nvSpPr>
        <p:spPr>
          <a:xfrm>
            <a:off x="5559606" y="3339555"/>
            <a:ext cx="2026920" cy="21923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X1(10,15)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X2(8 , 11)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X3(12,12)</a:t>
            </a:r>
          </a:p>
          <a:p>
            <a:pPr algn="ctr"/>
            <a:endParaRPr lang="ar-JO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720564" y="3339555"/>
            <a:ext cx="2030042" cy="21923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X4 (15,18)</a:t>
            </a:r>
            <a:endParaRPr lang="ar-JO" sz="14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6658" y="3066529"/>
            <a:ext cx="57873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 c1</a:t>
            </a:r>
            <a:endParaRPr lang="ar-JO" dirty="0"/>
          </a:p>
        </p:txBody>
      </p:sp>
      <p:sp>
        <p:nvSpPr>
          <p:cNvPr id="13" name="TextBox 12"/>
          <p:cNvSpPr txBox="1"/>
          <p:nvPr/>
        </p:nvSpPr>
        <p:spPr>
          <a:xfrm>
            <a:off x="8040054" y="3066529"/>
            <a:ext cx="74831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   c2</a:t>
            </a:r>
            <a:endParaRPr lang="ar-JO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64B478-8DCE-468E-B248-9DA2CC902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6500" y="0"/>
            <a:ext cx="20955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1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37940" y="347993"/>
                <a:ext cx="5458193" cy="531196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Continue </a:t>
                </a:r>
              </a:p>
              <a:p>
                <a:endParaRPr lang="en-US" dirty="0"/>
              </a:p>
              <a:p>
                <a:r>
                  <a:rPr lang="en-US" dirty="0"/>
                  <a:t>4. d(x4, M1 )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18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/>
                  <a:t>²   =7.35</a:t>
                </a:r>
                <a:br>
                  <a:rPr lang="en-US" dirty="0"/>
                </a:br>
                <a:r>
                  <a:rPr lang="en-US" dirty="0"/>
                  <a:t>    d(x4, M2 )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18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18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/>
                  <a:t>²    = </a:t>
                </a:r>
                <a:r>
                  <a:rPr lang="en-US" b="1" dirty="0">
                    <a:solidFill>
                      <a:srgbClr val="C00000"/>
                    </a:solidFill>
                  </a:rPr>
                  <a:t>0 </a:t>
                </a:r>
              </a:p>
              <a:p>
                <a:r>
                  <a:rPr lang="en-US" dirty="0"/>
                  <a:t> </a:t>
                </a:r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So, keep x4 in C2 </a:t>
                </a:r>
              </a:p>
              <a:p>
                <a:r>
                  <a:rPr lang="en-US" dirty="0"/>
                  <a:t> </a:t>
                </a:r>
              </a:p>
              <a:p>
                <a:r>
                  <a:rPr lang="en-US" dirty="0"/>
                  <a:t>5. d(x5, M1 )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/>
                  <a:t>² = </a:t>
                </a:r>
                <a:r>
                  <a:rPr lang="en-US" b="1" dirty="0">
                    <a:solidFill>
                      <a:srgbClr val="C00000"/>
                    </a:solidFill>
                  </a:rPr>
                  <a:t>10.4</a:t>
                </a:r>
                <a:br>
                  <a:rPr lang="en-US" dirty="0"/>
                </a:br>
                <a:r>
                  <a:rPr lang="en-US" dirty="0"/>
                  <a:t>    d(x5, M2 )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18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/>
                  <a:t>²    =15</a:t>
                </a:r>
              </a:p>
              <a:p>
                <a:endParaRPr lang="en-US" dirty="0"/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So add x5 into C1 and update mean center of c1</a:t>
                </a:r>
              </a:p>
              <a:p>
                <a:endParaRPr lang="en-US" dirty="0"/>
              </a:p>
              <a:p>
                <a:r>
                  <a:rPr lang="en-US" dirty="0"/>
                  <a:t>M1 ( (10+8+12+16)/4  , (15+11+12+3)/4)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M1 (11.5,10.25)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M2 (15,18)</a:t>
                </a:r>
              </a:p>
              <a:p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40" y="347993"/>
                <a:ext cx="5458193" cy="5311967"/>
              </a:xfrm>
              <a:prstGeom prst="rect">
                <a:avLst/>
              </a:prstGeom>
              <a:blipFill>
                <a:blip r:embed="rId5"/>
                <a:stretch>
                  <a:fillRect l="-1006" t="-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5896133" y="966923"/>
            <a:ext cx="2098623" cy="333873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000" dirty="0">
                <a:solidFill>
                  <a:schemeClr val="tx1"/>
                </a:solidFill>
              </a:rPr>
              <a:t>X1(10,15)</a:t>
            </a:r>
          </a:p>
          <a:p>
            <a:r>
              <a:rPr lang="en-US" sz="2000" dirty="0">
                <a:solidFill>
                  <a:schemeClr val="tx1"/>
                </a:solidFill>
              </a:rPr>
              <a:t>X2(8 , 11)</a:t>
            </a:r>
          </a:p>
          <a:p>
            <a:r>
              <a:rPr lang="en-US" sz="2000" dirty="0">
                <a:solidFill>
                  <a:schemeClr val="tx1"/>
                </a:solidFill>
              </a:rPr>
              <a:t>X3(12,12)</a:t>
            </a:r>
          </a:p>
          <a:p>
            <a:r>
              <a:rPr lang="en-US" sz="2000" dirty="0">
                <a:solidFill>
                  <a:schemeClr val="tx1"/>
                </a:solidFill>
              </a:rPr>
              <a:t>X5(16, 3)</a:t>
            </a:r>
            <a:endParaRPr lang="ar-JO" sz="2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504422" y="962711"/>
            <a:ext cx="2105213" cy="33429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X4 (15,18)</a:t>
            </a:r>
            <a:endParaRPr lang="ar-JO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1286" y="348736"/>
            <a:ext cx="90282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    </a:t>
            </a:r>
            <a:r>
              <a:rPr lang="en-US" sz="2000" dirty="0"/>
              <a:t>c1</a:t>
            </a:r>
            <a:endParaRPr lang="ar-JO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215551" y="137364"/>
            <a:ext cx="914400" cy="6771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        </a:t>
            </a:r>
            <a:r>
              <a:rPr lang="en-US" sz="2000" dirty="0"/>
              <a:t>c2</a:t>
            </a:r>
            <a:endParaRPr lang="ar-JO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22B018-0FDC-4E4C-80C4-2CA055CFF8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6500" y="4257675"/>
            <a:ext cx="20955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68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5101" y="358815"/>
                <a:ext cx="5270500" cy="55889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Continue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6. d(x6, M1 )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/>
                  <a:t>²   = </a:t>
                </a:r>
                <a:r>
                  <a:rPr lang="en-US" b="1" dirty="0">
                    <a:solidFill>
                      <a:srgbClr val="C00000"/>
                    </a:solidFill>
                  </a:rPr>
                  <a:t>8.6</a:t>
                </a:r>
              </a:p>
              <a:p>
                <a:r>
                  <a:rPr lang="en-US" dirty="0"/>
                  <a:t>    d(x6, M2 )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18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/>
                  <a:t>²     =16.2</a:t>
                </a:r>
              </a:p>
              <a:p>
                <a:endParaRPr lang="en-US" dirty="0"/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So add x6 into C1  and update center of C1</a:t>
                </a:r>
              </a:p>
              <a:p>
                <a:endParaRPr lang="en-US" dirty="0"/>
              </a:p>
              <a:p>
                <a:r>
                  <a:rPr lang="en-US" dirty="0"/>
                  <a:t>M1 ( (10+8+12+16+4)/5  , (15+11+12+3+6)/5)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M1 (10,9.4)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M2 (15,18)</a:t>
                </a:r>
              </a:p>
              <a:p>
                <a:endParaRPr lang="en-US" dirty="0"/>
              </a:p>
              <a:p>
                <a:r>
                  <a:rPr lang="en-US" dirty="0"/>
                  <a:t>7. d(x7, M1 )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/>
                  <a:t>²   = </a:t>
                </a:r>
                <a:r>
                  <a:rPr lang="en-US" b="1" dirty="0">
                    <a:solidFill>
                      <a:srgbClr val="C00000"/>
                    </a:solidFill>
                  </a:rPr>
                  <a:t>1.7</a:t>
                </a:r>
                <a:br>
                  <a:rPr lang="en-US" dirty="0"/>
                </a:br>
                <a:r>
                  <a:rPr lang="en-US" dirty="0"/>
                  <a:t>    d(x7, M2 )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18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/>
                  <a:t>²   = 11.66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So add x7 into c1  and update center of C1</a:t>
                </a:r>
              </a:p>
              <a:p>
                <a:endParaRPr lang="en-US" dirty="0"/>
              </a:p>
              <a:p>
                <a:endParaRPr lang="ar-JO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01" y="358815"/>
                <a:ext cx="5270500" cy="5588966"/>
              </a:xfrm>
              <a:prstGeom prst="rect">
                <a:avLst/>
              </a:prstGeom>
              <a:blipFill>
                <a:blip r:embed="rId5"/>
                <a:stretch>
                  <a:fillRect l="-925" t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5582235" y="854025"/>
            <a:ext cx="2565722" cy="33528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X1(10,15)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X2(8 , 11)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X3(12,12)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X5(16, 3)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X6(4, 6)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X7(9, 8)</a:t>
            </a:r>
            <a:endParaRPr lang="ar-JO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291905" y="854025"/>
            <a:ext cx="2614492" cy="33528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X4(15,18)</a:t>
            </a:r>
            <a:endParaRPr lang="ar-JO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1557" y="358815"/>
            <a:ext cx="9271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   C1</a:t>
            </a:r>
            <a:endParaRPr lang="ar-JO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744857" y="371515"/>
            <a:ext cx="9271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   C2</a:t>
            </a:r>
            <a:endParaRPr lang="ar-JO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6AC051-B975-4C3B-B19B-0198D99FE1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6500" y="4257675"/>
            <a:ext cx="20955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51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3360" y="292100"/>
                <a:ext cx="6781800" cy="562602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Continue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M1 ( (10+8+12+16+4+9)/6)  , (15+11+12+3+6+8)/6))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M1 (9.8,9.1)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M2 (15,18) 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2800" b="1" dirty="0">
                    <a:solidFill>
                      <a:srgbClr val="C00000"/>
                    </a:solidFill>
                  </a:rPr>
                  <a:t>The second iteration</a:t>
                </a:r>
                <a:r>
                  <a:rPr lang="en-US" sz="2800" dirty="0"/>
                  <a:t>: </a:t>
                </a:r>
              </a:p>
              <a:p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/>
                  <a:t>d(x1, M1 )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/>
                  <a:t>² =5.9</a:t>
                </a:r>
                <a:br>
                  <a:rPr lang="en-US" dirty="0"/>
                </a:br>
                <a:r>
                  <a:rPr lang="en-US" dirty="0"/>
                  <a:t>d(x1, M2 )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18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/>
                  <a:t>² =</a:t>
                </a:r>
                <a:r>
                  <a:rPr lang="en-US" b="1" dirty="0">
                    <a:solidFill>
                      <a:srgbClr val="C00000"/>
                    </a:solidFill>
                  </a:rPr>
                  <a:t>5.8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So add x1 into C2  and update centers of C2 and C1 </a:t>
                </a:r>
              </a:p>
              <a:p>
                <a:pPr marL="342900" indent="-342900">
                  <a:buAutoNum type="arabicPeriod"/>
                </a:pPr>
                <a:endParaRPr lang="en-US" dirty="0"/>
              </a:p>
              <a:p>
                <a:r>
                  <a:rPr lang="en-US" dirty="0"/>
                  <a:t>M1 ( (8+12+16+4+9)/5  , (11+12+3+6+8)/5 )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C00000"/>
                    </a:solidFill>
                  </a:rPr>
                  <a:t>M1 (9.8,8) </a:t>
                </a:r>
              </a:p>
              <a:p>
                <a:r>
                  <a:rPr lang="en-US" dirty="0"/>
                  <a:t>M2 ( (10+15)/2 ,(15+18)/2)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C00000"/>
                    </a:solidFill>
                  </a:rPr>
                  <a:t>M2 (12.5,16.5)</a:t>
                </a:r>
                <a:endParaRPr lang="ar-JO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" y="292100"/>
                <a:ext cx="6781800" cy="5626027"/>
              </a:xfrm>
              <a:prstGeom prst="rect">
                <a:avLst/>
              </a:prstGeom>
              <a:blipFill>
                <a:blip r:embed="rId4"/>
                <a:stretch>
                  <a:fillRect l="-1527" t="-650" b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6705601" y="1473110"/>
            <a:ext cx="2606040" cy="27940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X2(8 , 11)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X3(12,12)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X5(16, 3)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X6(4, 6)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X7(9, 8)</a:t>
            </a:r>
            <a:endParaRPr lang="ar-JO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585960" y="1473110"/>
            <a:ext cx="2270760" cy="25807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X1(10,15)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X4(15,18)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7771" y="930672"/>
            <a:ext cx="901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    </a:t>
            </a:r>
            <a:r>
              <a:rPr lang="en-US" b="1" dirty="0">
                <a:solidFill>
                  <a:srgbClr val="C00000"/>
                </a:solidFill>
              </a:rPr>
              <a:t>C1</a:t>
            </a:r>
            <a:endParaRPr lang="ar-JO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7674" y="939800"/>
            <a:ext cx="1092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      </a:t>
            </a:r>
            <a:r>
              <a:rPr lang="en-US" sz="2000" b="1" dirty="0">
                <a:solidFill>
                  <a:srgbClr val="C00000"/>
                </a:solidFill>
              </a:rPr>
              <a:t>C2</a:t>
            </a:r>
            <a:endParaRPr lang="ar-JO" sz="2000" b="1" dirty="0">
              <a:solidFill>
                <a:srgbClr val="C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7F280F-13D2-4CFE-A0C6-AA6763F1E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6500" y="4257675"/>
            <a:ext cx="20955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67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4800" y="317500"/>
                <a:ext cx="6553200" cy="614296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Continue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2.    d(x2, M1 )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/>
                  <a:t>²   </a:t>
                </a:r>
                <a:r>
                  <a:rPr lang="en-US" b="1" dirty="0">
                    <a:solidFill>
                      <a:srgbClr val="C00000"/>
                    </a:solidFill>
                  </a:rPr>
                  <a:t>=  3.4</a:t>
                </a:r>
              </a:p>
              <a:p>
                <a:r>
                  <a:rPr lang="en-US" dirty="0"/>
                  <a:t>        d(x2, M2)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/>
                  <a:t>²  =  7.1</a:t>
                </a:r>
              </a:p>
              <a:p>
                <a:endParaRPr lang="en-US" dirty="0"/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keep x2 in C1 </a:t>
                </a:r>
              </a:p>
              <a:p>
                <a:endParaRPr lang="en-US" dirty="0"/>
              </a:p>
              <a:p>
                <a:r>
                  <a:rPr lang="en-US" dirty="0"/>
                  <a:t>3.  d(x3, M1 )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/>
                  <a:t>² = 4.56</a:t>
                </a:r>
              </a:p>
              <a:p>
                <a:r>
                  <a:rPr lang="en-US" dirty="0"/>
                  <a:t>    d(x3, M2 )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/>
                  <a:t>² = </a:t>
                </a:r>
                <a:r>
                  <a:rPr lang="en-US" b="1" dirty="0">
                    <a:solidFill>
                      <a:srgbClr val="C00000"/>
                    </a:solidFill>
                  </a:rPr>
                  <a:t>4.52</a:t>
                </a:r>
              </a:p>
              <a:p>
                <a:endParaRPr lang="en-US" dirty="0"/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So add x3 into C2  and update center of C2 and C1 </a:t>
                </a:r>
              </a:p>
              <a:p>
                <a:pPr marL="342900" indent="-342900">
                  <a:buAutoNum type="arabicPeriod"/>
                </a:pPr>
                <a:endParaRPr lang="en-US" dirty="0"/>
              </a:p>
              <a:p>
                <a:r>
                  <a:rPr lang="en-US" dirty="0"/>
                  <a:t>M1 ( (8+16+4+9)/4  , (11+3+6+8)/4 )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C00000"/>
                    </a:solidFill>
                  </a:rPr>
                  <a:t>M1 (9.25, 7) </a:t>
                </a:r>
              </a:p>
              <a:p>
                <a:r>
                  <a:rPr lang="en-US" dirty="0"/>
                  <a:t>M2 ( (10+15+12)/3 ,(15+18+12)/3)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C00000"/>
                    </a:solidFill>
                  </a:rPr>
                  <a:t>M2 (12.3,15)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ar-JO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17500"/>
                <a:ext cx="6553200" cy="6142964"/>
              </a:xfrm>
              <a:prstGeom prst="rect">
                <a:avLst/>
              </a:prstGeom>
              <a:blipFill>
                <a:blip r:embed="rId4"/>
                <a:stretch>
                  <a:fillRect l="-744" t="-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6293032" y="927010"/>
            <a:ext cx="2368988" cy="33528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X2(8 , 11)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X5(16, 3)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X6(4, 6)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X7(9, 8)</a:t>
            </a:r>
            <a:endParaRPr lang="ar-JO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772071" y="927010"/>
            <a:ext cx="2146300" cy="33528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X1(10,15)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X3(12,12)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X4(15,18)</a:t>
            </a:r>
            <a:endParaRPr lang="ar-JO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9471" y="317500"/>
            <a:ext cx="1397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    C1</a:t>
            </a:r>
            <a:endParaRPr lang="ar-JO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87971" y="330200"/>
            <a:ext cx="1346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     </a:t>
            </a:r>
            <a:r>
              <a:rPr lang="en-US" b="1" dirty="0">
                <a:solidFill>
                  <a:srgbClr val="C00000"/>
                </a:solidFill>
              </a:rPr>
              <a:t>C2</a:t>
            </a:r>
            <a:endParaRPr lang="ar-JO" b="1" dirty="0">
              <a:solidFill>
                <a:srgbClr val="C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8E18FF-3883-46ED-B46C-1827334FD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6500" y="4257675"/>
            <a:ext cx="20955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3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0040" y="528320"/>
                <a:ext cx="7117080" cy="540648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</a:rPr>
                  <a:t>Continue</a:t>
                </a:r>
                <a:r>
                  <a:rPr lang="en-US" sz="2000" dirty="0"/>
                  <a:t>: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 4. d(x4, M1 )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15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18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</m:rad>
                  </m:oMath>
                </a14:m>
                <a:r>
                  <a:rPr lang="en-US" sz="2000" dirty="0"/>
                  <a:t>²    =12.4</a:t>
                </a:r>
                <a:br>
                  <a:rPr lang="en-US" sz="2000" dirty="0"/>
                </a:br>
                <a:r>
                  <a:rPr lang="en-US" sz="2000" dirty="0"/>
                  <a:t>     d(x4, M2 )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15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18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</m:e>
                    </m:rad>
                  </m:oMath>
                </a14:m>
                <a:r>
                  <a:rPr lang="en-US" sz="2000" dirty="0"/>
                  <a:t>²  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4 </a:t>
                </a:r>
              </a:p>
              <a:p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keep x4 in C2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r>
                  <a:rPr lang="en-US" sz="2000" dirty="0"/>
                  <a:t>5. d(x5, M1 )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</m:rad>
                  </m:oMath>
                </a14:m>
                <a:r>
                  <a:rPr lang="en-US" sz="2000" dirty="0"/>
                  <a:t>²    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7.84</a:t>
                </a:r>
                <a:br>
                  <a:rPr lang="en-US" sz="2000" dirty="0"/>
                </a:br>
                <a:r>
                  <a:rPr lang="en-US" sz="2000" dirty="0"/>
                  <a:t>    d(x5, M2 )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rad>
                  </m:oMath>
                </a14:m>
                <a:r>
                  <a:rPr lang="en-US" sz="2000" dirty="0"/>
                  <a:t>²    =12.55</a:t>
                </a:r>
              </a:p>
              <a:p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keep x5 in C1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r>
                  <a:rPr lang="en-US" sz="2000" dirty="0"/>
                  <a:t>6. d(x6, M1 )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</m:rad>
                  </m:oMath>
                </a14:m>
                <a:r>
                  <a:rPr lang="en-US" sz="2000" dirty="0"/>
                  <a:t>² 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5.34</a:t>
                </a:r>
              </a:p>
              <a:p>
                <a:r>
                  <a:rPr lang="en-US" sz="2000" dirty="0"/>
                  <a:t>    d(x6, M2 )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</m:e>
                    </m:rad>
                  </m:oMath>
                </a14:m>
                <a:r>
                  <a:rPr lang="en-US" sz="2000" dirty="0"/>
                  <a:t>²  = 12.2</a:t>
                </a:r>
              </a:p>
              <a:p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keep x6 in C1</a:t>
                </a:r>
                <a:endParaRPr lang="ar-JO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" y="528320"/>
                <a:ext cx="7117080" cy="5406480"/>
              </a:xfrm>
              <a:prstGeom prst="rect">
                <a:avLst/>
              </a:prstGeom>
              <a:blipFill rotWithShape="1">
                <a:blip r:embed="rId4"/>
                <a:stretch>
                  <a:fillRect l="-943" t="-451" b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597AA964-CD79-4629-AB47-DF9E8DE7C3A7}"/>
              </a:ext>
            </a:extLst>
          </p:cNvPr>
          <p:cNvSpPr/>
          <p:nvPr/>
        </p:nvSpPr>
        <p:spPr>
          <a:xfrm>
            <a:off x="6516053" y="800646"/>
            <a:ext cx="2368988" cy="33528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X2(8 , 11)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X5(16, 3)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X6(4, 6)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X7(9, 8)</a:t>
            </a:r>
            <a:endParaRPr lang="ar-JO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A8AEC8F-CF39-4F22-B3FA-ED0CF3AECC4B}"/>
              </a:ext>
            </a:extLst>
          </p:cNvPr>
          <p:cNvSpPr/>
          <p:nvPr/>
        </p:nvSpPr>
        <p:spPr>
          <a:xfrm>
            <a:off x="8995092" y="800646"/>
            <a:ext cx="2146300" cy="33528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X1(10,15)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X3(12,12)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X4(15,18)</a:t>
            </a:r>
            <a:endParaRPr lang="ar-JO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DE7FD-D0C7-41A1-B4A1-5D5D96712EF8}"/>
              </a:ext>
            </a:extLst>
          </p:cNvPr>
          <p:cNvSpPr txBox="1"/>
          <p:nvPr/>
        </p:nvSpPr>
        <p:spPr>
          <a:xfrm>
            <a:off x="7242492" y="191136"/>
            <a:ext cx="1397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    C1</a:t>
            </a:r>
            <a:endParaRPr lang="ar-JO" b="1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545DFA-384D-4897-8184-9D3DF6459713}"/>
              </a:ext>
            </a:extLst>
          </p:cNvPr>
          <p:cNvSpPr txBox="1"/>
          <p:nvPr/>
        </p:nvSpPr>
        <p:spPr>
          <a:xfrm>
            <a:off x="9210992" y="203836"/>
            <a:ext cx="1346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     </a:t>
            </a:r>
            <a:r>
              <a:rPr lang="en-US" b="1" dirty="0">
                <a:solidFill>
                  <a:srgbClr val="C00000"/>
                </a:solidFill>
              </a:rPr>
              <a:t>C2</a:t>
            </a:r>
            <a:endParaRPr lang="ar-JO" b="1" dirty="0">
              <a:solidFill>
                <a:srgbClr val="C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EFC0B4-FC63-4B9D-8924-AFDBAF132F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8242" y="4257675"/>
            <a:ext cx="20955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32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9369d0ce-7f73-4211-be60-a737ea7f88e0" Revision="1" Stencil="System.MyShapes" StencilVersion="1.0"/>
</Control>
</file>

<file path=customXml/itemProps1.xml><?xml version="1.0" encoding="utf-8"?>
<ds:datastoreItem xmlns:ds="http://schemas.openxmlformats.org/officeDocument/2006/customXml" ds:itemID="{6656A954-14B6-4960-894D-9945810FE78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2450</TotalTime>
  <Words>1332</Words>
  <Application>Microsoft Office PowerPoint</Application>
  <PresentationFormat>Widescreen</PresentationFormat>
  <Paragraphs>324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Wingdings</vt:lpstr>
      <vt:lpstr>Clarity</vt:lpstr>
      <vt:lpstr>Clustering using K-Means Algorithm: An Example</vt:lpstr>
      <vt:lpstr>Example 4: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– Means Clustering</dc:title>
  <dc:creator>Dr. Qasem Al-Radaideh</dc:creator>
  <cp:lastModifiedBy>Qasem A. Al-Radaideh</cp:lastModifiedBy>
  <cp:revision>71</cp:revision>
  <dcterms:created xsi:type="dcterms:W3CDTF">2017-08-02T21:59:41Z</dcterms:created>
  <dcterms:modified xsi:type="dcterms:W3CDTF">2021-04-21T11:22:32Z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