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1" r:id="rId1"/>
  </p:sldMasterIdLst>
  <p:notesMasterIdLst>
    <p:notesMasterId r:id="rId54"/>
  </p:notesMasterIdLst>
  <p:handoutMasterIdLst>
    <p:handoutMasterId r:id="rId55"/>
  </p:handoutMasterIdLst>
  <p:sldIdLst>
    <p:sldId id="319" r:id="rId2"/>
    <p:sldId id="320" r:id="rId3"/>
    <p:sldId id="321" r:id="rId4"/>
    <p:sldId id="322" r:id="rId5"/>
    <p:sldId id="323" r:id="rId6"/>
    <p:sldId id="325" r:id="rId7"/>
    <p:sldId id="327" r:id="rId8"/>
    <p:sldId id="328" r:id="rId9"/>
    <p:sldId id="329" r:id="rId10"/>
    <p:sldId id="330" r:id="rId11"/>
    <p:sldId id="380" r:id="rId12"/>
    <p:sldId id="381" r:id="rId13"/>
    <p:sldId id="332" r:id="rId14"/>
    <p:sldId id="333" r:id="rId15"/>
    <p:sldId id="334" r:id="rId16"/>
    <p:sldId id="335" r:id="rId17"/>
    <p:sldId id="337" r:id="rId18"/>
    <p:sldId id="336" r:id="rId19"/>
    <p:sldId id="338" r:id="rId20"/>
    <p:sldId id="373" r:id="rId21"/>
    <p:sldId id="339" r:id="rId22"/>
    <p:sldId id="340" r:id="rId23"/>
    <p:sldId id="374" r:id="rId24"/>
    <p:sldId id="342" r:id="rId25"/>
    <p:sldId id="375" r:id="rId26"/>
    <p:sldId id="343" r:id="rId27"/>
    <p:sldId id="379" r:id="rId28"/>
    <p:sldId id="344" r:id="rId29"/>
    <p:sldId id="345" r:id="rId30"/>
    <p:sldId id="376" r:id="rId31"/>
    <p:sldId id="347" r:id="rId32"/>
    <p:sldId id="348" r:id="rId33"/>
    <p:sldId id="349" r:id="rId34"/>
    <p:sldId id="350" r:id="rId35"/>
    <p:sldId id="351" r:id="rId36"/>
    <p:sldId id="377" r:id="rId37"/>
    <p:sldId id="353" r:id="rId38"/>
    <p:sldId id="354" r:id="rId39"/>
    <p:sldId id="356" r:id="rId40"/>
    <p:sldId id="357" r:id="rId41"/>
    <p:sldId id="37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6" r:id="rId50"/>
    <p:sldId id="368" r:id="rId51"/>
    <p:sldId id="369" r:id="rId52"/>
    <p:sldId id="371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48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BECE905C-3608-4EE9-BD73-F5E6933EFF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65CC45C8-98DC-42A3-BFA0-5F5D81242C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345970-9B4A-47DA-A1A4-B55C3643DB7C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C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5B324-C9C3-41FE-824B-3DCFF14CB2BB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107288-8403-4BE8-8EEF-D70A8DD081BB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B07E5E-0375-47CC-AA6A-C5E883DB5B7A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6D40C5-813A-4E53-9603-9E785429BD49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EA1B8B-C84A-4D8E-B953-0C6C787FED48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A2B4B8-324B-446A-B2B3-8AF5D5A78172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7F5E22-4306-49F1-9318-CDBFE4A64E3A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00DB3-B8C3-40BE-B4D9-46F7ECE976B7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0E958B-3F9F-4065-B687-F991637389B4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1C9312-8B31-4A52-9B0D-90E7E889D3F7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258FF5-1504-4231-8052-7A1DDC0273F5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B295F6-8496-4590-B721-7A317839897F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02A38-D31F-41C2-BA3F-9C7673EAEFEB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E2E36-2E39-4A0C-9CA3-BB672D80E598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297E15-C05D-4F96-B42A-2EB6D6A26A77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CD598-35A6-482C-9E99-156D2396F575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A7640-573E-4CDA-A8EE-514152E759A5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86C60C-6103-4666-A752-79594EFDC3EF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65DC7-3EFC-4FB0-8B3E-0E17007F9044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A9239-6B44-43F1-A868-2EEB8DAE3FC7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2378D-9C97-4FCF-95C2-A618750F4E91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040DD6-FE68-41A5-AECD-428928057F96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89206-3FC2-4E00-ACA0-977E17C30D86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27A1B-342A-4884-B22D-CC97EA4DA366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9BBD03-30B5-47F3-9E9F-B0A4194DEE4F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FE486-6916-41A0-ACA0-2DBA810770DE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71956-DCD3-40CC-8BF3-15ADC7E74A6B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713E4-A2CB-4187-9D4D-9624FBEB8F1E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8E7297-7212-47EA-A9C7-A31AE26199B8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3EC3DE-B258-4A56-AFFD-91E7C89D4F85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EE315-B1B0-444B-A342-909F2C98072D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607A2-FE75-42BE-B32F-56301F93F3DC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0BA619-BE5E-4F70-9B85-112A877F14F3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76532-35CB-4167-AFD7-B2CD101D364D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4BD759-884D-4B1E-8E40-815EF644FC2C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55C4FB-F48E-45A3-B30F-4628CEA84A14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37DBC-AC30-44A2-B64F-7D9843B909D0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F2A34-28B3-44A6-8667-14EF474C6524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97858-C389-4A36-99EF-2E2D8D567131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B6474-2BDC-41DE-9346-B96D9F1280D8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4662DB-3C6B-4FE4-8DBB-B43226234283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B2426F-4E13-4D63-BD2A-A374DE01FE5F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98CF5-2063-48CF-9CB4-7F0CAD75D831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1EBC42-072D-4B3B-AA1F-4BF79CF02FCA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23085C-F0AF-4783-970B-22445E7AC84E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DC069B-741E-4F26-8434-3580D1BF69A1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AC2D9C-3676-4CD7-8761-8EA3788B6DCF}" type="slidenum">
              <a:rPr lang="en-US" altLang="en-US" smtClean="0">
                <a:latin typeface="Times New Roman" pitchFamily="18" charset="0"/>
              </a:rPr>
              <a:pPr/>
              <a:t>52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444C3-39C9-486B-83BC-1BA741C5AB76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C39E1-2DBD-477F-AEDE-73DF353315DC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BDC699-7F8D-4FA3-9555-9F9B48542DB7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09BCD-EAAF-4830-868C-EDAEE1B90948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FE6A7-72CB-4C47-8940-9A6CCCAE20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DECE3-6E64-47F0-9837-88137C9A59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016C3-F12D-449E-A4AA-30DAA1B071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4724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CB362-20C9-441D-A4C2-5FDAEAB9F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2DB79-FA15-4A08-9534-6DA72C2FC4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66C42-0F68-463A-B5C8-D6CDC8E06E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DF7AC-E363-45F0-83D3-1C65B14812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8698F-2F40-49F8-85B3-0D0DC1D01F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9C53F-38DF-43D4-B33B-3BFA6CA553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ADDF2-DE7A-4DFE-BE0F-7B93CDB62F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13B9A-B7BC-47E7-BE37-E012698776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077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3886200" cy="609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22222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057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ＭＳ Ｐゴシック" charset="-128"/>
                <a:cs typeface="Arial" pitchFamily="34" charset="0"/>
              </a:defRPr>
            </a:lvl1pPr>
          </a:lstStyle>
          <a:p>
            <a:pPr>
              <a:defRPr/>
            </a:pPr>
            <a:fld id="{6C77734B-ADA9-45E3-819C-F6A6155B12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22222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rgbClr val="222222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222222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slideBackgrou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Database Systems:</a:t>
            </a:r>
            <a:br>
              <a:rPr lang="en-US" altLang="en-US" sz="4000" b="1" dirty="0"/>
            </a:br>
            <a:r>
              <a:rPr lang="en-US" altLang="en-US" sz="4000" b="1" dirty="0"/>
              <a:t>Design, Implementation, and Management</a:t>
            </a:r>
            <a:br>
              <a:rPr lang="en-US" altLang="en-US" sz="4000" b="1" dirty="0"/>
            </a:br>
            <a:r>
              <a:rPr lang="en-US" altLang="en-US" sz="2800" b="1" dirty="0"/>
              <a:t>Tenth Edition</a:t>
            </a:r>
          </a:p>
        </p:txBody>
      </p:sp>
      <p:sp>
        <p:nvSpPr>
          <p:cNvPr id="2052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400" i="1" dirty="0"/>
              <a:t>Chapter 11</a:t>
            </a:r>
          </a:p>
          <a:p>
            <a:pPr marL="0" indent="0" algn="ctr" eaLnBrk="1" hangingPunct="1">
              <a:lnSpc>
                <a:spcPct val="90000"/>
              </a:lnSpc>
              <a:buFontTx/>
              <a:buNone/>
            </a:pPr>
            <a:r>
              <a:rPr lang="en-US" altLang="en-US" sz="3400" i="1" dirty="0"/>
              <a:t>Database Performance Tuning and Query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DBMS Architecture (cont’d.)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Input/output request: low-level data access operation to/from computer devices</a:t>
            </a:r>
          </a:p>
          <a:p>
            <a:r>
              <a:rPr lang="en-US" altLang="en-US" dirty="0"/>
              <a:t>Data cache is faster than data in data files </a:t>
            </a:r>
          </a:p>
          <a:p>
            <a:pPr lvl="1"/>
            <a:r>
              <a:rPr lang="en-US" altLang="en-US" dirty="0"/>
              <a:t>DBMS does not wait for hard disk to retrieve data</a:t>
            </a:r>
          </a:p>
          <a:p>
            <a:r>
              <a:rPr lang="en-US" altLang="en-US" dirty="0"/>
              <a:t>Majority of performance-tuning activities focus on minimizing I/O operations</a:t>
            </a:r>
          </a:p>
          <a:p>
            <a:r>
              <a:rPr lang="en-US" altLang="en-US" dirty="0"/>
              <a:t>Typical DBMS processes:</a:t>
            </a:r>
          </a:p>
          <a:p>
            <a:pPr lvl="1"/>
            <a:r>
              <a:rPr lang="en-US" altLang="en-US" dirty="0"/>
              <a:t>Listener, user, scheduler, lock manager, optimizer</a:t>
            </a:r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BC374D-AC12-4B5E-B6CD-D22E7BB03A97}" type="slidenum">
              <a:rPr lang="en-US" altLang="en-US" smtClean="0">
                <a:latin typeface="Arial" charset="0"/>
                <a:cs typeface="Arial" charset="0"/>
              </a:rPr>
              <a:pPr/>
              <a:t>10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Query Optimization Modes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Automatic query optimization </a:t>
            </a:r>
          </a:p>
          <a:p>
            <a:pPr lvl="1"/>
            <a:r>
              <a:rPr lang="en-US" altLang="en-US" dirty="0"/>
              <a:t>DBMS finds the most cost-effective access path without user intervention</a:t>
            </a:r>
          </a:p>
          <a:p>
            <a:r>
              <a:rPr lang="en-US" altLang="en-US" dirty="0"/>
              <a:t>Manual query optimization</a:t>
            </a:r>
          </a:p>
          <a:p>
            <a:pPr lvl="1"/>
            <a:r>
              <a:rPr lang="en-US" altLang="en-US" dirty="0"/>
              <a:t>Requires that the optimization be selected and scheduled by the end user or programmer</a:t>
            </a:r>
          </a:p>
          <a:p>
            <a:r>
              <a:rPr lang="en-US" altLang="en-US" dirty="0"/>
              <a:t>Static query optimization </a:t>
            </a:r>
          </a:p>
          <a:p>
            <a:pPr lvl="1"/>
            <a:r>
              <a:rPr lang="en-US" altLang="en-US" dirty="0"/>
              <a:t>Takes place at compilation time</a:t>
            </a:r>
          </a:p>
          <a:p>
            <a:r>
              <a:rPr lang="en-US" altLang="en-US" dirty="0"/>
              <a:t>Dynamic query optimization </a:t>
            </a:r>
          </a:p>
          <a:p>
            <a:pPr lvl="1"/>
            <a:r>
              <a:rPr lang="en-US" altLang="en-US" dirty="0"/>
              <a:t>Takes place at execution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05D11E5-7129-4F2C-A07D-8488D60F1285}" type="slidenum">
              <a:rPr lang="en-US" altLang="en-US" smtClean="0">
                <a:latin typeface="Arial" charset="0"/>
                <a:cs typeface="Arial" charset="0"/>
              </a:rPr>
              <a:pPr/>
              <a:t>11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Query Optimization Modes (cont’d.)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Statistically based query optimization algorithm</a:t>
            </a:r>
          </a:p>
          <a:p>
            <a:pPr lvl="1"/>
            <a:r>
              <a:rPr lang="en-US" altLang="en-US" dirty="0"/>
              <a:t>Uses statistical information about the database</a:t>
            </a:r>
          </a:p>
          <a:p>
            <a:pPr lvl="1"/>
            <a:r>
              <a:rPr lang="en-US" altLang="en-US" dirty="0"/>
              <a:t>Dynamic statistical generation mode</a:t>
            </a:r>
          </a:p>
          <a:p>
            <a:pPr lvl="1"/>
            <a:r>
              <a:rPr lang="en-US" altLang="en-US" dirty="0"/>
              <a:t>Manual statistical generation mode</a:t>
            </a:r>
          </a:p>
          <a:p>
            <a:r>
              <a:rPr lang="en-US" altLang="en-US" dirty="0"/>
              <a:t>Rule-based query optimization algorithm </a:t>
            </a:r>
          </a:p>
          <a:p>
            <a:pPr lvl="1"/>
            <a:r>
              <a:rPr lang="en-US" altLang="en-US" dirty="0"/>
              <a:t>Based on a set of user-defined rules to determine the best query access strategy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1F02681-D177-466E-9BEB-F9AB9C6AC121}" type="slidenum">
              <a:rPr lang="en-US" altLang="en-US" smtClean="0">
                <a:latin typeface="Arial" charset="0"/>
                <a:cs typeface="Arial" charset="0"/>
              </a:rPr>
              <a:pPr/>
              <a:t>12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Statistics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Measurements about database objects and available resources:</a:t>
            </a:r>
          </a:p>
          <a:p>
            <a:pPr lvl="1"/>
            <a:r>
              <a:rPr lang="en-US" altLang="en-US" dirty="0"/>
              <a:t>Tables</a:t>
            </a:r>
          </a:p>
          <a:p>
            <a:pPr lvl="1"/>
            <a:r>
              <a:rPr lang="en-US" altLang="en-US" dirty="0"/>
              <a:t>Indexes</a:t>
            </a:r>
          </a:p>
          <a:p>
            <a:pPr lvl="1"/>
            <a:r>
              <a:rPr lang="en-US" altLang="en-US" dirty="0"/>
              <a:t>Number of processors used</a:t>
            </a:r>
          </a:p>
          <a:p>
            <a:pPr lvl="1"/>
            <a:r>
              <a:rPr lang="en-US" altLang="en-US" dirty="0"/>
              <a:t>Processor speed</a:t>
            </a:r>
          </a:p>
          <a:p>
            <a:pPr lvl="1"/>
            <a:r>
              <a:rPr lang="en-US" altLang="en-US" dirty="0"/>
              <a:t>Temporary space available</a:t>
            </a:r>
          </a:p>
          <a:p>
            <a:endParaRPr lang="en-US" altLang="en-US" dirty="0"/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A68E62C-D9C0-457A-8062-2579CD576F64}" type="slidenum">
              <a:rPr lang="en-US" altLang="en-US" smtClean="0">
                <a:latin typeface="Arial" charset="0"/>
                <a:cs typeface="Arial" charset="0"/>
              </a:rPr>
              <a:pPr/>
              <a:t>13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Statistics (cont’d.)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Make critical decisions about improving query processing efficiency</a:t>
            </a:r>
          </a:p>
          <a:p>
            <a:r>
              <a:rPr lang="en-US" altLang="en-US" dirty="0"/>
              <a:t>Can be gathered manually by DBA or automatically by DBMS</a:t>
            </a: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DAEF439-5C94-49DC-917D-1DC5737393B0}" type="slidenum">
              <a:rPr lang="en-US" altLang="en-US" smtClean="0">
                <a:latin typeface="Arial" charset="0"/>
                <a:cs typeface="Arial" charset="0"/>
              </a:rPr>
              <a:pPr/>
              <a:t>14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Tbl11-02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05000"/>
            <a:ext cx="8616950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337754-86D5-41F3-ACE7-4329D0CCC0BD}" type="slidenum">
              <a:rPr lang="en-US" altLang="en-US" smtClean="0">
                <a:latin typeface="Arial" charset="0"/>
                <a:cs typeface="Arial" charset="0"/>
              </a:rPr>
              <a:pPr/>
              <a:t>15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Processing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DBMS processes queries in three phases</a:t>
            </a:r>
          </a:p>
          <a:p>
            <a:pPr lvl="1"/>
            <a:r>
              <a:rPr lang="en-US" altLang="en-US" dirty="0"/>
              <a:t>Parsing</a:t>
            </a:r>
          </a:p>
          <a:p>
            <a:pPr lvl="2"/>
            <a:r>
              <a:rPr lang="en-US" altLang="en-US" dirty="0"/>
              <a:t>DBMS parses the query and chooses the most efficient access/execution plan</a:t>
            </a:r>
          </a:p>
          <a:p>
            <a:pPr lvl="1"/>
            <a:r>
              <a:rPr lang="en-US" altLang="en-US" dirty="0"/>
              <a:t>Execution</a:t>
            </a:r>
          </a:p>
          <a:p>
            <a:pPr lvl="2"/>
            <a:r>
              <a:rPr lang="en-US" altLang="en-US" dirty="0"/>
              <a:t>DBMS executes the query using chosen execution plan</a:t>
            </a:r>
          </a:p>
          <a:p>
            <a:pPr lvl="1"/>
            <a:r>
              <a:rPr lang="en-US" altLang="en-US" dirty="0"/>
              <a:t>Fetching</a:t>
            </a:r>
          </a:p>
          <a:p>
            <a:pPr lvl="2"/>
            <a:r>
              <a:rPr lang="en-US" altLang="en-US" dirty="0"/>
              <a:t>DBMS fetches the data and sends the result back to the client</a:t>
            </a: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78443B-0AC6-4251-AF73-5B3D0A29A6E1}" type="slidenum">
              <a:rPr lang="en-US" altLang="en-US" smtClean="0">
                <a:latin typeface="Arial" charset="0"/>
                <a:cs typeface="Arial" charset="0"/>
              </a:rPr>
              <a:pPr/>
              <a:t>16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Fig11-02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06388"/>
            <a:ext cx="5992813" cy="58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03037D-8BE7-40A7-BD82-6A7603F7B2CC}" type="slidenum">
              <a:rPr lang="en-US" altLang="en-US" smtClean="0">
                <a:latin typeface="Arial" charset="0"/>
                <a:cs typeface="Arial" charset="0"/>
              </a:rPr>
              <a:pPr/>
              <a:t>17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Parsing Phase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Break down query into smaller units </a:t>
            </a:r>
          </a:p>
          <a:p>
            <a:r>
              <a:rPr lang="en-US" altLang="en-US" dirty="0"/>
              <a:t>Transform original SQL query into slightly different version of original SQL code</a:t>
            </a:r>
          </a:p>
          <a:p>
            <a:pPr lvl="1"/>
            <a:r>
              <a:rPr lang="en-US" altLang="en-US" dirty="0"/>
              <a:t>Fully equivalent</a:t>
            </a:r>
          </a:p>
          <a:p>
            <a:pPr lvl="2"/>
            <a:r>
              <a:rPr lang="en-US" altLang="en-US" dirty="0"/>
              <a:t>Optimized query results are always the same as original query</a:t>
            </a:r>
          </a:p>
          <a:p>
            <a:pPr lvl="1"/>
            <a:r>
              <a:rPr lang="en-US" altLang="en-US" dirty="0"/>
              <a:t>More efficient</a:t>
            </a:r>
          </a:p>
          <a:p>
            <a:pPr lvl="2"/>
            <a:r>
              <a:rPr lang="en-US" altLang="en-US" dirty="0"/>
              <a:t>Optimized query will almost always execute faster than original query</a:t>
            </a: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88F459-1807-447A-A720-842AD605D918}" type="slidenum">
              <a:rPr lang="en-US" altLang="en-US" smtClean="0">
                <a:latin typeface="Arial" charset="0"/>
                <a:cs typeface="Arial" charset="0"/>
              </a:rPr>
              <a:pPr/>
              <a:t>18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Parsing Phase (cont’d.)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Query optimizer analyzes SQL query and finds most efficient way to access data</a:t>
            </a:r>
          </a:p>
          <a:p>
            <a:pPr lvl="1"/>
            <a:r>
              <a:rPr lang="en-US" altLang="en-US" dirty="0"/>
              <a:t>Validated for syntax compliance</a:t>
            </a:r>
          </a:p>
          <a:p>
            <a:pPr lvl="1"/>
            <a:r>
              <a:rPr lang="en-US" altLang="en-US" dirty="0"/>
              <a:t>Validated against data dictionary</a:t>
            </a:r>
          </a:p>
          <a:p>
            <a:pPr lvl="2"/>
            <a:r>
              <a:rPr lang="en-US" altLang="en-US" dirty="0"/>
              <a:t>Tables and column names are correct</a:t>
            </a:r>
          </a:p>
          <a:p>
            <a:pPr lvl="2"/>
            <a:r>
              <a:rPr lang="en-US" altLang="en-US" dirty="0"/>
              <a:t>User has proper access rights</a:t>
            </a:r>
          </a:p>
          <a:p>
            <a:pPr lvl="1"/>
            <a:r>
              <a:rPr lang="en-US" altLang="en-US" dirty="0"/>
              <a:t>Analyzed and decomposed into components</a:t>
            </a:r>
          </a:p>
          <a:p>
            <a:pPr lvl="1"/>
            <a:r>
              <a:rPr lang="en-US" altLang="en-US" dirty="0"/>
              <a:t>Optimized</a:t>
            </a:r>
          </a:p>
          <a:p>
            <a:pPr lvl="1"/>
            <a:r>
              <a:rPr lang="en-US" altLang="en-US" dirty="0"/>
              <a:t>Prepared for execution</a:t>
            </a: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34596D-5CF5-45DC-8DD7-0EFBEDF098CE}" type="slidenum">
              <a:rPr lang="en-US" altLang="en-US" smtClean="0">
                <a:latin typeface="Arial" charset="0"/>
                <a:cs typeface="Arial" charset="0"/>
              </a:rPr>
              <a:pPr/>
              <a:t>19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0825"/>
            <a:ext cx="8077200" cy="4724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In this chapter, you will learn:</a:t>
            </a:r>
          </a:p>
          <a:p>
            <a:r>
              <a:rPr lang="en-US" altLang="en-US" dirty="0"/>
              <a:t>Basic database performance-tuning concepts</a:t>
            </a:r>
          </a:p>
          <a:p>
            <a:r>
              <a:rPr lang="en-US" altLang="en-US" dirty="0"/>
              <a:t>How a DBMS processes SQL queries</a:t>
            </a:r>
          </a:p>
          <a:p>
            <a:r>
              <a:rPr lang="en-US" altLang="en-US" dirty="0"/>
              <a:t>About the importance of indexes in query processing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30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3E6EFCC-303D-44EC-A8B1-7CE338DCCADB}" type="slidenum">
              <a:rPr lang="en-US" altLang="en-US" smtClean="0">
                <a:latin typeface="Arial" charset="0"/>
                <a:cs typeface="Arial" charset="0"/>
              </a:rPr>
              <a:pPr/>
              <a:t>2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Parsing Phase (cont’d.)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Access plans are DBMS-specific</a:t>
            </a:r>
          </a:p>
          <a:p>
            <a:pPr lvl="1"/>
            <a:r>
              <a:rPr lang="en-US" altLang="en-US" dirty="0"/>
              <a:t>Translate client’s SQL query into a series of complex I/O operations</a:t>
            </a:r>
          </a:p>
          <a:p>
            <a:pPr lvl="1"/>
            <a:r>
              <a:rPr lang="en-US" altLang="en-US" dirty="0"/>
              <a:t>Required to read the data from the physical data files and generate result set</a:t>
            </a:r>
          </a:p>
          <a:p>
            <a:r>
              <a:rPr lang="en-US" altLang="en-US" dirty="0"/>
              <a:t>DBMS checks if access plan already exists for query in SQL cache</a:t>
            </a:r>
          </a:p>
          <a:p>
            <a:r>
              <a:rPr lang="en-US" altLang="en-US" dirty="0"/>
              <a:t>DBMS reuses the access plan to save time</a:t>
            </a:r>
          </a:p>
          <a:p>
            <a:r>
              <a:rPr lang="en-US" altLang="en-US" dirty="0"/>
              <a:t>If not, optimizer evaluates various plans</a:t>
            </a:r>
          </a:p>
          <a:p>
            <a:pPr lvl="1"/>
            <a:r>
              <a:rPr lang="en-US" altLang="en-US" dirty="0"/>
              <a:t>Chosen plan placed in SQL cache</a:t>
            </a:r>
          </a:p>
          <a:p>
            <a:endParaRPr lang="en-US" altLang="en-US" dirty="0"/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34E37A3-66A9-4B1B-9FC3-4DA9F29AD5F8}" type="slidenum">
              <a:rPr lang="en-US" altLang="en-US" smtClean="0">
                <a:latin typeface="Arial" charset="0"/>
                <a:cs typeface="Arial" charset="0"/>
              </a:rPr>
              <a:pPr/>
              <a:t>20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 descr="Tbl11-03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28800"/>
            <a:ext cx="8640763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2253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6F35A0-E2CF-4D51-924C-15CEDCF909B5}" type="slidenum">
              <a:rPr lang="en-US" altLang="en-US" smtClean="0">
                <a:latin typeface="Arial" charset="0"/>
                <a:cs typeface="Arial" charset="0"/>
              </a:rPr>
              <a:pPr/>
              <a:t>21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Execution Phase</a:t>
            </a:r>
            <a:br>
              <a:rPr lang="en-US" altLang="en-US" dirty="0"/>
            </a:br>
            <a:r>
              <a:rPr lang="en-US" altLang="en-US" dirty="0"/>
              <a:t>SQL Fetching Phase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All I/O operations indicated in access plan are executed</a:t>
            </a:r>
          </a:p>
          <a:p>
            <a:pPr lvl="1"/>
            <a:r>
              <a:rPr lang="en-US" altLang="en-US" dirty="0"/>
              <a:t>Locks acquired</a:t>
            </a:r>
          </a:p>
          <a:p>
            <a:pPr lvl="1"/>
            <a:r>
              <a:rPr lang="en-US" altLang="en-US" dirty="0"/>
              <a:t>Data retrieved and placed in data cache</a:t>
            </a:r>
          </a:p>
          <a:p>
            <a:pPr lvl="1"/>
            <a:r>
              <a:rPr lang="en-US" altLang="en-US" dirty="0"/>
              <a:t>Transaction management commands processed</a:t>
            </a:r>
          </a:p>
          <a:p>
            <a:r>
              <a:rPr lang="en-US" altLang="en-US" dirty="0"/>
              <a:t>Rows of resulting query result set are returned to client</a:t>
            </a:r>
          </a:p>
          <a:p>
            <a:r>
              <a:rPr lang="en-US" altLang="en-US" dirty="0"/>
              <a:t>DBMS may use temporary table space to store temporary data</a:t>
            </a: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0841B68-5F8B-4EDC-8342-BAB02B167E9C}" type="slidenum">
              <a:rPr lang="en-US" altLang="en-US" smtClean="0">
                <a:latin typeface="Arial" charset="0"/>
                <a:cs typeface="Arial" charset="0"/>
              </a:rPr>
              <a:pPr/>
              <a:t>22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Processing Bottlenecks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Delay introduced in the processing of an I/O operation that slows the system</a:t>
            </a:r>
          </a:p>
          <a:p>
            <a:pPr lvl="1"/>
            <a:r>
              <a:rPr lang="en-US" altLang="en-US" dirty="0"/>
              <a:t>CPU</a:t>
            </a:r>
          </a:p>
          <a:p>
            <a:pPr lvl="1"/>
            <a:r>
              <a:rPr lang="en-US" altLang="en-US" dirty="0"/>
              <a:t>RAM</a:t>
            </a:r>
          </a:p>
          <a:p>
            <a:pPr lvl="1"/>
            <a:r>
              <a:rPr lang="en-US" altLang="en-US" dirty="0"/>
              <a:t>Hard disk</a:t>
            </a:r>
          </a:p>
          <a:p>
            <a:pPr lvl="1"/>
            <a:r>
              <a:rPr lang="en-US" altLang="en-US" dirty="0"/>
              <a:t>Network</a:t>
            </a:r>
          </a:p>
          <a:p>
            <a:pPr lvl="1"/>
            <a:r>
              <a:rPr lang="en-US" altLang="en-US" dirty="0"/>
              <a:t>Application code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768F013-6203-441A-8506-7CE7EA6055F0}" type="slidenum">
              <a:rPr lang="en-US" altLang="en-US" smtClean="0">
                <a:latin typeface="Arial" charset="0"/>
                <a:cs typeface="Arial" charset="0"/>
              </a:rPr>
              <a:pPr/>
              <a:t>23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 and Query Optimization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Indexes</a:t>
            </a:r>
          </a:p>
          <a:p>
            <a:pPr lvl="1"/>
            <a:r>
              <a:rPr lang="en-US" altLang="en-US" dirty="0"/>
              <a:t>Crucial in speeding up data access</a:t>
            </a:r>
          </a:p>
          <a:p>
            <a:pPr lvl="1"/>
            <a:r>
              <a:rPr lang="en-US" altLang="en-US" dirty="0"/>
              <a:t>Facilitate searching, sorting, and using aggregate functions as well as join operations</a:t>
            </a:r>
          </a:p>
          <a:p>
            <a:pPr lvl="1"/>
            <a:r>
              <a:rPr lang="en-US" altLang="en-US" dirty="0"/>
              <a:t>Ordered set of values that contains index key and pointers</a:t>
            </a:r>
          </a:p>
          <a:p>
            <a:r>
              <a:rPr lang="en-US" altLang="en-US" dirty="0"/>
              <a:t>More efficient to use index to access table than to scan all rows in table sequentially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5B52D62-D460-43CD-8A53-9348E49362CB}" type="slidenum">
              <a:rPr lang="en-US" altLang="en-US" smtClean="0">
                <a:latin typeface="Arial" charset="0"/>
                <a:cs typeface="Arial" charset="0"/>
              </a:rPr>
              <a:pPr/>
              <a:t>24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 and Query Optimization (cont’d.)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 sparsity: number of different values a column could possibly have</a:t>
            </a:r>
          </a:p>
          <a:p>
            <a:r>
              <a:rPr lang="en-US" altLang="en-US" dirty="0"/>
              <a:t>Indexes implemented using:</a:t>
            </a:r>
          </a:p>
          <a:p>
            <a:pPr lvl="1"/>
            <a:r>
              <a:rPr lang="en-US" altLang="en-US" dirty="0"/>
              <a:t>Hash indexes</a:t>
            </a:r>
          </a:p>
          <a:p>
            <a:pPr lvl="1"/>
            <a:r>
              <a:rPr lang="en-US" altLang="en-US" dirty="0"/>
              <a:t>B-tree indexes</a:t>
            </a:r>
          </a:p>
          <a:p>
            <a:pPr lvl="1"/>
            <a:r>
              <a:rPr lang="en-US" altLang="en-US" dirty="0"/>
              <a:t>Bitmap indexes</a:t>
            </a:r>
          </a:p>
          <a:p>
            <a:r>
              <a:rPr lang="en-US" altLang="en-US" dirty="0"/>
              <a:t>DBMSs determine best type of index to use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4108FB-76E1-4920-8D5A-6580EB071F37}" type="slidenum">
              <a:rPr lang="en-US" altLang="en-US" smtClean="0">
                <a:latin typeface="Arial" charset="0"/>
                <a:cs typeface="Arial" charset="0"/>
              </a:rPr>
              <a:pPr/>
              <a:t>25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Fig11-03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2188" y="1371600"/>
            <a:ext cx="7159625" cy="346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2765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D08515-6930-4430-ABE9-82EEE893FEAA}" type="slidenum">
              <a:rPr lang="en-US" altLang="en-US" smtClean="0">
                <a:latin typeface="Arial" charset="0"/>
                <a:cs typeface="Arial" charset="0"/>
              </a:rPr>
              <a:pPr/>
              <a:t>26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Fig11-04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533400"/>
            <a:ext cx="7162800" cy="559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29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2867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98FFA46-5EA7-42C9-B5F4-48C34B6ED5D1}" type="slidenum">
              <a:rPr lang="en-US" altLang="en-US" smtClean="0">
                <a:latin typeface="Arial" charset="0"/>
                <a:cs typeface="Arial" charset="0"/>
              </a:rPr>
              <a:pPr/>
              <a:t>27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Optimizer Choices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Rule-based optimizer</a:t>
            </a:r>
          </a:p>
          <a:p>
            <a:pPr lvl="1"/>
            <a:r>
              <a:rPr lang="en-US" altLang="en-US" dirty="0"/>
              <a:t>Preset rules and points</a:t>
            </a:r>
          </a:p>
          <a:p>
            <a:pPr lvl="1"/>
            <a:r>
              <a:rPr lang="en-US" altLang="en-US" dirty="0"/>
              <a:t>Rules assign a fixed cost to each operation</a:t>
            </a:r>
          </a:p>
          <a:p>
            <a:r>
              <a:rPr lang="en-US" altLang="en-US" dirty="0"/>
              <a:t>Cost-based optimizer</a:t>
            </a:r>
          </a:p>
          <a:p>
            <a:pPr lvl="1"/>
            <a:r>
              <a:rPr lang="en-US" altLang="en-US" dirty="0"/>
              <a:t>Algorithms based on statistics about objects being accessed </a:t>
            </a:r>
          </a:p>
          <a:p>
            <a:pPr lvl="1"/>
            <a:r>
              <a:rPr lang="en-US" altLang="en-US" dirty="0"/>
              <a:t>Adds up processing cost, I/O costs, resource costs to derive total cost</a:t>
            </a: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F8070BD-390E-4776-8494-BF6ABC3EC468}" type="slidenum">
              <a:rPr lang="en-US" altLang="en-US" smtClean="0">
                <a:latin typeface="Arial" charset="0"/>
                <a:cs typeface="Arial" charset="0"/>
              </a:rPr>
              <a:pPr/>
              <a:t>28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Tbl11-04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875665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3072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CFAB94F-6B07-428A-B049-8EB1B70B13F9}" type="slidenum">
              <a:rPr lang="en-US" altLang="en-US" smtClean="0">
                <a:latin typeface="Arial" charset="0"/>
                <a:cs typeface="Arial" charset="0"/>
              </a:rPr>
              <a:pPr/>
              <a:t>29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(cont’d.)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About the types of decisions the query optimizer has to make</a:t>
            </a:r>
          </a:p>
          <a:p>
            <a:r>
              <a:rPr lang="en-US" altLang="en-US" dirty="0"/>
              <a:t>Some common practices used to write efficient SQL code</a:t>
            </a:r>
          </a:p>
          <a:p>
            <a:r>
              <a:rPr lang="en-US" altLang="en-US" dirty="0"/>
              <a:t>How to formulate queries and tune the DBMS for optimal performance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747DEBF-47DD-4D44-92FD-873D3D5AE0A5}" type="slidenum">
              <a:rPr lang="en-US" altLang="en-US" smtClean="0">
                <a:latin typeface="Arial" charset="0"/>
                <a:cs typeface="Arial" charset="0"/>
              </a:rPr>
              <a:pPr/>
              <a:t>3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Hints to Affect </a:t>
            </a:r>
            <a:br>
              <a:rPr lang="en-US" altLang="en-US" dirty="0"/>
            </a:br>
            <a:r>
              <a:rPr lang="en-US" altLang="en-US" dirty="0"/>
              <a:t>Optimizer Choices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Optimizer might not choose best plan</a:t>
            </a:r>
          </a:p>
          <a:p>
            <a:r>
              <a:rPr lang="en-US" altLang="en-US" dirty="0"/>
              <a:t>Makes decisions based on existing statistics</a:t>
            </a:r>
          </a:p>
          <a:p>
            <a:pPr lvl="1"/>
            <a:r>
              <a:rPr lang="en-US" altLang="en-US" dirty="0"/>
              <a:t>Statistics may be old</a:t>
            </a:r>
          </a:p>
          <a:p>
            <a:pPr lvl="1"/>
            <a:r>
              <a:rPr lang="en-US" altLang="en-US" dirty="0"/>
              <a:t>Might choose less-efficient decisions</a:t>
            </a:r>
          </a:p>
          <a:p>
            <a:r>
              <a:rPr lang="en-US" altLang="en-US" dirty="0"/>
              <a:t>Optimizer hints: special instructions for the optimizer embedded in the SQL command text</a:t>
            </a:r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0B81799-3EF3-46EF-94DD-EE5CD9668214}" type="slidenum">
              <a:rPr lang="en-US" altLang="en-US" smtClean="0">
                <a:latin typeface="Arial" charset="0"/>
                <a:cs typeface="Arial" charset="0"/>
              </a:rPr>
              <a:pPr/>
              <a:t>30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Tbl11-05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35088"/>
            <a:ext cx="85725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3277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95A250-C662-458C-B28D-D131CB7F9F63}" type="slidenum">
              <a:rPr lang="en-US" altLang="en-US" smtClean="0">
                <a:latin typeface="Arial" charset="0"/>
                <a:cs typeface="Arial" charset="0"/>
              </a:rPr>
              <a:pPr/>
              <a:t>31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19125"/>
            <a:ext cx="8077200" cy="1143000"/>
          </a:xfrm>
        </p:spPr>
        <p:txBody>
          <a:bodyPr/>
          <a:lstStyle/>
          <a:p>
            <a:r>
              <a:rPr lang="en-US" altLang="en-US" dirty="0"/>
              <a:t>SQL Performance Tuning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62125"/>
            <a:ext cx="8077200" cy="4724400"/>
          </a:xfrm>
        </p:spPr>
        <p:txBody>
          <a:bodyPr/>
          <a:lstStyle/>
          <a:p>
            <a:r>
              <a:rPr lang="en-US" altLang="en-US" dirty="0"/>
              <a:t>Evaluated from client perspective</a:t>
            </a:r>
          </a:p>
          <a:p>
            <a:pPr lvl="1"/>
            <a:r>
              <a:rPr lang="en-US" altLang="en-US" dirty="0"/>
              <a:t>Most current relational DBMSs perform automatic query optimization at the server end</a:t>
            </a:r>
          </a:p>
          <a:p>
            <a:pPr lvl="1"/>
            <a:r>
              <a:rPr lang="en-US" altLang="en-US" dirty="0"/>
              <a:t>Most SQL performance optimization techniques are DBMS-specific</a:t>
            </a:r>
          </a:p>
          <a:p>
            <a:pPr lvl="2"/>
            <a:r>
              <a:rPr lang="en-US" altLang="en-US" dirty="0"/>
              <a:t>Rarely portable</a:t>
            </a:r>
          </a:p>
          <a:p>
            <a:r>
              <a:rPr lang="en-US" altLang="en-US" dirty="0"/>
              <a:t>Majority of performance problems are related to poorly written SQL code</a:t>
            </a:r>
          </a:p>
          <a:p>
            <a:r>
              <a:rPr lang="en-US" altLang="en-US" dirty="0"/>
              <a:t>Carefully written query usually outperforms a poorly written query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7200" y="6486525"/>
            <a:ext cx="3886200" cy="609600"/>
          </a:xfrm>
        </p:spPr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483350"/>
            <a:ext cx="2057400" cy="476250"/>
          </a:xfrm>
          <a:noFill/>
        </p:spPr>
        <p:txBody>
          <a:bodyPr/>
          <a:lstStyle/>
          <a:p>
            <a:fld id="{6D696E8A-1D10-4321-98E8-EA55140EB695}" type="slidenum">
              <a:rPr lang="en-US" altLang="en-US" smtClean="0">
                <a:latin typeface="Arial" charset="0"/>
                <a:cs typeface="Arial" charset="0"/>
              </a:rPr>
              <a:pPr/>
              <a:t>32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 Selectivity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Indexes are used when:</a:t>
            </a:r>
          </a:p>
          <a:p>
            <a:pPr lvl="1"/>
            <a:r>
              <a:rPr lang="en-US" altLang="en-US"/>
              <a:t>Indexed column appears by itself in search criteria of WHERE or HAVING clause</a:t>
            </a:r>
          </a:p>
          <a:p>
            <a:pPr lvl="1"/>
            <a:r>
              <a:rPr lang="en-US" altLang="en-US"/>
              <a:t>Indexed column appears by itself in GROUP BY or ORDER BY clause</a:t>
            </a:r>
          </a:p>
          <a:p>
            <a:pPr lvl="1"/>
            <a:r>
              <a:rPr lang="en-US" altLang="en-US"/>
              <a:t>MAX or MIN function is applied to indexed column</a:t>
            </a:r>
          </a:p>
          <a:p>
            <a:pPr lvl="1"/>
            <a:r>
              <a:rPr lang="en-US" altLang="en-US"/>
              <a:t>Data sparsity on indexed column is high</a:t>
            </a:r>
          </a:p>
          <a:p>
            <a:r>
              <a:rPr lang="en-US" altLang="en-US"/>
              <a:t>Measure of how likely an index will be used</a:t>
            </a:r>
          </a:p>
          <a:p>
            <a:pPr lvl="1"/>
            <a:endParaRPr lang="en-US" altLang="en-US"/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5D4688-478D-41A3-856D-04E5067CE7D4}" type="slidenum">
              <a:rPr lang="en-US" altLang="en-US" smtClean="0">
                <a:latin typeface="Arial" charset="0"/>
                <a:cs typeface="Arial" charset="0"/>
              </a:rPr>
              <a:pPr/>
              <a:t>33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 Selectivity (cont’d.)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General guidelines for indexes:</a:t>
            </a:r>
          </a:p>
          <a:p>
            <a:pPr lvl="1"/>
            <a:r>
              <a:rPr lang="en-US" altLang="en-US"/>
              <a:t>Create indexes for each attribute in WHERE, HAVING, ORDER BY, or GROUP BY clause</a:t>
            </a:r>
          </a:p>
          <a:p>
            <a:pPr lvl="1"/>
            <a:r>
              <a:rPr lang="en-US" altLang="en-US"/>
              <a:t>Do not use in small tables or tables with low sparsity</a:t>
            </a:r>
          </a:p>
          <a:p>
            <a:pPr lvl="1"/>
            <a:r>
              <a:rPr lang="en-US" altLang="en-US"/>
              <a:t>Declare primary and foreign keys so optimizer can use indexes in join operations</a:t>
            </a:r>
          </a:p>
          <a:p>
            <a:pPr lvl="1"/>
            <a:r>
              <a:rPr lang="en-US" altLang="en-US"/>
              <a:t>Declare indexes in join columns other than PK/FK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5B4103-3169-49E9-BADC-332A1B771CAC}" type="slidenum">
              <a:rPr lang="en-US" altLang="en-US" smtClean="0">
                <a:latin typeface="Arial" charset="0"/>
                <a:cs typeface="Arial" charset="0"/>
              </a:rPr>
              <a:pPr/>
              <a:t>34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Expressions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Normally expressed within WHERE or HAVING clauses of SQL statement</a:t>
            </a:r>
          </a:p>
          <a:p>
            <a:r>
              <a:rPr lang="en-US" altLang="en-US"/>
              <a:t>Restricts output of query to only rows matching conditional criteria</a:t>
            </a:r>
          </a:p>
        </p:txBody>
      </p:sp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6F54120-00C9-4D42-9459-5589F5A12915}" type="slidenum">
              <a:rPr lang="en-US" altLang="en-US" smtClean="0">
                <a:latin typeface="Arial" charset="0"/>
                <a:cs typeface="Arial" charset="0"/>
              </a:rPr>
              <a:pPr/>
              <a:t>35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Expressions (cont’d.)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Common practices for efficient SQL:</a:t>
            </a:r>
          </a:p>
          <a:p>
            <a:pPr lvl="1"/>
            <a:r>
              <a:rPr lang="en-US" altLang="en-US"/>
              <a:t>Use simple columns or literals in conditionals</a:t>
            </a:r>
          </a:p>
          <a:p>
            <a:pPr lvl="1"/>
            <a:r>
              <a:rPr lang="en-US" altLang="en-US"/>
              <a:t>Numeric field comparisons are faster</a:t>
            </a:r>
          </a:p>
          <a:p>
            <a:pPr lvl="1"/>
            <a:r>
              <a:rPr lang="en-US" altLang="en-US"/>
              <a:t>Equality comparisons are faster than inequality</a:t>
            </a:r>
          </a:p>
          <a:p>
            <a:pPr lvl="1"/>
            <a:r>
              <a:rPr lang="en-US" altLang="en-US"/>
              <a:t>Transform conditional expressions to use literals</a:t>
            </a:r>
          </a:p>
          <a:p>
            <a:pPr lvl="1"/>
            <a:r>
              <a:rPr lang="en-US" altLang="en-US"/>
              <a:t>Write equality conditions first</a:t>
            </a:r>
          </a:p>
          <a:p>
            <a:pPr lvl="1"/>
            <a:r>
              <a:rPr lang="en-US" altLang="en-US"/>
              <a:t>AND: use condition most likely to be false first</a:t>
            </a:r>
          </a:p>
          <a:p>
            <a:pPr lvl="1"/>
            <a:r>
              <a:rPr lang="en-US" altLang="en-US"/>
              <a:t>OR: use condition most likely to be true first</a:t>
            </a:r>
          </a:p>
          <a:p>
            <a:pPr lvl="1"/>
            <a:r>
              <a:rPr lang="en-US" altLang="en-US"/>
              <a:t>Avoid NOT</a:t>
            </a:r>
          </a:p>
          <a:p>
            <a:endParaRPr lang="en-US" altLang="en-US"/>
          </a:p>
        </p:txBody>
      </p:sp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DF1E88E-82F6-4BB3-8F67-7C473E4254A6}" type="slidenum">
              <a:rPr lang="en-US" altLang="en-US" smtClean="0">
                <a:latin typeface="Arial" charset="0"/>
                <a:cs typeface="Arial" charset="0"/>
              </a:rPr>
              <a:pPr/>
              <a:t>36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Query Formulation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Identify what columns and computations are required</a:t>
            </a:r>
          </a:p>
          <a:p>
            <a:r>
              <a:rPr lang="en-US" altLang="en-US"/>
              <a:t>Identify source tables</a:t>
            </a:r>
          </a:p>
          <a:p>
            <a:r>
              <a:rPr lang="en-US" altLang="en-US"/>
              <a:t>Determine how to join tables</a:t>
            </a:r>
          </a:p>
          <a:p>
            <a:r>
              <a:rPr lang="en-US" altLang="en-US"/>
              <a:t>Determine what selection criteria is needed</a:t>
            </a:r>
          </a:p>
          <a:p>
            <a:r>
              <a:rPr lang="en-US" altLang="en-US"/>
              <a:t>Determine in what order to display output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13CA801-0019-4B3A-8B35-D47D140A40DF}" type="slidenum">
              <a:rPr lang="en-US" altLang="en-US" smtClean="0">
                <a:latin typeface="Arial" charset="0"/>
                <a:cs typeface="Arial" charset="0"/>
              </a:rPr>
              <a:pPr/>
              <a:t>37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DBMS Performance Tuning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Includes managing DBMS processes in primary memory and structures in physical storage</a:t>
            </a:r>
          </a:p>
          <a:p>
            <a:r>
              <a:rPr lang="en-US" altLang="en-US"/>
              <a:t>DBMS performance tuning at server end focuses on setting parameters used for the:</a:t>
            </a:r>
          </a:p>
          <a:p>
            <a:pPr lvl="1"/>
            <a:r>
              <a:rPr lang="en-US" altLang="en-US"/>
              <a:t>Data cache</a:t>
            </a:r>
          </a:p>
          <a:p>
            <a:pPr lvl="1"/>
            <a:r>
              <a:rPr lang="en-US" altLang="en-US"/>
              <a:t>SQL cache</a:t>
            </a:r>
          </a:p>
          <a:p>
            <a:pPr lvl="1"/>
            <a:r>
              <a:rPr lang="en-US" altLang="en-US"/>
              <a:t>Sort cache</a:t>
            </a:r>
          </a:p>
          <a:p>
            <a:pPr lvl="1"/>
            <a:r>
              <a:rPr lang="en-US" altLang="en-US"/>
              <a:t>Optimizer mode</a:t>
            </a:r>
          </a:p>
        </p:txBody>
      </p:sp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DB31AFC-C701-4E2C-8035-A64A021AC2EC}" type="slidenum">
              <a:rPr lang="en-US" altLang="en-US" smtClean="0">
                <a:latin typeface="Arial" charset="0"/>
                <a:cs typeface="Arial" charset="0"/>
              </a:rPr>
              <a:pPr/>
              <a:t>38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DBMS Performance Tuning (cont’d.)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 general recommendations for creation of databases:</a:t>
            </a:r>
          </a:p>
          <a:p>
            <a:pPr lvl="1"/>
            <a:r>
              <a:rPr lang="en-US" altLang="en-US"/>
              <a:t>Use RAID (Redundant Array of Independent Disks) to provide balance between performance and fault</a:t>
            </a:r>
            <a:r>
              <a:rPr lang="th-TH" altLang="en-US"/>
              <a:t> </a:t>
            </a:r>
            <a:r>
              <a:rPr lang="en-US" altLang="en-US"/>
              <a:t>tolerance</a:t>
            </a:r>
            <a:endParaRPr lang="th-TH" altLang="en-US"/>
          </a:p>
          <a:p>
            <a:pPr lvl="1"/>
            <a:r>
              <a:rPr lang="en-US" altLang="en-US"/>
              <a:t>Minimize disk contention</a:t>
            </a:r>
          </a:p>
          <a:p>
            <a:pPr lvl="1"/>
            <a:r>
              <a:rPr lang="en-US" altLang="en-US"/>
              <a:t>Put high-usage tables in their own table spaces</a:t>
            </a:r>
          </a:p>
          <a:p>
            <a:pPr lvl="1"/>
            <a:r>
              <a:rPr lang="en-US" altLang="en-US"/>
              <a:t>Assign separate data files in separate storage volumes for indexes, system, and high-usage tables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E5BCFD-40FC-4C1D-B7BE-71FC71090523}" type="slidenum">
              <a:rPr lang="en-US" altLang="en-US" smtClean="0">
                <a:latin typeface="Arial" charset="0"/>
                <a:cs typeface="Arial" charset="0"/>
              </a:rPr>
              <a:pPr/>
              <a:t>39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Database Performance-Tuning Concepts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Goal of database performance is to execute queries as fast as possible</a:t>
            </a:r>
          </a:p>
          <a:p>
            <a:r>
              <a:rPr lang="en-US" altLang="en-US" dirty="0"/>
              <a:t>Database performance tuning</a:t>
            </a:r>
          </a:p>
          <a:p>
            <a:pPr lvl="1"/>
            <a:r>
              <a:rPr lang="en-US" altLang="en-US" dirty="0"/>
              <a:t>Set of activities and procedures designed to reduce response time of database system</a:t>
            </a:r>
          </a:p>
          <a:p>
            <a:r>
              <a:rPr lang="en-US" altLang="en-US" dirty="0"/>
              <a:t>All factors must operate at optimum level with minimal bottlenecks</a:t>
            </a:r>
          </a:p>
          <a:p>
            <a:r>
              <a:rPr lang="en-US" altLang="en-US" dirty="0"/>
              <a:t>Good database performance starts with good database design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8D5C7B-0F7E-430C-A4BA-1FC287A4E77A}" type="slidenum">
              <a:rPr lang="en-US" altLang="en-US" smtClean="0">
                <a:latin typeface="Arial" charset="0"/>
                <a:cs typeface="Arial" charset="0"/>
              </a:rPr>
              <a:pPr/>
              <a:t>4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DBMS Performance Tuning (cont’d.)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Take advantage of table storage organizations in database</a:t>
            </a:r>
          </a:p>
          <a:p>
            <a:pPr lvl="1"/>
            <a:r>
              <a:rPr lang="en-US" altLang="en-US"/>
              <a:t>Partition tables based on usage</a:t>
            </a:r>
          </a:p>
          <a:p>
            <a:pPr lvl="1"/>
            <a:r>
              <a:rPr lang="en-US" altLang="en-US"/>
              <a:t>Use denormalized tables where appropriate</a:t>
            </a:r>
          </a:p>
          <a:p>
            <a:pPr lvl="1"/>
            <a:r>
              <a:rPr lang="en-US" altLang="en-US"/>
              <a:t>Store computed and aggregate attributes in tables</a:t>
            </a:r>
          </a:p>
        </p:txBody>
      </p:sp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9297A8C-5BDB-4595-A678-3A95BAD179AB}" type="slidenum">
              <a:rPr lang="en-US" altLang="en-US" smtClean="0">
                <a:latin typeface="Arial" charset="0"/>
                <a:cs typeface="Arial" charset="0"/>
              </a:rPr>
              <a:pPr/>
              <a:t>40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Query Optimization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 illustrates how query optimizer works</a:t>
            </a:r>
          </a:p>
          <a:p>
            <a:r>
              <a:rPr lang="en-US" altLang="en-US"/>
              <a:t>Based on QOVENDOR and QOPRODUCT tables</a:t>
            </a:r>
          </a:p>
          <a:p>
            <a:r>
              <a:rPr lang="en-US" altLang="en-US"/>
              <a:t>Uses Oracle SQL*Plus 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BACE08D-CE6B-4B03-A1E1-263B2615BFA1}" type="slidenum">
              <a:rPr lang="en-US" altLang="en-US" smtClean="0">
                <a:latin typeface="Arial" charset="0"/>
                <a:cs typeface="Arial" charset="0"/>
              </a:rPr>
              <a:pPr/>
              <a:t>41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4" descr="Fig11-05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09600"/>
            <a:ext cx="754380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4403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A84B3C4-DFBC-4333-8CE2-12736F4C843D}" type="slidenum">
              <a:rPr lang="en-US" altLang="en-US" smtClean="0">
                <a:latin typeface="Arial" charset="0"/>
                <a:cs typeface="Arial" charset="0"/>
              </a:rPr>
              <a:pPr/>
              <a:t>42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Fig11-06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1188"/>
            <a:ext cx="7135813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4506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7603630-30C2-48C8-9769-11EB24A0472D}" type="slidenum">
              <a:rPr lang="en-US" altLang="en-US" smtClean="0">
                <a:latin typeface="Arial" charset="0"/>
                <a:cs typeface="Arial" charset="0"/>
              </a:rPr>
              <a:pPr/>
              <a:t>43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Fig11-07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09600"/>
            <a:ext cx="7086600" cy="538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4608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6BBD3AF-DC87-4A10-9299-EE1E654C32EA}" type="slidenum">
              <a:rPr lang="en-US" altLang="en-US" smtClean="0">
                <a:latin typeface="Arial" charset="0"/>
                <a:cs typeface="Arial" charset="0"/>
              </a:rPr>
              <a:pPr/>
              <a:t>44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Fig11-08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534988"/>
            <a:ext cx="7391400" cy="560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4710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66CA22-D398-4B0F-A089-FE2348B10AA9}" type="slidenum">
              <a:rPr lang="en-US" altLang="en-US" smtClean="0">
                <a:latin typeface="Arial" charset="0"/>
                <a:cs typeface="Arial" charset="0"/>
              </a:rPr>
              <a:pPr/>
              <a:t>45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4" descr="Fig11-09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611188"/>
            <a:ext cx="6629400" cy="548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19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48132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9C2C29-BA6F-456E-B125-015A92CFDD58}" type="slidenum">
              <a:rPr lang="en-US" altLang="en-US" smtClean="0">
                <a:latin typeface="Arial" charset="0"/>
                <a:cs typeface="Arial" charset="0"/>
              </a:rPr>
              <a:pPr/>
              <a:t>46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 descr="Fig11-10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9788" y="609600"/>
            <a:ext cx="7540625" cy="462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49156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AB76D7-7252-4EAC-A092-EA91E760CAFF}" type="slidenum">
              <a:rPr lang="en-US" altLang="en-US" smtClean="0">
                <a:latin typeface="Arial" charset="0"/>
                <a:cs typeface="Arial" charset="0"/>
              </a:rPr>
              <a:pPr/>
              <a:t>47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4" descr="Fig11-11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611188"/>
            <a:ext cx="7696200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7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5018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63DBB5-1A41-4E23-BCC6-CE12F30BF5DB}" type="slidenum">
              <a:rPr lang="en-US" altLang="en-US" smtClean="0">
                <a:latin typeface="Arial" charset="0"/>
                <a:cs typeface="Arial" charset="0"/>
              </a:rPr>
              <a:pPr/>
              <a:t>48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4" descr="Fig11-12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1000"/>
            <a:ext cx="6629400" cy="573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51204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E7F8B6B-05C8-42F8-BBFF-88F0DBC55646}" type="slidenum">
              <a:rPr lang="en-US" altLang="en-US" smtClean="0">
                <a:latin typeface="Arial" charset="0"/>
                <a:cs typeface="Arial" charset="0"/>
              </a:rPr>
              <a:pPr/>
              <a:t>49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Tbl11-01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3" y="1571625"/>
            <a:ext cx="8262937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6148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E565D2E-5A01-43D7-B097-73C7448DD2DE}" type="slidenum">
              <a:rPr lang="en-US" altLang="en-US" smtClean="0">
                <a:latin typeface="Arial" charset="0"/>
                <a:cs typeface="Arial" charset="0"/>
              </a:rPr>
              <a:pPr/>
              <a:t>5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Database performance tuning </a:t>
            </a:r>
          </a:p>
          <a:p>
            <a:pPr lvl="1"/>
            <a:r>
              <a:rPr lang="en-US" altLang="en-US"/>
              <a:t>Refers to activities to ensure query is processed in minimum amount of time</a:t>
            </a:r>
          </a:p>
          <a:p>
            <a:r>
              <a:rPr lang="en-US" altLang="en-US"/>
              <a:t>SQL performance tuning </a:t>
            </a:r>
          </a:p>
          <a:p>
            <a:pPr lvl="1"/>
            <a:r>
              <a:rPr lang="en-US" altLang="en-US"/>
              <a:t>Refers to activities on client side to generate SQL code</a:t>
            </a:r>
          </a:p>
          <a:p>
            <a:pPr lvl="2"/>
            <a:r>
              <a:rPr lang="en-US" altLang="en-US"/>
              <a:t>Returns correct answer in least amount of time </a:t>
            </a:r>
          </a:p>
          <a:p>
            <a:pPr lvl="2"/>
            <a:r>
              <a:rPr lang="en-US" altLang="en-US"/>
              <a:t>Uses minimum amount of resources at server end</a:t>
            </a:r>
          </a:p>
          <a:p>
            <a:r>
              <a:rPr lang="en-US" altLang="en-US"/>
              <a:t>DBMS architecture is represented by processes and structures used to manage a database</a:t>
            </a:r>
          </a:p>
        </p:txBody>
      </p:sp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1E1AD4-C74B-4277-94CE-24351B28C784}" type="slidenum">
              <a:rPr lang="en-US" altLang="en-US" smtClean="0">
                <a:latin typeface="Arial" charset="0"/>
                <a:cs typeface="Arial" charset="0"/>
              </a:rPr>
              <a:pPr/>
              <a:t>50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(cont’d.)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Database statistics refers to measurements gathered by the DBMS </a:t>
            </a:r>
          </a:p>
          <a:p>
            <a:pPr lvl="1"/>
            <a:r>
              <a:rPr lang="en-US" altLang="en-US"/>
              <a:t>Describe snapshot of database objects’ characteristics</a:t>
            </a:r>
          </a:p>
          <a:p>
            <a:r>
              <a:rPr lang="en-US" altLang="en-US"/>
              <a:t>DBMS processes queries in three phases: parsing, execution, and fetching</a:t>
            </a:r>
          </a:p>
          <a:p>
            <a:r>
              <a:rPr lang="en-US" altLang="en-US"/>
              <a:t>Indexes are crucial in process that speeds up data access</a:t>
            </a:r>
          </a:p>
        </p:txBody>
      </p:sp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D81648-2592-4DE0-9FC6-B808BD84E4D6}" type="slidenum">
              <a:rPr lang="en-US" altLang="en-US" smtClean="0">
                <a:latin typeface="Arial" charset="0"/>
                <a:cs typeface="Arial" charset="0"/>
              </a:rPr>
              <a:pPr/>
              <a:t>51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(cont’d.)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During query optimization, DBMS chooses:</a:t>
            </a:r>
          </a:p>
          <a:p>
            <a:pPr lvl="1"/>
            <a:r>
              <a:rPr lang="en-US" altLang="en-US"/>
              <a:t>Indexes to use, how to perform join operations, table to use first, etc.</a:t>
            </a:r>
          </a:p>
          <a:p>
            <a:r>
              <a:rPr lang="en-US" altLang="en-US"/>
              <a:t>Hints change optimizer mode for current SQL statement</a:t>
            </a:r>
          </a:p>
          <a:p>
            <a:r>
              <a:rPr lang="en-US" altLang="en-US"/>
              <a:t>SQL performance tuning deals with writing queries that make good use of statistics</a:t>
            </a:r>
          </a:p>
          <a:p>
            <a:r>
              <a:rPr lang="en-US" altLang="en-US"/>
              <a:t>Query formulation deals with translating business questions into specific SQL code</a:t>
            </a:r>
          </a:p>
        </p:txBody>
      </p:sp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93CF2F-7435-4975-8D81-AADCEE38BF37}" type="slidenum">
              <a:rPr lang="en-US" altLang="en-US" smtClean="0">
                <a:latin typeface="Arial" charset="0"/>
                <a:cs typeface="Arial" charset="0"/>
              </a:rPr>
              <a:pPr/>
              <a:t>52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Tuning: </a:t>
            </a:r>
            <a:br>
              <a:rPr lang="en-US" altLang="en-US" dirty="0"/>
            </a:br>
            <a:r>
              <a:rPr lang="en-US" altLang="en-US" dirty="0"/>
              <a:t>Client and Server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Client side</a:t>
            </a:r>
          </a:p>
          <a:p>
            <a:pPr lvl="1"/>
            <a:r>
              <a:rPr lang="en-US" altLang="en-US" dirty="0"/>
              <a:t>Generate SQL query that returns correct answer in least amount of time</a:t>
            </a:r>
          </a:p>
          <a:p>
            <a:pPr lvl="2"/>
            <a:r>
              <a:rPr lang="en-US" altLang="en-US" dirty="0"/>
              <a:t>Using minimum amount of resources at server</a:t>
            </a:r>
          </a:p>
          <a:p>
            <a:pPr lvl="1"/>
            <a:r>
              <a:rPr lang="en-US" altLang="en-US" dirty="0"/>
              <a:t>SQL performance tuning</a:t>
            </a:r>
          </a:p>
          <a:p>
            <a:r>
              <a:rPr lang="en-US" altLang="en-US" dirty="0"/>
              <a:t>Server side</a:t>
            </a:r>
          </a:p>
          <a:p>
            <a:pPr lvl="1"/>
            <a:r>
              <a:rPr lang="en-US" altLang="en-US" dirty="0"/>
              <a:t>DBMS environment configured to respond to clients’ requests as fast as possible</a:t>
            </a:r>
          </a:p>
          <a:p>
            <a:pPr lvl="2"/>
            <a:r>
              <a:rPr lang="en-US" altLang="en-US" dirty="0"/>
              <a:t>Optimum use of existing resources</a:t>
            </a:r>
          </a:p>
          <a:p>
            <a:pPr lvl="1"/>
            <a:r>
              <a:rPr lang="en-US" altLang="en-US" dirty="0"/>
              <a:t>DBMS performance tuning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C045451-0107-4A82-9917-D0E8EECCC1F0}" type="slidenum">
              <a:rPr lang="en-US" altLang="en-US" smtClean="0">
                <a:latin typeface="Arial" charset="0"/>
                <a:cs typeface="Arial" charset="0"/>
              </a:rPr>
              <a:pPr/>
              <a:t>6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DBMS Architecture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All data in database are stored in data files</a:t>
            </a:r>
          </a:p>
          <a:p>
            <a:r>
              <a:rPr lang="en-US" altLang="en-US" dirty="0"/>
              <a:t>Data files</a:t>
            </a:r>
          </a:p>
          <a:p>
            <a:pPr lvl="1"/>
            <a:r>
              <a:rPr lang="en-US" altLang="en-US" dirty="0"/>
              <a:t>Automatically expand in predefined increments known as extends</a:t>
            </a:r>
          </a:p>
          <a:p>
            <a:pPr lvl="1"/>
            <a:r>
              <a:rPr lang="en-US" altLang="en-US" dirty="0"/>
              <a:t>Grouped in file groups or table spaces</a:t>
            </a:r>
          </a:p>
          <a:p>
            <a:r>
              <a:rPr lang="en-US" altLang="en-US" dirty="0"/>
              <a:t>Table space or file group</a:t>
            </a:r>
          </a:p>
          <a:p>
            <a:pPr lvl="1"/>
            <a:r>
              <a:rPr lang="en-US" altLang="en-US" dirty="0"/>
              <a:t>Logical grouping of several data files that store data with similar characteristics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88D5BE-B58E-400D-9D91-6B5D41EC969E}" type="slidenum">
              <a:rPr lang="en-US" altLang="en-US" smtClean="0">
                <a:latin typeface="Arial" charset="0"/>
                <a:cs typeface="Arial" charset="0"/>
              </a:rPr>
              <a:pPr/>
              <a:t>7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Fig11-01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11188"/>
            <a:ext cx="7778750" cy="555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9220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A4A494B-C02B-4B51-8102-44FCC8831AD4}" type="slidenum">
              <a:rPr lang="en-US" altLang="en-US" smtClean="0">
                <a:latin typeface="Arial" charset="0"/>
                <a:cs typeface="Arial" charset="0"/>
              </a:rPr>
              <a:pPr/>
              <a:t>8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DBMS Architecture (cont’d.)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 cache or buffer cache: shared, reserved memory area</a:t>
            </a:r>
          </a:p>
          <a:p>
            <a:pPr lvl="1"/>
            <a:r>
              <a:rPr lang="en-US" altLang="en-US" dirty="0"/>
              <a:t>Stores most recently accessed data blocks in RAM</a:t>
            </a:r>
          </a:p>
          <a:p>
            <a:r>
              <a:rPr lang="en-US" altLang="en-US" dirty="0"/>
              <a:t>SQL cache or procedure cache: stores most recently executed SQL statements</a:t>
            </a:r>
          </a:p>
          <a:p>
            <a:pPr lvl="1"/>
            <a:r>
              <a:rPr lang="en-US" altLang="en-US" dirty="0"/>
              <a:t>Also PL/SQL procedures, including triggers and functions</a:t>
            </a:r>
          </a:p>
          <a:p>
            <a:r>
              <a:rPr lang="en-US" altLang="en-US" dirty="0"/>
              <a:t>DBMS retrieves data from permanent storage and places it in RAM</a:t>
            </a: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Database Systems, 10th Edition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2A41FD-01F9-4D57-A21F-37607FCB9055}" type="slidenum">
              <a:rPr lang="en-US" altLang="en-US" smtClean="0">
                <a:latin typeface="Arial" charset="0"/>
                <a:cs typeface="Arial" charset="0"/>
              </a:rPr>
              <a:pPr/>
              <a:t>9</a:t>
            </a:fld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1844</Words>
  <Application>Microsoft Office PowerPoint</Application>
  <PresentationFormat>On-screen Show (4:3)</PresentationFormat>
  <Paragraphs>379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1_Default Design</vt:lpstr>
      <vt:lpstr>Database Systems: Design, Implementation, and Management Tenth Edition</vt:lpstr>
      <vt:lpstr>Objectives</vt:lpstr>
      <vt:lpstr>Objectives (cont’d.)</vt:lpstr>
      <vt:lpstr>Database Performance-Tuning Concepts</vt:lpstr>
      <vt:lpstr>PowerPoint Presentation</vt:lpstr>
      <vt:lpstr>Performance Tuning:  Client and Server</vt:lpstr>
      <vt:lpstr>DBMS Architecture</vt:lpstr>
      <vt:lpstr>PowerPoint Presentation</vt:lpstr>
      <vt:lpstr>DBMS Architecture (cont’d.)</vt:lpstr>
      <vt:lpstr>DBMS Architecture (cont’d.)</vt:lpstr>
      <vt:lpstr>Database Query Optimization Modes</vt:lpstr>
      <vt:lpstr>Database Query Optimization Modes (cont’d.)</vt:lpstr>
      <vt:lpstr>Database Statistics</vt:lpstr>
      <vt:lpstr>Database Statistics (cont’d.)</vt:lpstr>
      <vt:lpstr>PowerPoint Presentation</vt:lpstr>
      <vt:lpstr>Query Processing</vt:lpstr>
      <vt:lpstr>PowerPoint Presentation</vt:lpstr>
      <vt:lpstr>SQL Parsing Phase</vt:lpstr>
      <vt:lpstr>SQL Parsing Phase (cont’d.)</vt:lpstr>
      <vt:lpstr>SQL Parsing Phase (cont’d.)</vt:lpstr>
      <vt:lpstr>PowerPoint Presentation</vt:lpstr>
      <vt:lpstr>SQL Execution Phase SQL Fetching Phase</vt:lpstr>
      <vt:lpstr>Query Processing Bottlenecks</vt:lpstr>
      <vt:lpstr>Indexes and Query Optimization</vt:lpstr>
      <vt:lpstr>Indexes and Query Optimization (cont’d.)</vt:lpstr>
      <vt:lpstr>PowerPoint Presentation</vt:lpstr>
      <vt:lpstr>PowerPoint Presentation</vt:lpstr>
      <vt:lpstr>Optimizer Choices</vt:lpstr>
      <vt:lpstr>PowerPoint Presentation</vt:lpstr>
      <vt:lpstr>Using Hints to Affect  Optimizer Choices</vt:lpstr>
      <vt:lpstr>PowerPoint Presentation</vt:lpstr>
      <vt:lpstr>SQL Performance Tuning</vt:lpstr>
      <vt:lpstr>Index Selectivity</vt:lpstr>
      <vt:lpstr>Index Selectivity (cont’d.)</vt:lpstr>
      <vt:lpstr>Conditional Expressions</vt:lpstr>
      <vt:lpstr>Conditional Expressions (cont’d.)</vt:lpstr>
      <vt:lpstr>Query Formulation</vt:lpstr>
      <vt:lpstr>DBMS Performance Tuning</vt:lpstr>
      <vt:lpstr>DBMS Performance Tuning (cont’d.)</vt:lpstr>
      <vt:lpstr>DBMS Performance Tuning (cont’d.)</vt:lpstr>
      <vt:lpstr>Query Optimization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Summary (cont’d.)</vt:lpstr>
      <vt:lpstr>Summary (cont’d.)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Systems: Design, Implementation, and Management Tenth Edition</dc:title>
  <dc:creator/>
  <cp:lastModifiedBy>2019902186</cp:lastModifiedBy>
  <cp:revision>431</cp:revision>
  <dcterms:created xsi:type="dcterms:W3CDTF">2009-11-08T22:52:43Z</dcterms:created>
  <dcterms:modified xsi:type="dcterms:W3CDTF">2022-05-27T08:58:11Z</dcterms:modified>
</cp:coreProperties>
</file>