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63" r:id="rId3"/>
    <p:sldId id="262" r:id="rId4"/>
    <p:sldId id="267" r:id="rId5"/>
    <p:sldId id="257" r:id="rId6"/>
    <p:sldId id="258" r:id="rId7"/>
    <p:sldId id="259" r:id="rId8"/>
    <p:sldId id="260" r:id="rId9"/>
    <p:sldId id="261" r:id="rId10"/>
    <p:sldId id="264" r:id="rId11"/>
    <p:sldId id="265" r:id="rId12"/>
    <p:sldId id="266"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D4ED"/>
    <a:srgbClr val="7EB3D7"/>
    <a:srgbClr val="3C91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9E85AE-DB7B-4143-BC9B-07F47014C3F7}" v="846" dt="2024-03-08T18:42:57.6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5763" autoAdjust="0"/>
  </p:normalViewPr>
  <p:slideViewPr>
    <p:cSldViewPr snapToGrid="0">
      <p:cViewPr>
        <p:scale>
          <a:sx n="100" d="100"/>
          <a:sy n="100" d="100"/>
        </p:scale>
        <p:origin x="1152"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3/7/2024</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3/7/2024</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3/7/2024</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3/7/2024</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3/7/2024</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3/7/2024</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3/7/2024</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3/7/2024</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3/7/2024</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3/7/2024</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3/7/2024</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3/7/2024</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public.tableau.com/views/BikeShare_17087406050140/CyclisticStory"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public.tableau.com/app/profile/ahmed.nasser.viz/viz/BikeShare_17087406050140/CyclisticStory" TargetMode="External"/><Relationship Id="rId2" Type="http://schemas.openxmlformats.org/officeDocument/2006/relationships/hyperlink" Target="https://a7mdnasrr.github.io/AhmedNasser.github.io/rmarkdown/index.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D4ED"/>
        </a:solidFill>
        <a:effectLst/>
      </p:bgPr>
    </p:bg>
    <p:spTree>
      <p:nvGrpSpPr>
        <p:cNvPr id="1" name="">
          <a:extLst>
            <a:ext uri="{FF2B5EF4-FFF2-40B4-BE49-F238E27FC236}">
              <a16:creationId xmlns:a16="http://schemas.microsoft.com/office/drawing/2014/main" id="{3C80780D-48CC-029B-5DA2-01F24FF101A5}"/>
            </a:ext>
          </a:extLst>
        </p:cNvPr>
        <p:cNvGrpSpPr/>
        <p:nvPr/>
      </p:nvGrpSpPr>
      <p:grpSpPr>
        <a:xfrm>
          <a:off x="0" y="0"/>
          <a:ext cx="0" cy="0"/>
          <a:chOff x="0" y="0"/>
          <a:chExt cx="0" cy="0"/>
        </a:xfrm>
      </p:grpSpPr>
      <p:sp>
        <p:nvSpPr>
          <p:cNvPr id="11" name="Rectangle 10" hidden="1">
            <a:extLst>
              <a:ext uri="{FF2B5EF4-FFF2-40B4-BE49-F238E27FC236}">
                <a16:creationId xmlns:a16="http://schemas.microsoft.com/office/drawing/2014/main" id="{03605F9B-8F7B-A17D-DFAA-EAB2E7143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B483FB1C-A7B0-6175-A110-294AEE19B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0637900-D919-76B0-1CDB-F0D7E2980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170876A-2AE8-6D7F-026D-2F5599C6C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7E5C796-AE54-FFE4-4BBD-7B26016DEC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Isosceles Triangle 20">
            <a:extLst>
              <a:ext uri="{FF2B5EF4-FFF2-40B4-BE49-F238E27FC236}">
                <a16:creationId xmlns:a16="http://schemas.microsoft.com/office/drawing/2014/main" id="{B8416E2C-981C-756F-6837-DD5289236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4A703698-683A-2C44-C4E0-EEE74DCF3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1">
            <a:extLst>
              <a:ext uri="{FF2B5EF4-FFF2-40B4-BE49-F238E27FC236}">
                <a16:creationId xmlns:a16="http://schemas.microsoft.com/office/drawing/2014/main" id="{6E3D9557-A395-8A4F-B031-3483E3EB8636}"/>
              </a:ext>
            </a:extLst>
          </p:cNvPr>
          <p:cNvSpPr txBox="1">
            <a:spLocks/>
          </p:cNvSpPr>
          <p:nvPr/>
        </p:nvSpPr>
        <p:spPr>
          <a:xfrm>
            <a:off x="426689" y="1101620"/>
            <a:ext cx="6692827" cy="10205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6600" b="1"/>
              <a:t>Cyclistic Bike-Share</a:t>
            </a:r>
            <a:endParaRPr lang="en-gb" sz="6600" b="1" dirty="0">
              <a:hlinkClick r:id="rId2">
                <a:extLst>
                  <a:ext uri="{A12FA001-AC4F-418D-AE19-62706E023703}">
                    <ahyp:hlinkClr xmlns:ahyp="http://schemas.microsoft.com/office/drawing/2018/hyperlinkcolor" val="tx"/>
                  </a:ext>
                </a:extLst>
              </a:hlinkClick>
            </a:endParaRPr>
          </a:p>
        </p:txBody>
      </p:sp>
      <p:sp>
        <p:nvSpPr>
          <p:cNvPr id="5" name="TextBox 4">
            <a:extLst>
              <a:ext uri="{FF2B5EF4-FFF2-40B4-BE49-F238E27FC236}">
                <a16:creationId xmlns:a16="http://schemas.microsoft.com/office/drawing/2014/main" id="{13DD0FE1-FFE6-2EBA-95C9-F145FA6CE2A9}"/>
              </a:ext>
            </a:extLst>
          </p:cNvPr>
          <p:cNvSpPr txBox="1"/>
          <p:nvPr/>
        </p:nvSpPr>
        <p:spPr>
          <a:xfrm>
            <a:off x="316054" y="3169268"/>
            <a:ext cx="6914098" cy="954107"/>
          </a:xfrm>
          <a:prstGeom prst="rect">
            <a:avLst/>
          </a:prstGeom>
          <a:noFill/>
        </p:spPr>
        <p:txBody>
          <a:bodyPr wrap="square" rtlCol="0">
            <a:spAutoFit/>
          </a:bodyPr>
          <a:lstStyle/>
          <a:p>
            <a:r>
              <a:rPr lang="en-US" sz="2800" dirty="0"/>
              <a:t>How do annual members and casual riders use Cyclistic bikes differently?</a:t>
            </a:r>
          </a:p>
        </p:txBody>
      </p:sp>
      <p:sp>
        <p:nvSpPr>
          <p:cNvPr id="7" name="sketch line">
            <a:extLst>
              <a:ext uri="{FF2B5EF4-FFF2-40B4-BE49-F238E27FC236}">
                <a16:creationId xmlns:a16="http://schemas.microsoft.com/office/drawing/2014/main" id="{3DA61447-1A0B-A943-D1E3-26806024BB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1">
            <a:extLst>
              <a:ext uri="{FF2B5EF4-FFF2-40B4-BE49-F238E27FC236}">
                <a16:creationId xmlns:a16="http://schemas.microsoft.com/office/drawing/2014/main" id="{3C3A25EC-7601-4ADD-B721-CD26F4159060}"/>
              </a:ext>
            </a:extLst>
          </p:cNvPr>
          <p:cNvSpPr>
            <a:spLocks noGrp="1"/>
          </p:cNvSpPr>
          <p:nvPr/>
        </p:nvSpPr>
        <p:spPr>
          <a:xfrm>
            <a:off x="640079" y="4916595"/>
            <a:ext cx="3133023" cy="9129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t>Author: Ahmed Nasser</a:t>
            </a:r>
          </a:p>
          <a:p>
            <a:pPr algn="l"/>
            <a:r>
              <a:rPr lang="en-US" b="1" dirty="0"/>
              <a:t>Created: 3/3/2024</a:t>
            </a:r>
          </a:p>
        </p:txBody>
      </p:sp>
      <p:pic>
        <p:nvPicPr>
          <p:cNvPr id="12" name="Picture 11" descr="Cyclistic logo">
            <a:extLst>
              <a:ext uri="{FF2B5EF4-FFF2-40B4-BE49-F238E27FC236}">
                <a16:creationId xmlns:a16="http://schemas.microsoft.com/office/drawing/2014/main" id="{FE3A4E0C-9848-8A0E-957C-2DBC0D8338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1544" y="1267079"/>
            <a:ext cx="4087368" cy="4087368"/>
          </a:xfrm>
          <a:prstGeom prst="rect">
            <a:avLst/>
          </a:prstGeom>
        </p:spPr>
      </p:pic>
    </p:spTree>
    <p:extLst>
      <p:ext uri="{BB962C8B-B14F-4D97-AF65-F5344CB8AC3E}">
        <p14:creationId xmlns:p14="http://schemas.microsoft.com/office/powerpoint/2010/main" val="555799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7">
            <a:extLst>
              <a:ext uri="{FF2B5EF4-FFF2-40B4-BE49-F238E27FC236}">
                <a16:creationId xmlns:a16="http://schemas.microsoft.com/office/drawing/2014/main" id="{CE1DB10C-5B44-158C-32A6-E1E8F265DD73}"/>
              </a:ext>
            </a:extLst>
          </p:cNvPr>
          <p:cNvSpPr txBox="1">
            <a:spLocks/>
          </p:cNvSpPr>
          <p:nvPr/>
        </p:nvSpPr>
        <p:spPr>
          <a:xfrm>
            <a:off x="566737" y="512759"/>
            <a:ext cx="11058525" cy="594038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u="sng" dirty="0"/>
              <a:t>Conclusion:</a:t>
            </a:r>
          </a:p>
          <a:p>
            <a:pPr marL="514350" indent="-514350">
              <a:buFont typeface="Arial" panose="020B0604020202020204" pitchFamily="34" charset="0"/>
              <a:buAutoNum type="arabicPeriod"/>
            </a:pPr>
            <a:r>
              <a:rPr lang="en-US" sz="2400" dirty="0"/>
              <a:t>We found that casual riders tend to ride longer distances on average than member riders. Thus, introducing different packages would likely attract casual riders to subscribe.</a:t>
            </a:r>
          </a:p>
          <a:p>
            <a:pPr marL="514350" indent="-514350">
              <a:buFont typeface="Arial" panose="020B0604020202020204" pitchFamily="34" charset="0"/>
              <a:buAutoNum type="arabicPeriod"/>
            </a:pPr>
            <a:r>
              <a:rPr lang="en-US" sz="2400" dirty="0"/>
              <a:t>There is a strong correlation between the number of rides and the seasons, with a noticeable increase starting from the end of the spring till the beginning of the fall, meaning that riders prefer hot weather.</a:t>
            </a:r>
          </a:p>
          <a:p>
            <a:pPr marL="514350" indent="-514350">
              <a:buFont typeface="Arial" panose="020B0604020202020204" pitchFamily="34" charset="0"/>
              <a:buAutoNum type="arabicPeriod"/>
            </a:pPr>
            <a:r>
              <a:rPr lang="en-US" sz="2400" dirty="0"/>
              <a:t>Ride numbers increase on weekdays, but ride durations increase on weekends, indicating that casual riders spend more time riding on weekends when they have free time to spare.</a:t>
            </a:r>
          </a:p>
          <a:p>
            <a:pPr marL="514350" indent="-514350">
              <a:buFont typeface="Arial" panose="020B0604020202020204" pitchFamily="34" charset="0"/>
              <a:buAutoNum type="arabicPeriod"/>
            </a:pPr>
            <a:r>
              <a:rPr lang="en-US" sz="2400" dirty="0"/>
              <a:t>Upon conducting an online search for the most visited stations, it was found that they are all located in or near parks, meaning they take the rides to visit the parks.</a:t>
            </a:r>
          </a:p>
          <a:p>
            <a:pPr marL="514350" indent="-514350">
              <a:buFont typeface="Arial" panose="020B0604020202020204" pitchFamily="34" charset="0"/>
              <a:buAutoNum type="arabicPeriod"/>
            </a:pPr>
            <a:r>
              <a:rPr lang="en-US" sz="2400" dirty="0"/>
              <a:t>Electric bikes are the most used by both types of riders. They are equipped with a thumb throttle and pedal assist, which makes it easier to travel further and tackle steep hills.</a:t>
            </a:r>
          </a:p>
        </p:txBody>
      </p:sp>
    </p:spTree>
    <p:extLst>
      <p:ext uri="{BB962C8B-B14F-4D97-AF65-F5344CB8AC3E}">
        <p14:creationId xmlns:p14="http://schemas.microsoft.com/office/powerpoint/2010/main" val="2133083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7">
            <a:extLst>
              <a:ext uri="{FF2B5EF4-FFF2-40B4-BE49-F238E27FC236}">
                <a16:creationId xmlns:a16="http://schemas.microsoft.com/office/drawing/2014/main" id="{22A0D16A-2EE2-982E-5542-8F6D7B91BAB3}"/>
              </a:ext>
            </a:extLst>
          </p:cNvPr>
          <p:cNvSpPr txBox="1">
            <a:spLocks/>
          </p:cNvSpPr>
          <p:nvPr/>
        </p:nvSpPr>
        <p:spPr>
          <a:xfrm>
            <a:off x="852667" y="1022798"/>
            <a:ext cx="10486665" cy="509270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500" b="1" u="sng" dirty="0"/>
              <a:t>Recommendations:</a:t>
            </a:r>
          </a:p>
          <a:p>
            <a:pPr marL="514350" indent="-514350">
              <a:buFont typeface="+mj-lt"/>
              <a:buAutoNum type="arabicPeriod"/>
            </a:pPr>
            <a:r>
              <a:rPr lang="en-US" sz="2400" dirty="0"/>
              <a:t>Launch a weekly and monthly package for riders who have a high average ride duration.</a:t>
            </a:r>
          </a:p>
          <a:p>
            <a:pPr marL="514350" indent="-514350">
              <a:buFont typeface="+mj-lt"/>
              <a:buAutoNum type="arabicPeriod"/>
            </a:pPr>
            <a:r>
              <a:rPr lang="en-US" sz="2400" dirty="0"/>
              <a:t>Seasonal offer with a discount for new members that starts from the end of spring until summer.</a:t>
            </a:r>
          </a:p>
          <a:p>
            <a:pPr marL="514350" indent="-514350">
              <a:buFont typeface="+mj-lt"/>
              <a:buAutoNum type="arabicPeriod"/>
            </a:pPr>
            <a:r>
              <a:rPr lang="en-US" sz="2400" dirty="0"/>
              <a:t>Create a special discount at weekends for members whose ride length is longer than 25 minutes.</a:t>
            </a:r>
          </a:p>
          <a:p>
            <a:pPr marL="514350" indent="-514350">
              <a:buFont typeface="+mj-lt"/>
              <a:buAutoNum type="arabicPeriod"/>
            </a:pPr>
            <a:r>
              <a:rPr lang="en-US" sz="2400" dirty="0"/>
              <a:t>Design merchandise such as shirts and water bottles with the company logo in the top visited parks.</a:t>
            </a:r>
          </a:p>
          <a:p>
            <a:pPr marL="514350" indent="-514350">
              <a:buFont typeface="+mj-lt"/>
              <a:buAutoNum type="arabicPeriod"/>
            </a:pPr>
            <a:r>
              <a:rPr lang="en-US" sz="2400" dirty="0"/>
              <a:t>Discount on parks tickets for members who arrive with Cyclistic bikes.</a:t>
            </a:r>
          </a:p>
          <a:p>
            <a:pPr marL="514350" indent="-514350">
              <a:buFont typeface="+mj-lt"/>
              <a:buAutoNum type="arabicPeriod"/>
            </a:pPr>
            <a:r>
              <a:rPr lang="en-US" sz="2400" dirty="0"/>
              <a:t>Increase the number of electric bikes in the steep hills' areas.</a:t>
            </a:r>
          </a:p>
        </p:txBody>
      </p:sp>
    </p:spTree>
    <p:extLst>
      <p:ext uri="{BB962C8B-B14F-4D97-AF65-F5344CB8AC3E}">
        <p14:creationId xmlns:p14="http://schemas.microsoft.com/office/powerpoint/2010/main" val="3059018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4DE95B7-8C96-3AFC-1A6F-D4A8E2195F7F}"/>
              </a:ext>
            </a:extLst>
          </p:cNvPr>
          <p:cNvSpPr txBox="1"/>
          <p:nvPr/>
        </p:nvSpPr>
        <p:spPr>
          <a:xfrm>
            <a:off x="2389588" y="672938"/>
            <a:ext cx="7412824" cy="2800767"/>
          </a:xfrm>
          <a:prstGeom prst="rect">
            <a:avLst/>
          </a:prstGeom>
          <a:noFill/>
        </p:spPr>
        <p:txBody>
          <a:bodyPr wrap="square" rtlCol="0">
            <a:spAutoFit/>
          </a:bodyPr>
          <a:lstStyle/>
          <a:p>
            <a:r>
              <a:rPr lang="en-US" sz="2400" b="1" dirty="0"/>
              <a:t>Appendix:</a:t>
            </a:r>
          </a:p>
          <a:p>
            <a:endParaRPr lang="en-US" sz="800" b="1" dirty="0"/>
          </a:p>
          <a:p>
            <a:r>
              <a:rPr lang="en-US" dirty="0"/>
              <a:t>Here’s a link for the R Markdown documentation file to go through all the process step by step:</a:t>
            </a:r>
          </a:p>
          <a:p>
            <a:r>
              <a:rPr lang="en-US" dirty="0">
                <a:hlinkClick r:id="rId2"/>
              </a:rPr>
              <a:t>https://a7mdnasrr.github.io/AhmedNasser.github.io/rmarkdown/index.html</a:t>
            </a:r>
            <a:endParaRPr lang="en-US" dirty="0"/>
          </a:p>
          <a:p>
            <a:endParaRPr lang="en-US" dirty="0"/>
          </a:p>
          <a:p>
            <a:r>
              <a:rPr lang="en-US" dirty="0"/>
              <a:t>Link to the tableau dashboard: </a:t>
            </a:r>
            <a:r>
              <a:rPr lang="en-US" dirty="0">
                <a:hlinkClick r:id="rId3"/>
              </a:rPr>
              <a:t>https://public.tableau.com/app/profile/ahmed.nasser.viz/viz/BikeShare_17087406050140/CyclisticStory</a:t>
            </a:r>
            <a:endParaRPr lang="en-US" dirty="0"/>
          </a:p>
          <a:p>
            <a:endParaRPr lang="en-US" dirty="0"/>
          </a:p>
        </p:txBody>
      </p:sp>
    </p:spTree>
    <p:extLst>
      <p:ext uri="{BB962C8B-B14F-4D97-AF65-F5344CB8AC3E}">
        <p14:creationId xmlns:p14="http://schemas.microsoft.com/office/powerpoint/2010/main" val="3124876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7D4ED"/>
        </a:solidFill>
        <a:effectLst/>
      </p:bgPr>
    </p:bg>
    <p:spTree>
      <p:nvGrpSpPr>
        <p:cNvPr id="1" name=""/>
        <p:cNvGrpSpPr/>
        <p:nvPr/>
      </p:nvGrpSpPr>
      <p:grpSpPr>
        <a:xfrm>
          <a:off x="0" y="0"/>
          <a:ext cx="0" cy="0"/>
          <a:chOff x="0" y="0"/>
          <a:chExt cx="0" cy="0"/>
        </a:xfrm>
      </p:grpSpPr>
      <p:sp>
        <p:nvSpPr>
          <p:cNvPr id="10" name="Rectangle 9" hidden="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2">
            <a:extLst>
              <a:ext uri="{FF2B5EF4-FFF2-40B4-BE49-F238E27FC236}">
                <a16:creationId xmlns:a16="http://schemas.microsoft.com/office/drawing/2014/main" id="{42A56712-7D2C-9814-0019-24555F7E267F}"/>
              </a:ext>
            </a:extLst>
          </p:cNvPr>
          <p:cNvSpPr>
            <a:spLocks noGrp="1"/>
          </p:cNvSpPr>
          <p:nvPr>
            <p:ph type="ctrTitle"/>
          </p:nvPr>
        </p:nvSpPr>
        <p:spPr>
          <a:xfrm>
            <a:off x="3111261" y="2653917"/>
            <a:ext cx="5969478" cy="1550165"/>
          </a:xfrm>
        </p:spPr>
        <p:txBody>
          <a:bodyPr>
            <a:noAutofit/>
          </a:bodyPr>
          <a:lstStyle/>
          <a:p>
            <a:r>
              <a:rPr lang="en-US" sz="9600" b="1" dirty="0"/>
              <a:t>Thank You</a:t>
            </a:r>
          </a:p>
        </p:txBody>
      </p:sp>
    </p:spTree>
    <p:extLst>
      <p:ext uri="{BB962C8B-B14F-4D97-AF65-F5344CB8AC3E}">
        <p14:creationId xmlns:p14="http://schemas.microsoft.com/office/powerpoint/2010/main" val="3201049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9">
            <a:extLst>
              <a:ext uri="{FF2B5EF4-FFF2-40B4-BE49-F238E27FC236}">
                <a16:creationId xmlns:a16="http://schemas.microsoft.com/office/drawing/2014/main" id="{3A06214C-07EF-412A-84A9-6352A390ADF2}"/>
              </a:ext>
            </a:extLst>
          </p:cNvPr>
          <p:cNvSpPr txBox="1">
            <a:spLocks noGrp="1"/>
          </p:cNvSpPr>
          <p:nvPr>
            <p:ph idx="1"/>
          </p:nvPr>
        </p:nvSpPr>
        <p:spPr>
          <a:xfrm>
            <a:off x="1176921" y="1567832"/>
            <a:ext cx="9838157" cy="2491964"/>
          </a:xfrm>
          <a:prstGeom prst="rect">
            <a:avLst/>
          </a:prstGeom>
          <a:noFill/>
        </p:spPr>
        <p:txBody>
          <a:bodyPr wrap="square" rtlCol="0">
            <a:spAutoFit/>
          </a:bodyPr>
          <a:lstStyle/>
          <a:p>
            <a:r>
              <a:rPr lang="en-US" sz="3200" b="1" u="sng" dirty="0"/>
              <a:t>Introduction:</a:t>
            </a:r>
          </a:p>
          <a:p>
            <a:pPr marL="0" indent="0">
              <a:buNone/>
            </a:pPr>
            <a:r>
              <a:rPr lang="en-US" sz="2200" dirty="0"/>
              <a:t>Cyclistic is a bike-share program in Chicago that features more than 5,800 bicycles and 600 docking stations. Cyclistic sets itself apart by also offering reclining bikes, hand tricycles, and cargo bikes, making bike-share more inclusive to people with disabilities and riders who can’t use a standard two-wheeled bike. Most riders opt for traditional bikes; about 8% of riders use the assistive options. Cyclistic users are more likely to ride for leisure, but about 30% use the bikes to commute to work each day.</a:t>
            </a:r>
          </a:p>
        </p:txBody>
      </p:sp>
    </p:spTree>
    <p:extLst>
      <p:ext uri="{BB962C8B-B14F-4D97-AF65-F5344CB8AC3E}">
        <p14:creationId xmlns:p14="http://schemas.microsoft.com/office/powerpoint/2010/main" val="1648378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7C7049BE-1761-DFC3-4226-D0221F0365CA}"/>
              </a:ext>
            </a:extLst>
          </p:cNvPr>
          <p:cNvSpPr>
            <a:spLocks noGrp="1"/>
          </p:cNvSpPr>
          <p:nvPr>
            <p:ph idx="1"/>
          </p:nvPr>
        </p:nvSpPr>
        <p:spPr>
          <a:xfrm>
            <a:off x="838200" y="1049069"/>
            <a:ext cx="10515600" cy="4759861"/>
          </a:xfrm>
        </p:spPr>
        <p:txBody>
          <a:bodyPr>
            <a:normAutofit/>
          </a:bodyPr>
          <a:lstStyle/>
          <a:p>
            <a:r>
              <a:rPr lang="en-US" sz="3200" b="1" u="sng" dirty="0"/>
              <a:t>Objectives:</a:t>
            </a:r>
          </a:p>
          <a:p>
            <a:pPr marL="0" indent="0">
              <a:buNone/>
            </a:pPr>
            <a:r>
              <a:rPr lang="en-US" sz="2400" dirty="0"/>
              <a:t>The main objective is to convert the Casual riders to Members, but first we need to know the differences between them, by answering the below questions:</a:t>
            </a:r>
          </a:p>
          <a:p>
            <a:pPr marL="514350" indent="-514350">
              <a:buAutoNum type="arabicPeriod"/>
            </a:pPr>
            <a:r>
              <a:rPr lang="en-US" sz="2000" dirty="0"/>
              <a:t>What is the </a:t>
            </a:r>
            <a:r>
              <a:rPr lang="en-US" sz="2000" u="sng" dirty="0"/>
              <a:t>weekly average ride length </a:t>
            </a:r>
            <a:r>
              <a:rPr lang="en-US" sz="2000" dirty="0"/>
              <a:t>for casual and members riders?</a:t>
            </a:r>
          </a:p>
          <a:p>
            <a:pPr marL="514350" indent="-514350">
              <a:buAutoNum type="arabicPeriod"/>
            </a:pPr>
            <a:r>
              <a:rPr lang="en-US" sz="2000" dirty="0"/>
              <a:t>Is there a correlation between the </a:t>
            </a:r>
            <a:r>
              <a:rPr lang="en-US" sz="2000" u="sng" dirty="0"/>
              <a:t>seasons</a:t>
            </a:r>
            <a:r>
              <a:rPr lang="en-US" sz="2000" dirty="0"/>
              <a:t> in Chicago and </a:t>
            </a:r>
            <a:r>
              <a:rPr lang="en-US" sz="2000" u="sng" dirty="0"/>
              <a:t>the number of rides</a:t>
            </a:r>
            <a:r>
              <a:rPr lang="en-US" sz="2000" dirty="0"/>
              <a:t>? </a:t>
            </a:r>
          </a:p>
          <a:p>
            <a:pPr marL="514350" indent="-514350">
              <a:buAutoNum type="arabicPeriod"/>
            </a:pPr>
            <a:r>
              <a:rPr lang="en-US" sz="2000" dirty="0"/>
              <a:t>Is there a correlation between the </a:t>
            </a:r>
            <a:r>
              <a:rPr lang="en-US" sz="2000" u="sng" dirty="0"/>
              <a:t>seasons</a:t>
            </a:r>
            <a:r>
              <a:rPr lang="en-US" sz="2000" dirty="0"/>
              <a:t> in Chicago and </a:t>
            </a:r>
            <a:r>
              <a:rPr lang="en-US" sz="2000" u="sng" dirty="0"/>
              <a:t>ride length</a:t>
            </a:r>
            <a:r>
              <a:rPr lang="en-US" sz="2000" dirty="0"/>
              <a:t>? </a:t>
            </a:r>
          </a:p>
          <a:p>
            <a:pPr marL="514350" indent="-514350">
              <a:buAutoNum type="arabicPeriod"/>
            </a:pPr>
            <a:r>
              <a:rPr lang="en-US" sz="2000" dirty="0"/>
              <a:t>What is the </a:t>
            </a:r>
            <a:r>
              <a:rPr lang="en-US" sz="2000" u="sng" dirty="0"/>
              <a:t>average number of rides </a:t>
            </a:r>
            <a:r>
              <a:rPr lang="en-US" sz="2000" dirty="0"/>
              <a:t>on each day of the week? </a:t>
            </a:r>
          </a:p>
          <a:p>
            <a:pPr marL="514350" indent="-514350">
              <a:buAutoNum type="arabicPeriod"/>
            </a:pPr>
            <a:r>
              <a:rPr lang="en-US" sz="2000" dirty="0"/>
              <a:t>What is the </a:t>
            </a:r>
            <a:r>
              <a:rPr lang="en-US" sz="2000" u="sng" dirty="0"/>
              <a:t>average ride length </a:t>
            </a:r>
            <a:r>
              <a:rPr lang="en-US" sz="2000" dirty="0"/>
              <a:t>on each day of the week? </a:t>
            </a:r>
          </a:p>
          <a:p>
            <a:pPr marL="514350" indent="-514350">
              <a:buAutoNum type="arabicPeriod"/>
            </a:pPr>
            <a:r>
              <a:rPr lang="en-US" sz="2000" dirty="0"/>
              <a:t>Which </a:t>
            </a:r>
            <a:r>
              <a:rPr lang="en-US" sz="2000" u="sng" dirty="0"/>
              <a:t>stations</a:t>
            </a:r>
            <a:r>
              <a:rPr lang="en-US" sz="2000" dirty="0"/>
              <a:t> do casual riders </a:t>
            </a:r>
            <a:r>
              <a:rPr lang="en-US" sz="2000" u="sng" dirty="0"/>
              <a:t>often visit</a:t>
            </a:r>
            <a:r>
              <a:rPr lang="en-US" sz="2000" dirty="0"/>
              <a:t>? </a:t>
            </a:r>
          </a:p>
          <a:p>
            <a:pPr marL="514350" indent="-514350">
              <a:buAutoNum type="arabicPeriod"/>
            </a:pPr>
            <a:r>
              <a:rPr lang="en-US" sz="2000" dirty="0"/>
              <a:t>What is the most used </a:t>
            </a:r>
            <a:r>
              <a:rPr lang="en-US" sz="2000" u="sng" dirty="0"/>
              <a:t>bike type </a:t>
            </a:r>
            <a:r>
              <a:rPr lang="en-US" sz="2000" dirty="0"/>
              <a:t>for casual riders?</a:t>
            </a:r>
          </a:p>
          <a:p>
            <a:pPr marL="0" indent="0">
              <a:buNone/>
            </a:pPr>
            <a:endParaRPr lang="en-US" dirty="0"/>
          </a:p>
        </p:txBody>
      </p:sp>
    </p:spTree>
    <p:extLst>
      <p:ext uri="{BB962C8B-B14F-4D97-AF65-F5344CB8AC3E}">
        <p14:creationId xmlns:p14="http://schemas.microsoft.com/office/powerpoint/2010/main" val="1306211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509D0EA-6FD6-A864-80F0-A1912EC6FBB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DF1DD62-0721-B7A4-11C7-5C3D3E551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4470D4E6-9B19-C8C6-7085-995522BF4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26AF941-529E-767C-F1B9-1E4A3B7A8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6B09DD6-20BE-146D-14E6-E837D39957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4149353-590A-0D81-599B-1ED5418B50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Isosceles Triangle 20">
            <a:extLst>
              <a:ext uri="{FF2B5EF4-FFF2-40B4-BE49-F238E27FC236}">
                <a16:creationId xmlns:a16="http://schemas.microsoft.com/office/drawing/2014/main" id="{494071AD-F77A-34C6-09A5-D2C9A9F4C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9FF2BEA5-1091-1EB5-BF2F-96796ECBC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9">
            <a:extLst>
              <a:ext uri="{FF2B5EF4-FFF2-40B4-BE49-F238E27FC236}">
                <a16:creationId xmlns:a16="http://schemas.microsoft.com/office/drawing/2014/main" id="{3D2D6D99-D0B2-2762-A8D8-E97901C1410C}"/>
              </a:ext>
            </a:extLst>
          </p:cNvPr>
          <p:cNvSpPr txBox="1">
            <a:spLocks noGrp="1"/>
          </p:cNvSpPr>
          <p:nvPr>
            <p:ph idx="1"/>
          </p:nvPr>
        </p:nvSpPr>
        <p:spPr>
          <a:xfrm>
            <a:off x="642937" y="1966548"/>
            <a:ext cx="10906125" cy="2187265"/>
          </a:xfrm>
          <a:prstGeom prst="rect">
            <a:avLst/>
          </a:prstGeom>
          <a:noFill/>
        </p:spPr>
        <p:txBody>
          <a:bodyPr wrap="square" rtlCol="0">
            <a:spAutoFit/>
          </a:bodyPr>
          <a:lstStyle/>
          <a:p>
            <a:r>
              <a:rPr lang="en-US" sz="3200" b="1" u="sng" dirty="0"/>
              <a:t>Overview:</a:t>
            </a:r>
          </a:p>
          <a:p>
            <a:pPr marL="0" indent="0">
              <a:buNone/>
            </a:pPr>
            <a:r>
              <a:rPr lang="en-US" sz="2200" dirty="0"/>
              <a:t>In this project we will analyze the Cyclistic’s data to get insights and answer questions using the six steps of the data analysis process </a:t>
            </a:r>
            <a:r>
              <a:rPr lang="en-US" sz="2200" b="1" dirty="0"/>
              <a:t>(Ask, Prepare, Process, Analyze, Share, and Act) </a:t>
            </a:r>
            <a:r>
              <a:rPr lang="en-US" sz="2200" dirty="0"/>
              <a:t>using </a:t>
            </a:r>
            <a:r>
              <a:rPr lang="en-US" sz="2200" b="1" dirty="0"/>
              <a:t>R</a:t>
            </a:r>
            <a:r>
              <a:rPr lang="en-US" sz="2200" dirty="0"/>
              <a:t> for processing and cleaning, </a:t>
            </a:r>
            <a:r>
              <a:rPr lang="en-US" sz="2200" b="1" dirty="0"/>
              <a:t>SQL</a:t>
            </a:r>
            <a:r>
              <a:rPr lang="en-US" sz="2200" dirty="0"/>
              <a:t> for summarizing and analyzing, </a:t>
            </a:r>
            <a:r>
              <a:rPr lang="en-US" sz="2200" b="1" dirty="0"/>
              <a:t>Tableau</a:t>
            </a:r>
            <a:r>
              <a:rPr lang="en-US" sz="2200" dirty="0"/>
              <a:t> for visualizing the data, and </a:t>
            </a:r>
            <a:r>
              <a:rPr lang="en-US" sz="2200" b="1" dirty="0"/>
              <a:t>PowerPoint</a:t>
            </a:r>
            <a:r>
              <a:rPr lang="en-US" sz="2200" dirty="0"/>
              <a:t> for presenting the insights to answer the business task which is </a:t>
            </a:r>
            <a:r>
              <a:rPr lang="en-US" sz="2200" b="1" dirty="0"/>
              <a:t>“How do annual members and casual riders use Cyclistic bikes differently?”</a:t>
            </a:r>
          </a:p>
        </p:txBody>
      </p:sp>
    </p:spTree>
    <p:extLst>
      <p:ext uri="{BB962C8B-B14F-4D97-AF65-F5344CB8AC3E}">
        <p14:creationId xmlns:p14="http://schemas.microsoft.com/office/powerpoint/2010/main" val="3534779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7D4E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slide2" descr="Cyclistic Story1">
            <a:extLst>
              <a:ext uri="{FF2B5EF4-FFF2-40B4-BE49-F238E27FC236}">
                <a16:creationId xmlns:a16="http://schemas.microsoft.com/office/drawing/2014/main" id="{C59A26B6-FB6C-4386-826D-68D2E17D7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591" y="1"/>
            <a:ext cx="7226818" cy="6858000"/>
          </a:xfrm>
          <a:prstGeom prst="rect">
            <a:avLst/>
          </a:prstGeom>
          <a:ln>
            <a:noFill/>
          </a:ln>
        </p:spPr>
      </p:pic>
      <p:sp>
        <p:nvSpPr>
          <p:cNvPr id="5" name="Freeform: Shape 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Isosceles Triangle 1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1B19B53-4EAF-0424-27B5-5A5F5D70C4DE}"/>
              </a:ext>
            </a:extLst>
          </p:cNvPr>
          <p:cNvSpPr txBox="1"/>
          <p:nvPr/>
        </p:nvSpPr>
        <p:spPr>
          <a:xfrm>
            <a:off x="362309" y="1567832"/>
            <a:ext cx="2120282" cy="1754326"/>
          </a:xfrm>
          <a:prstGeom prst="rect">
            <a:avLst/>
          </a:prstGeom>
          <a:noFill/>
        </p:spPr>
        <p:txBody>
          <a:bodyPr wrap="square" rtlCol="0">
            <a:spAutoFit/>
          </a:bodyPr>
          <a:lstStyle/>
          <a:p>
            <a:r>
              <a:rPr lang="en-US" dirty="0"/>
              <a:t>From this viz we notice that </a:t>
            </a:r>
            <a:r>
              <a:rPr lang="en-US" b="1" dirty="0"/>
              <a:t>Casual</a:t>
            </a:r>
            <a:r>
              <a:rPr lang="en-US" dirty="0"/>
              <a:t> </a:t>
            </a:r>
            <a:r>
              <a:rPr lang="en-US" b="1" dirty="0"/>
              <a:t>riders</a:t>
            </a:r>
            <a:r>
              <a:rPr lang="en-US" dirty="0"/>
              <a:t> have a </a:t>
            </a:r>
            <a:r>
              <a:rPr lang="en-US" b="1" dirty="0"/>
              <a:t>higher average weekly ride length</a:t>
            </a:r>
            <a:r>
              <a:rPr lang="en-US" dirty="0"/>
              <a:t> (11.625) than member riders.</a:t>
            </a:r>
          </a:p>
        </p:txBody>
      </p:sp>
      <p:sp>
        <p:nvSpPr>
          <p:cNvPr id="16" name="TextBox 15">
            <a:extLst>
              <a:ext uri="{FF2B5EF4-FFF2-40B4-BE49-F238E27FC236}">
                <a16:creationId xmlns:a16="http://schemas.microsoft.com/office/drawing/2014/main" id="{6375AE42-43C7-D002-53BE-662280303E0F}"/>
              </a:ext>
            </a:extLst>
          </p:cNvPr>
          <p:cNvSpPr txBox="1"/>
          <p:nvPr/>
        </p:nvSpPr>
        <p:spPr>
          <a:xfrm>
            <a:off x="9901101" y="3558793"/>
            <a:ext cx="2092491" cy="1754326"/>
          </a:xfrm>
          <a:prstGeom prst="rect">
            <a:avLst/>
          </a:prstGeom>
          <a:noFill/>
        </p:spPr>
        <p:txBody>
          <a:bodyPr wrap="square" rtlCol="0">
            <a:spAutoFit/>
          </a:bodyPr>
          <a:lstStyle/>
          <a:p>
            <a:r>
              <a:rPr lang="en-US" dirty="0"/>
              <a:t>And </a:t>
            </a:r>
            <a:r>
              <a:rPr lang="en-US" b="1" dirty="0"/>
              <a:t>Casual riders have a higher average monthly ride length</a:t>
            </a:r>
            <a:r>
              <a:rPr lang="en-US" dirty="0"/>
              <a:t> than member riders over the year.</a:t>
            </a:r>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slide3" descr="Cyclistic Story2">
            <a:extLst>
              <a:ext uri="{FF2B5EF4-FFF2-40B4-BE49-F238E27FC236}">
                <a16:creationId xmlns:a16="http://schemas.microsoft.com/office/drawing/2014/main" id="{1CE79D76-1D40-4FB4-8475-DF94A81055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6526" y="-1"/>
            <a:ext cx="7218948" cy="6858000"/>
          </a:xfrm>
          <a:prstGeom prst="rect">
            <a:avLst/>
          </a:prstGeom>
          <a:ln>
            <a:noFill/>
          </a:ln>
        </p:spPr>
      </p:pic>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9136080-986D-2A73-5FDD-18B087F51843}"/>
              </a:ext>
            </a:extLst>
          </p:cNvPr>
          <p:cNvSpPr txBox="1"/>
          <p:nvPr/>
        </p:nvSpPr>
        <p:spPr>
          <a:xfrm>
            <a:off x="319177" y="1489660"/>
            <a:ext cx="2167349" cy="2585323"/>
          </a:xfrm>
          <a:prstGeom prst="rect">
            <a:avLst/>
          </a:prstGeom>
          <a:noFill/>
        </p:spPr>
        <p:txBody>
          <a:bodyPr wrap="square" rtlCol="0">
            <a:spAutoFit/>
          </a:bodyPr>
          <a:lstStyle/>
          <a:p>
            <a:r>
              <a:rPr lang="en-US" dirty="0"/>
              <a:t>The correlation between </a:t>
            </a:r>
            <a:r>
              <a:rPr lang="en-US" b="1" dirty="0"/>
              <a:t>the seasons and the number </a:t>
            </a:r>
            <a:r>
              <a:rPr lang="en-US" dirty="0"/>
              <a:t>of rides is (0.588), meaning there </a:t>
            </a:r>
            <a:r>
              <a:rPr lang="en-US" b="1" dirty="0"/>
              <a:t>is a strong</a:t>
            </a:r>
            <a:r>
              <a:rPr lang="en-US" dirty="0"/>
              <a:t> </a:t>
            </a:r>
            <a:r>
              <a:rPr lang="en-US" b="1" dirty="0"/>
              <a:t>correlation</a:t>
            </a:r>
            <a:r>
              <a:rPr lang="en-US" dirty="0"/>
              <a:t> between them, with a noticeable </a:t>
            </a:r>
            <a:r>
              <a:rPr lang="en-US" b="1" dirty="0"/>
              <a:t>increase in the summer.</a:t>
            </a:r>
          </a:p>
        </p:txBody>
      </p:sp>
      <p:sp>
        <p:nvSpPr>
          <p:cNvPr id="4" name="TextBox 3">
            <a:extLst>
              <a:ext uri="{FF2B5EF4-FFF2-40B4-BE49-F238E27FC236}">
                <a16:creationId xmlns:a16="http://schemas.microsoft.com/office/drawing/2014/main" id="{7919F257-30EA-A144-FB20-E13E67AEE451}"/>
              </a:ext>
            </a:extLst>
          </p:cNvPr>
          <p:cNvSpPr txBox="1"/>
          <p:nvPr/>
        </p:nvSpPr>
        <p:spPr>
          <a:xfrm>
            <a:off x="9573338" y="4036917"/>
            <a:ext cx="2299485" cy="2308324"/>
          </a:xfrm>
          <a:prstGeom prst="rect">
            <a:avLst/>
          </a:prstGeom>
          <a:noFill/>
        </p:spPr>
        <p:txBody>
          <a:bodyPr wrap="square" rtlCol="0">
            <a:spAutoFit/>
          </a:bodyPr>
          <a:lstStyle/>
          <a:p>
            <a:r>
              <a:rPr lang="en-US" dirty="0"/>
              <a:t>There are a </a:t>
            </a:r>
            <a:r>
              <a:rPr lang="en-US" b="1" dirty="0"/>
              <a:t>moderate correlation between the seasons and the average daily ride length </a:t>
            </a:r>
            <a:r>
              <a:rPr lang="en-US" dirty="0"/>
              <a:t>(0.423), meaning there is a correlation, but not strong.</a:t>
            </a:r>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 name="slide4" descr="Cyclistic Story3">
            <a:extLst>
              <a:ext uri="{FF2B5EF4-FFF2-40B4-BE49-F238E27FC236}">
                <a16:creationId xmlns:a16="http://schemas.microsoft.com/office/drawing/2014/main" id="{D1C333B3-CAF1-8E13-71C1-D9DE692938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1841" y="0"/>
            <a:ext cx="7228318" cy="6858000"/>
          </a:xfrm>
          <a:prstGeom prst="rect">
            <a:avLst/>
          </a:prstGeom>
        </p:spPr>
      </p:pic>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7CB9A8D-2496-B924-5C3B-95CC7EA05B58}"/>
              </a:ext>
            </a:extLst>
          </p:cNvPr>
          <p:cNvSpPr txBox="1"/>
          <p:nvPr/>
        </p:nvSpPr>
        <p:spPr>
          <a:xfrm>
            <a:off x="491706" y="1567832"/>
            <a:ext cx="1994820" cy="1477328"/>
          </a:xfrm>
          <a:prstGeom prst="rect">
            <a:avLst/>
          </a:prstGeom>
          <a:noFill/>
        </p:spPr>
        <p:txBody>
          <a:bodyPr wrap="square" rtlCol="0">
            <a:spAutoFit/>
          </a:bodyPr>
          <a:lstStyle/>
          <a:p>
            <a:r>
              <a:rPr lang="en-US" dirty="0"/>
              <a:t>The </a:t>
            </a:r>
            <a:r>
              <a:rPr lang="en-US" b="1" dirty="0"/>
              <a:t>number of rides increases </a:t>
            </a:r>
            <a:r>
              <a:rPr lang="en-US" dirty="0"/>
              <a:t>on Wednesday, and Thursday with the </a:t>
            </a:r>
            <a:r>
              <a:rPr lang="en-US" b="1" dirty="0"/>
              <a:t>peak</a:t>
            </a:r>
            <a:r>
              <a:rPr lang="en-US" dirty="0"/>
              <a:t> </a:t>
            </a:r>
            <a:r>
              <a:rPr lang="en-US" b="1" dirty="0"/>
              <a:t>on Thursday</a:t>
            </a:r>
            <a:r>
              <a:rPr lang="en-US" dirty="0"/>
              <a:t>.</a:t>
            </a:r>
          </a:p>
        </p:txBody>
      </p:sp>
      <p:sp>
        <p:nvSpPr>
          <p:cNvPr id="16" name="TextBox 15">
            <a:extLst>
              <a:ext uri="{FF2B5EF4-FFF2-40B4-BE49-F238E27FC236}">
                <a16:creationId xmlns:a16="http://schemas.microsoft.com/office/drawing/2014/main" id="{3DA3D67E-33FE-AB28-16DD-B76EFF583953}"/>
              </a:ext>
            </a:extLst>
          </p:cNvPr>
          <p:cNvSpPr txBox="1"/>
          <p:nvPr/>
        </p:nvSpPr>
        <p:spPr>
          <a:xfrm>
            <a:off x="9705473" y="4245488"/>
            <a:ext cx="1994820" cy="1477328"/>
          </a:xfrm>
          <a:prstGeom prst="rect">
            <a:avLst/>
          </a:prstGeom>
          <a:noFill/>
        </p:spPr>
        <p:txBody>
          <a:bodyPr wrap="square" rtlCol="0">
            <a:spAutoFit/>
          </a:bodyPr>
          <a:lstStyle/>
          <a:p>
            <a:r>
              <a:rPr lang="en-US" dirty="0"/>
              <a:t>The </a:t>
            </a:r>
            <a:r>
              <a:rPr lang="en-US" b="1" dirty="0"/>
              <a:t>ride length increases on Saturday </a:t>
            </a:r>
            <a:r>
              <a:rPr lang="en-US" dirty="0"/>
              <a:t>and Sunday with the peak on Saturday.</a:t>
            </a:r>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slide5" descr="Cyclistic Story4">
            <a:extLst>
              <a:ext uri="{FF2B5EF4-FFF2-40B4-BE49-F238E27FC236}">
                <a16:creationId xmlns:a16="http://schemas.microsoft.com/office/drawing/2014/main" id="{50ADC518-38FA-81F7-0E24-366EE9F1EA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1841" y="0"/>
            <a:ext cx="7228318" cy="6858000"/>
          </a:xfrm>
          <a:prstGeom prst="rect">
            <a:avLst/>
          </a:prstGeom>
        </p:spPr>
      </p:pic>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6CCBB9E-161B-58F0-8428-1D0EFB6FB1C4}"/>
              </a:ext>
            </a:extLst>
          </p:cNvPr>
          <p:cNvSpPr txBox="1"/>
          <p:nvPr/>
        </p:nvSpPr>
        <p:spPr>
          <a:xfrm>
            <a:off x="148472" y="2592087"/>
            <a:ext cx="3044395" cy="1446550"/>
          </a:xfrm>
          <a:prstGeom prst="rect">
            <a:avLst/>
          </a:prstGeom>
          <a:noFill/>
        </p:spPr>
        <p:txBody>
          <a:bodyPr wrap="square" rtlCol="0">
            <a:spAutoFit/>
          </a:bodyPr>
          <a:lstStyle/>
          <a:p>
            <a:r>
              <a:rPr lang="en-US" b="1" dirty="0"/>
              <a:t>The top visited stations are:</a:t>
            </a:r>
          </a:p>
          <a:p>
            <a:pPr marL="342900" indent="-342900">
              <a:buAutoNum type="arabicPeriod"/>
            </a:pPr>
            <a:r>
              <a:rPr lang="en-US" sz="1400" dirty="0"/>
              <a:t>Streeter Dr &amp; Grand Ave.</a:t>
            </a:r>
          </a:p>
          <a:p>
            <a:pPr marL="342900" indent="-342900">
              <a:buAutoNum type="arabicPeriod"/>
            </a:pPr>
            <a:r>
              <a:rPr lang="en-US" sz="1400" dirty="0"/>
              <a:t>DuSable Lake Shore Dr &amp; North Blvd.</a:t>
            </a:r>
          </a:p>
          <a:p>
            <a:pPr marL="342900" indent="-342900">
              <a:buAutoNum type="arabicPeriod"/>
            </a:pPr>
            <a:r>
              <a:rPr lang="en-US" sz="1400" dirty="0"/>
              <a:t>DuSable Lake Shore Dr &amp; Monroe St.</a:t>
            </a:r>
          </a:p>
        </p:txBody>
      </p:sp>
      <p:sp>
        <p:nvSpPr>
          <p:cNvPr id="4" name="TextBox 3">
            <a:extLst>
              <a:ext uri="{FF2B5EF4-FFF2-40B4-BE49-F238E27FC236}">
                <a16:creationId xmlns:a16="http://schemas.microsoft.com/office/drawing/2014/main" id="{696C23DB-FCC7-627C-8803-D4578363D09A}"/>
              </a:ext>
            </a:extLst>
          </p:cNvPr>
          <p:cNvSpPr txBox="1"/>
          <p:nvPr/>
        </p:nvSpPr>
        <p:spPr>
          <a:xfrm>
            <a:off x="9832840" y="4409895"/>
            <a:ext cx="2080990" cy="1200329"/>
          </a:xfrm>
          <a:prstGeom prst="rect">
            <a:avLst/>
          </a:prstGeom>
          <a:noFill/>
        </p:spPr>
        <p:txBody>
          <a:bodyPr wrap="square" rtlCol="0">
            <a:spAutoFit/>
          </a:bodyPr>
          <a:lstStyle/>
          <a:p>
            <a:r>
              <a:rPr lang="en-US" dirty="0"/>
              <a:t>With a noticeable </a:t>
            </a:r>
            <a:r>
              <a:rPr lang="en-US" b="1" dirty="0"/>
              <a:t>high average ride length </a:t>
            </a:r>
            <a:r>
              <a:rPr lang="en-US" dirty="0"/>
              <a:t>in those areas.</a:t>
            </a:r>
          </a:p>
        </p:txBody>
      </p:sp>
      <p:cxnSp>
        <p:nvCxnSpPr>
          <p:cNvPr id="6" name="Straight Arrow Connector 5">
            <a:extLst>
              <a:ext uri="{FF2B5EF4-FFF2-40B4-BE49-F238E27FC236}">
                <a16:creationId xmlns:a16="http://schemas.microsoft.com/office/drawing/2014/main" id="{D05A64E2-EAEB-D361-2355-30158ACF83E0}"/>
              </a:ext>
            </a:extLst>
          </p:cNvPr>
          <p:cNvCxnSpPr>
            <a:cxnSpLocks/>
            <a:stCxn id="9" idx="1"/>
          </p:cNvCxnSpPr>
          <p:nvPr/>
        </p:nvCxnSpPr>
        <p:spPr>
          <a:xfrm flipH="1">
            <a:off x="9264650" y="2204519"/>
            <a:ext cx="461633" cy="173556"/>
          </a:xfrm>
          <a:prstGeom prst="straightConnector1">
            <a:avLst/>
          </a:prstGeom>
          <a:ln w="38100">
            <a:solidFill>
              <a:srgbClr val="7EB3D7"/>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5FB9712-746A-3E6D-5AED-A60092035DE5}"/>
              </a:ext>
            </a:extLst>
          </p:cNvPr>
          <p:cNvSpPr txBox="1"/>
          <p:nvPr/>
        </p:nvSpPr>
        <p:spPr>
          <a:xfrm>
            <a:off x="9726283" y="2050630"/>
            <a:ext cx="1321870" cy="307777"/>
          </a:xfrm>
          <a:prstGeom prst="rect">
            <a:avLst/>
          </a:prstGeom>
          <a:noFill/>
        </p:spPr>
        <p:txBody>
          <a:bodyPr wrap="square" rtlCol="0">
            <a:spAutoFit/>
          </a:bodyPr>
          <a:lstStyle/>
          <a:p>
            <a:r>
              <a:rPr lang="en-US" sz="1400" dirty="0"/>
              <a:t>AVG ride length </a:t>
            </a:r>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slide6" descr="Cyclistic Story5">
            <a:extLst>
              <a:ext uri="{FF2B5EF4-FFF2-40B4-BE49-F238E27FC236}">
                <a16:creationId xmlns:a16="http://schemas.microsoft.com/office/drawing/2014/main" id="{F268505C-B26A-79B3-15A4-85124881D2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1841" y="0"/>
            <a:ext cx="7228318" cy="6858000"/>
          </a:xfrm>
          <a:prstGeom prst="rect">
            <a:avLst/>
          </a:prstGeom>
        </p:spPr>
      </p:pic>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48C65A93-5A34-FE66-473C-5D6FFE063E99}"/>
              </a:ext>
            </a:extLst>
          </p:cNvPr>
          <p:cNvSpPr txBox="1"/>
          <p:nvPr/>
        </p:nvSpPr>
        <p:spPr>
          <a:xfrm>
            <a:off x="319177" y="2551837"/>
            <a:ext cx="2162664" cy="1754326"/>
          </a:xfrm>
          <a:prstGeom prst="rect">
            <a:avLst/>
          </a:prstGeom>
          <a:noFill/>
        </p:spPr>
        <p:txBody>
          <a:bodyPr wrap="square" rtlCol="0">
            <a:spAutoFit/>
          </a:bodyPr>
          <a:lstStyle/>
          <a:p>
            <a:r>
              <a:rPr lang="en-US" dirty="0"/>
              <a:t>The </a:t>
            </a:r>
            <a:r>
              <a:rPr lang="en-US" b="1" dirty="0"/>
              <a:t>most used bike type is the electric bike</a:t>
            </a:r>
            <a:r>
              <a:rPr lang="en-US" dirty="0"/>
              <a:t>, followed by the classic bike for both Casual and Member customers.</a:t>
            </a:r>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3338</TotalTime>
  <Words>850</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Bike Share</dc:title>
  <dc:creator>Lenovo</dc:creator>
  <cp:lastModifiedBy>Ahmad Nasser</cp:lastModifiedBy>
  <cp:revision>5</cp:revision>
  <dcterms:created xsi:type="dcterms:W3CDTF">2024-03-02T02:50:40Z</dcterms:created>
  <dcterms:modified xsi:type="dcterms:W3CDTF">2024-03-08T18:50:42Z</dcterms:modified>
</cp:coreProperties>
</file>