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4ED"/>
    <a:srgbClr val="3C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763" autoAdjust="0"/>
  </p:normalViewPr>
  <p:slideViewPr>
    <p:cSldViewPr snapToGrid="0">
      <p:cViewPr>
        <p:scale>
          <a:sx n="100" d="100"/>
          <a:sy n="100" d="100"/>
        </p:scale>
        <p:origin x="4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BikeShare_17087406050140/CyclisticSto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4ED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345A85A-1C4D-48DF-AE89-8B4A4CD6F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689" y="1101620"/>
            <a:ext cx="6692827" cy="1020590"/>
          </a:xfrm>
        </p:spPr>
        <p:txBody>
          <a:bodyPr>
            <a:normAutofit/>
          </a:bodyPr>
          <a:lstStyle/>
          <a:p>
            <a:pPr algn="l"/>
            <a:r>
              <a:rPr lang="en-gb" sz="6600" b="1" dirty="0"/>
              <a:t>Cyclistic Bike-Share</a:t>
            </a:r>
            <a:endParaRPr lang="en-gb" sz="6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Picture 4" descr="Cyclistic logo">
            <a:extLst>
              <a:ext uri="{FF2B5EF4-FFF2-40B4-BE49-F238E27FC236}">
                <a16:creationId xmlns:a16="http://schemas.microsoft.com/office/drawing/2014/main" id="{8D987A13-021D-EB4F-F37A-186045CE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4C9C4-C019-A5F4-5FBA-69AA6B9CF3A6}"/>
              </a:ext>
            </a:extLst>
          </p:cNvPr>
          <p:cNvSpPr txBox="1"/>
          <p:nvPr/>
        </p:nvSpPr>
        <p:spPr>
          <a:xfrm>
            <a:off x="316054" y="3169268"/>
            <a:ext cx="6914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annual members and casual riders use Cyclistic bikes differently?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3A25EC-7601-4ADD-B721-CD26F415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897951"/>
            <a:ext cx="3133023" cy="91299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Author: Ahmed Nasser</a:t>
            </a:r>
          </a:p>
          <a:p>
            <a:pPr algn="l"/>
            <a:r>
              <a:rPr lang="en-US" b="1" dirty="0"/>
              <a:t>Created: 3/3/2024</a:t>
            </a: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A0D16A-2EE2-982E-5542-8F6D7B91BAB3}"/>
              </a:ext>
            </a:extLst>
          </p:cNvPr>
          <p:cNvSpPr txBox="1">
            <a:spLocks/>
          </p:cNvSpPr>
          <p:nvPr/>
        </p:nvSpPr>
        <p:spPr>
          <a:xfrm>
            <a:off x="852667" y="882648"/>
            <a:ext cx="10486665" cy="50927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u="sng" dirty="0"/>
              <a:t>Recommendations: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Launch a weekly and monthly package for riders who have a high average ride duration.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Seasonal offer with a discount for new members that starts from the end of spring until summer.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special discount at weekends for members whose ride length is longer than 20 minutes.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Design merchandise such as shirts and water bottles with the company logo in the top areas.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Discount on parks tickets for members who arrive with Cyclistic bikes.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Increase the number of electric bikes in the docking stations.</a:t>
            </a:r>
          </a:p>
        </p:txBody>
      </p:sp>
    </p:spTree>
    <p:extLst>
      <p:ext uri="{BB962C8B-B14F-4D97-AF65-F5344CB8AC3E}">
        <p14:creationId xmlns:p14="http://schemas.microsoft.com/office/powerpoint/2010/main" val="305901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3A06214C-07EF-412A-84A9-6352A390AD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7" y="581041"/>
            <a:ext cx="10906125" cy="569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Introduction:</a:t>
            </a:r>
          </a:p>
          <a:p>
            <a:pPr marL="0" indent="0">
              <a:buNone/>
            </a:pPr>
            <a:r>
              <a:rPr lang="en-US" sz="2200" dirty="0"/>
              <a:t>Cyclistic is a bike-share program in Chicago that features more than 5,800 bicycles and 600 docking stations. Cyclistic sets itself apart by also offering reclining bikes, hand tricycles, and cargo bikes, making bike-share more inclusive to people with disabilities and riders who can’t use a standard two-wheeled bike. Most riders opt for traditional bikes; about 8% of riders use the assistive options. Cyclistic users are more likely to ride for leisure, but about 30% use the bikes to commute to work each day.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50" dirty="0"/>
          </a:p>
          <a:p>
            <a:r>
              <a:rPr lang="en-US" sz="3200" b="1" u="sng" dirty="0"/>
              <a:t>Overview:</a:t>
            </a:r>
          </a:p>
          <a:p>
            <a:pPr marL="0" indent="0">
              <a:buNone/>
            </a:pPr>
            <a:r>
              <a:rPr lang="en-US" sz="2200" dirty="0"/>
              <a:t>In this project we will analyze the Cyclistic’s data to get insights and answer questions using the six steps of the data analysis process </a:t>
            </a:r>
            <a:r>
              <a:rPr lang="en-US" sz="2200" b="1" dirty="0"/>
              <a:t>(Ask, Prepare, Process, Analyze, Share, and Act) </a:t>
            </a:r>
            <a:r>
              <a:rPr lang="en-US" sz="2200" dirty="0"/>
              <a:t>using </a:t>
            </a:r>
            <a:r>
              <a:rPr lang="en-US" sz="2200" b="1" dirty="0"/>
              <a:t>R</a:t>
            </a:r>
            <a:r>
              <a:rPr lang="en-US" sz="2200" dirty="0"/>
              <a:t> for processing and cleaning, </a:t>
            </a:r>
            <a:r>
              <a:rPr lang="en-US" sz="2200" b="1" dirty="0"/>
              <a:t>SQL</a:t>
            </a:r>
            <a:r>
              <a:rPr lang="en-US" sz="2200" dirty="0"/>
              <a:t> for summarizing and analyzing, </a:t>
            </a:r>
            <a:r>
              <a:rPr lang="en-US" sz="2200" b="1" dirty="0"/>
              <a:t>Tableau</a:t>
            </a:r>
            <a:r>
              <a:rPr lang="en-US" sz="2200" dirty="0"/>
              <a:t> for visualizing the data, and </a:t>
            </a:r>
            <a:r>
              <a:rPr lang="en-US" sz="2200" b="1" dirty="0"/>
              <a:t>PowerPoint</a:t>
            </a:r>
            <a:r>
              <a:rPr lang="en-US" sz="2200" dirty="0"/>
              <a:t> for presenting the insights to answer the business task which is </a:t>
            </a:r>
            <a:r>
              <a:rPr lang="en-US" sz="2200" b="1" dirty="0"/>
              <a:t>“How do annual members and casual riders use Cyclistic bikes differently?”</a:t>
            </a:r>
          </a:p>
          <a:p>
            <a:pPr marL="0" indent="0">
              <a:buNone/>
            </a:pPr>
            <a:r>
              <a:rPr lang="en-US" sz="2200" dirty="0"/>
              <a:t>Here’s a link for the R Markdown documentation file to go through all the process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16483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7049BE-1761-DFC3-4226-D0221F03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069"/>
            <a:ext cx="10515600" cy="4759861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Objectives:</a:t>
            </a:r>
          </a:p>
          <a:p>
            <a:pPr marL="0" indent="0">
              <a:buNone/>
            </a:pPr>
            <a:r>
              <a:rPr lang="en-US" sz="2400" dirty="0"/>
              <a:t>The main objective is to convert the Casual riders to Members, but first we need to know the differences between them, by answering the below questions:</a:t>
            </a:r>
          </a:p>
          <a:p>
            <a:pPr marL="514350" indent="-514350">
              <a:buAutoNum type="arabicPeriod"/>
            </a:pPr>
            <a:r>
              <a:rPr lang="en-US" sz="2400" dirty="0"/>
              <a:t>What is the weekly average ride length for casual and members riders?</a:t>
            </a:r>
          </a:p>
          <a:p>
            <a:pPr marL="514350" indent="-514350">
              <a:buAutoNum type="arabicPeriod"/>
            </a:pPr>
            <a:r>
              <a:rPr lang="en-US" sz="2400" dirty="0"/>
              <a:t>Is there a correlation between the seasons in Chicago and the number of rides? </a:t>
            </a:r>
          </a:p>
          <a:p>
            <a:pPr marL="514350" indent="-514350">
              <a:buAutoNum type="arabicPeriod"/>
            </a:pPr>
            <a:r>
              <a:rPr lang="en-US" sz="2400" dirty="0"/>
              <a:t>Is there a correlation between the seasons in Chicago and ride length? </a:t>
            </a:r>
          </a:p>
          <a:p>
            <a:pPr marL="514350" indent="-514350">
              <a:buAutoNum type="arabicPeriod"/>
            </a:pPr>
            <a:r>
              <a:rPr lang="en-US" sz="2400" dirty="0"/>
              <a:t>What is the average number of rides on each day of the week? </a:t>
            </a:r>
          </a:p>
          <a:p>
            <a:pPr marL="514350" indent="-514350">
              <a:buAutoNum type="arabicPeriod"/>
            </a:pPr>
            <a:r>
              <a:rPr lang="en-US" sz="2400" dirty="0"/>
              <a:t>What is the average ride length on each day of the week? </a:t>
            </a:r>
          </a:p>
          <a:p>
            <a:pPr marL="514350" indent="-514350">
              <a:buAutoNum type="arabicPeriod"/>
            </a:pPr>
            <a:r>
              <a:rPr lang="en-US" sz="2400" dirty="0"/>
              <a:t>Which stations do casual riders often visit? </a:t>
            </a:r>
          </a:p>
          <a:p>
            <a:pPr marL="514350" indent="-514350">
              <a:buAutoNum type="arabicPeriod"/>
            </a:pPr>
            <a:r>
              <a:rPr lang="en-US" sz="2400" dirty="0"/>
              <a:t>What is the most used bike type for casual riders?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de2" descr="Cyclistic Story1">
            <a:extLst>
              <a:ext uri="{FF2B5EF4-FFF2-40B4-BE49-F238E27FC236}">
                <a16:creationId xmlns:a16="http://schemas.microsoft.com/office/drawing/2014/main" id="{C59A26B6-FB6C-4386-826D-68D2E17D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1" y="1"/>
            <a:ext cx="7226818" cy="6858000"/>
          </a:xfrm>
          <a:prstGeom prst="rect">
            <a:avLst/>
          </a:prstGeom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19B53-4EAF-0424-27B5-5A5F5D70C4DE}"/>
              </a:ext>
            </a:extLst>
          </p:cNvPr>
          <p:cNvSpPr txBox="1"/>
          <p:nvPr/>
        </p:nvSpPr>
        <p:spPr>
          <a:xfrm>
            <a:off x="362309" y="1567832"/>
            <a:ext cx="2120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viz we notice that Casual riders have a higher average weekly ride length (11.625) than member riders.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5AE42-43C7-D002-53BE-662280303E0F}"/>
              </a:ext>
            </a:extLst>
          </p:cNvPr>
          <p:cNvSpPr txBox="1"/>
          <p:nvPr/>
        </p:nvSpPr>
        <p:spPr>
          <a:xfrm>
            <a:off x="9901101" y="3558793"/>
            <a:ext cx="2092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Casual riders have a higher average monthly ride length than member riders over the year.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de3" descr="Cyclistic Story2">
            <a:extLst>
              <a:ext uri="{FF2B5EF4-FFF2-40B4-BE49-F238E27FC236}">
                <a16:creationId xmlns:a16="http://schemas.microsoft.com/office/drawing/2014/main" id="{1CE79D76-1D40-4FB4-8475-DF94A810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6" y="-1"/>
            <a:ext cx="7218948" cy="6858000"/>
          </a:xfrm>
          <a:prstGeom prst="rect">
            <a:avLst/>
          </a:prstGeom>
          <a:ln>
            <a:noFill/>
          </a:ln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36080-986D-2A73-5FDD-18B087F51843}"/>
              </a:ext>
            </a:extLst>
          </p:cNvPr>
          <p:cNvSpPr txBox="1"/>
          <p:nvPr/>
        </p:nvSpPr>
        <p:spPr>
          <a:xfrm>
            <a:off x="319177" y="1489660"/>
            <a:ext cx="2167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between the seasons and the number of rides is (0.588), meaning there is a strong correlation between them, with a noticeable increase in the summer.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9F257-30EA-A144-FB20-E13E67AEE451}"/>
              </a:ext>
            </a:extLst>
          </p:cNvPr>
          <p:cNvSpPr txBox="1"/>
          <p:nvPr/>
        </p:nvSpPr>
        <p:spPr>
          <a:xfrm>
            <a:off x="9573338" y="4036917"/>
            <a:ext cx="2299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moderate correlation between the seasons and the average daily ride length (0.423), meaning there is a correlation, but not strong.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slide4" descr="Cyclistic Story3">
            <a:extLst>
              <a:ext uri="{FF2B5EF4-FFF2-40B4-BE49-F238E27FC236}">
                <a16:creationId xmlns:a16="http://schemas.microsoft.com/office/drawing/2014/main" id="{D1C333B3-CAF1-8E13-71C1-D9DE6929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B9A8D-2496-B924-5C3B-95CC7EA05B58}"/>
              </a:ext>
            </a:extLst>
          </p:cNvPr>
          <p:cNvSpPr txBox="1"/>
          <p:nvPr/>
        </p:nvSpPr>
        <p:spPr>
          <a:xfrm>
            <a:off x="491706" y="1567832"/>
            <a:ext cx="1994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rides increases on Saturday, Wednesday, and Thursday with the peak on Thursday.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3D67E-33FE-AB28-16DD-B76EFF583953}"/>
              </a:ext>
            </a:extLst>
          </p:cNvPr>
          <p:cNvSpPr txBox="1"/>
          <p:nvPr/>
        </p:nvSpPr>
        <p:spPr>
          <a:xfrm>
            <a:off x="9705473" y="4245488"/>
            <a:ext cx="1994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ride length increases on Saturday and Sunday with the peak on Saturday.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de5" descr="Cyclistic Story4">
            <a:extLst>
              <a:ext uri="{FF2B5EF4-FFF2-40B4-BE49-F238E27FC236}">
                <a16:creationId xmlns:a16="http://schemas.microsoft.com/office/drawing/2014/main" id="{50ADC518-38FA-81F7-0E24-366EE9F1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CBB9E-161B-58F0-8428-1D0EFB6FB1C4}"/>
              </a:ext>
            </a:extLst>
          </p:cNvPr>
          <p:cNvSpPr txBox="1"/>
          <p:nvPr/>
        </p:nvSpPr>
        <p:spPr>
          <a:xfrm>
            <a:off x="148472" y="2592087"/>
            <a:ext cx="3044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top visited stations are:</a:t>
            </a:r>
          </a:p>
          <a:p>
            <a:pPr marL="342900" indent="-342900">
              <a:buAutoNum type="arabicPeriod"/>
            </a:pPr>
            <a:r>
              <a:rPr lang="en-US" sz="1400" dirty="0"/>
              <a:t>Streeter Dr &amp; Grand Ave.</a:t>
            </a:r>
          </a:p>
          <a:p>
            <a:pPr marL="342900" indent="-342900">
              <a:buAutoNum type="arabicPeriod"/>
            </a:pPr>
            <a:r>
              <a:rPr lang="en-US" sz="1400" dirty="0"/>
              <a:t>DuSable Lake Shore Dr &amp; North Blvd.</a:t>
            </a:r>
          </a:p>
          <a:p>
            <a:pPr marL="342900" indent="-342900">
              <a:buAutoNum type="arabicPeriod"/>
            </a:pPr>
            <a:r>
              <a:rPr lang="en-US" sz="1400" dirty="0"/>
              <a:t>DuSable Lake Shore Dr &amp; Monroe St.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Cyclistic Story5">
            <a:extLst>
              <a:ext uri="{FF2B5EF4-FFF2-40B4-BE49-F238E27FC236}">
                <a16:creationId xmlns:a16="http://schemas.microsoft.com/office/drawing/2014/main" id="{F268505C-B26A-79B3-15A4-85124881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65A93-5A34-FE66-473C-5D6FFE063E99}"/>
              </a:ext>
            </a:extLst>
          </p:cNvPr>
          <p:cNvSpPr txBox="1"/>
          <p:nvPr/>
        </p:nvSpPr>
        <p:spPr>
          <a:xfrm>
            <a:off x="319177" y="2551837"/>
            <a:ext cx="2162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used bike type is the electric bike, followed by the classic bike for both Casual and Member customers.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1DB10C-5B44-158C-32A6-E1E8F265DD73}"/>
              </a:ext>
            </a:extLst>
          </p:cNvPr>
          <p:cNvSpPr txBox="1">
            <a:spLocks/>
          </p:cNvSpPr>
          <p:nvPr/>
        </p:nvSpPr>
        <p:spPr>
          <a:xfrm>
            <a:off x="838200" y="1442734"/>
            <a:ext cx="10515600" cy="397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/>
              <a:t>Conclusion: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Casual riders tend to ride for longer distances per week and per month on average than member riders.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There is a strong correlation between the number of rides and the seasons.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Ride numbers increase on weekdays, ride durations increase on weekends, indicating that casual riders spend more time riding on weekends.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Upon conducting an online search for the most visited stations, it was found that they are all located in or near parks.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Electric bikes are the most used type of bike.</a:t>
            </a:r>
          </a:p>
        </p:txBody>
      </p:sp>
    </p:spTree>
    <p:extLst>
      <p:ext uri="{BB962C8B-B14F-4D97-AF65-F5344CB8AC3E}">
        <p14:creationId xmlns:p14="http://schemas.microsoft.com/office/powerpoint/2010/main" val="213308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703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Cyclistic Bike-Share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</dc:title>
  <dc:creator/>
  <cp:lastModifiedBy>Ahmad Nasser</cp:lastModifiedBy>
  <cp:revision>3</cp:revision>
  <dcterms:created xsi:type="dcterms:W3CDTF">2024-03-02T02:50:40Z</dcterms:created>
  <dcterms:modified xsi:type="dcterms:W3CDTF">2024-03-07T00:01:34Z</dcterms:modified>
</cp:coreProperties>
</file>