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57" r:id="rId6"/>
    <p:sldId id="258" r:id="rId7"/>
    <p:sldId id="280" r:id="rId8"/>
    <p:sldId id="286" r:id="rId9"/>
    <p:sldId id="291" r:id="rId10"/>
    <p:sldId id="287" r:id="rId11"/>
    <p:sldId id="288" r:id="rId12"/>
    <p:sldId id="289" r:id="rId13"/>
    <p:sldId id="292" r:id="rId14"/>
    <p:sldId id="290" r:id="rId15"/>
    <p:sldId id="295" r:id="rId16"/>
    <p:sldId id="293" r:id="rId17"/>
    <p:sldId id="296" r:id="rId18"/>
    <p:sldId id="294" r:id="rId19"/>
    <p:sldId id="281" r:id="rId20"/>
    <p:sldId id="284" r:id="rId21"/>
    <p:sldId id="27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0655" autoAdjust="0"/>
  </p:normalViewPr>
  <p:slideViewPr>
    <p:cSldViewPr snapToGrid="0">
      <p:cViewPr varScale="1">
        <p:scale>
          <a:sx n="100" d="100"/>
          <a:sy n="100" d="100"/>
        </p:scale>
        <p:origin x="1152" y="90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3/23/2024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3/23/2024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1243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3672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517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7636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5018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440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654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496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382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689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701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019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7mdNasrr/Olist-Brazilian-E-commerce-Analysis-Project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slide" Target="slide3.xml"/><Relationship Id="rId7" Type="http://schemas.openxmlformats.org/officeDocument/2006/relationships/slide" Target="slide1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6.xml"/><Relationship Id="rId4" Type="http://schemas.openxmlformats.org/officeDocument/2006/relationships/slide" Target="slide4.xml"/><Relationship Id="rId9" Type="http://schemas.openxmlformats.org/officeDocument/2006/relationships/slide" Target="slide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5671424" cy="1585110"/>
          </a:xfrm>
        </p:spPr>
        <p:txBody>
          <a:bodyPr anchor="ctr"/>
          <a:lstStyle/>
          <a:p>
            <a:r>
              <a:rPr lang="it-IT" dirty="0"/>
              <a:t>Brazilian E-commerce from Olist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2FA063-8DF5-3EE6-1BB9-D4E4A1F5107E}"/>
              </a:ext>
            </a:extLst>
          </p:cNvPr>
          <p:cNvSpPr txBox="1">
            <a:spLocks/>
          </p:cNvSpPr>
          <p:nvPr/>
        </p:nvSpPr>
        <p:spPr>
          <a:xfrm>
            <a:off x="6441918" y="5372928"/>
            <a:ext cx="4259262" cy="101834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+mn-lt"/>
              </a:rPr>
              <a:t>Author: Ahmed Nasser</a:t>
            </a:r>
          </a:p>
          <a:p>
            <a:pPr marL="0" indent="0">
              <a:buNone/>
            </a:pPr>
            <a:r>
              <a:rPr lang="en-US" sz="2800" dirty="0">
                <a:latin typeface="+mn-lt"/>
              </a:rPr>
              <a:t>Date: 2024-03-20</a:t>
            </a:r>
            <a:endParaRPr lang="it-IT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179570" cy="3457971"/>
          </a:xfrm>
        </p:spPr>
        <p:txBody>
          <a:bodyPr/>
          <a:lstStyle/>
          <a:p>
            <a:r>
              <a:rPr lang="en-US" dirty="0"/>
              <a:t>Churn Analysis</a:t>
            </a:r>
          </a:p>
        </p:txBody>
      </p:sp>
    </p:spTree>
    <p:extLst>
      <p:ext uri="{BB962C8B-B14F-4D97-AF65-F5344CB8AC3E}">
        <p14:creationId xmlns:p14="http://schemas.microsoft.com/office/powerpoint/2010/main" val="168196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1938" y="578786"/>
            <a:ext cx="3102198" cy="678724"/>
          </a:xfrm>
        </p:spPr>
        <p:txBody>
          <a:bodyPr>
            <a:normAutofit/>
          </a:bodyPr>
          <a:lstStyle/>
          <a:p>
            <a:r>
              <a:rPr lang="en-US" dirty="0"/>
              <a:t>Review score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6999" y="1764116"/>
            <a:ext cx="4826264" cy="990179"/>
          </a:xfrm>
        </p:spPr>
        <p:txBody>
          <a:bodyPr>
            <a:normAutofit/>
          </a:bodyPr>
          <a:lstStyle/>
          <a:p>
            <a:r>
              <a:rPr lang="en-US" b="0" dirty="0"/>
              <a:t>The review score was at its peak at the beginning, then dropped to around 4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13EDC5B-45E2-9B98-706A-63F4A35ED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926" y="3144611"/>
            <a:ext cx="5172075" cy="3694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79A8C14B-94E9-9B62-DAD7-E4A04335B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99" y="3144612"/>
            <a:ext cx="5172075" cy="3694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676DCCC-18D8-ACC1-9A09-C4A140E5DC5B}"/>
              </a:ext>
            </a:extLst>
          </p:cNvPr>
          <p:cNvSpPr txBox="1">
            <a:spLocks/>
          </p:cNvSpPr>
          <p:nvPr/>
        </p:nvSpPr>
        <p:spPr>
          <a:xfrm>
            <a:off x="6868739" y="1764115"/>
            <a:ext cx="4826264" cy="990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The overall review score is 5</a:t>
            </a:r>
          </a:p>
        </p:txBody>
      </p:sp>
    </p:spTree>
    <p:extLst>
      <p:ext uri="{BB962C8B-B14F-4D97-AF65-F5344CB8AC3E}">
        <p14:creationId xmlns:p14="http://schemas.microsoft.com/office/powerpoint/2010/main" val="3418865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1938" y="578786"/>
            <a:ext cx="3102198" cy="678724"/>
          </a:xfrm>
        </p:spPr>
        <p:txBody>
          <a:bodyPr>
            <a:normAutofit/>
          </a:bodyPr>
          <a:lstStyle/>
          <a:p>
            <a:r>
              <a:rPr lang="en-US" dirty="0"/>
              <a:t>Delay impact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9161" y="2515021"/>
            <a:ext cx="4788652" cy="1827958"/>
          </a:xfrm>
        </p:spPr>
        <p:txBody>
          <a:bodyPr>
            <a:normAutofit/>
          </a:bodyPr>
          <a:lstStyle/>
          <a:p>
            <a:r>
              <a:rPr lang="en-US" b="0" dirty="0"/>
              <a:t>The delay in order delivery negatively impact the review score.</a:t>
            </a:r>
          </a:p>
          <a:p>
            <a:r>
              <a:rPr lang="en-US" b="0" dirty="0"/>
              <a:t>And contribute with 30.77% of the overall low score.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E914699-CD73-AA49-F900-5D6C72A9D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152525"/>
            <a:ext cx="7010400" cy="505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Brace 3">
            <a:extLst>
              <a:ext uri="{FF2B5EF4-FFF2-40B4-BE49-F238E27FC236}">
                <a16:creationId xmlns:a16="http://schemas.microsoft.com/office/drawing/2014/main" id="{0943495E-E5F9-D96B-099B-80259BE5DF0A}"/>
              </a:ext>
            </a:extLst>
          </p:cNvPr>
          <p:cNvSpPr/>
          <p:nvPr/>
        </p:nvSpPr>
        <p:spPr>
          <a:xfrm>
            <a:off x="7258051" y="1685926"/>
            <a:ext cx="314324" cy="1104900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AB4F35-791B-CB4F-491A-945006C63768}"/>
              </a:ext>
            </a:extLst>
          </p:cNvPr>
          <p:cNvSpPr txBox="1"/>
          <p:nvPr/>
        </p:nvSpPr>
        <p:spPr>
          <a:xfrm>
            <a:off x="7515225" y="2065437"/>
            <a:ext cx="1771650" cy="315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Caused by the delay</a:t>
            </a:r>
          </a:p>
        </p:txBody>
      </p:sp>
    </p:spTree>
    <p:extLst>
      <p:ext uri="{BB962C8B-B14F-4D97-AF65-F5344CB8AC3E}">
        <p14:creationId xmlns:p14="http://schemas.microsoft.com/office/powerpoint/2010/main" val="2657233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179570" cy="3457971"/>
          </a:xfrm>
        </p:spPr>
        <p:txBody>
          <a:bodyPr/>
          <a:lstStyle/>
          <a:p>
            <a:r>
              <a:rPr lang="en-US" dirty="0"/>
              <a:t>Predictive Model</a:t>
            </a:r>
          </a:p>
        </p:txBody>
      </p:sp>
    </p:spTree>
    <p:extLst>
      <p:ext uri="{BB962C8B-B14F-4D97-AF65-F5344CB8AC3E}">
        <p14:creationId xmlns:p14="http://schemas.microsoft.com/office/powerpoint/2010/main" val="1708449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1938" y="578786"/>
            <a:ext cx="3102198" cy="678724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Predictive Modeling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9161" y="2515021"/>
            <a:ext cx="4788652" cy="1827958"/>
          </a:xfrm>
        </p:spPr>
        <p:txBody>
          <a:bodyPr>
            <a:normAutofit/>
          </a:bodyPr>
          <a:lstStyle/>
          <a:p>
            <a:r>
              <a:rPr lang="en-US" b="0" dirty="0"/>
              <a:t>After conducting a churn analysis on the customer segment using the purchasing behavior and geographic location, I created a predictive model to forecast the next 12 months.</a:t>
            </a:r>
          </a:p>
        </p:txBody>
      </p:sp>
      <p:pic>
        <p:nvPicPr>
          <p:cNvPr id="8198" name="Picture 6">
            <a:extLst>
              <a:ext uri="{FF2B5EF4-FFF2-40B4-BE49-F238E27FC236}">
                <a16:creationId xmlns:a16="http://schemas.microsoft.com/office/drawing/2014/main" id="{3EF290E0-211D-FDD8-3E25-1CEC3B9B1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767" y="1106774"/>
            <a:ext cx="6502233" cy="4644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072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648200" cy="3457971"/>
          </a:xfrm>
        </p:spPr>
        <p:txBody>
          <a:bodyPr/>
          <a:lstStyle/>
          <a:p>
            <a:r>
              <a:rPr lang="en-US" dirty="0"/>
              <a:t>The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992641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831214"/>
          </a:xfrm>
        </p:spPr>
        <p:txBody>
          <a:bodyPr/>
          <a:lstStyle/>
          <a:p>
            <a:r>
              <a:rPr lang="en-US" dirty="0"/>
              <a:t>Findings &amp; Recommendations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54B61B9-26F6-B304-92CD-03053DAAF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28826" y="1953997"/>
            <a:ext cx="3924300" cy="555335"/>
          </a:xfrm>
        </p:spPr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028826" y="2489596"/>
            <a:ext cx="4848502" cy="3866753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company is on a growing scale since the beginning.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price &amp; quantity sales seasonality peak is in the fourth quarter of the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Most selling categories are related to home furniture, beauty products, and sports.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The highest states in purchasing </a:t>
            </a:r>
            <a:r>
              <a:rPr lang="en-US" b="0" u="sng" dirty="0"/>
              <a:t>value</a:t>
            </a:r>
            <a:r>
              <a:rPr lang="en-US" b="0" dirty="0"/>
              <a:t> are RJ, MG, and PR.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The payments value distribution are between 50 – 200.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The company’s rating are normally, but the order delivery delay have a high impact on the low ratings.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B9F9E8B-42CD-AC26-AFC9-F1F666956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03071" y="1934261"/>
            <a:ext cx="3943627" cy="464499"/>
          </a:xfrm>
        </p:spPr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50" name="Content Placeholder 49">
            <a:extLst>
              <a:ext uri="{FF2B5EF4-FFF2-40B4-BE49-F238E27FC236}">
                <a16:creationId xmlns:a16="http://schemas.microsoft.com/office/drawing/2014/main" id="{8F6B2AE9-DDE4-FD99-A235-3B39EEE21481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403071" y="2388600"/>
            <a:ext cx="4188854" cy="3967749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 a main dashboard with the most selling categories in the company user’s app.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Prioritize the low-price items in the search feature in the user’s app, to enhance the customer experience.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Minimize the order delivery duration, to enhance the customer’s reviews score or increase the estimated delivery time to develop honesty with the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Cooperation with the SEO team to increase the advertising in the highest states and cities in purchasing, to increase the customer base.</a:t>
            </a:r>
          </a:p>
        </p:txBody>
      </p:sp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192"/>
            <a:ext cx="5655197" cy="1997867"/>
          </a:xfrm>
        </p:spPr>
        <p:txBody>
          <a:bodyPr anchor="b"/>
          <a:lstStyle/>
          <a:p>
            <a:r>
              <a:rPr lang="en-US" dirty="0"/>
              <a:t>Appendix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E1CF79-4FDC-8CAF-CC16-E309A2C49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705177"/>
            <a:ext cx="5733772" cy="448990"/>
          </a:xfrm>
        </p:spPr>
        <p:txBody>
          <a:bodyPr/>
          <a:lstStyle/>
          <a:p>
            <a:r>
              <a:rPr lang="en-US" dirty="0"/>
              <a:t>Link for the documentation files on GitHub: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9" y="3154166"/>
            <a:ext cx="5733773" cy="30327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hlinkClick r:id="rId3"/>
              </a:rPr>
              <a:t>github.com/a7mdNasrr/</a:t>
            </a:r>
            <a:r>
              <a:rPr lang="en-US" dirty="0" err="1">
                <a:hlinkClick r:id="rId3"/>
              </a:rPr>
              <a:t>Olist</a:t>
            </a:r>
            <a:r>
              <a:rPr lang="en-US" dirty="0">
                <a:hlinkClick r:id="rId3"/>
              </a:rPr>
              <a:t>-Brazilian-E-commerce-Analysis-Project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577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sz="4000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199" y="3238103"/>
            <a:ext cx="7000569" cy="3118247"/>
          </a:xfrm>
        </p:spPr>
        <p:txBody>
          <a:bodyPr>
            <a:noAutofit/>
          </a:bodyPr>
          <a:lstStyle/>
          <a:p>
            <a:r>
              <a:rPr lang="en-US" dirty="0"/>
              <a:t>Ahmed Nasser, Data Analyst</a:t>
            </a:r>
          </a:p>
          <a:p>
            <a:r>
              <a:rPr lang="en-US" dirty="0"/>
              <a:t>Email: a-n-ahmed@hotmail.com</a:t>
            </a:r>
          </a:p>
          <a:p>
            <a:r>
              <a:rPr lang="en-US" dirty="0"/>
              <a:t>Portfolio: a7mdnasrr.github.io/AhmedNasser.github.io</a:t>
            </a:r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Presentation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674013"/>
            <a:ext cx="3238500" cy="3679162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 action="ppaction://hlinksldjump"/>
              </a:rPr>
              <a:t>Introduction</a:t>
            </a:r>
            <a:endParaRPr lang="en-US" dirty="0">
              <a:hlinkClick r:id="rId4" action="ppaction://hlinksldjump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 action="ppaction://hlinksldjump"/>
              </a:rPr>
              <a:t>Exploring the data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 action="ppaction://hlinksldjump"/>
              </a:rPr>
              <a:t>Find the customer segmentation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6" action="ppaction://hlinksldjump"/>
              </a:rPr>
              <a:t>Create Churn Analysis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7" action="ppaction://hlinksldjump"/>
              </a:rPr>
              <a:t>Design a Predictive Model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8" action="ppaction://hlinksldjump"/>
              </a:rPr>
              <a:t>The recommendations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9" action="ppaction://hlinksldjump"/>
              </a:rPr>
              <a:t>Appendix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/>
          <a:p>
            <a:r>
              <a:rPr lang="en-US" b="0" dirty="0"/>
              <a:t>As a senior data analyst working at a fast-growing e-commerce platform, </a:t>
            </a:r>
            <a:r>
              <a:rPr lang="en-US" b="0" dirty="0" err="1"/>
              <a:t>Olist</a:t>
            </a:r>
            <a:r>
              <a:rPr lang="en-US" b="0" dirty="0"/>
              <a:t>, based in Brazil. </a:t>
            </a:r>
          </a:p>
          <a:p>
            <a:r>
              <a:rPr lang="en-US" b="0" dirty="0"/>
              <a:t>The company operates a marketplace connecting sellers and buyers across various product categories.</a:t>
            </a:r>
          </a:p>
          <a:p>
            <a:r>
              <a:rPr lang="en-US" b="0" dirty="0"/>
              <a:t>My task is to analyze the available dataset to derive actionable insights to improve business operations and customer experience, by first answering the business objectives. </a:t>
            </a:r>
          </a:p>
          <a:p>
            <a:r>
              <a:rPr lang="en-US" dirty="0"/>
              <a:t>In this analysis case study, I'll use the six steps of the data analysis process, which is (Ask, Prepare, Process, Analyze, Share, and Act).</a:t>
            </a:r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179570" cy="3457971"/>
          </a:xfrm>
        </p:spPr>
        <p:txBody>
          <a:bodyPr/>
          <a:lstStyle/>
          <a:p>
            <a:r>
              <a:rPr lang="en-US" dirty="0"/>
              <a:t>Exploring the data</a:t>
            </a:r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4338" y="558059"/>
            <a:ext cx="3102198" cy="678724"/>
          </a:xfrm>
        </p:spPr>
        <p:txBody>
          <a:bodyPr/>
          <a:lstStyle/>
          <a:p>
            <a:r>
              <a:rPr lang="en-US" dirty="0"/>
              <a:t>Orders trend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9161" y="2515021"/>
            <a:ext cx="4788652" cy="1827958"/>
          </a:xfrm>
        </p:spPr>
        <p:txBody>
          <a:bodyPr>
            <a:normAutofit lnSpcReduction="10000"/>
          </a:bodyPr>
          <a:lstStyle/>
          <a:p>
            <a:r>
              <a:rPr lang="en-US" b="0" dirty="0"/>
              <a:t>From this visual we notice that the company started at the end of 2016, and with a noticeable increase in the end of 2017</a:t>
            </a:r>
          </a:p>
          <a:p>
            <a:r>
              <a:rPr lang="en-US" b="0" dirty="0"/>
              <a:t>And a near-stability in volume till the med of 2018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D0ABDFB-C093-16AF-3070-AF064EAA2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097" y="1445381"/>
            <a:ext cx="6380903" cy="4557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1284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179570" cy="3457971"/>
          </a:xfrm>
        </p:spPr>
        <p:txBody>
          <a:bodyPr/>
          <a:lstStyle/>
          <a:p>
            <a:r>
              <a:rPr lang="en-US" dirty="0"/>
              <a:t>customer segmentation</a:t>
            </a:r>
          </a:p>
        </p:txBody>
      </p:sp>
    </p:spTree>
    <p:extLst>
      <p:ext uri="{BB962C8B-B14F-4D97-AF65-F5344CB8AC3E}">
        <p14:creationId xmlns:p14="http://schemas.microsoft.com/office/powerpoint/2010/main" val="2090419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87" y="662834"/>
            <a:ext cx="3144837" cy="678724"/>
          </a:xfrm>
        </p:spPr>
        <p:txBody>
          <a:bodyPr>
            <a:normAutofit fontScale="90000"/>
          </a:bodyPr>
          <a:lstStyle/>
          <a:p>
            <a:r>
              <a:rPr lang="en-US" dirty="0"/>
              <a:t>Most purchased products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9161" y="2515021"/>
            <a:ext cx="4788652" cy="1827958"/>
          </a:xfrm>
        </p:spPr>
        <p:txBody>
          <a:bodyPr>
            <a:normAutofit/>
          </a:bodyPr>
          <a:lstStyle/>
          <a:p>
            <a:r>
              <a:rPr lang="en-US" b="0" dirty="0"/>
              <a:t>The best-selling categories are related to home furniture, beauty products, and sports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7418038-38AD-F9A6-2F5D-F320D626C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129" y="1257510"/>
            <a:ext cx="6653871" cy="4752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1683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1938" y="578786"/>
            <a:ext cx="3102198" cy="678724"/>
          </a:xfrm>
        </p:spPr>
        <p:txBody>
          <a:bodyPr/>
          <a:lstStyle/>
          <a:p>
            <a:r>
              <a:rPr lang="en-US" dirty="0"/>
              <a:t>Highest states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8211" y="1762546"/>
            <a:ext cx="4807214" cy="799679"/>
          </a:xfrm>
        </p:spPr>
        <p:txBody>
          <a:bodyPr>
            <a:normAutofit/>
          </a:bodyPr>
          <a:lstStyle/>
          <a:p>
            <a:r>
              <a:rPr lang="en-US" b="0" dirty="0"/>
              <a:t>The highest states in purchasing </a:t>
            </a:r>
            <a:r>
              <a:rPr lang="en-US" b="0" u="sng" dirty="0"/>
              <a:t>value</a:t>
            </a:r>
            <a:r>
              <a:rPr lang="en-US" b="0" dirty="0"/>
              <a:t> are RJ, MG, and PR</a:t>
            </a:r>
          </a:p>
          <a:p>
            <a:endParaRPr lang="en-US" b="0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EE1ECB8-2F16-A6EE-55AF-2AC0E8DD0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40" y="2676525"/>
            <a:ext cx="5478485" cy="4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DBE4F746-80CA-4413-8323-391942E9B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76524"/>
            <a:ext cx="5854065" cy="4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B57C5704-67B0-3B55-91D1-D96EEAB5B03A}"/>
              </a:ext>
            </a:extLst>
          </p:cNvPr>
          <p:cNvSpPr txBox="1">
            <a:spLocks/>
          </p:cNvSpPr>
          <p:nvPr/>
        </p:nvSpPr>
        <p:spPr>
          <a:xfrm>
            <a:off x="6096000" y="1762546"/>
            <a:ext cx="4807214" cy="799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The highest states in purchasing quantities are SP, RJ, and MG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820951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1938" y="578786"/>
            <a:ext cx="3102198" cy="678724"/>
          </a:xfrm>
        </p:spPr>
        <p:txBody>
          <a:bodyPr>
            <a:normAutofit fontScale="90000"/>
          </a:bodyPr>
          <a:lstStyle/>
          <a:p>
            <a:r>
              <a:rPr lang="en-US" dirty="0"/>
              <a:t>Payments distribution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9161" y="2515021"/>
            <a:ext cx="4788652" cy="1827958"/>
          </a:xfrm>
        </p:spPr>
        <p:txBody>
          <a:bodyPr>
            <a:normAutofit/>
          </a:bodyPr>
          <a:lstStyle/>
          <a:p>
            <a:r>
              <a:rPr lang="en-US" b="0" dirty="0"/>
              <a:t>Regarding the payments value distribution, we found that most selling products are between 50 - 200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26F7B7E-4059-8235-9C01-3FC39066D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813" y="1019175"/>
            <a:ext cx="7009912" cy="5007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7409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documentManagement/types"/>
    <ds:schemaRef ds:uri="http://purl.org/dc/elements/1.1/"/>
    <ds:schemaRef ds:uri="230e9df3-be65-4c73-a93b-d1236ebd677e"/>
    <ds:schemaRef ds:uri="16c05727-aa75-4e4a-9b5f-8a80a1165891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purl.org/dc/dcmitype/"/>
    <ds:schemaRef ds:uri="http://schemas.openxmlformats.org/package/2006/metadata/core-properties"/>
    <ds:schemaRef ds:uri="http://schemas.microsoft.com/sharepoint/v3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{3AB12EDD-9FE7-456E-BCBA-E624DCC3CDB7}tf67328976_win32</Template>
  <TotalTime>169</TotalTime>
  <Words>556</Words>
  <Application>Microsoft Office PowerPoint</Application>
  <PresentationFormat>Widescreen</PresentationFormat>
  <Paragraphs>80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Tenorite</vt:lpstr>
      <vt:lpstr>Custom</vt:lpstr>
      <vt:lpstr>Brazilian E-commerce from Olist</vt:lpstr>
      <vt:lpstr>Presentation summary</vt:lpstr>
      <vt:lpstr>Introduction</vt:lpstr>
      <vt:lpstr>Exploring the data</vt:lpstr>
      <vt:lpstr>Orders trend</vt:lpstr>
      <vt:lpstr>customer segmentation</vt:lpstr>
      <vt:lpstr>Most purchased products </vt:lpstr>
      <vt:lpstr>Highest states</vt:lpstr>
      <vt:lpstr>Payments distribution</vt:lpstr>
      <vt:lpstr>Churn Analysis</vt:lpstr>
      <vt:lpstr>Review score</vt:lpstr>
      <vt:lpstr>Delay impact</vt:lpstr>
      <vt:lpstr>Predictive Model</vt:lpstr>
      <vt:lpstr>Predictive Modeling</vt:lpstr>
      <vt:lpstr>The recommendations</vt:lpstr>
      <vt:lpstr>Findings &amp; Recommendations</vt:lpstr>
      <vt:lpstr>Appendix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Brazilian E-commerce from Olist</dc:title>
  <dc:creator>Ahmad Nasser</dc:creator>
  <cp:lastModifiedBy>Ahmad Nasser</cp:lastModifiedBy>
  <cp:revision>8</cp:revision>
  <dcterms:created xsi:type="dcterms:W3CDTF">2024-03-23T19:58:28Z</dcterms:created>
  <dcterms:modified xsi:type="dcterms:W3CDTF">2024-03-23T22:47:33Z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