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80" r:id="rId8"/>
    <p:sldId id="297" r:id="rId9"/>
    <p:sldId id="286" r:id="rId10"/>
    <p:sldId id="300" r:id="rId11"/>
    <p:sldId id="298" r:id="rId12"/>
    <p:sldId id="287" r:id="rId13"/>
    <p:sldId id="299" r:id="rId14"/>
    <p:sldId id="291" r:id="rId15"/>
    <p:sldId id="288" r:id="rId16"/>
    <p:sldId id="301" r:id="rId17"/>
    <p:sldId id="289" r:id="rId18"/>
    <p:sldId id="292" r:id="rId19"/>
    <p:sldId id="302" r:id="rId20"/>
    <p:sldId id="303" r:id="rId21"/>
    <p:sldId id="290" r:id="rId22"/>
    <p:sldId id="295" r:id="rId23"/>
    <p:sldId id="293" r:id="rId24"/>
    <p:sldId id="296" r:id="rId25"/>
    <p:sldId id="294" r:id="rId26"/>
    <p:sldId id="281" r:id="rId27"/>
    <p:sldId id="28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0655" autoAdjust="0"/>
  </p:normalViewPr>
  <p:slideViewPr>
    <p:cSldViewPr snapToGrid="0">
      <p:cViewPr varScale="1">
        <p:scale>
          <a:sx n="111" d="100"/>
          <a:sy n="111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0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01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0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8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86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7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63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1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4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9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3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8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7mdNasrr/Olist-Brazilian-E-commerce-Analysis-Projec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671424" cy="1585110"/>
          </a:xfrm>
        </p:spPr>
        <p:txBody>
          <a:bodyPr anchor="ctr"/>
          <a:lstStyle/>
          <a:p>
            <a:r>
              <a:rPr lang="it-IT" dirty="0"/>
              <a:t>Brazilian E-commerce from Olist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2FA063-8DF5-3EE6-1BB9-D4E4A1F5107E}"/>
              </a:ext>
            </a:extLst>
          </p:cNvPr>
          <p:cNvSpPr txBox="1">
            <a:spLocks/>
          </p:cNvSpPr>
          <p:nvPr/>
        </p:nvSpPr>
        <p:spPr>
          <a:xfrm>
            <a:off x="6441918" y="5372928"/>
            <a:ext cx="4259262" cy="10183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</a:rPr>
              <a:t>Author: Ahmed Nasser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Date: 2024-03-20</a:t>
            </a:r>
            <a:endParaRPr lang="it-IT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/>
          <a:lstStyle/>
          <a:p>
            <a:r>
              <a:rPr lang="en-US" dirty="0"/>
              <a:t>Highest states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E4F746-80CA-4413-8323-391942E9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1" y="1349468"/>
            <a:ext cx="6886359" cy="49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7C5704-67B0-3B55-91D1-D96EEAB5B03A}"/>
              </a:ext>
            </a:extLst>
          </p:cNvPr>
          <p:cNvSpPr txBox="1">
            <a:spLocks/>
          </p:cNvSpPr>
          <p:nvPr/>
        </p:nvSpPr>
        <p:spPr>
          <a:xfrm>
            <a:off x="1012741" y="2720079"/>
            <a:ext cx="4807214" cy="79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highest states in purchasing quantities are SP, RJ, and MG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0777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9041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/>
          <a:lstStyle/>
          <a:p>
            <a:r>
              <a:rPr lang="en-US" dirty="0"/>
              <a:t>Highest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211" y="1762546"/>
            <a:ext cx="4807214" cy="799679"/>
          </a:xfrm>
        </p:spPr>
        <p:txBody>
          <a:bodyPr>
            <a:normAutofit/>
          </a:bodyPr>
          <a:lstStyle/>
          <a:p>
            <a:r>
              <a:rPr lang="en-US" b="0" dirty="0"/>
              <a:t>The highest states in purchasing </a:t>
            </a:r>
            <a:r>
              <a:rPr lang="en-US" b="0" u="sng" dirty="0"/>
              <a:t>value</a:t>
            </a:r>
            <a:r>
              <a:rPr lang="en-US" b="0" dirty="0"/>
              <a:t> are SP, RJ, and MG.</a:t>
            </a:r>
          </a:p>
          <a:p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7C5704-67B0-3B55-91D1-D96EEAB5B03A}"/>
              </a:ext>
            </a:extLst>
          </p:cNvPr>
          <p:cNvSpPr txBox="1">
            <a:spLocks/>
          </p:cNvSpPr>
          <p:nvPr/>
        </p:nvSpPr>
        <p:spPr>
          <a:xfrm>
            <a:off x="6096000" y="1762546"/>
            <a:ext cx="4807214" cy="79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Highest Categories in purchasing value in the highest state (SP)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C1CB4A-5E9B-F5BE-89C4-C88260CB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94" y="2539355"/>
            <a:ext cx="5854966" cy="41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5A637A1-5A1E-DCD0-983B-83B22208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2" y="2591111"/>
            <a:ext cx="5724489" cy="40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7" y="578786"/>
            <a:ext cx="3566273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states in spending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429" y="2176434"/>
            <a:ext cx="4272196" cy="799679"/>
          </a:xfrm>
        </p:spPr>
        <p:txBody>
          <a:bodyPr>
            <a:normAutofit/>
          </a:bodyPr>
          <a:lstStyle/>
          <a:p>
            <a:r>
              <a:rPr lang="en-US" b="0" dirty="0"/>
              <a:t>Below is the states’ average spending (Highest/Lowest)</a:t>
            </a:r>
          </a:p>
          <a:p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2F5745-1F4B-936E-65C9-2433F47B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25" y="1180375"/>
            <a:ext cx="7138375" cy="50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6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Payments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Regarding the payments value distribution, we found that most selling products are between 50 - 250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6F7B7E-4059-8235-9C01-3FC39066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813" y="1019175"/>
            <a:ext cx="7009912" cy="50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6819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/>
          </a:bodyPr>
          <a:lstStyle/>
          <a:p>
            <a:r>
              <a:rPr lang="en-US" dirty="0"/>
              <a:t>Churn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As we can see the churn rate was 100% until the first quarter of 2017, then started to decrease slowly.</a:t>
            </a:r>
          </a:p>
          <a:p>
            <a:r>
              <a:rPr lang="en-US" b="0" dirty="0"/>
              <a:t>Overall Churn Rate is 99.76%, and Retention is 0.24%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22C5839-E210-5BF6-BF4D-2803F5DB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9" y="1257510"/>
            <a:ext cx="6473261" cy="46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833692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 </a:t>
            </a:r>
            <a:r>
              <a:rPr lang="en-US" dirty="0" err="1"/>
              <a:t>ChurnRate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This visual showing months with high churn rate over the years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3CAC079-3F93-8900-2B6A-7CBB1178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759" y="1188499"/>
            <a:ext cx="6533647" cy="466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1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/>
          </a:bodyPr>
          <a:lstStyle/>
          <a:p>
            <a:r>
              <a:rPr lang="en-US" dirty="0"/>
              <a:t>Review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999" y="1764116"/>
            <a:ext cx="4826264" cy="990179"/>
          </a:xfrm>
        </p:spPr>
        <p:txBody>
          <a:bodyPr>
            <a:normAutofit/>
          </a:bodyPr>
          <a:lstStyle/>
          <a:p>
            <a:r>
              <a:rPr lang="en-US" b="0" dirty="0"/>
              <a:t>The review score was at its peak at the beginning, then dropped to around 4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3EDC5B-45E2-9B98-706A-63F4A35E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6" y="3144611"/>
            <a:ext cx="5172075" cy="36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A8C14B-94E9-9B62-DAD7-E4A04335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9" y="3144612"/>
            <a:ext cx="5172075" cy="36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76DCCC-18D8-ACC1-9A09-C4A140E5DC5B}"/>
              </a:ext>
            </a:extLst>
          </p:cNvPr>
          <p:cNvSpPr txBox="1">
            <a:spLocks/>
          </p:cNvSpPr>
          <p:nvPr/>
        </p:nvSpPr>
        <p:spPr>
          <a:xfrm>
            <a:off x="6868739" y="1764115"/>
            <a:ext cx="4826264" cy="99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overall review score is 5</a:t>
            </a:r>
          </a:p>
        </p:txBody>
      </p:sp>
    </p:spTree>
    <p:extLst>
      <p:ext uri="{BB962C8B-B14F-4D97-AF65-F5344CB8AC3E}">
        <p14:creationId xmlns:p14="http://schemas.microsoft.com/office/powerpoint/2010/main" val="34188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/>
          </a:bodyPr>
          <a:lstStyle/>
          <a:p>
            <a:r>
              <a:rPr lang="en-US" dirty="0"/>
              <a:t>Delay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The delay in order delivery negatively impact the review score.</a:t>
            </a:r>
          </a:p>
          <a:p>
            <a:r>
              <a:rPr lang="en-US" b="0" dirty="0"/>
              <a:t>And contribute with 33.83% of the overall low score.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914699-CD73-AA49-F900-5D6C72A9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52525"/>
            <a:ext cx="70104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0943495E-E5F9-D96B-099B-80259BE5DF0A}"/>
              </a:ext>
            </a:extLst>
          </p:cNvPr>
          <p:cNvSpPr/>
          <p:nvPr/>
        </p:nvSpPr>
        <p:spPr>
          <a:xfrm>
            <a:off x="7258051" y="1685926"/>
            <a:ext cx="314324" cy="110490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B4F35-791B-CB4F-491A-945006C63768}"/>
              </a:ext>
            </a:extLst>
          </p:cNvPr>
          <p:cNvSpPr txBox="1"/>
          <p:nvPr/>
        </p:nvSpPr>
        <p:spPr>
          <a:xfrm>
            <a:off x="7515225" y="2065437"/>
            <a:ext cx="1771650" cy="31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Caused by the delay</a:t>
            </a:r>
          </a:p>
        </p:txBody>
      </p:sp>
    </p:spTree>
    <p:extLst>
      <p:ext uri="{BB962C8B-B14F-4D97-AF65-F5344CB8AC3E}">
        <p14:creationId xmlns:p14="http://schemas.microsoft.com/office/powerpoint/2010/main" val="26572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Presentation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238500" cy="36791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Introduction</a:t>
            </a:r>
            <a:endParaRPr lang="en-US" dirty="0">
              <a:hlinkClick r:id="rId4" action="ppaction://hlinksldjum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Exploring the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Find the customer segmentation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Create Churn 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Design a Predictive 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The recommendations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70844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38" y="578786"/>
            <a:ext cx="3102198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After conducting a churn analysis on the customer segment using the purchasing behavior and geographic location, I created a predictive model to forecast the next 12 months.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EF290E0-211D-FDD8-3E25-1CEC3B9B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67" y="1106774"/>
            <a:ext cx="6502233" cy="46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7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648200" cy="3457971"/>
          </a:xfrm>
        </p:spPr>
        <p:txBody>
          <a:bodyPr/>
          <a:lstStyle/>
          <a:p>
            <a:r>
              <a:rPr lang="en-US" dirty="0"/>
              <a:t>The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9264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831214"/>
          </a:xfrm>
        </p:spPr>
        <p:txBody>
          <a:bodyPr/>
          <a:lstStyle/>
          <a:p>
            <a:r>
              <a:rPr lang="en-US" dirty="0"/>
              <a:t>Findings &amp; Recommendations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6426" y="1888842"/>
            <a:ext cx="3924300" cy="555335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696426" y="2398760"/>
            <a:ext cx="4848502" cy="420044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is on a growing scale since the beginning, with around 20% growth rate in the last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Seasonality trend starts from March till August.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Most selling categories are related to home furniture, beauty products, and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highest states in purchasing </a:t>
            </a:r>
            <a:r>
              <a:rPr lang="en-US" b="0" u="sng" dirty="0"/>
              <a:t>value</a:t>
            </a:r>
            <a:r>
              <a:rPr lang="en-US" b="0" dirty="0"/>
              <a:t> are RJ, MG, and 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payments value distribution are between 50 – 250.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company’s rating is overall high, but the order delivery delay have a high impact on the low ratings.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1751" y="1888842"/>
            <a:ext cx="3943627" cy="46449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71751" y="2398760"/>
            <a:ext cx="4188854" cy="396774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main dashboard with the most selling categories in the company user’s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Prioritize the low-price items in the search feature in the user’s app, to enhance the customer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the order delivery duration, to enhance the customer’s reviews score or increase the estimated delivery time to develop honesty with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Cooperation with the SEO team to increase the advertising in the highest states and cities in purchasing, to increase the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Link for the documentation files on GitHub: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github.com/a7mdNasrr/</a:t>
            </a:r>
            <a:r>
              <a:rPr lang="en-US" dirty="0" err="1">
                <a:hlinkClick r:id="rId3"/>
              </a:rPr>
              <a:t>Olist</a:t>
            </a:r>
            <a:r>
              <a:rPr lang="en-US" dirty="0">
                <a:hlinkClick r:id="rId3"/>
              </a:rPr>
              <a:t>-Brazilian-E-commerce-Analysis-Project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7000569" cy="3118247"/>
          </a:xfrm>
        </p:spPr>
        <p:txBody>
          <a:bodyPr>
            <a:noAutofit/>
          </a:bodyPr>
          <a:lstStyle/>
          <a:p>
            <a:r>
              <a:rPr lang="en-US" dirty="0"/>
              <a:t>Ahmed Nasser, Data Analyst</a:t>
            </a:r>
          </a:p>
          <a:p>
            <a:r>
              <a:rPr lang="en-US" dirty="0"/>
              <a:t>Email: a-n-ahmed@hotmail.com</a:t>
            </a:r>
          </a:p>
          <a:p>
            <a:r>
              <a:rPr lang="en-US" dirty="0"/>
              <a:t>Portfolio: a7mdnasrr.github.io/AhmedNasser.github.io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As a senior data analyst working at a fast-growing e-commerce platform, </a:t>
            </a:r>
            <a:r>
              <a:rPr lang="en-US" b="0" dirty="0" err="1"/>
              <a:t>Olist</a:t>
            </a:r>
            <a:r>
              <a:rPr lang="en-US" b="0" dirty="0"/>
              <a:t>, based in Brazil. </a:t>
            </a:r>
          </a:p>
          <a:p>
            <a:r>
              <a:rPr lang="en-US" b="0" dirty="0"/>
              <a:t>The company operates a marketplace connecting sellers and buyers across various product categories.</a:t>
            </a:r>
          </a:p>
          <a:p>
            <a:r>
              <a:rPr lang="en-US" b="0" dirty="0"/>
              <a:t>My task is to analyze the available dataset to derive actionable insights to improve business operations and customer experience, by first answering the business objectives. </a:t>
            </a:r>
          </a:p>
          <a:p>
            <a:r>
              <a:rPr lang="en-US" dirty="0"/>
              <a:t>In this analysis case study, I'll use the six steps of the data analysis process, which is (Ask, Prepare, Process, Analyze, Share, and Act).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7" y="558059"/>
            <a:ext cx="3583475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Company Summary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7D38F6B-FA6E-0B61-4706-F4F91FD5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84" y="2866597"/>
            <a:ext cx="5096766" cy="364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484728-96A7-1890-E815-231863F1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4044" y="1451863"/>
            <a:ext cx="4971751" cy="1023918"/>
          </a:xfrm>
        </p:spPr>
        <p:txBody>
          <a:bodyPr/>
          <a:lstStyle/>
          <a:p>
            <a:r>
              <a:rPr lang="en-US" b="0" i="0" dirty="0">
                <a:solidFill>
                  <a:srgbClr val="1C1C1C"/>
                </a:solidFill>
                <a:effectLst/>
                <a:highlight>
                  <a:srgbClr val="FFFFFF"/>
                </a:highlight>
                <a:latin typeface="Inter"/>
              </a:rPr>
              <a:t>The overall yearly trend indicates that the company is experiencing rapid growth</a:t>
            </a:r>
            <a:r>
              <a:rPr lang="en-US" b="0" dirty="0"/>
              <a:t>, with a </a:t>
            </a:r>
            <a:r>
              <a:rPr lang="en-US" dirty="0"/>
              <a:t>19%</a:t>
            </a:r>
            <a:r>
              <a:rPr lang="en-US" b="0" dirty="0"/>
              <a:t> growth rate in the last year.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0DBB7019-914D-14D9-7277-80CFEBB15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689844"/>
              </p:ext>
            </p:extLst>
          </p:nvPr>
        </p:nvGraphicFramePr>
        <p:xfrm>
          <a:off x="262216" y="1742810"/>
          <a:ext cx="639706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9">
                  <a:extLst>
                    <a:ext uri="{9D8B030D-6E8A-4147-A177-3AD203B41FA5}">
                      <a16:colId xmlns:a16="http://schemas.microsoft.com/office/drawing/2014/main" val="197477540"/>
                    </a:ext>
                  </a:extLst>
                </a:gridCol>
                <a:gridCol w="1224598">
                  <a:extLst>
                    <a:ext uri="{9D8B030D-6E8A-4147-A177-3AD203B41FA5}">
                      <a16:colId xmlns:a16="http://schemas.microsoft.com/office/drawing/2014/main" val="2839865819"/>
                    </a:ext>
                  </a:extLst>
                </a:gridCol>
                <a:gridCol w="1106743">
                  <a:extLst>
                    <a:ext uri="{9D8B030D-6E8A-4147-A177-3AD203B41FA5}">
                      <a16:colId xmlns:a16="http://schemas.microsoft.com/office/drawing/2014/main" val="3325453257"/>
                    </a:ext>
                  </a:extLst>
                </a:gridCol>
                <a:gridCol w="1087184">
                  <a:extLst>
                    <a:ext uri="{9D8B030D-6E8A-4147-A177-3AD203B41FA5}">
                      <a16:colId xmlns:a16="http://schemas.microsoft.com/office/drawing/2014/main" val="2718574273"/>
                    </a:ext>
                  </a:extLst>
                </a:gridCol>
                <a:gridCol w="909256">
                  <a:extLst>
                    <a:ext uri="{9D8B030D-6E8A-4147-A177-3AD203B41FA5}">
                      <a16:colId xmlns:a16="http://schemas.microsoft.com/office/drawing/2014/main" val="1215705218"/>
                    </a:ext>
                  </a:extLst>
                </a:gridCol>
                <a:gridCol w="1091762">
                  <a:extLst>
                    <a:ext uri="{9D8B030D-6E8A-4147-A177-3AD203B41FA5}">
                      <a16:colId xmlns:a16="http://schemas.microsoft.com/office/drawing/2014/main" val="1837671517"/>
                    </a:ext>
                  </a:extLst>
                </a:gridCol>
              </a:tblGrid>
              <a:tr h="282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Current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Last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Historical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Highest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6790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6533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4550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7934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66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1125306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1162720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764429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817058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1348281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5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Growth%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(-14.42%)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303578"/>
                  </a:ext>
                </a:extLst>
              </a:tr>
            </a:tbl>
          </a:graphicData>
        </a:graphic>
      </p:graphicFrame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BD716D0-D810-F8E4-3BA5-1B58490FC913}"/>
              </a:ext>
            </a:extLst>
          </p:cNvPr>
          <p:cNvSpPr txBox="1">
            <a:spLocks/>
          </p:cNvSpPr>
          <p:nvPr/>
        </p:nvSpPr>
        <p:spPr>
          <a:xfrm>
            <a:off x="428444" y="3940477"/>
            <a:ext cx="4971751" cy="102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1C1C1C"/>
                </a:solidFill>
                <a:highlight>
                  <a:srgbClr val="FFFFFF"/>
                </a:highlight>
                <a:latin typeface="Inter"/>
              </a:rPr>
              <a:t>From the table above we notice that the Volume growth rate is around 4% from the last month, and 50% from the same month last year.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7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558059"/>
            <a:ext cx="3102198" cy="678724"/>
          </a:xfrm>
        </p:spPr>
        <p:txBody>
          <a:bodyPr/>
          <a:lstStyle/>
          <a:p>
            <a:r>
              <a:rPr lang="en-US" dirty="0"/>
              <a:t>Orders trend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From this visual we notice that the company started at the end of 2016, and with a noticeable increase in the end of 2017</a:t>
            </a:r>
          </a:p>
          <a:p>
            <a:r>
              <a:rPr lang="en-US" b="0" dirty="0"/>
              <a:t>And a near-stability in volume till the med of 2018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DC57625E-ABEA-F6E4-EB93-9C12AE0BA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976034"/>
              </p:ext>
            </p:extLst>
          </p:nvPr>
        </p:nvGraphicFramePr>
        <p:xfrm>
          <a:off x="6737449" y="897421"/>
          <a:ext cx="508287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27">
                  <a:extLst>
                    <a:ext uri="{9D8B030D-6E8A-4147-A177-3AD203B41FA5}">
                      <a16:colId xmlns:a16="http://schemas.microsoft.com/office/drawing/2014/main" val="2839865819"/>
                    </a:ext>
                  </a:extLst>
                </a:gridCol>
                <a:gridCol w="1216324">
                  <a:extLst>
                    <a:ext uri="{9D8B030D-6E8A-4147-A177-3AD203B41FA5}">
                      <a16:colId xmlns:a16="http://schemas.microsoft.com/office/drawing/2014/main" val="3325453257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2718574273"/>
                    </a:ext>
                  </a:extLst>
                </a:gridCol>
                <a:gridCol w="1166485">
                  <a:extLst>
                    <a:ext uri="{9D8B030D-6E8A-4147-A177-3AD203B41FA5}">
                      <a16:colId xmlns:a16="http://schemas.microsoft.com/office/drawing/2014/main" val="1837671517"/>
                    </a:ext>
                  </a:extLst>
                </a:gridCol>
              </a:tblGrid>
              <a:tr h="2825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Lowest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 orders monthly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Highest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66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777396.3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1348281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540397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0C6F3BFB-D292-7C44-D120-72BF2CF32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39" y="2812211"/>
            <a:ext cx="5410488" cy="38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465826"/>
            <a:ext cx="3603982" cy="770957"/>
          </a:xfrm>
        </p:spPr>
        <p:txBody>
          <a:bodyPr>
            <a:normAutofit/>
          </a:bodyPr>
          <a:lstStyle/>
          <a:p>
            <a:r>
              <a:rPr lang="en-US" dirty="0"/>
              <a:t>Order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028151" cy="1827958"/>
          </a:xfrm>
        </p:spPr>
        <p:txBody>
          <a:bodyPr>
            <a:normAutofit/>
          </a:bodyPr>
          <a:lstStyle/>
          <a:p>
            <a:r>
              <a:rPr lang="en-US" b="0" dirty="0"/>
              <a:t>Regarding this chart we notice that </a:t>
            </a:r>
            <a:r>
              <a:rPr lang="en-US" dirty="0"/>
              <a:t>delivered</a:t>
            </a:r>
            <a:r>
              <a:rPr lang="en-US" b="0" dirty="0"/>
              <a:t> orders are increasing over time, supporting that the number of orders are increasing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9CD5DFD4-7B99-17D9-FDE9-6044DBFC6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29" y="728367"/>
            <a:ext cx="7561771" cy="540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465826"/>
            <a:ext cx="3603982" cy="770957"/>
          </a:xfrm>
        </p:spPr>
        <p:txBody>
          <a:bodyPr>
            <a:normAutofit fontScale="90000"/>
          </a:bodyPr>
          <a:lstStyle/>
          <a:p>
            <a:r>
              <a:rPr lang="en-US" dirty="0"/>
              <a:t>Seasonality trend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This visual shows that there’s seasonal trend starting from March till August.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C8E108-E0FB-40A1-E240-53A006EF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85" y="1236783"/>
            <a:ext cx="6349055" cy="45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5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662834"/>
            <a:ext cx="3144837" cy="678724"/>
          </a:xfrm>
        </p:spPr>
        <p:txBody>
          <a:bodyPr>
            <a:normAutofit fontScale="90000"/>
          </a:bodyPr>
          <a:lstStyle/>
          <a:p>
            <a:r>
              <a:rPr lang="en-US" dirty="0"/>
              <a:t>Most purchased products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161" y="2515021"/>
            <a:ext cx="4788652" cy="1827958"/>
          </a:xfrm>
        </p:spPr>
        <p:txBody>
          <a:bodyPr>
            <a:normAutofit/>
          </a:bodyPr>
          <a:lstStyle/>
          <a:p>
            <a:r>
              <a:rPr lang="en-US" b="0" dirty="0"/>
              <a:t>The best-selling categories are related to home furniture, beauty products, and sports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B6F3BE-D01C-70F6-5D7D-001EAF96B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35" y="964731"/>
            <a:ext cx="6426952" cy="45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832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purl.org/dc/elements/1.1/"/>
    <ds:schemaRef ds:uri="230e9df3-be65-4c73-a93b-d1236ebd677e"/>
    <ds:schemaRef ds:uri="16c05727-aa75-4e4a-9b5f-8a80a1165891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{3AB12EDD-9FE7-456E-BCBA-E624DCC3CDB7}tf67328976_win32</Template>
  <TotalTime>3577</TotalTime>
  <Words>793</Words>
  <Application>Microsoft Office PowerPoint</Application>
  <PresentationFormat>Widescreen</PresentationFormat>
  <Paragraphs>142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Inter</vt:lpstr>
      <vt:lpstr>Tenorite</vt:lpstr>
      <vt:lpstr>Custom</vt:lpstr>
      <vt:lpstr>Brazilian E-commerce from Olist</vt:lpstr>
      <vt:lpstr>Presentation summary</vt:lpstr>
      <vt:lpstr>Introduction</vt:lpstr>
      <vt:lpstr>Exploring the data</vt:lpstr>
      <vt:lpstr>Company Summary</vt:lpstr>
      <vt:lpstr>Orders trend</vt:lpstr>
      <vt:lpstr>Order status</vt:lpstr>
      <vt:lpstr>Seasonality trend</vt:lpstr>
      <vt:lpstr>Most purchased products </vt:lpstr>
      <vt:lpstr>Highest states</vt:lpstr>
      <vt:lpstr>customer segmentation</vt:lpstr>
      <vt:lpstr>Highest states</vt:lpstr>
      <vt:lpstr>states in spending</vt:lpstr>
      <vt:lpstr>Payments distribution</vt:lpstr>
      <vt:lpstr>Churn Analysis</vt:lpstr>
      <vt:lpstr>Churn Rate</vt:lpstr>
      <vt:lpstr>Monthly ChurnRate</vt:lpstr>
      <vt:lpstr>Review score</vt:lpstr>
      <vt:lpstr>Delay impact</vt:lpstr>
      <vt:lpstr>Predictive Model</vt:lpstr>
      <vt:lpstr>Predictive Modeling</vt:lpstr>
      <vt:lpstr>The recommendations</vt:lpstr>
      <vt:lpstr>Findings &amp; 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Brazilian E-commerce from Olist</dc:title>
  <dc:creator>Ahmad Nasser</dc:creator>
  <cp:lastModifiedBy>Ahmad Nasser</cp:lastModifiedBy>
  <cp:revision>13</cp:revision>
  <dcterms:created xsi:type="dcterms:W3CDTF">2024-03-23T19:58:28Z</dcterms:created>
  <dcterms:modified xsi:type="dcterms:W3CDTF">2024-04-23T12:30:32Z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