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01894B-269F-4782-9FF6-E1220536BB3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C0E5E2-9A51-40F8-AA1B-79D8F79C58A7}">
      <dgm:prSet/>
      <dgm:spPr/>
      <dgm:t>
        <a:bodyPr/>
        <a:lstStyle/>
        <a:p>
          <a:r>
            <a:rPr lang="en-US" b="1" i="0" baseline="0" dirty="0"/>
            <a:t>FOR</a:t>
          </a:r>
          <a:r>
            <a:rPr lang="en-US" b="0" i="0" baseline="0" dirty="0"/>
            <a:t>: Students, professionals, and lifelong learners seeking accessible and high-quality education.</a:t>
          </a:r>
          <a:endParaRPr lang="en-US" dirty="0"/>
        </a:p>
      </dgm:t>
    </dgm:pt>
    <dgm:pt modelId="{07D3D974-9584-46B0-AA5B-A08B33A77BD0}" type="parTrans" cxnId="{C832F114-1965-4F24-A829-3BA3B67728AF}">
      <dgm:prSet/>
      <dgm:spPr/>
      <dgm:t>
        <a:bodyPr/>
        <a:lstStyle/>
        <a:p>
          <a:endParaRPr lang="en-US"/>
        </a:p>
      </dgm:t>
    </dgm:pt>
    <dgm:pt modelId="{55FFC3A3-17DC-41A5-9F5B-BDF806205D11}" type="sibTrans" cxnId="{C832F114-1965-4F24-A829-3BA3B67728AF}">
      <dgm:prSet/>
      <dgm:spPr/>
      <dgm:t>
        <a:bodyPr/>
        <a:lstStyle/>
        <a:p>
          <a:endParaRPr lang="en-US"/>
        </a:p>
      </dgm:t>
    </dgm:pt>
    <dgm:pt modelId="{27FC0344-4461-4674-A066-089D2410A543}">
      <dgm:prSet/>
      <dgm:spPr/>
      <dgm:t>
        <a:bodyPr/>
        <a:lstStyle/>
        <a:p>
          <a:r>
            <a:rPr lang="en-US" b="1" i="0" baseline="0" dirty="0"/>
            <a:t>WHO</a:t>
          </a:r>
          <a:r>
            <a:rPr lang="en-US" b="0" i="0" baseline="0" dirty="0"/>
            <a:t>: Need a flexible, personalized, and engaging way to acquire new skills and knowledge.</a:t>
          </a:r>
          <a:endParaRPr lang="en-US" dirty="0"/>
        </a:p>
      </dgm:t>
    </dgm:pt>
    <dgm:pt modelId="{C97EAA7A-BF6A-4E08-8B8B-765A64336646}" type="sibTrans" cxnId="{F5B1425C-4B84-43FA-A434-DE5AD62EE9F3}">
      <dgm:prSet/>
      <dgm:spPr/>
      <dgm:t>
        <a:bodyPr/>
        <a:lstStyle/>
        <a:p>
          <a:endParaRPr lang="en-US"/>
        </a:p>
      </dgm:t>
    </dgm:pt>
    <dgm:pt modelId="{1F3C940E-DD40-4D3D-9733-F385582B1842}" type="parTrans" cxnId="{F5B1425C-4B84-43FA-A434-DE5AD62EE9F3}">
      <dgm:prSet/>
      <dgm:spPr/>
      <dgm:t>
        <a:bodyPr/>
        <a:lstStyle/>
        <a:p>
          <a:endParaRPr lang="en-US"/>
        </a:p>
      </dgm:t>
    </dgm:pt>
    <dgm:pt modelId="{CFE418D3-29A0-41D2-AE1B-8284126408E6}">
      <dgm:prSet/>
      <dgm:spPr/>
      <dgm:t>
        <a:bodyPr/>
        <a:lstStyle/>
        <a:p>
          <a:r>
            <a:rPr lang="en-US" b="1" i="0" baseline="0" dirty="0"/>
            <a:t>The: Learning Hub</a:t>
          </a:r>
          <a:r>
            <a:rPr lang="en-US" b="0" i="0" baseline="0" dirty="0"/>
            <a:t> is a </a:t>
          </a:r>
          <a:r>
            <a:rPr lang="en-US" b="1" i="0" baseline="0" dirty="0"/>
            <a:t>centralized online education platform</a:t>
          </a:r>
          <a:endParaRPr lang="en-US" dirty="0"/>
        </a:p>
      </dgm:t>
    </dgm:pt>
    <dgm:pt modelId="{960A89EB-CEDE-40F1-9F3C-DB9911983052}" type="sibTrans" cxnId="{C6330E1E-8738-4496-9D80-CC06787910EB}">
      <dgm:prSet/>
      <dgm:spPr/>
      <dgm:t>
        <a:bodyPr/>
        <a:lstStyle/>
        <a:p>
          <a:endParaRPr lang="en-US"/>
        </a:p>
      </dgm:t>
    </dgm:pt>
    <dgm:pt modelId="{1B0CBAA1-0ED5-4D1F-A57C-01DAE479ADFB}" type="parTrans" cxnId="{C6330E1E-8738-4496-9D80-CC06787910EB}">
      <dgm:prSet/>
      <dgm:spPr/>
      <dgm:t>
        <a:bodyPr/>
        <a:lstStyle/>
        <a:p>
          <a:endParaRPr lang="en-US"/>
        </a:p>
      </dgm:t>
    </dgm:pt>
    <dgm:pt modelId="{D9E2AA99-7942-458F-9349-CC3EF30573EE}">
      <dgm:prSet/>
      <dgm:spPr/>
      <dgm:t>
        <a:bodyPr/>
        <a:lstStyle/>
        <a:p>
          <a:r>
            <a:rPr lang="en-US" b="1" i="0" baseline="0" dirty="0"/>
            <a:t>THAT</a:t>
          </a:r>
          <a:r>
            <a:rPr lang="en-US" b="0" i="0" baseline="0" dirty="0"/>
            <a:t>: Offers a diverse range of courses, collaborative tools, and progress tracking to make learning effective and enjoyable.</a:t>
          </a:r>
          <a:endParaRPr lang="en-US" dirty="0"/>
        </a:p>
      </dgm:t>
    </dgm:pt>
    <dgm:pt modelId="{707732CF-4F6A-4279-A3EB-D253BA20DF0D}" type="sibTrans" cxnId="{E621AC56-8E2F-4CA4-92B7-AF367FF37D1C}">
      <dgm:prSet/>
      <dgm:spPr/>
      <dgm:t>
        <a:bodyPr/>
        <a:lstStyle/>
        <a:p>
          <a:endParaRPr lang="en-US"/>
        </a:p>
      </dgm:t>
    </dgm:pt>
    <dgm:pt modelId="{880C8CEC-D893-440A-BD2F-7108367F48C4}" type="parTrans" cxnId="{E621AC56-8E2F-4CA4-92B7-AF367FF37D1C}">
      <dgm:prSet/>
      <dgm:spPr/>
      <dgm:t>
        <a:bodyPr/>
        <a:lstStyle/>
        <a:p>
          <a:endParaRPr lang="en-US"/>
        </a:p>
      </dgm:t>
    </dgm:pt>
    <dgm:pt modelId="{7FDA25F1-B387-4C9E-9950-AF638642156C}">
      <dgm:prSet/>
      <dgm:spPr/>
      <dgm:t>
        <a:bodyPr/>
        <a:lstStyle/>
        <a:p>
          <a:r>
            <a:rPr lang="en-US" b="1" i="0" baseline="0" dirty="0"/>
            <a:t>UNLIKE</a:t>
          </a:r>
          <a:r>
            <a:rPr lang="en-US" b="0" i="0" baseline="0" dirty="0"/>
            <a:t>: Traditional e-learning platforms with static content or limited engagement options.</a:t>
          </a:r>
          <a:endParaRPr lang="en-US" dirty="0"/>
        </a:p>
      </dgm:t>
    </dgm:pt>
    <dgm:pt modelId="{53EF8A3D-4B87-4C75-8EAF-0978612EF6C2}" type="sibTrans" cxnId="{8E751043-654C-4E21-98D9-8FA9B63B3187}">
      <dgm:prSet/>
      <dgm:spPr/>
      <dgm:t>
        <a:bodyPr/>
        <a:lstStyle/>
        <a:p>
          <a:endParaRPr lang="en-US"/>
        </a:p>
      </dgm:t>
    </dgm:pt>
    <dgm:pt modelId="{262080B0-57E8-4AE6-A6D6-13364FB8A4D7}" type="parTrans" cxnId="{8E751043-654C-4E21-98D9-8FA9B63B3187}">
      <dgm:prSet/>
      <dgm:spPr/>
      <dgm:t>
        <a:bodyPr/>
        <a:lstStyle/>
        <a:p>
          <a:endParaRPr lang="en-US"/>
        </a:p>
      </dgm:t>
    </dgm:pt>
    <dgm:pt modelId="{D19F88C1-ABAE-4C34-98CB-6673F54071B2}">
      <dgm:prSet/>
      <dgm:spPr/>
      <dgm:t>
        <a:bodyPr/>
        <a:lstStyle/>
        <a:p>
          <a:r>
            <a:rPr lang="en-US" b="1" dirty="0"/>
            <a:t>OURPRODUCT: Provide AI-driven personalization , real-time collaboration and a resource-rich ecosystem , ensuring a tailored and dynamic learning experience.</a:t>
          </a:r>
          <a:endParaRPr lang="en-US" dirty="0"/>
        </a:p>
      </dgm:t>
    </dgm:pt>
    <dgm:pt modelId="{D58B1950-9C63-47C6-A867-2C4CF9D000A5}" type="parTrans" cxnId="{4CA94C00-A867-4E3D-A555-07EF0524C92C}">
      <dgm:prSet/>
      <dgm:spPr/>
      <dgm:t>
        <a:bodyPr/>
        <a:lstStyle/>
        <a:p>
          <a:endParaRPr lang="en-US"/>
        </a:p>
      </dgm:t>
    </dgm:pt>
    <dgm:pt modelId="{08699F62-8FFB-412E-964E-0E3FED9C1FBB}" type="sibTrans" cxnId="{4CA94C00-A867-4E3D-A555-07EF0524C92C}">
      <dgm:prSet/>
      <dgm:spPr/>
      <dgm:t>
        <a:bodyPr/>
        <a:lstStyle/>
        <a:p>
          <a:endParaRPr lang="en-US"/>
        </a:p>
      </dgm:t>
    </dgm:pt>
    <dgm:pt modelId="{77AD1CDE-6078-429B-B16C-A37E42AD2D11}" type="pres">
      <dgm:prSet presAssocID="{9601894B-269F-4782-9FF6-E1220536BB30}" presName="linear" presStyleCnt="0">
        <dgm:presLayoutVars>
          <dgm:animLvl val="lvl"/>
          <dgm:resizeHandles val="exact"/>
        </dgm:presLayoutVars>
      </dgm:prSet>
      <dgm:spPr/>
    </dgm:pt>
    <dgm:pt modelId="{038CA16A-8367-4627-9C66-1249F32A1A54}" type="pres">
      <dgm:prSet presAssocID="{39C0E5E2-9A51-40F8-AA1B-79D8F79C58A7}" presName="parentText" presStyleLbl="node1" presStyleIdx="0" presStyleCnt="6" custScaleY="153612">
        <dgm:presLayoutVars>
          <dgm:chMax val="0"/>
          <dgm:bulletEnabled val="1"/>
        </dgm:presLayoutVars>
      </dgm:prSet>
      <dgm:spPr/>
    </dgm:pt>
    <dgm:pt modelId="{5207B869-5685-4196-90BE-7C728AA946A0}" type="pres">
      <dgm:prSet presAssocID="{55FFC3A3-17DC-41A5-9F5B-BDF806205D11}" presName="spacer" presStyleCnt="0"/>
      <dgm:spPr/>
    </dgm:pt>
    <dgm:pt modelId="{338F40F7-9B52-4F53-BA9C-853CD442D02A}" type="pres">
      <dgm:prSet presAssocID="{27FC0344-4461-4674-A066-089D2410A54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B778772-6B5F-4E96-A02C-7BD8637B26EF}" type="pres">
      <dgm:prSet presAssocID="{C97EAA7A-BF6A-4E08-8B8B-765A64336646}" presName="spacer" presStyleCnt="0"/>
      <dgm:spPr/>
    </dgm:pt>
    <dgm:pt modelId="{80BD077F-2105-40B4-9E2A-DA51CDD49A63}" type="pres">
      <dgm:prSet presAssocID="{CFE418D3-29A0-41D2-AE1B-8284126408E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7FD3DFC-CA97-4E0F-A33D-11E491271A0C}" type="pres">
      <dgm:prSet presAssocID="{960A89EB-CEDE-40F1-9F3C-DB9911983052}" presName="spacer" presStyleCnt="0"/>
      <dgm:spPr/>
    </dgm:pt>
    <dgm:pt modelId="{1101D624-8BEF-41F9-87AD-81FD312A0C62}" type="pres">
      <dgm:prSet presAssocID="{D9E2AA99-7942-458F-9349-CC3EF30573E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59C3648-FE54-4DE8-90AC-110EB07A3A25}" type="pres">
      <dgm:prSet presAssocID="{707732CF-4F6A-4279-A3EB-D253BA20DF0D}" presName="spacer" presStyleCnt="0"/>
      <dgm:spPr/>
    </dgm:pt>
    <dgm:pt modelId="{EBC75B13-AC76-49B8-810E-DCB52733B4E4}" type="pres">
      <dgm:prSet presAssocID="{7FDA25F1-B387-4C9E-9950-AF638642156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4F8B557-F6A0-4A4B-A0D3-8917BF98E7DB}" type="pres">
      <dgm:prSet presAssocID="{53EF8A3D-4B87-4C75-8EAF-0978612EF6C2}" presName="spacer" presStyleCnt="0"/>
      <dgm:spPr/>
    </dgm:pt>
    <dgm:pt modelId="{D1178754-C944-49D9-B221-3F62E3C904D6}" type="pres">
      <dgm:prSet presAssocID="{D19F88C1-ABAE-4C34-98CB-6673F54071B2}" presName="parentText" presStyleLbl="node1" presStyleIdx="5" presStyleCnt="6" custScaleY="216774">
        <dgm:presLayoutVars>
          <dgm:chMax val="0"/>
          <dgm:bulletEnabled val="1"/>
        </dgm:presLayoutVars>
      </dgm:prSet>
      <dgm:spPr/>
    </dgm:pt>
  </dgm:ptLst>
  <dgm:cxnLst>
    <dgm:cxn modelId="{4CA94C00-A867-4E3D-A555-07EF0524C92C}" srcId="{9601894B-269F-4782-9FF6-E1220536BB30}" destId="{D19F88C1-ABAE-4C34-98CB-6673F54071B2}" srcOrd="5" destOrd="0" parTransId="{D58B1950-9C63-47C6-A867-2C4CF9D000A5}" sibTransId="{08699F62-8FFB-412E-964E-0E3FED9C1FBB}"/>
    <dgm:cxn modelId="{CF37350C-3E2E-42F6-8D7B-986069B242E8}" type="presOf" srcId="{D9E2AA99-7942-458F-9349-CC3EF30573EE}" destId="{1101D624-8BEF-41F9-87AD-81FD312A0C62}" srcOrd="0" destOrd="0" presId="urn:microsoft.com/office/officeart/2005/8/layout/vList2"/>
    <dgm:cxn modelId="{C832F114-1965-4F24-A829-3BA3B67728AF}" srcId="{9601894B-269F-4782-9FF6-E1220536BB30}" destId="{39C0E5E2-9A51-40F8-AA1B-79D8F79C58A7}" srcOrd="0" destOrd="0" parTransId="{07D3D974-9584-46B0-AA5B-A08B33A77BD0}" sibTransId="{55FFC3A3-17DC-41A5-9F5B-BDF806205D11}"/>
    <dgm:cxn modelId="{C6330E1E-8738-4496-9D80-CC06787910EB}" srcId="{9601894B-269F-4782-9FF6-E1220536BB30}" destId="{CFE418D3-29A0-41D2-AE1B-8284126408E6}" srcOrd="2" destOrd="0" parTransId="{1B0CBAA1-0ED5-4D1F-A57C-01DAE479ADFB}" sibTransId="{960A89EB-CEDE-40F1-9F3C-DB9911983052}"/>
    <dgm:cxn modelId="{A12C493C-ABF0-4D0B-9CFC-2BBD67373A2C}" type="presOf" srcId="{39C0E5E2-9A51-40F8-AA1B-79D8F79C58A7}" destId="{038CA16A-8367-4627-9C66-1249F32A1A54}" srcOrd="0" destOrd="0" presId="urn:microsoft.com/office/officeart/2005/8/layout/vList2"/>
    <dgm:cxn modelId="{F5B1425C-4B84-43FA-A434-DE5AD62EE9F3}" srcId="{9601894B-269F-4782-9FF6-E1220536BB30}" destId="{27FC0344-4461-4674-A066-089D2410A543}" srcOrd="1" destOrd="0" parTransId="{1F3C940E-DD40-4D3D-9733-F385582B1842}" sibTransId="{C97EAA7A-BF6A-4E08-8B8B-765A64336646}"/>
    <dgm:cxn modelId="{8E751043-654C-4E21-98D9-8FA9B63B3187}" srcId="{9601894B-269F-4782-9FF6-E1220536BB30}" destId="{7FDA25F1-B387-4C9E-9950-AF638642156C}" srcOrd="4" destOrd="0" parTransId="{262080B0-57E8-4AE6-A6D6-13364FB8A4D7}" sibTransId="{53EF8A3D-4B87-4C75-8EAF-0978612EF6C2}"/>
    <dgm:cxn modelId="{D36F7B72-CFEF-48FA-AD4B-05635454B60C}" type="presOf" srcId="{9601894B-269F-4782-9FF6-E1220536BB30}" destId="{77AD1CDE-6078-429B-B16C-A37E42AD2D11}" srcOrd="0" destOrd="0" presId="urn:microsoft.com/office/officeart/2005/8/layout/vList2"/>
    <dgm:cxn modelId="{E621AC56-8E2F-4CA4-92B7-AF367FF37D1C}" srcId="{9601894B-269F-4782-9FF6-E1220536BB30}" destId="{D9E2AA99-7942-458F-9349-CC3EF30573EE}" srcOrd="3" destOrd="0" parTransId="{880C8CEC-D893-440A-BD2F-7108367F48C4}" sibTransId="{707732CF-4F6A-4279-A3EB-D253BA20DF0D}"/>
    <dgm:cxn modelId="{FF36DD7A-5E51-4D50-BB52-DDB36E802D71}" type="presOf" srcId="{27FC0344-4461-4674-A066-089D2410A543}" destId="{338F40F7-9B52-4F53-BA9C-853CD442D02A}" srcOrd="0" destOrd="0" presId="urn:microsoft.com/office/officeart/2005/8/layout/vList2"/>
    <dgm:cxn modelId="{B466DF8A-1168-4586-B511-212588CA7CBE}" type="presOf" srcId="{D19F88C1-ABAE-4C34-98CB-6673F54071B2}" destId="{D1178754-C944-49D9-B221-3F62E3C904D6}" srcOrd="0" destOrd="0" presId="urn:microsoft.com/office/officeart/2005/8/layout/vList2"/>
    <dgm:cxn modelId="{60D44ECC-C108-4A1B-A1CD-D694AA5AD78F}" type="presOf" srcId="{7FDA25F1-B387-4C9E-9950-AF638642156C}" destId="{EBC75B13-AC76-49B8-810E-DCB52733B4E4}" srcOrd="0" destOrd="0" presId="urn:microsoft.com/office/officeart/2005/8/layout/vList2"/>
    <dgm:cxn modelId="{73D69CF2-932A-4E8A-80F2-AC397CCDA4EB}" type="presOf" srcId="{CFE418D3-29A0-41D2-AE1B-8284126408E6}" destId="{80BD077F-2105-40B4-9E2A-DA51CDD49A63}" srcOrd="0" destOrd="0" presId="urn:microsoft.com/office/officeart/2005/8/layout/vList2"/>
    <dgm:cxn modelId="{DCD76273-554D-4C81-9C13-20B5364F3314}" type="presParOf" srcId="{77AD1CDE-6078-429B-B16C-A37E42AD2D11}" destId="{038CA16A-8367-4627-9C66-1249F32A1A54}" srcOrd="0" destOrd="0" presId="urn:microsoft.com/office/officeart/2005/8/layout/vList2"/>
    <dgm:cxn modelId="{487D8E9A-5113-4C19-9454-14C8B32771E6}" type="presParOf" srcId="{77AD1CDE-6078-429B-B16C-A37E42AD2D11}" destId="{5207B869-5685-4196-90BE-7C728AA946A0}" srcOrd="1" destOrd="0" presId="urn:microsoft.com/office/officeart/2005/8/layout/vList2"/>
    <dgm:cxn modelId="{BBA5568D-A5EA-475D-AB60-0C5C3704E7A5}" type="presParOf" srcId="{77AD1CDE-6078-429B-B16C-A37E42AD2D11}" destId="{338F40F7-9B52-4F53-BA9C-853CD442D02A}" srcOrd="2" destOrd="0" presId="urn:microsoft.com/office/officeart/2005/8/layout/vList2"/>
    <dgm:cxn modelId="{515B9DAA-9400-4EE0-90DF-45C77A6675A9}" type="presParOf" srcId="{77AD1CDE-6078-429B-B16C-A37E42AD2D11}" destId="{AB778772-6B5F-4E96-A02C-7BD8637B26EF}" srcOrd="3" destOrd="0" presId="urn:microsoft.com/office/officeart/2005/8/layout/vList2"/>
    <dgm:cxn modelId="{BC346CED-725C-4EC3-BA50-AA1AC5720206}" type="presParOf" srcId="{77AD1CDE-6078-429B-B16C-A37E42AD2D11}" destId="{80BD077F-2105-40B4-9E2A-DA51CDD49A63}" srcOrd="4" destOrd="0" presId="urn:microsoft.com/office/officeart/2005/8/layout/vList2"/>
    <dgm:cxn modelId="{63EC7E86-67F4-4E4E-84B8-EFA664FC9F12}" type="presParOf" srcId="{77AD1CDE-6078-429B-B16C-A37E42AD2D11}" destId="{37FD3DFC-CA97-4E0F-A33D-11E491271A0C}" srcOrd="5" destOrd="0" presId="urn:microsoft.com/office/officeart/2005/8/layout/vList2"/>
    <dgm:cxn modelId="{BB7AB209-F745-44D9-BB25-420571B7C16F}" type="presParOf" srcId="{77AD1CDE-6078-429B-B16C-A37E42AD2D11}" destId="{1101D624-8BEF-41F9-87AD-81FD312A0C62}" srcOrd="6" destOrd="0" presId="urn:microsoft.com/office/officeart/2005/8/layout/vList2"/>
    <dgm:cxn modelId="{81535DCA-9512-49B9-8F0E-55785ABC14E6}" type="presParOf" srcId="{77AD1CDE-6078-429B-B16C-A37E42AD2D11}" destId="{A59C3648-FE54-4DE8-90AC-110EB07A3A25}" srcOrd="7" destOrd="0" presId="urn:microsoft.com/office/officeart/2005/8/layout/vList2"/>
    <dgm:cxn modelId="{FE315228-2E93-423A-A8CC-2334A53E4341}" type="presParOf" srcId="{77AD1CDE-6078-429B-B16C-A37E42AD2D11}" destId="{EBC75B13-AC76-49B8-810E-DCB52733B4E4}" srcOrd="8" destOrd="0" presId="urn:microsoft.com/office/officeart/2005/8/layout/vList2"/>
    <dgm:cxn modelId="{3BF043B8-E3F9-4872-914A-40D8595E4CBC}" type="presParOf" srcId="{77AD1CDE-6078-429B-B16C-A37E42AD2D11}" destId="{E4F8B557-F6A0-4A4B-A0D3-8917BF98E7DB}" srcOrd="9" destOrd="0" presId="urn:microsoft.com/office/officeart/2005/8/layout/vList2"/>
    <dgm:cxn modelId="{271B86FE-E176-4D85-8BFC-AE0658BAA080}" type="presParOf" srcId="{77AD1CDE-6078-429B-B16C-A37E42AD2D11}" destId="{D1178754-C944-49D9-B221-3F62E3C904D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CA16A-8367-4627-9C66-1249F32A1A54}">
      <dsp:nvSpPr>
        <dsp:cNvPr id="0" name=""/>
        <dsp:cNvSpPr/>
      </dsp:nvSpPr>
      <dsp:spPr>
        <a:xfrm>
          <a:off x="0" y="741842"/>
          <a:ext cx="5334000" cy="7332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FOR</a:t>
          </a:r>
          <a:r>
            <a:rPr lang="en-US" sz="1200" b="0" i="0" kern="1200" baseline="0" dirty="0"/>
            <a:t>: Students, professionals, and lifelong learners seeking accessible and high-quality education.</a:t>
          </a:r>
          <a:endParaRPr lang="en-US" sz="1200" kern="1200" dirty="0"/>
        </a:p>
      </dsp:txBody>
      <dsp:txXfrm>
        <a:off x="35796" y="777638"/>
        <a:ext cx="5262408" cy="661690"/>
      </dsp:txXfrm>
    </dsp:sp>
    <dsp:sp modelId="{338F40F7-9B52-4F53-BA9C-853CD442D02A}">
      <dsp:nvSpPr>
        <dsp:cNvPr id="0" name=""/>
        <dsp:cNvSpPr/>
      </dsp:nvSpPr>
      <dsp:spPr>
        <a:xfrm>
          <a:off x="0" y="1509684"/>
          <a:ext cx="5334000" cy="477359"/>
        </a:xfrm>
        <a:prstGeom prst="roundRect">
          <a:avLst/>
        </a:prstGeom>
        <a:solidFill>
          <a:schemeClr val="accent2">
            <a:hueOff val="-291073"/>
            <a:satOff val="-16786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WHO</a:t>
          </a:r>
          <a:r>
            <a:rPr lang="en-US" sz="1200" b="0" i="0" kern="1200" baseline="0" dirty="0"/>
            <a:t>: Need a flexible, personalized, and engaging way to acquire new skills and knowledge.</a:t>
          </a:r>
          <a:endParaRPr lang="en-US" sz="1200" kern="1200" dirty="0"/>
        </a:p>
      </dsp:txBody>
      <dsp:txXfrm>
        <a:off x="23303" y="1532987"/>
        <a:ext cx="5287394" cy="430753"/>
      </dsp:txXfrm>
    </dsp:sp>
    <dsp:sp modelId="{80BD077F-2105-40B4-9E2A-DA51CDD49A63}">
      <dsp:nvSpPr>
        <dsp:cNvPr id="0" name=""/>
        <dsp:cNvSpPr/>
      </dsp:nvSpPr>
      <dsp:spPr>
        <a:xfrm>
          <a:off x="0" y="2021604"/>
          <a:ext cx="5334000" cy="477359"/>
        </a:xfrm>
        <a:prstGeom prst="roundRect">
          <a:avLst/>
        </a:prstGeom>
        <a:solidFill>
          <a:schemeClr val="accent2">
            <a:hueOff val="-582145"/>
            <a:satOff val="-33571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The: Learning Hub</a:t>
          </a:r>
          <a:r>
            <a:rPr lang="en-US" sz="1200" b="0" i="0" kern="1200" baseline="0" dirty="0"/>
            <a:t> is a </a:t>
          </a:r>
          <a:r>
            <a:rPr lang="en-US" sz="1200" b="1" i="0" kern="1200" baseline="0" dirty="0"/>
            <a:t>centralized online education platform</a:t>
          </a:r>
          <a:endParaRPr lang="en-US" sz="1200" kern="1200" dirty="0"/>
        </a:p>
      </dsp:txBody>
      <dsp:txXfrm>
        <a:off x="23303" y="2044907"/>
        <a:ext cx="5287394" cy="430753"/>
      </dsp:txXfrm>
    </dsp:sp>
    <dsp:sp modelId="{1101D624-8BEF-41F9-87AD-81FD312A0C62}">
      <dsp:nvSpPr>
        <dsp:cNvPr id="0" name=""/>
        <dsp:cNvSpPr/>
      </dsp:nvSpPr>
      <dsp:spPr>
        <a:xfrm>
          <a:off x="0" y="2533524"/>
          <a:ext cx="5334000" cy="477359"/>
        </a:xfrm>
        <a:prstGeom prst="roundRect">
          <a:avLst/>
        </a:prstGeom>
        <a:solidFill>
          <a:schemeClr val="accent2">
            <a:hueOff val="-873218"/>
            <a:satOff val="-50357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THAT</a:t>
          </a:r>
          <a:r>
            <a:rPr lang="en-US" sz="1200" b="0" i="0" kern="1200" baseline="0" dirty="0"/>
            <a:t>: Offers a diverse range of courses, collaborative tools, and progress tracking to make learning effective and enjoyable.</a:t>
          </a:r>
          <a:endParaRPr lang="en-US" sz="1200" kern="1200" dirty="0"/>
        </a:p>
      </dsp:txBody>
      <dsp:txXfrm>
        <a:off x="23303" y="2556827"/>
        <a:ext cx="5287394" cy="430753"/>
      </dsp:txXfrm>
    </dsp:sp>
    <dsp:sp modelId="{EBC75B13-AC76-49B8-810E-DCB52733B4E4}">
      <dsp:nvSpPr>
        <dsp:cNvPr id="0" name=""/>
        <dsp:cNvSpPr/>
      </dsp:nvSpPr>
      <dsp:spPr>
        <a:xfrm>
          <a:off x="0" y="3045444"/>
          <a:ext cx="5334000" cy="477359"/>
        </a:xfrm>
        <a:prstGeom prst="roundRect">
          <a:avLst/>
        </a:prstGeom>
        <a:solidFill>
          <a:schemeClr val="accent2">
            <a:hueOff val="-1164290"/>
            <a:satOff val="-67142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UNLIKE</a:t>
          </a:r>
          <a:r>
            <a:rPr lang="en-US" sz="1200" b="0" i="0" kern="1200" baseline="0" dirty="0"/>
            <a:t>: Traditional e-learning platforms with static content or limited engagement options.</a:t>
          </a:r>
          <a:endParaRPr lang="en-US" sz="1200" kern="1200" dirty="0"/>
        </a:p>
      </dsp:txBody>
      <dsp:txXfrm>
        <a:off x="23303" y="3068747"/>
        <a:ext cx="5287394" cy="430753"/>
      </dsp:txXfrm>
    </dsp:sp>
    <dsp:sp modelId="{D1178754-C944-49D9-B221-3F62E3C904D6}">
      <dsp:nvSpPr>
        <dsp:cNvPr id="0" name=""/>
        <dsp:cNvSpPr/>
      </dsp:nvSpPr>
      <dsp:spPr>
        <a:xfrm>
          <a:off x="0" y="3557364"/>
          <a:ext cx="5334000" cy="1034792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OURPRODUCT: Provide AI-driven personalization , real-time collaboration and a resource-rich ecosystem , ensuring a tailored and dynamic learning experience.</a:t>
          </a:r>
          <a:endParaRPr lang="en-US" sz="1200" kern="1200" dirty="0"/>
        </a:p>
      </dsp:txBody>
      <dsp:txXfrm>
        <a:off x="50514" y="3607878"/>
        <a:ext cx="5232972" cy="933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8819D-75D0-4D63-9DFF-A5FEE6091BC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F802C-1519-4A70-8048-482FE075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F802C-1519-4A70-8048-482FE07561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0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1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4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4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5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8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7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4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20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D354E-B624-2D6B-F81B-350E2A7CF1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9703"/>
          <a:stretch/>
        </p:blipFill>
        <p:spPr>
          <a:xfrm>
            <a:off x="19901" y="80659"/>
            <a:ext cx="12191980" cy="6856429"/>
          </a:xfrm>
          <a:prstGeom prst="rect">
            <a:avLst/>
          </a:prstGeom>
        </p:spPr>
      </p:pic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910C8-868B-066E-767E-2228F94B0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E-Learning</a:t>
            </a:r>
            <a:br>
              <a:rPr lang="en-US" dirty="0"/>
            </a:br>
            <a:r>
              <a:rPr lang="en-US" dirty="0"/>
              <a:t>Platform</a:t>
            </a:r>
            <a:br>
              <a:rPr lang="en-US" dirty="0"/>
            </a:br>
            <a:r>
              <a:rPr lang="en-US" dirty="0" err="1"/>
              <a:t>prof.dr</a:t>
            </a:r>
            <a:r>
              <a:rPr lang="en-US" dirty="0"/>
              <a:t>/Ibrahim </a:t>
            </a:r>
            <a:r>
              <a:rPr lang="en-US" dirty="0" err="1"/>
              <a:t>el-awady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2488F-B577-7099-B5DE-D429E8AFD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Autofit/>
          </a:bodyPr>
          <a:lstStyle/>
          <a:p>
            <a:pPr algn="ctr"/>
            <a:r>
              <a:rPr lang="en-US" sz="1000" dirty="0"/>
              <a:t>Project Team Members:-</a:t>
            </a:r>
          </a:p>
          <a:p>
            <a:pPr algn="ctr"/>
            <a:r>
              <a:rPr lang="en-US" sz="1000" dirty="0"/>
              <a:t>Ahmed Mazhar Mahmoud El-</a:t>
            </a:r>
            <a:r>
              <a:rPr lang="en-US" sz="1000" dirty="0" err="1"/>
              <a:t>sayed</a:t>
            </a:r>
            <a:endParaRPr lang="en-US" sz="1000" dirty="0"/>
          </a:p>
          <a:p>
            <a:pPr algn="ctr"/>
            <a:r>
              <a:rPr lang="en-US" sz="1000" dirty="0"/>
              <a:t>Ahmed Osama </a:t>
            </a:r>
            <a:r>
              <a:rPr lang="en-US" sz="1000" dirty="0" err="1"/>
              <a:t>fathi</a:t>
            </a:r>
            <a:endParaRPr lang="en-US" sz="1000" dirty="0"/>
          </a:p>
          <a:p>
            <a:pPr algn="ctr"/>
            <a:r>
              <a:rPr lang="en-US" sz="1000" dirty="0"/>
              <a:t>Ahmed Osama Ragab </a:t>
            </a:r>
          </a:p>
          <a:p>
            <a:pPr algn="ctr"/>
            <a:r>
              <a:rPr lang="en-US" sz="1000" dirty="0"/>
              <a:t>Ahmed </a:t>
            </a:r>
            <a:r>
              <a:rPr lang="en-US" sz="1000" dirty="0" err="1"/>
              <a:t>Assem</a:t>
            </a:r>
            <a:r>
              <a:rPr lang="en-US" sz="1000" dirty="0"/>
              <a:t> Radwan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21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5EC0D-060F-A8EB-6910-0603935F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figma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5C7D19-7425-4FBE-A287-3DC60A4DA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156"/>
            <a:ext cx="6096000" cy="6749844"/>
          </a:xfrm>
        </p:spPr>
      </p:pic>
    </p:spTree>
    <p:extLst>
      <p:ext uri="{BB962C8B-B14F-4D97-AF65-F5344CB8AC3E}">
        <p14:creationId xmlns:p14="http://schemas.microsoft.com/office/powerpoint/2010/main" val="1275648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F2D1-9F39-6BD7-341B-D2C00543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figma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EEE719-6073-ECA6-F568-41EBE1679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"/>
            <a:ext cx="6096000" cy="6726621"/>
          </a:xfrm>
        </p:spPr>
      </p:pic>
    </p:spTree>
    <p:extLst>
      <p:ext uri="{BB962C8B-B14F-4D97-AF65-F5344CB8AC3E}">
        <p14:creationId xmlns:p14="http://schemas.microsoft.com/office/powerpoint/2010/main" val="1793396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AF95C-9E7B-3418-4D5C-3079A3DA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figma</a:t>
            </a:r>
            <a:endParaRPr lang="en-US" dirty="0"/>
          </a:p>
        </p:txBody>
      </p:sp>
      <p:pic>
        <p:nvPicPr>
          <p:cNvPr id="5" name="Content Placeholder 4" descr="A blue rectangular box with white text&#10;&#10;Description automatically generated">
            <a:extLst>
              <a:ext uri="{FF2B5EF4-FFF2-40B4-BE49-F238E27FC236}">
                <a16:creationId xmlns:a16="http://schemas.microsoft.com/office/drawing/2014/main" id="{36B47139-1489-7910-57B7-34C381C1C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611007"/>
          </a:xfrm>
        </p:spPr>
      </p:pic>
    </p:spTree>
    <p:extLst>
      <p:ext uri="{BB962C8B-B14F-4D97-AF65-F5344CB8AC3E}">
        <p14:creationId xmlns:p14="http://schemas.microsoft.com/office/powerpoint/2010/main" val="417579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C6D2D-DD19-70EE-A137-5446A47D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figma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447EFA-D81B-7610-5821-3C1E47316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663559"/>
          </a:xfrm>
        </p:spPr>
      </p:pic>
    </p:spTree>
    <p:extLst>
      <p:ext uri="{BB962C8B-B14F-4D97-AF65-F5344CB8AC3E}">
        <p14:creationId xmlns:p14="http://schemas.microsoft.com/office/powerpoint/2010/main" val="324084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B06B0-9F5C-E0F3-62A3-D3774DE1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figma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858002-52E8-5285-1963-5DCB99889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22428" cy="6858000"/>
          </a:xfrm>
        </p:spPr>
      </p:pic>
    </p:spTree>
    <p:extLst>
      <p:ext uri="{BB962C8B-B14F-4D97-AF65-F5344CB8AC3E}">
        <p14:creationId xmlns:p14="http://schemas.microsoft.com/office/powerpoint/2010/main" val="3382795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6522E-AF61-2E73-EA18-FA9D7669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User-interface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EE7130-01AC-68D1-E602-90BAB9256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178676"/>
            <a:ext cx="5906814" cy="6568965"/>
          </a:xfrm>
        </p:spPr>
      </p:pic>
    </p:spTree>
    <p:extLst>
      <p:ext uri="{BB962C8B-B14F-4D97-AF65-F5344CB8AC3E}">
        <p14:creationId xmlns:p14="http://schemas.microsoft.com/office/powerpoint/2010/main" val="354397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D7C51-CD9C-8E4C-2F63-E748350D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User-interface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4CB0F4-91B2-E0A0-8491-823814190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78659"/>
            <a:ext cx="6027174" cy="6607276"/>
          </a:xfrm>
        </p:spPr>
      </p:pic>
    </p:spTree>
    <p:extLst>
      <p:ext uri="{BB962C8B-B14F-4D97-AF65-F5344CB8AC3E}">
        <p14:creationId xmlns:p14="http://schemas.microsoft.com/office/powerpoint/2010/main" val="3823861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B6609-13E8-CFDF-32D3-8F1C9A78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b="1" kern="1200" cap="all" spc="600" baseline="0" dirty="0">
                <a:solidFill>
                  <a:srgbClr val="000000"/>
                </a:solidFill>
                <a:effectLst/>
                <a:latin typeface="Trade Gothic Next Cond" panose="020B0506040303020004" pitchFamily="34" charset="0"/>
                <a:ea typeface="+mj-ea"/>
                <a:cs typeface="+mj-cs"/>
              </a:rPr>
              <a:t>User-interface</a:t>
            </a:r>
            <a:endParaRPr lang="en-US" dirty="0"/>
          </a:p>
        </p:txBody>
      </p:sp>
      <p:pic>
        <p:nvPicPr>
          <p:cNvPr id="5" name="Content Placeholder 4" descr="A screenshot of a course catalog&#10;&#10;Description automatically generated">
            <a:extLst>
              <a:ext uri="{FF2B5EF4-FFF2-40B4-BE49-F238E27FC236}">
                <a16:creationId xmlns:a16="http://schemas.microsoft.com/office/drawing/2014/main" id="{36079EBB-3252-0F14-ED28-C88708DBA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59" y="117987"/>
            <a:ext cx="6017342" cy="6636774"/>
          </a:xfrm>
        </p:spPr>
      </p:pic>
    </p:spTree>
    <p:extLst>
      <p:ext uri="{BB962C8B-B14F-4D97-AF65-F5344CB8AC3E}">
        <p14:creationId xmlns:p14="http://schemas.microsoft.com/office/powerpoint/2010/main" val="448656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B07D0-0D85-86F7-EC3D-9656424A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b="1" kern="1200" cap="all" spc="600" baseline="0" dirty="0">
                <a:solidFill>
                  <a:srgbClr val="000000"/>
                </a:solidFill>
                <a:effectLst/>
                <a:latin typeface="Trade Gothic Next Cond" panose="020B0506040303020004" pitchFamily="34" charset="0"/>
                <a:ea typeface="+mj-ea"/>
                <a:cs typeface="+mj-cs"/>
              </a:rPr>
              <a:t>User-interface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E18A0A-0374-3DE9-D0A8-1BBE5BC02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91" y="108155"/>
            <a:ext cx="5919020" cy="6626942"/>
          </a:xfrm>
        </p:spPr>
      </p:pic>
    </p:spTree>
    <p:extLst>
      <p:ext uri="{BB962C8B-B14F-4D97-AF65-F5344CB8AC3E}">
        <p14:creationId xmlns:p14="http://schemas.microsoft.com/office/powerpoint/2010/main" val="918205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EA5E9-93BE-B2B9-A03F-76399C89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b="1" kern="1200" cap="all" spc="600" baseline="0" dirty="0">
                <a:solidFill>
                  <a:srgbClr val="000000"/>
                </a:solidFill>
                <a:effectLst/>
                <a:latin typeface="Trade Gothic Next Cond" panose="020B0506040303020004" pitchFamily="34" charset="0"/>
                <a:ea typeface="+mj-ea"/>
                <a:cs typeface="+mj-cs"/>
              </a:rPr>
              <a:t>User-interface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38848B1-5CE8-30F8-00B3-0362C104B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37653"/>
            <a:ext cx="6096000" cy="6617108"/>
          </a:xfrm>
        </p:spPr>
      </p:pic>
    </p:spTree>
    <p:extLst>
      <p:ext uri="{BB962C8B-B14F-4D97-AF65-F5344CB8AC3E}">
        <p14:creationId xmlns:p14="http://schemas.microsoft.com/office/powerpoint/2010/main" val="4198458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D5747-D8D1-FA2E-87C0-64CC031A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Moore’s vision</a:t>
            </a:r>
          </a:p>
        </p:txBody>
      </p:sp>
      <p:graphicFrame>
        <p:nvGraphicFramePr>
          <p:cNvPr id="27" name="Rectangle 11">
            <a:extLst>
              <a:ext uri="{FF2B5EF4-FFF2-40B4-BE49-F238E27FC236}">
                <a16:creationId xmlns:a16="http://schemas.microsoft.com/office/drawing/2014/main" id="{96230294-5938-F1F8-929D-676796BB9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42613"/>
              </p:ext>
            </p:extLst>
          </p:nvPr>
        </p:nvGraphicFramePr>
        <p:xfrm>
          <a:off x="6096000" y="762001"/>
          <a:ext cx="53340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78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2EEF4A-2308-46A8-854C-7932E2F5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53EA78BE-B416-4E78-8FA0-80D94FD7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5311B-01DF-F85F-D5C2-A8F95270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377" y="2285999"/>
            <a:ext cx="3671247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That’s it</a:t>
            </a:r>
            <a:br>
              <a:rPr lang="en-US" dirty="0"/>
            </a:br>
            <a:r>
              <a:rPr lang="en-US" dirty="0"/>
              <a:t>thanks!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5EDAE6-0047-4553-AA6C-0CB337CF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9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8CA85-06A8-3A72-708B-028E4154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Project Vision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05876AF-F6C1-65FA-9A33-D9B5B422F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pPr marL="0" indent="0" rtl="0">
              <a:lnSpc>
                <a:spcPct val="120000"/>
              </a:lnSpc>
              <a:buNone/>
            </a:pPr>
            <a:r>
              <a:rPr lang="en-US" sz="2000" b="1" dirty="0"/>
              <a:t>Definition of E-Learning Platforms:-</a:t>
            </a:r>
          </a:p>
          <a:p>
            <a:pPr rtl="0">
              <a:lnSpc>
                <a:spcPct val="120000"/>
              </a:lnSpc>
            </a:pPr>
            <a:r>
              <a:rPr lang="en-US" sz="1400" dirty="0"/>
              <a:t>E-learning platforms are digital environments that enable learners to access educational content online. These platforms offer resources like videos, articles, quizzes, and interactive forums for learning.</a:t>
            </a:r>
          </a:p>
          <a:p>
            <a:pPr rtl="0">
              <a:lnSpc>
                <a:spcPct val="120000"/>
              </a:lnSpc>
            </a:pPr>
            <a:r>
              <a:rPr lang="en-US" sz="1400" b="1" dirty="0"/>
              <a:t>Types of E-Learning Platforms</a:t>
            </a:r>
          </a:p>
          <a:p>
            <a:pPr rtl="0">
              <a:lnSpc>
                <a:spcPct val="120000"/>
              </a:lnSpc>
            </a:pPr>
            <a:r>
              <a:rPr lang="en-US" sz="1400" b="1" dirty="0"/>
              <a:t>Open Platforms</a:t>
            </a:r>
            <a:r>
              <a:rPr lang="en-US" sz="1400" dirty="0"/>
              <a:t>: Platforms like Coursera    and edX that offer courses from  universities.</a:t>
            </a:r>
          </a:p>
          <a:p>
            <a:pPr rtl="0">
              <a:lnSpc>
                <a:spcPct val="120000"/>
              </a:lnSpc>
            </a:pPr>
            <a:r>
              <a:rPr lang="en-US" sz="1400" b="1" dirty="0"/>
              <a:t>Institutional Platforms</a:t>
            </a:r>
            <a:r>
              <a:rPr lang="en-US" sz="1400" dirty="0"/>
              <a:t>: Platforms like Moodle and Blackboard used by educational institutions for academic courses.</a:t>
            </a:r>
          </a:p>
          <a:p>
            <a:pPr rtl="0">
              <a:lnSpc>
                <a:spcPct val="120000"/>
              </a:lnSpc>
            </a:pPr>
            <a:r>
              <a:rPr lang="en-US" sz="1400" b="1" dirty="0"/>
              <a:t>Professional Learning Platforms</a:t>
            </a:r>
            <a:r>
              <a:rPr lang="en-US" sz="1400" dirty="0"/>
              <a:t>: Platforms like LinkedIn Learning that focus on career skills and professional development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3841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CFB57-6B4A-6915-4913-2EF83505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Project vision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F3B9-99EE-9DD5-70BF-B4DEDA5A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Advantages of E-Learning Platforms:-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Flexibility</a:t>
            </a:r>
            <a:r>
              <a:rPr lang="en-US" dirty="0"/>
              <a:t>: Learners can access materials anytime, anywhere.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Interaction and Collaboration</a:t>
            </a:r>
            <a:r>
              <a:rPr lang="en-US" dirty="0"/>
              <a:t>: Tools for discussions, forums, and quizzes promote engagement between teachers and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Customization</a:t>
            </a:r>
            <a:r>
              <a:rPr lang="en-US" dirty="0"/>
              <a:t>: Learning experiences can be tailored to individual student needs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05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602AA-0904-32FC-24F1-0BE038FC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Project vision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A56DF-6F22-4728-A46F-22863318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r>
              <a:rPr lang="en-US" b="1" dirty="0"/>
              <a:t>Challenges and Future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 Limited personal interaction, reliance on technology, and the need for self-motivation.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Trends</a:t>
            </a:r>
            <a:r>
              <a:rPr lang="en-US" dirty="0"/>
              <a:t>: The use of Artificial Intelligence (AI) for personalized learning, blended learning combining traditional and online methods, and Virtual Reality (VR) and Augmented Reality (AR) for immersive learning experiences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A5166-A0B4-F5E6-3007-48B392DC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DFD</a:t>
            </a:r>
            <a:br>
              <a:rPr lang="en-US" dirty="0"/>
            </a:br>
            <a:r>
              <a:rPr lang="en-US" dirty="0"/>
              <a:t>level 0</a:t>
            </a:r>
          </a:p>
        </p:txBody>
      </p:sp>
      <p:pic>
        <p:nvPicPr>
          <p:cNvPr id="5" name="Content Placeholder 4" descr="A diagram of a learning system&#10;&#10;Description automatically generated">
            <a:extLst>
              <a:ext uri="{FF2B5EF4-FFF2-40B4-BE49-F238E27FC236}">
                <a16:creationId xmlns:a16="http://schemas.microsoft.com/office/drawing/2014/main" id="{536C1020-7E77-A6FB-C2E4-EFB5222F7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1160"/>
            <a:ext cx="5962022" cy="6440994"/>
          </a:xfrm>
        </p:spPr>
      </p:pic>
    </p:spTree>
    <p:extLst>
      <p:ext uri="{BB962C8B-B14F-4D97-AF65-F5344CB8AC3E}">
        <p14:creationId xmlns:p14="http://schemas.microsoft.com/office/powerpoint/2010/main" val="839388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2F43F-A8F6-BA2E-4564-77D118F4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Dfd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level 1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3CF59193-A0E9-C343-9D52-B9E60180F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064"/>
            <a:ext cx="6096000" cy="6350557"/>
          </a:xfrm>
        </p:spPr>
      </p:pic>
    </p:spTree>
    <p:extLst>
      <p:ext uri="{BB962C8B-B14F-4D97-AF65-F5344CB8AC3E}">
        <p14:creationId xmlns:p14="http://schemas.microsoft.com/office/powerpoint/2010/main" val="1217579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C2435-DAE5-1642-BB99-8A66DE10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erd</a:t>
            </a:r>
            <a:endParaRPr lang="en-US" dirty="0"/>
          </a:p>
        </p:txBody>
      </p:sp>
      <p:pic>
        <p:nvPicPr>
          <p:cNvPr id="5" name="Content Placeholder 4" descr="A diagram of a company">
            <a:extLst>
              <a:ext uri="{FF2B5EF4-FFF2-40B4-BE49-F238E27FC236}">
                <a16:creationId xmlns:a16="http://schemas.microsoft.com/office/drawing/2014/main" id="{E95B1AB9-CE26-357D-A7F3-AB9E036BD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57" y="361741"/>
            <a:ext cx="5785143" cy="6159639"/>
          </a:xfrm>
        </p:spPr>
      </p:pic>
    </p:spTree>
    <p:extLst>
      <p:ext uri="{BB962C8B-B14F-4D97-AF65-F5344CB8AC3E}">
        <p14:creationId xmlns:p14="http://schemas.microsoft.com/office/powerpoint/2010/main" val="254032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0299-16F9-C97D-D7E4-CD6B9F3D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Gantt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FD5F63-51BB-A6B1-EBC2-666EEC311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426077"/>
              </p:ext>
            </p:extLst>
          </p:nvPr>
        </p:nvGraphicFramePr>
        <p:xfrm>
          <a:off x="6096000" y="1"/>
          <a:ext cx="6096000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36463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138301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523258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30214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88941715"/>
                    </a:ext>
                  </a:extLst>
                </a:gridCol>
              </a:tblGrid>
              <a:tr h="232944">
                <a:tc>
                  <a:txBody>
                    <a:bodyPr/>
                    <a:lstStyle/>
                    <a:p>
                      <a:pPr marL="0" marR="0"/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Phase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Task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Duration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Start Date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End Date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5999107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pPr marL="0" marR="0"/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 Planning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Define Project Goals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week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1, Week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1, Week 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6120818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Requirement Gathering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 weeks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1, Week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1, Week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2209022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Feasibility Analysis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week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1, Week 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1, Week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9618719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Approval &amp; Kickoff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week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1, Week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1, Week 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051985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pPr marL="0" marR="0"/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 Design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Platform Architecture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 weeks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2, Week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2, Week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2279029"/>
                  </a:ext>
                </a:extLst>
              </a:tr>
              <a:tr h="307960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UI/UX Design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 weeks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2, Week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2, Week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3247907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Prototyping &amp; Review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week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2, Week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2, Week 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1040466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pPr marL="0" marR="0"/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 Development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Frontend Development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 weeks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3, Week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3, Week 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8803190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Backend Development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 weeks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3, Week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4, Week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6167218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Database Development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 weeks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3, Week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3, Week 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1215836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Integration of Components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 weeks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4, Week 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4, Week 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2978176"/>
                  </a:ext>
                </a:extLst>
              </a:tr>
              <a:tr h="307960">
                <a:tc>
                  <a:txBody>
                    <a:bodyPr/>
                    <a:lstStyle/>
                    <a:p>
                      <a:pPr marL="0" marR="0"/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 Testing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Unit Testing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 weeks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5, Week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5, Week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227519"/>
                  </a:ext>
                </a:extLst>
              </a:tr>
              <a:tr h="307960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 Testing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 weeks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5, Week 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5, Week 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5677745"/>
                  </a:ext>
                </a:extLst>
              </a:tr>
              <a:tr h="465888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User Acceptance Testing (UAT)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week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6, Week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6, Week 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7614505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pPr marL="0" marR="0"/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 Deployment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Deployment Preparation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week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6, Week 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6, Week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8699772"/>
                  </a:ext>
                </a:extLst>
              </a:tr>
              <a:tr h="581698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Deployment to Live Environment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week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6, Week 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6, Week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342466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Final Review &amp; Handover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week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6, Week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6, Week 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259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583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637</Words>
  <Application>Microsoft Office PowerPoint</Application>
  <PresentationFormat>Widescreen</PresentationFormat>
  <Paragraphs>135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Times New Roman</vt:lpstr>
      <vt:lpstr>Trade Gothic Next Cond</vt:lpstr>
      <vt:lpstr>Trade Gothic Next Light</vt:lpstr>
      <vt:lpstr>PortalVTI</vt:lpstr>
      <vt:lpstr>E-Learning Platform prof.dr/Ibrahim el-awady</vt:lpstr>
      <vt:lpstr>Moore’s vision</vt:lpstr>
      <vt:lpstr>Project Vision</vt:lpstr>
      <vt:lpstr>Project vision</vt:lpstr>
      <vt:lpstr>Project vision</vt:lpstr>
      <vt:lpstr>DFD level 0</vt:lpstr>
      <vt:lpstr>Dfd  level 1</vt:lpstr>
      <vt:lpstr>erd</vt:lpstr>
      <vt:lpstr>Gantt chart</vt:lpstr>
      <vt:lpstr>figma</vt:lpstr>
      <vt:lpstr>figma</vt:lpstr>
      <vt:lpstr>figma</vt:lpstr>
      <vt:lpstr>figma</vt:lpstr>
      <vt:lpstr>figma</vt:lpstr>
      <vt:lpstr>User-interface</vt:lpstr>
      <vt:lpstr>User-interface</vt:lpstr>
      <vt:lpstr>User-interface</vt:lpstr>
      <vt:lpstr>User-interface</vt:lpstr>
      <vt:lpstr>User-interface</vt:lpstr>
      <vt:lpstr>That’s it 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MMZ</dc:creator>
  <cp:lastModifiedBy>Ahmed MMZ</cp:lastModifiedBy>
  <cp:revision>11</cp:revision>
  <dcterms:created xsi:type="dcterms:W3CDTF">2025-01-10T23:09:44Z</dcterms:created>
  <dcterms:modified xsi:type="dcterms:W3CDTF">2025-01-11T01:48:34Z</dcterms:modified>
</cp:coreProperties>
</file>