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omfortaa" charset="0"/>
      <p:regular r:id="rId23"/>
      <p:bold r:id="rId24"/>
    </p:embeddedFont>
    <p:embeddedFont>
      <p:font typeface="Comfortaa SemiBold" charset="0"/>
      <p:regular r:id="rId25"/>
      <p:bold r:id="rId26"/>
    </p:embeddedFont>
    <p:embeddedFont>
      <p:font typeface="Roboto" charset="0"/>
      <p:regular r:id="rId27"/>
      <p:bold r:id="rId28"/>
      <p:italic r:id="rId29"/>
      <p:boldItalic r:id="rId30"/>
    </p:embeddedFont>
    <p:embeddedFont>
      <p:font typeface="Comfortaa Medium"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216"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1581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laticon.com/free-icon/chat_6719666?term=chat+box&amp;page=2&amp;position=16&amp;origin=search&amp;related_id=671966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laticon.com/free-icon/woman_6997662?term=profile&amp;page=1&amp;position=21&amp;origin=search&amp;related_id=6997662"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flaticon.com/free-icons/human-resourc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laticon.com/free-icon/woman_6997662?term=profile&amp;page=1&amp;position=21&amp;origin=search&amp;related_id=699766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laticon.com/free-icon/woman_6997662?term=profile&amp;page=1&amp;position=21&amp;origin=search&amp;related_id=699766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laticon.com/free-icon/woman_6997662?term=profile&amp;page=1&amp;position=21&amp;origin=search&amp;related_id=699766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Icon:&lt;a href="https://www.flaticon.com/free-icons/linkedin" title="linkedin icons"&gt;Linkedin icons created by Freepik - Flaticon&lt;/a&gt;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356d19625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356d1962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Collection:</a:t>
            </a:r>
            <a:endParaRPr/>
          </a:p>
          <a:p>
            <a:pPr marL="0" lvl="0" indent="0" algn="l" rtl="0">
              <a:spcBef>
                <a:spcPts val="0"/>
              </a:spcBef>
              <a:spcAft>
                <a:spcPts val="0"/>
              </a:spcAft>
              <a:buClr>
                <a:schemeClr val="dk1"/>
              </a:buClr>
              <a:buSzPts val="1100"/>
              <a:buFont typeface="Arial"/>
              <a:buNone/>
            </a:pPr>
            <a:r>
              <a:rPr lang="en"/>
              <a:t>Sending up to 300 invitations.</a:t>
            </a:r>
            <a:endParaRPr/>
          </a:p>
          <a:p>
            <a:pPr marL="0" lvl="0" indent="0" algn="l" rtl="0">
              <a:spcBef>
                <a:spcPts val="0"/>
              </a:spcBef>
              <a:spcAft>
                <a:spcPts val="0"/>
              </a:spcAft>
              <a:buClr>
                <a:schemeClr val="dk1"/>
              </a:buClr>
              <a:buSzPts val="1100"/>
              <a:buFont typeface="Arial"/>
              <a:buNone/>
            </a:pPr>
            <a:r>
              <a:rPr lang="en"/>
              <a:t>Detail the process of random assignment using Excel.</a:t>
            </a:r>
            <a:endParaRPr/>
          </a:p>
          <a:p>
            <a:pPr marL="0" lvl="0" indent="0" algn="l" rtl="0">
              <a:spcBef>
                <a:spcPts val="0"/>
              </a:spcBef>
              <a:spcAft>
                <a:spcPts val="0"/>
              </a:spcAft>
              <a:buNone/>
            </a:pPr>
            <a:r>
              <a:rPr lang="en"/>
              <a:t>Collection of the Linkedin user’s data including Name, Gender, Company size, number of connections, year of experience,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356d1962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356d1962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1. Randomization - Random number generator used in excel for each connection to assign treatment</a:t>
            </a:r>
            <a:endParaRPr/>
          </a:p>
          <a:p>
            <a:pPr marL="0" lvl="0" indent="0" algn="l" rtl="0">
              <a:spcBef>
                <a:spcPts val="0"/>
              </a:spcBef>
              <a:spcAft>
                <a:spcPts val="0"/>
              </a:spcAft>
              <a:buClr>
                <a:schemeClr val="dk1"/>
              </a:buClr>
              <a:buSzPts val="1100"/>
              <a:buFont typeface="Arial"/>
              <a:buNone/>
            </a:pPr>
            <a:r>
              <a:rPr lang="en"/>
              <a:t>2. Excludability - 3+ connections, Location changed to east coast, only data scientists</a:t>
            </a:r>
            <a:endParaRPr/>
          </a:p>
          <a:p>
            <a:pPr marL="0" lvl="0" indent="0" algn="l" rtl="0">
              <a:spcBef>
                <a:spcPts val="0"/>
              </a:spcBef>
              <a:spcAft>
                <a:spcPts val="0"/>
              </a:spcAft>
              <a:buClr>
                <a:schemeClr val="dk1"/>
              </a:buClr>
              <a:buSzPts val="1100"/>
              <a:buFont typeface="Arial"/>
              <a:buNone/>
            </a:pPr>
            <a:r>
              <a:rPr lang="en"/>
              <a:t>3. Non-interference - ensure that the persons one connection is not connected to the other, i.e 3+ connections</a:t>
            </a:r>
            <a:endParaRPr/>
          </a:p>
          <a:p>
            <a:pPr marL="0" lvl="0" indent="0" algn="l" rtl="0">
              <a:spcBef>
                <a:spcPts val="0"/>
              </a:spcBef>
              <a:spcAft>
                <a:spcPts val="0"/>
              </a:spcAft>
              <a:buNone/>
            </a:pPr>
            <a:endParaRPr/>
          </a:p>
          <a:p>
            <a:pPr marL="0" lvl="0" indent="0" algn="l" rtl="0">
              <a:spcBef>
                <a:spcPts val="0"/>
              </a:spcBef>
              <a:spcAft>
                <a:spcPts val="0"/>
              </a:spcAft>
              <a:buNone/>
            </a:pPr>
            <a:r>
              <a:rPr lang="en"/>
              <a:t>LinkedIn profiles that are 3rd-degree connections to avoid bias</a:t>
            </a:r>
            <a:endParaRPr/>
          </a:p>
          <a:p>
            <a:pPr marL="0" lvl="0" indent="0" algn="l" rtl="0">
              <a:spcBef>
                <a:spcPts val="0"/>
              </a:spcBef>
              <a:spcAft>
                <a:spcPts val="0"/>
              </a:spcAft>
              <a:buNone/>
            </a:pPr>
            <a:r>
              <a:rPr lang="en"/>
              <a:t>In our experiment design, we use an Excel function “Rand” to generate random numbers from 1 to 5 and distribute how we should send out the invitation prompt accordingly. Random number generator used in excel for each connection to assign treatment</a:t>
            </a:r>
            <a:endParaRPr/>
          </a:p>
          <a:p>
            <a:pPr marL="0" lvl="0" indent="0" algn="l" rtl="0">
              <a:spcBef>
                <a:spcPts val="0"/>
              </a:spcBef>
              <a:spcAft>
                <a:spcPts val="0"/>
              </a:spcAft>
              <a:buNone/>
            </a:pPr>
            <a:endParaRPr/>
          </a:p>
          <a:p>
            <a:pPr marL="0" lvl="0" indent="0" algn="l" rtl="0">
              <a:spcBef>
                <a:spcPts val="0"/>
              </a:spcBef>
              <a:spcAft>
                <a:spcPts val="0"/>
              </a:spcAft>
              <a:buNone/>
            </a:pPr>
            <a:r>
              <a:rPr lang="en"/>
              <a:t>&lt;a href="https://www.flaticon.com/free-icons/random" title="random icons"&gt;Random icons created by Freepik - Flaticon&lt;/a&gt;</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356d19625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356d19625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 Compliance - We can’t not know if the user we sent out connection request login their account during our experiment period or not, the possible approach would be send out the invitation to those have recent posts or timeline updates on their profile, but it’s not practical given our limited timeline and expected sample size. Another way is to enlarge sample size so that we can have a more solid result even if we may face non compliance during experiment.</a:t>
            </a:r>
            <a:endParaRPr/>
          </a:p>
          <a:p>
            <a:pPr marL="0" lvl="0" indent="0" algn="l" rtl="0">
              <a:spcBef>
                <a:spcPts val="0"/>
              </a:spcBef>
              <a:spcAft>
                <a:spcPts val="0"/>
              </a:spcAft>
              <a:buNone/>
            </a:pPr>
            <a:r>
              <a:rPr lang="en"/>
              <a:t>Attrition - given that attrition is someone drop out of the experiment, the situation may not be applicable in our linkedin experiment because once people see the invitation, whatever their decision is, they already provide the result - like if they decide not to respond, it would be “not accepted” in our records.</a:t>
            </a:r>
            <a:endParaRPr>
              <a:solidFill>
                <a:schemeClr val="dk1"/>
              </a:solidFill>
            </a:endParaRPr>
          </a:p>
          <a:p>
            <a:pPr marL="0" lvl="0" indent="0" algn="l" rtl="0">
              <a:spcBef>
                <a:spcPts val="0"/>
              </a:spcBef>
              <a:spcAft>
                <a:spcPts val="0"/>
              </a:spcAft>
              <a:buNone/>
            </a:pPr>
            <a:r>
              <a:rPr lang="en">
                <a:solidFill>
                  <a:schemeClr val="dk1"/>
                </a:solidFill>
              </a:rPr>
              <a:t>Spillover - Send out invitation on the same day to avoid the user share the same connection and become 2nd degree connection.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u="sng">
                <a:solidFill>
                  <a:schemeClr val="hlink"/>
                </a:solidFill>
                <a:hlinkClick r:id="rId3"/>
              </a:rPr>
              <a:t>https://www.flaticon.com/free-icon/chat_6719666?term=chat+box&amp;page=2&amp;position=16&amp;origin=search&amp;related_id=6719666</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356d1962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356d1962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356d19625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6356d1962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355502f6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355502f6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355502f65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355502f65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6355502f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6355502f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6356d1962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6356d1962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356d1962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356d1962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356d1962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356d196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6356d19625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6356d1962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6356d1962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6356d196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356d1962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356d1962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56d19625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56d1962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https://www.flaticon.com/free-icon/woman_6997662?term=profile&amp;page=1&amp;position=21&amp;origin=search&amp;related_id=6997662</a:t>
            </a:r>
            <a:endParaRPr/>
          </a:p>
          <a:p>
            <a:pPr marL="0" lvl="0" indent="0" algn="l" rtl="0">
              <a:spcBef>
                <a:spcPts val="0"/>
              </a:spcBef>
              <a:spcAft>
                <a:spcPts val="0"/>
              </a:spcAft>
              <a:buNone/>
            </a:pPr>
            <a:r>
              <a:rPr lang="en" u="sng">
                <a:solidFill>
                  <a:schemeClr val="hlink"/>
                </a:solidFill>
                <a:hlinkClick r:id="rId4"/>
              </a:rPr>
              <a:t>https://www.flaticon.com/free-icons/human-resources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356d1962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356d1962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356d1962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356d196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https://www.flaticon.com/free-icon/woman_6997662?term=profile&amp;page=1&amp;position=21&amp;origin=search&amp;related_id=6997662</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356d1962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356d1962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https://www.flaticon.com/free-icon/woman_6997662?term=profile&amp;page=1&amp;position=21&amp;origin=search&amp;related_id=6997662</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356d1962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356d196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https://www.flaticon.com/free-icon/woman_6997662?term=profile&amp;page=1&amp;position=21&amp;origin=search&amp;related_id=6997662</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rot="3060998">
            <a:off x="5800639" y="-732833"/>
            <a:ext cx="3735695" cy="3499643"/>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2142381" cy="5143502"/>
          </a:xfrm>
          <a:prstGeom prst="rect">
            <a:avLst/>
          </a:prstGeom>
          <a:noFill/>
          <a:ln>
            <a:noFill/>
          </a:ln>
        </p:spPr>
      </p:pic>
      <p:sp>
        <p:nvSpPr>
          <p:cNvPr id="56" name="Google Shape;56;p13"/>
          <p:cNvSpPr txBox="1"/>
          <p:nvPr/>
        </p:nvSpPr>
        <p:spPr>
          <a:xfrm>
            <a:off x="2440175" y="631050"/>
            <a:ext cx="6499500" cy="21693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000" b="1">
                <a:solidFill>
                  <a:schemeClr val="dk2"/>
                </a:solidFill>
                <a:latin typeface="Comfortaa"/>
                <a:ea typeface="Comfortaa"/>
                <a:cs typeface="Comfortaa"/>
                <a:sym typeface="Comfortaa"/>
              </a:rPr>
              <a:t>Do</a:t>
            </a:r>
            <a:r>
              <a:rPr lang="en" sz="700">
                <a:solidFill>
                  <a:srgbClr val="374151"/>
                </a:solidFill>
                <a:latin typeface="Roboto"/>
                <a:ea typeface="Roboto"/>
                <a:cs typeface="Roboto"/>
                <a:sym typeface="Roboto"/>
              </a:rPr>
              <a:t>   </a:t>
            </a:r>
            <a:r>
              <a:rPr lang="en" sz="3000" b="1">
                <a:solidFill>
                  <a:schemeClr val="dk2"/>
                </a:solidFill>
                <a:latin typeface="Comfortaa"/>
                <a:ea typeface="Comfortaa"/>
                <a:cs typeface="Comfortaa"/>
                <a:sym typeface="Comfortaa"/>
              </a:rPr>
              <a:t>Custom LinkedIn Connection Invitations Help Increase the Acceptance Rate? </a:t>
            </a:r>
            <a:endParaRPr sz="3000" b="1">
              <a:solidFill>
                <a:schemeClr val="dk2"/>
              </a:solidFill>
              <a:latin typeface="Comfortaa"/>
              <a:ea typeface="Comfortaa"/>
              <a:cs typeface="Comfortaa"/>
              <a:sym typeface="Comfortaa"/>
            </a:endParaRPr>
          </a:p>
        </p:txBody>
      </p:sp>
      <p:sp>
        <p:nvSpPr>
          <p:cNvPr id="57" name="Google Shape;57;p13"/>
          <p:cNvSpPr txBox="1"/>
          <p:nvPr/>
        </p:nvSpPr>
        <p:spPr>
          <a:xfrm>
            <a:off x="2895550" y="3692900"/>
            <a:ext cx="6388200" cy="1085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solidFill>
                  <a:schemeClr val="dk2"/>
                </a:solidFill>
                <a:latin typeface="Comfortaa Medium"/>
                <a:ea typeface="Comfortaa Medium"/>
                <a:cs typeface="Comfortaa Medium"/>
                <a:sym typeface="Comfortaa Medium"/>
              </a:rPr>
              <a:t>Group 6</a:t>
            </a:r>
            <a:endParaRPr sz="1600">
              <a:solidFill>
                <a:schemeClr val="dk2"/>
              </a:solidFill>
              <a:latin typeface="Comfortaa Medium"/>
              <a:ea typeface="Comfortaa Medium"/>
              <a:cs typeface="Comfortaa Medium"/>
              <a:sym typeface="Comfortaa Medium"/>
            </a:endParaRPr>
          </a:p>
          <a:p>
            <a:pPr marL="0" lvl="0" indent="0" algn="l" rtl="0">
              <a:lnSpc>
                <a:spcPct val="115000"/>
              </a:lnSpc>
              <a:spcBef>
                <a:spcPts val="1200"/>
              </a:spcBef>
              <a:spcAft>
                <a:spcPts val="1200"/>
              </a:spcAft>
              <a:buNone/>
            </a:pPr>
            <a:r>
              <a:rPr lang="en" sz="1600">
                <a:solidFill>
                  <a:schemeClr val="dk2"/>
                </a:solidFill>
                <a:latin typeface="Comfortaa Medium"/>
                <a:ea typeface="Comfortaa Medium"/>
                <a:cs typeface="Comfortaa Medium"/>
                <a:sym typeface="Comfortaa Medium"/>
              </a:rPr>
              <a:t>Tien Her, Ivy Zhang, Aditya Satpute, Qinyi Qiu</a:t>
            </a:r>
            <a:endParaRPr sz="1600">
              <a:solidFill>
                <a:schemeClr val="dk2"/>
              </a:solidFill>
              <a:latin typeface="Comfortaa Medium"/>
              <a:ea typeface="Comfortaa Medium"/>
              <a:cs typeface="Comfortaa Medium"/>
              <a:sym typeface="Comfortaa Medium"/>
            </a:endParaRPr>
          </a:p>
        </p:txBody>
      </p:sp>
      <p:pic>
        <p:nvPicPr>
          <p:cNvPr id="58" name="Google Shape;58;p13"/>
          <p:cNvPicPr preferRelativeResize="0"/>
          <p:nvPr/>
        </p:nvPicPr>
        <p:blipFill>
          <a:blip r:embed="rId3">
            <a:alphaModFix/>
          </a:blip>
          <a:stretch>
            <a:fillRect/>
          </a:stretch>
        </p:blipFill>
        <p:spPr>
          <a:xfrm>
            <a:off x="5090325" y="2356006"/>
            <a:ext cx="2935400" cy="2749919"/>
          </a:xfrm>
          <a:prstGeom prst="rect">
            <a:avLst/>
          </a:prstGeom>
          <a:noFill/>
          <a:ln>
            <a:noFill/>
          </a:ln>
        </p:spPr>
      </p:pic>
      <p:pic>
        <p:nvPicPr>
          <p:cNvPr id="59" name="Google Shape;59;p13"/>
          <p:cNvPicPr preferRelativeResize="0"/>
          <p:nvPr/>
        </p:nvPicPr>
        <p:blipFill>
          <a:blip r:embed="rId5">
            <a:alphaModFix/>
          </a:blip>
          <a:stretch>
            <a:fillRect/>
          </a:stretch>
        </p:blipFill>
        <p:spPr>
          <a:xfrm>
            <a:off x="-13449" y="1487100"/>
            <a:ext cx="2357750" cy="235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2"/>
          <p:cNvPicPr preferRelativeResize="0"/>
          <p:nvPr/>
        </p:nvPicPr>
        <p:blipFill>
          <a:blip r:embed="rId3">
            <a:alphaModFix/>
          </a:blip>
          <a:stretch>
            <a:fillRect/>
          </a:stretch>
        </p:blipFill>
        <p:spPr>
          <a:xfrm>
            <a:off x="0" y="2471500"/>
            <a:ext cx="2675875" cy="2672001"/>
          </a:xfrm>
          <a:prstGeom prst="rect">
            <a:avLst/>
          </a:prstGeom>
          <a:noFill/>
          <a:ln>
            <a:noFill/>
          </a:ln>
        </p:spPr>
      </p:pic>
      <p:pic>
        <p:nvPicPr>
          <p:cNvPr id="172" name="Google Shape;172;p22"/>
          <p:cNvPicPr preferRelativeResize="0"/>
          <p:nvPr/>
        </p:nvPicPr>
        <p:blipFill>
          <a:blip r:embed="rId4">
            <a:alphaModFix/>
          </a:blip>
          <a:stretch>
            <a:fillRect/>
          </a:stretch>
        </p:blipFill>
        <p:spPr>
          <a:xfrm>
            <a:off x="611043" y="940725"/>
            <a:ext cx="2954275" cy="361400"/>
          </a:xfrm>
          <a:prstGeom prst="rect">
            <a:avLst/>
          </a:prstGeom>
          <a:noFill/>
          <a:ln>
            <a:noFill/>
          </a:ln>
        </p:spPr>
      </p:pic>
      <p:sp>
        <p:nvSpPr>
          <p:cNvPr id="173" name="Google Shape;173;p22"/>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Data Collection</a:t>
            </a:r>
            <a:endParaRPr sz="1300">
              <a:solidFill>
                <a:schemeClr val="lt1"/>
              </a:solidFill>
              <a:latin typeface="Comfortaa Medium"/>
              <a:ea typeface="Comfortaa Medium"/>
              <a:cs typeface="Comfortaa Medium"/>
              <a:sym typeface="Comfortaa Medium"/>
            </a:endParaRPr>
          </a:p>
        </p:txBody>
      </p:sp>
      <p:sp>
        <p:nvSpPr>
          <p:cNvPr id="174" name="Google Shape;174;p22"/>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P10 | Execution</a:t>
            </a:r>
            <a:endParaRPr sz="1200">
              <a:solidFill>
                <a:schemeClr val="dk1"/>
              </a:solidFill>
              <a:latin typeface="Comfortaa Medium"/>
              <a:ea typeface="Comfortaa Medium"/>
              <a:cs typeface="Comfortaa Medium"/>
              <a:sym typeface="Comfortaa Medium"/>
            </a:endParaRPr>
          </a:p>
        </p:txBody>
      </p:sp>
      <p:sp>
        <p:nvSpPr>
          <p:cNvPr id="175" name="Google Shape;175;p22"/>
          <p:cNvSpPr txBox="1"/>
          <p:nvPr/>
        </p:nvSpPr>
        <p:spPr>
          <a:xfrm>
            <a:off x="4335625" y="636650"/>
            <a:ext cx="399570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4100" b="1" u="sng">
                <a:solidFill>
                  <a:schemeClr val="dk1"/>
                </a:solidFill>
                <a:latin typeface="Comfortaa"/>
                <a:ea typeface="Comfortaa"/>
                <a:cs typeface="Comfortaa"/>
                <a:sym typeface="Comfortaa"/>
              </a:rPr>
              <a:t>230</a:t>
            </a:r>
            <a:r>
              <a:rPr lang="en" sz="2600" b="1">
                <a:solidFill>
                  <a:schemeClr val="dk1"/>
                </a:solidFill>
                <a:latin typeface="Comfortaa"/>
                <a:ea typeface="Comfortaa"/>
                <a:cs typeface="Comfortaa"/>
                <a:sym typeface="Comfortaa"/>
              </a:rPr>
              <a:t> </a:t>
            </a:r>
            <a:r>
              <a:rPr lang="en" sz="2100" b="1">
                <a:solidFill>
                  <a:schemeClr val="dk1"/>
                </a:solidFill>
                <a:latin typeface="Comfortaa"/>
                <a:ea typeface="Comfortaa"/>
                <a:cs typeface="Comfortaa"/>
                <a:sym typeface="Comfortaa"/>
              </a:rPr>
              <a:t>invitations</a:t>
            </a:r>
            <a:endParaRPr sz="2100" b="1">
              <a:solidFill>
                <a:schemeClr val="dk1"/>
              </a:solidFill>
              <a:latin typeface="Comfortaa"/>
              <a:ea typeface="Comfortaa"/>
              <a:cs typeface="Comfortaa"/>
              <a:sym typeface="Comfortaa"/>
            </a:endParaRPr>
          </a:p>
        </p:txBody>
      </p:sp>
      <p:pic>
        <p:nvPicPr>
          <p:cNvPr id="176" name="Google Shape;176;p22"/>
          <p:cNvPicPr preferRelativeResize="0"/>
          <p:nvPr/>
        </p:nvPicPr>
        <p:blipFill>
          <a:blip r:embed="rId5">
            <a:alphaModFix/>
          </a:blip>
          <a:stretch>
            <a:fillRect/>
          </a:stretch>
        </p:blipFill>
        <p:spPr>
          <a:xfrm>
            <a:off x="284787" y="1712638"/>
            <a:ext cx="8574424" cy="260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p:cNvPicPr preferRelativeResize="0"/>
          <p:nvPr/>
        </p:nvPicPr>
        <p:blipFill>
          <a:blip r:embed="rId3">
            <a:alphaModFix/>
          </a:blip>
          <a:stretch>
            <a:fillRect/>
          </a:stretch>
        </p:blipFill>
        <p:spPr>
          <a:xfrm>
            <a:off x="0" y="2471500"/>
            <a:ext cx="2675875" cy="2672001"/>
          </a:xfrm>
          <a:prstGeom prst="rect">
            <a:avLst/>
          </a:prstGeom>
          <a:noFill/>
          <a:ln>
            <a:noFill/>
          </a:ln>
        </p:spPr>
      </p:pic>
      <p:pic>
        <p:nvPicPr>
          <p:cNvPr id="182" name="Google Shape;182;p23"/>
          <p:cNvPicPr preferRelativeResize="0"/>
          <p:nvPr/>
        </p:nvPicPr>
        <p:blipFill>
          <a:blip r:embed="rId4">
            <a:alphaModFix/>
          </a:blip>
          <a:stretch>
            <a:fillRect/>
          </a:stretch>
        </p:blipFill>
        <p:spPr>
          <a:xfrm>
            <a:off x="611050" y="940725"/>
            <a:ext cx="3075500" cy="376230"/>
          </a:xfrm>
          <a:prstGeom prst="rect">
            <a:avLst/>
          </a:prstGeom>
          <a:noFill/>
          <a:ln>
            <a:noFill/>
          </a:ln>
        </p:spPr>
      </p:pic>
      <p:sp>
        <p:nvSpPr>
          <p:cNvPr id="183" name="Google Shape;183;p23"/>
          <p:cNvSpPr txBox="1"/>
          <p:nvPr/>
        </p:nvSpPr>
        <p:spPr>
          <a:xfrm>
            <a:off x="611050" y="940675"/>
            <a:ext cx="27204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852"/>
              <a:buNone/>
            </a:pPr>
            <a:r>
              <a:rPr lang="en" sz="1107">
                <a:solidFill>
                  <a:schemeClr val="lt1"/>
                </a:solidFill>
                <a:latin typeface="Comfortaa Medium"/>
                <a:ea typeface="Comfortaa Medium"/>
                <a:cs typeface="Comfortaa Medium"/>
                <a:sym typeface="Comfortaa Medium"/>
              </a:rPr>
              <a:t>Randomization and Avoiding Bias</a:t>
            </a:r>
            <a:endParaRPr sz="1107">
              <a:solidFill>
                <a:schemeClr val="lt1"/>
              </a:solidFill>
              <a:latin typeface="Comfortaa Medium"/>
              <a:ea typeface="Comfortaa Medium"/>
              <a:cs typeface="Comfortaa Medium"/>
              <a:sym typeface="Comfortaa Medium"/>
            </a:endParaRPr>
          </a:p>
        </p:txBody>
      </p:sp>
      <p:sp>
        <p:nvSpPr>
          <p:cNvPr id="184" name="Google Shape;184;p23"/>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P11 | Execution</a:t>
            </a:r>
            <a:endParaRPr sz="1200">
              <a:solidFill>
                <a:schemeClr val="dk1"/>
              </a:solidFill>
              <a:latin typeface="Comfortaa Medium"/>
              <a:ea typeface="Comfortaa Medium"/>
              <a:cs typeface="Comfortaa Medium"/>
              <a:sym typeface="Comfortaa Medium"/>
            </a:endParaRPr>
          </a:p>
        </p:txBody>
      </p:sp>
      <p:pic>
        <p:nvPicPr>
          <p:cNvPr id="185" name="Google Shape;185;p23"/>
          <p:cNvPicPr preferRelativeResize="0"/>
          <p:nvPr/>
        </p:nvPicPr>
        <p:blipFill>
          <a:blip r:embed="rId5">
            <a:alphaModFix/>
          </a:blip>
          <a:stretch>
            <a:fillRect/>
          </a:stretch>
        </p:blipFill>
        <p:spPr>
          <a:xfrm>
            <a:off x="1353875" y="1585950"/>
            <a:ext cx="3075500" cy="2717075"/>
          </a:xfrm>
          <a:prstGeom prst="rect">
            <a:avLst/>
          </a:prstGeom>
          <a:noFill/>
          <a:ln>
            <a:noFill/>
          </a:ln>
        </p:spPr>
      </p:pic>
      <p:sp>
        <p:nvSpPr>
          <p:cNvPr id="186" name="Google Shape;186;p23"/>
          <p:cNvSpPr txBox="1"/>
          <p:nvPr/>
        </p:nvSpPr>
        <p:spPr>
          <a:xfrm>
            <a:off x="5574475" y="3946950"/>
            <a:ext cx="2869500" cy="49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600">
                <a:solidFill>
                  <a:schemeClr val="dk1"/>
                </a:solidFill>
                <a:latin typeface="Comfortaa Medium"/>
                <a:ea typeface="Comfortaa Medium"/>
                <a:cs typeface="Comfortaa Medium"/>
                <a:sym typeface="Comfortaa Medium"/>
              </a:rPr>
              <a:t>=RANDBETWEEN(1,5)</a:t>
            </a:r>
            <a:endParaRPr sz="1600">
              <a:solidFill>
                <a:schemeClr val="dk1"/>
              </a:solidFill>
              <a:latin typeface="Comfortaa Medium"/>
              <a:ea typeface="Comfortaa Medium"/>
              <a:cs typeface="Comfortaa Medium"/>
              <a:sym typeface="Comfortaa Medium"/>
            </a:endParaRPr>
          </a:p>
        </p:txBody>
      </p:sp>
      <p:pic>
        <p:nvPicPr>
          <p:cNvPr id="187" name="Google Shape;187;p23"/>
          <p:cNvPicPr preferRelativeResize="0"/>
          <p:nvPr/>
        </p:nvPicPr>
        <p:blipFill>
          <a:blip r:embed="rId6">
            <a:alphaModFix/>
          </a:blip>
          <a:stretch>
            <a:fillRect/>
          </a:stretch>
        </p:blipFill>
        <p:spPr>
          <a:xfrm rot="-665275">
            <a:off x="6117309" y="1580233"/>
            <a:ext cx="1948582" cy="1948582"/>
          </a:xfrm>
          <a:prstGeom prst="rect">
            <a:avLst/>
          </a:prstGeom>
          <a:noFill/>
          <a:ln>
            <a:noFill/>
          </a:ln>
        </p:spPr>
      </p:pic>
      <p:sp>
        <p:nvSpPr>
          <p:cNvPr id="188" name="Google Shape;188;p23"/>
          <p:cNvSpPr txBox="1"/>
          <p:nvPr/>
        </p:nvSpPr>
        <p:spPr>
          <a:xfrm>
            <a:off x="5726875" y="4450800"/>
            <a:ext cx="2954400" cy="64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600">
                <a:solidFill>
                  <a:schemeClr val="dk1"/>
                </a:solidFill>
                <a:latin typeface="Comfortaa Medium"/>
                <a:ea typeface="Comfortaa Medium"/>
                <a:cs typeface="Comfortaa Medium"/>
                <a:sym typeface="Comfortaa Medium"/>
              </a:rPr>
              <a:t>With Block Randomization for Gender</a:t>
            </a:r>
            <a:endParaRPr sz="1600">
              <a:solidFill>
                <a:schemeClr val="dk1"/>
              </a:solidFill>
              <a:latin typeface="Comfortaa Medium"/>
              <a:ea typeface="Comfortaa Medium"/>
              <a:cs typeface="Comfortaa Medium"/>
              <a:sym typeface="Comfortaa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192"/>
        <p:cNvGrpSpPr/>
        <p:nvPr/>
      </p:nvGrpSpPr>
      <p:grpSpPr>
        <a:xfrm>
          <a:off x="0" y="0"/>
          <a:ext cx="0" cy="0"/>
          <a:chOff x="0" y="0"/>
          <a:chExt cx="0" cy="0"/>
        </a:xfrm>
      </p:grpSpPr>
      <p:sp>
        <p:nvSpPr>
          <p:cNvPr id="193" name="Google Shape;193;p24"/>
          <p:cNvSpPr/>
          <p:nvPr/>
        </p:nvSpPr>
        <p:spPr>
          <a:xfrm>
            <a:off x="5569125" y="1245750"/>
            <a:ext cx="3990300" cy="3990300"/>
          </a:xfrm>
          <a:prstGeom prst="ellipse">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4" name="Google Shape;194;p24"/>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195" name="Google Shape;195;p24"/>
          <p:cNvPicPr preferRelativeResize="0"/>
          <p:nvPr/>
        </p:nvPicPr>
        <p:blipFill>
          <a:blip r:embed="rId4">
            <a:alphaModFix/>
          </a:blip>
          <a:stretch>
            <a:fillRect/>
          </a:stretch>
        </p:blipFill>
        <p:spPr>
          <a:xfrm>
            <a:off x="0" y="2471500"/>
            <a:ext cx="2675875" cy="2672001"/>
          </a:xfrm>
          <a:prstGeom prst="rect">
            <a:avLst/>
          </a:prstGeom>
          <a:noFill/>
          <a:ln>
            <a:noFill/>
          </a:ln>
        </p:spPr>
      </p:pic>
      <p:sp>
        <p:nvSpPr>
          <p:cNvPr id="196" name="Google Shape;196;p24"/>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P12 | Challenges</a:t>
            </a:r>
            <a:endParaRPr sz="1200"/>
          </a:p>
        </p:txBody>
      </p:sp>
      <p:pic>
        <p:nvPicPr>
          <p:cNvPr id="197" name="Google Shape;197;p24"/>
          <p:cNvPicPr preferRelativeResize="0"/>
          <p:nvPr/>
        </p:nvPicPr>
        <p:blipFill>
          <a:blip r:embed="rId5">
            <a:alphaModFix/>
          </a:blip>
          <a:stretch>
            <a:fillRect/>
          </a:stretch>
        </p:blipFill>
        <p:spPr>
          <a:xfrm>
            <a:off x="5569125" y="2219700"/>
            <a:ext cx="3000000" cy="3000000"/>
          </a:xfrm>
          <a:prstGeom prst="rect">
            <a:avLst/>
          </a:prstGeom>
          <a:noFill/>
          <a:ln>
            <a:noFill/>
          </a:ln>
        </p:spPr>
      </p:pic>
      <p:sp>
        <p:nvSpPr>
          <p:cNvPr id="198" name="Google Shape;198;p24"/>
          <p:cNvSpPr txBox="1"/>
          <p:nvPr/>
        </p:nvSpPr>
        <p:spPr>
          <a:xfrm>
            <a:off x="2400575" y="2571750"/>
            <a:ext cx="2869500" cy="49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600">
              <a:solidFill>
                <a:schemeClr val="dk1"/>
              </a:solidFill>
              <a:latin typeface="Comfortaa Medium"/>
              <a:ea typeface="Comfortaa Medium"/>
              <a:cs typeface="Comfortaa Medium"/>
              <a:sym typeface="Comfortaa Medium"/>
            </a:endParaRPr>
          </a:p>
        </p:txBody>
      </p:sp>
      <p:sp>
        <p:nvSpPr>
          <p:cNvPr id="199" name="Google Shape;199;p24"/>
          <p:cNvSpPr txBox="1"/>
          <p:nvPr/>
        </p:nvSpPr>
        <p:spPr>
          <a:xfrm>
            <a:off x="1152225" y="3662600"/>
            <a:ext cx="2869500" cy="49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600">
              <a:solidFill>
                <a:schemeClr val="dk1"/>
              </a:solidFill>
              <a:latin typeface="Comfortaa Medium"/>
              <a:ea typeface="Comfortaa Medium"/>
              <a:cs typeface="Comfortaa Medium"/>
              <a:sym typeface="Comfortaa Medium"/>
            </a:endParaRPr>
          </a:p>
        </p:txBody>
      </p:sp>
      <p:sp>
        <p:nvSpPr>
          <p:cNvPr id="200" name="Google Shape;200;p24"/>
          <p:cNvSpPr/>
          <p:nvPr/>
        </p:nvSpPr>
        <p:spPr>
          <a:xfrm>
            <a:off x="1152225" y="767800"/>
            <a:ext cx="2447700" cy="813600"/>
          </a:xfrm>
          <a:prstGeom prst="wedgeRoundRectCallout">
            <a:avLst>
              <a:gd name="adj1" fmla="val 136187"/>
              <a:gd name="adj2" fmla="val 142062"/>
              <a:gd name="adj3" fmla="val 0"/>
            </a:avLst>
          </a:prstGeom>
          <a:solidFill>
            <a:srgbClr val="4B39B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latin typeface="Comfortaa"/>
                <a:ea typeface="Comfortaa"/>
                <a:cs typeface="Comfortaa"/>
                <a:sym typeface="Comfortaa"/>
              </a:rPr>
              <a:t>Non Compliance</a:t>
            </a:r>
            <a:endParaRPr sz="1600">
              <a:solidFill>
                <a:schemeClr val="lt1"/>
              </a:solidFill>
            </a:endParaRPr>
          </a:p>
        </p:txBody>
      </p:sp>
      <p:sp>
        <p:nvSpPr>
          <p:cNvPr id="201" name="Google Shape;201;p24"/>
          <p:cNvSpPr/>
          <p:nvPr/>
        </p:nvSpPr>
        <p:spPr>
          <a:xfrm>
            <a:off x="1612700" y="3490500"/>
            <a:ext cx="2198100" cy="813600"/>
          </a:xfrm>
          <a:prstGeom prst="wedgeRoundRectCallout">
            <a:avLst>
              <a:gd name="adj1" fmla="val 122513"/>
              <a:gd name="adj2" fmla="val -98428"/>
              <a:gd name="adj3" fmla="val 0"/>
            </a:avLst>
          </a:prstGeom>
          <a:solidFill>
            <a:srgbClr val="4B39B5"/>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1200"/>
              </a:spcAft>
              <a:buNone/>
            </a:pPr>
            <a:r>
              <a:rPr lang="en" sz="1600" b="1">
                <a:solidFill>
                  <a:schemeClr val="lt1"/>
                </a:solidFill>
                <a:latin typeface="Comfortaa"/>
                <a:ea typeface="Comfortaa"/>
                <a:cs typeface="Comfortaa"/>
                <a:sym typeface="Comfortaa"/>
              </a:rPr>
              <a:t>Spillover</a:t>
            </a:r>
            <a:endParaRPr sz="1600" b="1">
              <a:solidFill>
                <a:schemeClr val="lt1"/>
              </a:solidFill>
              <a:latin typeface="Comfortaa"/>
              <a:ea typeface="Comfortaa"/>
              <a:cs typeface="Comfortaa"/>
              <a:sym typeface="Comfortaa"/>
            </a:endParaRPr>
          </a:p>
        </p:txBody>
      </p:sp>
      <p:sp>
        <p:nvSpPr>
          <p:cNvPr id="202" name="Google Shape;202;p24"/>
          <p:cNvSpPr/>
          <p:nvPr/>
        </p:nvSpPr>
        <p:spPr>
          <a:xfrm>
            <a:off x="689800" y="2156075"/>
            <a:ext cx="2265300" cy="813600"/>
          </a:xfrm>
          <a:prstGeom prst="wedgeRoundRectCallout">
            <a:avLst>
              <a:gd name="adj1" fmla="val 154257"/>
              <a:gd name="adj2" fmla="val 24882"/>
              <a:gd name="adj3" fmla="val 0"/>
            </a:avLst>
          </a:prstGeom>
          <a:solidFill>
            <a:srgbClr val="4B39B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Comfortaa"/>
                <a:ea typeface="Comfortaa"/>
                <a:cs typeface="Comfortaa"/>
                <a:sym typeface="Comfortaa"/>
              </a:rPr>
              <a:t>Attrition</a:t>
            </a:r>
            <a:endParaRPr sz="1600" b="1">
              <a:solidFill>
                <a:schemeClr val="lt1"/>
              </a:solidFill>
              <a:latin typeface="Comfortaa"/>
              <a:ea typeface="Comfortaa"/>
              <a:cs typeface="Comfortaa"/>
              <a:sym typeface="Comfortaa"/>
            </a:endParaRPr>
          </a:p>
        </p:txBody>
      </p:sp>
      <p:pic>
        <p:nvPicPr>
          <p:cNvPr id="203" name="Google Shape;203;p24"/>
          <p:cNvPicPr preferRelativeResize="0"/>
          <p:nvPr/>
        </p:nvPicPr>
        <p:blipFill>
          <a:blip r:embed="rId6">
            <a:alphaModFix/>
          </a:blip>
          <a:stretch>
            <a:fillRect/>
          </a:stretch>
        </p:blipFill>
        <p:spPr>
          <a:xfrm>
            <a:off x="120168" y="247100"/>
            <a:ext cx="2954275" cy="361400"/>
          </a:xfrm>
          <a:prstGeom prst="rect">
            <a:avLst/>
          </a:prstGeom>
          <a:noFill/>
          <a:ln>
            <a:noFill/>
          </a:ln>
        </p:spPr>
      </p:pic>
      <p:sp>
        <p:nvSpPr>
          <p:cNvPr id="204" name="Google Shape;204;p24"/>
          <p:cNvSpPr txBox="1"/>
          <p:nvPr/>
        </p:nvSpPr>
        <p:spPr>
          <a:xfrm>
            <a:off x="229152" y="247050"/>
            <a:ext cx="25368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688"/>
              <a:buNone/>
            </a:pPr>
            <a:r>
              <a:rPr lang="en" sz="1012">
                <a:solidFill>
                  <a:schemeClr val="lt1"/>
                </a:solidFill>
                <a:latin typeface="Comfortaa Medium"/>
                <a:ea typeface="Comfortaa Medium"/>
                <a:cs typeface="Comfortaa Medium"/>
                <a:sym typeface="Comfortaa Medium"/>
              </a:rPr>
              <a:t>Challenges with experiment design</a:t>
            </a:r>
            <a:endParaRPr sz="1012">
              <a:solidFill>
                <a:schemeClr val="lt1"/>
              </a:solidFill>
              <a:latin typeface="Comfortaa Medium"/>
              <a:ea typeface="Comfortaa Medium"/>
              <a:cs typeface="Comfortaa Medium"/>
              <a:sym typeface="Comfortaa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5"/>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10" name="Google Shape;210;p25"/>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11" name="Google Shape;211;p25"/>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212" name="Google Shape;212;p25"/>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r>
              <a:rPr lang="en" sz="1300" dirty="0">
                <a:solidFill>
                  <a:schemeClr val="lt1"/>
                </a:solidFill>
                <a:latin typeface="Comfortaa Medium"/>
                <a:ea typeface="Comfortaa Medium"/>
                <a:cs typeface="Comfortaa Medium"/>
                <a:sym typeface="Comfortaa Medium"/>
              </a:rPr>
              <a:t>Execution</a:t>
            </a:r>
            <a:endParaRPr sz="1300" dirty="0">
              <a:solidFill>
                <a:schemeClr val="lt1"/>
              </a:solidFill>
              <a:latin typeface="Comfortaa Medium"/>
              <a:ea typeface="Comfortaa Medium"/>
              <a:cs typeface="Comfortaa Medium"/>
              <a:sym typeface="Comfortaa Medium"/>
            </a:endParaRPr>
          </a:p>
        </p:txBody>
      </p:sp>
      <p:sp>
        <p:nvSpPr>
          <p:cNvPr id="213" name="Google Shape;213;p25"/>
          <p:cNvSpPr txBox="1"/>
          <p:nvPr/>
        </p:nvSpPr>
        <p:spPr>
          <a:xfrm>
            <a:off x="763075" y="1423650"/>
            <a:ext cx="8255400" cy="29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dk1"/>
              </a:solidFill>
              <a:latin typeface="Comfortaa Medium"/>
              <a:ea typeface="Comfortaa Medium"/>
              <a:cs typeface="Comfortaa Medium"/>
              <a:sym typeface="Comfortaa Medium"/>
            </a:endParaRPr>
          </a:p>
          <a:p>
            <a:pPr marL="0" lvl="0" indent="0" algn="l" rtl="0">
              <a:lnSpc>
                <a:spcPct val="115000"/>
              </a:lnSpc>
              <a:spcBef>
                <a:spcPts val="1200"/>
              </a:spcBef>
              <a:spcAft>
                <a:spcPts val="0"/>
              </a:spcAft>
              <a:buNone/>
            </a:pPr>
            <a:r>
              <a:rPr lang="en" sz="1600">
                <a:solidFill>
                  <a:schemeClr val="dk1"/>
                </a:solidFill>
                <a:latin typeface="Comfortaa Medium"/>
                <a:ea typeface="Comfortaa Medium"/>
                <a:cs typeface="Comfortaa Medium"/>
                <a:sym typeface="Comfortaa Medium"/>
              </a:rPr>
              <a:t>Pilot results: </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120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Expected effect size f2 = 0.15</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alpha = 0.05</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power = 0.8</a:t>
            </a:r>
            <a:endParaRPr sz="1600">
              <a:solidFill>
                <a:schemeClr val="dk1"/>
              </a:solidFill>
              <a:latin typeface="Comfortaa Medium"/>
              <a:ea typeface="Comfortaa Medium"/>
              <a:cs typeface="Comfortaa Medium"/>
              <a:sym typeface="Comfortaa Medium"/>
            </a:endParaRPr>
          </a:p>
          <a:p>
            <a:pPr marL="0" lvl="0" indent="0" algn="l" rtl="0">
              <a:lnSpc>
                <a:spcPct val="115000"/>
              </a:lnSpc>
              <a:spcBef>
                <a:spcPts val="1200"/>
              </a:spcBef>
              <a:spcAft>
                <a:spcPts val="0"/>
              </a:spcAft>
              <a:buNone/>
            </a:pPr>
            <a:r>
              <a:rPr lang="en" sz="1600">
                <a:solidFill>
                  <a:schemeClr val="dk1"/>
                </a:solidFill>
                <a:latin typeface="Comfortaa Medium"/>
                <a:ea typeface="Comfortaa Medium"/>
                <a:cs typeface="Comfortaa Medium"/>
                <a:sym typeface="Comfortaa Medium"/>
              </a:rPr>
              <a:t>Required sample size is 118</a:t>
            </a:r>
            <a:endParaRPr sz="1600">
              <a:solidFill>
                <a:schemeClr val="dk1"/>
              </a:solidFill>
              <a:latin typeface="Comfortaa Medium"/>
              <a:ea typeface="Comfortaa Medium"/>
              <a:cs typeface="Comfortaa Medium"/>
              <a:sym typeface="Comfortaa Medium"/>
            </a:endParaRPr>
          </a:p>
          <a:p>
            <a:pPr marL="0" lvl="0" indent="0" algn="l" rtl="0">
              <a:lnSpc>
                <a:spcPct val="115000"/>
              </a:lnSpc>
              <a:spcBef>
                <a:spcPts val="1200"/>
              </a:spcBef>
              <a:spcAft>
                <a:spcPts val="1200"/>
              </a:spcAft>
              <a:buNone/>
            </a:pPr>
            <a:endParaRPr sz="1600">
              <a:solidFill>
                <a:schemeClr val="dk1"/>
              </a:solidFill>
              <a:latin typeface="Comfortaa Medium"/>
              <a:ea typeface="Comfortaa Medium"/>
              <a:cs typeface="Comfortaa Medium"/>
              <a:sym typeface="Comfortaa Medium"/>
            </a:endParaRPr>
          </a:p>
        </p:txBody>
      </p:sp>
      <p:sp>
        <p:nvSpPr>
          <p:cNvPr id="214" name="Google Shape;214;p25"/>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P13 | Data Analysis</a:t>
            </a:r>
            <a:endParaRPr sz="1200">
              <a:solidFill>
                <a:schemeClr val="dk1"/>
              </a:solidFill>
              <a:latin typeface="Comfortaa Medium"/>
              <a:ea typeface="Comfortaa Medium"/>
              <a:cs typeface="Comfortaa Medium"/>
              <a:sym typeface="Comfortaa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20" name="Google Shape;220;p26"/>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21" name="Google Shape;221;p26"/>
          <p:cNvPicPr preferRelativeResize="0"/>
          <p:nvPr/>
        </p:nvPicPr>
        <p:blipFill>
          <a:blip r:embed="rId5">
            <a:alphaModFix/>
          </a:blip>
          <a:stretch>
            <a:fillRect/>
          </a:stretch>
        </p:blipFill>
        <p:spPr>
          <a:xfrm>
            <a:off x="500831" y="763462"/>
            <a:ext cx="2954275" cy="361400"/>
          </a:xfrm>
          <a:prstGeom prst="rect">
            <a:avLst/>
          </a:prstGeom>
          <a:noFill/>
          <a:ln>
            <a:noFill/>
          </a:ln>
        </p:spPr>
      </p:pic>
      <p:sp>
        <p:nvSpPr>
          <p:cNvPr id="222" name="Google Shape;222;p26"/>
          <p:cNvSpPr txBox="1"/>
          <p:nvPr/>
        </p:nvSpPr>
        <p:spPr>
          <a:xfrm>
            <a:off x="645700" y="763413"/>
            <a:ext cx="23871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852"/>
              <a:buNone/>
            </a:pPr>
            <a:r>
              <a:rPr lang="en" sz="1107">
                <a:solidFill>
                  <a:schemeClr val="lt1"/>
                </a:solidFill>
                <a:latin typeface="Comfortaa Medium"/>
                <a:ea typeface="Comfortaa Medium"/>
                <a:cs typeface="Comfortaa Medium"/>
                <a:sym typeface="Comfortaa Medium"/>
              </a:rPr>
              <a:t>Experiment Result Summary</a:t>
            </a:r>
            <a:endParaRPr sz="1107">
              <a:solidFill>
                <a:schemeClr val="lt1"/>
              </a:solidFill>
              <a:latin typeface="Comfortaa Medium"/>
              <a:ea typeface="Comfortaa Medium"/>
              <a:cs typeface="Comfortaa Medium"/>
              <a:sym typeface="Comfortaa Medium"/>
            </a:endParaRPr>
          </a:p>
        </p:txBody>
      </p:sp>
      <p:sp>
        <p:nvSpPr>
          <p:cNvPr id="223" name="Google Shape;223;p26"/>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P14 | Data Analysis</a:t>
            </a:r>
            <a:endParaRPr sz="1200">
              <a:solidFill>
                <a:schemeClr val="dk1"/>
              </a:solidFill>
              <a:latin typeface="Comfortaa Medium"/>
              <a:ea typeface="Comfortaa Medium"/>
              <a:cs typeface="Comfortaa Medium"/>
              <a:sym typeface="Comfortaa Medium"/>
            </a:endParaRPr>
          </a:p>
        </p:txBody>
      </p:sp>
      <p:pic>
        <p:nvPicPr>
          <p:cNvPr id="224" name="Google Shape;224;p26" title="Points scored"/>
          <p:cNvPicPr preferRelativeResize="0"/>
          <p:nvPr/>
        </p:nvPicPr>
        <p:blipFill>
          <a:blip r:embed="rId6">
            <a:alphaModFix/>
          </a:blip>
          <a:stretch>
            <a:fillRect/>
          </a:stretch>
        </p:blipFill>
        <p:spPr>
          <a:xfrm>
            <a:off x="5078800" y="1785075"/>
            <a:ext cx="3971400" cy="2455649"/>
          </a:xfrm>
          <a:prstGeom prst="rect">
            <a:avLst/>
          </a:prstGeom>
          <a:noFill/>
          <a:ln>
            <a:noFill/>
          </a:ln>
        </p:spPr>
      </p:pic>
      <p:pic>
        <p:nvPicPr>
          <p:cNvPr id="225" name="Google Shape;225;p26"/>
          <p:cNvPicPr preferRelativeResize="0"/>
          <p:nvPr/>
        </p:nvPicPr>
        <p:blipFill>
          <a:blip r:embed="rId7">
            <a:alphaModFix/>
          </a:blip>
          <a:stretch>
            <a:fillRect/>
          </a:stretch>
        </p:blipFill>
        <p:spPr>
          <a:xfrm>
            <a:off x="231200" y="1239728"/>
            <a:ext cx="4893201" cy="33013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7"/>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31" name="Google Shape;231;p27"/>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32" name="Google Shape;232;p27"/>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233" name="Google Shape;233;p27"/>
          <p:cNvSpPr txBox="1"/>
          <p:nvPr/>
        </p:nvSpPr>
        <p:spPr>
          <a:xfrm>
            <a:off x="763075" y="940675"/>
            <a:ext cx="22176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dirty="0">
                <a:solidFill>
                  <a:schemeClr val="lt1"/>
                </a:solidFill>
                <a:latin typeface="Comfortaa Medium"/>
                <a:ea typeface="Comfortaa Medium"/>
                <a:cs typeface="Comfortaa Medium"/>
                <a:sym typeface="Comfortaa Medium"/>
              </a:rPr>
              <a:t>Data Analysis</a:t>
            </a:r>
            <a:endParaRPr sz="1200" dirty="0">
              <a:solidFill>
                <a:schemeClr val="lt1"/>
              </a:solidFill>
              <a:latin typeface="Comfortaa Medium"/>
              <a:ea typeface="Comfortaa Medium"/>
              <a:cs typeface="Comfortaa Medium"/>
              <a:sym typeface="Comfortaa Medium"/>
            </a:endParaRPr>
          </a:p>
        </p:txBody>
      </p:sp>
      <p:sp>
        <p:nvSpPr>
          <p:cNvPr id="234" name="Google Shape;234;p27"/>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P15 | Data Analysis</a:t>
            </a:r>
            <a:endParaRPr sz="1200">
              <a:solidFill>
                <a:schemeClr val="dk1"/>
              </a:solidFill>
              <a:latin typeface="Comfortaa Medium"/>
              <a:ea typeface="Comfortaa Medium"/>
              <a:cs typeface="Comfortaa Medium"/>
              <a:sym typeface="Comfortaa Medium"/>
            </a:endParaRPr>
          </a:p>
        </p:txBody>
      </p:sp>
      <p:sp>
        <p:nvSpPr>
          <p:cNvPr id="235" name="Google Shape;235;p27"/>
          <p:cNvSpPr txBox="1"/>
          <p:nvPr/>
        </p:nvSpPr>
        <p:spPr>
          <a:xfrm>
            <a:off x="653075" y="1540925"/>
            <a:ext cx="7459200" cy="29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36" name="Google Shape;236;p27"/>
          <p:cNvSpPr txBox="1"/>
          <p:nvPr/>
        </p:nvSpPr>
        <p:spPr>
          <a:xfrm>
            <a:off x="653075" y="1540925"/>
            <a:ext cx="25611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omfortaa Medium"/>
                <a:ea typeface="Comfortaa Medium"/>
                <a:cs typeface="Comfortaa Medium"/>
                <a:sym typeface="Comfortaa Medium"/>
              </a:rPr>
              <a:t>Initial Model</a:t>
            </a:r>
            <a:endParaRPr sz="1800">
              <a:solidFill>
                <a:schemeClr val="dk2"/>
              </a:solidFill>
            </a:endParaRPr>
          </a:p>
        </p:txBody>
      </p:sp>
      <p:pic>
        <p:nvPicPr>
          <p:cNvPr id="237" name="Google Shape;237;p27"/>
          <p:cNvPicPr preferRelativeResize="0"/>
          <p:nvPr/>
        </p:nvPicPr>
        <p:blipFill>
          <a:blip r:embed="rId6">
            <a:alphaModFix/>
          </a:blip>
          <a:stretch>
            <a:fillRect/>
          </a:stretch>
        </p:blipFill>
        <p:spPr>
          <a:xfrm>
            <a:off x="653073" y="2141311"/>
            <a:ext cx="6799229" cy="116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8"/>
          <p:cNvPicPr preferRelativeResize="0"/>
          <p:nvPr/>
        </p:nvPicPr>
        <p:blipFill>
          <a:blip r:embed="rId3">
            <a:alphaModFix/>
          </a:blip>
          <a:stretch>
            <a:fillRect/>
          </a:stretch>
        </p:blipFill>
        <p:spPr>
          <a:xfrm>
            <a:off x="0" y="2471500"/>
            <a:ext cx="2675875" cy="2672001"/>
          </a:xfrm>
          <a:prstGeom prst="rect">
            <a:avLst/>
          </a:prstGeom>
          <a:noFill/>
          <a:ln>
            <a:noFill/>
          </a:ln>
        </p:spPr>
      </p:pic>
      <p:pic>
        <p:nvPicPr>
          <p:cNvPr id="243" name="Google Shape;243;p28"/>
          <p:cNvPicPr preferRelativeResize="0"/>
          <p:nvPr/>
        </p:nvPicPr>
        <p:blipFill>
          <a:blip r:embed="rId4">
            <a:alphaModFix/>
          </a:blip>
          <a:stretch>
            <a:fillRect/>
          </a:stretch>
        </p:blipFill>
        <p:spPr>
          <a:xfrm>
            <a:off x="611043" y="940725"/>
            <a:ext cx="2954275" cy="361400"/>
          </a:xfrm>
          <a:prstGeom prst="rect">
            <a:avLst/>
          </a:prstGeom>
          <a:noFill/>
          <a:ln>
            <a:noFill/>
          </a:ln>
        </p:spPr>
      </p:pic>
      <p:sp>
        <p:nvSpPr>
          <p:cNvPr id="244" name="Google Shape;244;p28"/>
          <p:cNvSpPr txBox="1"/>
          <p:nvPr/>
        </p:nvSpPr>
        <p:spPr>
          <a:xfrm>
            <a:off x="763075" y="940675"/>
            <a:ext cx="23658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35"/>
              <a:buNone/>
            </a:pPr>
            <a:r>
              <a:rPr lang="en" sz="1205">
                <a:solidFill>
                  <a:schemeClr val="lt1"/>
                </a:solidFill>
                <a:latin typeface="Comfortaa Medium"/>
                <a:ea typeface="Comfortaa Medium"/>
                <a:cs typeface="Comfortaa Medium"/>
                <a:sym typeface="Comfortaa Medium"/>
              </a:rPr>
              <a:t>Covariate Imbalance check</a:t>
            </a:r>
            <a:endParaRPr sz="1205">
              <a:solidFill>
                <a:schemeClr val="lt1"/>
              </a:solidFill>
              <a:latin typeface="Comfortaa Medium"/>
              <a:ea typeface="Comfortaa Medium"/>
              <a:cs typeface="Comfortaa Medium"/>
              <a:sym typeface="Comfortaa Medium"/>
            </a:endParaRPr>
          </a:p>
        </p:txBody>
      </p:sp>
      <p:sp>
        <p:nvSpPr>
          <p:cNvPr id="245" name="Google Shape;245;p28"/>
          <p:cNvSpPr txBox="1"/>
          <p:nvPr/>
        </p:nvSpPr>
        <p:spPr>
          <a:xfrm>
            <a:off x="231200" y="4586850"/>
            <a:ext cx="3000000" cy="5508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smtClean="0">
                <a:solidFill>
                  <a:schemeClr val="dk1"/>
                </a:solidFill>
                <a:latin typeface="Comfortaa Medium"/>
                <a:ea typeface="Comfortaa Medium"/>
                <a:cs typeface="Comfortaa Medium"/>
                <a:sym typeface="Comfortaa Medium"/>
              </a:rPr>
              <a:t>P16 </a:t>
            </a:r>
            <a:r>
              <a:rPr lang="en" sz="1200" dirty="0">
                <a:solidFill>
                  <a:schemeClr val="dk1"/>
                </a:solidFill>
                <a:latin typeface="Comfortaa Medium"/>
                <a:ea typeface="Comfortaa Medium"/>
                <a:cs typeface="Comfortaa Medium"/>
                <a:sym typeface="Comfortaa Medium"/>
              </a:rPr>
              <a:t>| Data Analysis</a:t>
            </a:r>
            <a:endParaRPr sz="1200" dirty="0">
              <a:solidFill>
                <a:schemeClr val="dk1"/>
              </a:solidFill>
              <a:latin typeface="Comfortaa Medium"/>
              <a:ea typeface="Comfortaa Medium"/>
              <a:cs typeface="Comfortaa Medium"/>
              <a:sym typeface="Comfortaa Medium"/>
            </a:endParaRPr>
          </a:p>
        </p:txBody>
      </p:sp>
      <p:sp>
        <p:nvSpPr>
          <p:cNvPr id="246" name="Google Shape;246;p28"/>
          <p:cNvSpPr txBox="1"/>
          <p:nvPr/>
        </p:nvSpPr>
        <p:spPr>
          <a:xfrm>
            <a:off x="653075" y="1540925"/>
            <a:ext cx="7459200" cy="29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247" name="Google Shape;247;p28"/>
          <p:cNvPicPr preferRelativeResize="0"/>
          <p:nvPr/>
        </p:nvPicPr>
        <p:blipFill>
          <a:blip r:embed="rId5">
            <a:alphaModFix/>
          </a:blip>
          <a:stretch>
            <a:fillRect/>
          </a:stretch>
        </p:blipFill>
        <p:spPr>
          <a:xfrm>
            <a:off x="4572000" y="3094313"/>
            <a:ext cx="4359126" cy="1492525"/>
          </a:xfrm>
          <a:prstGeom prst="rect">
            <a:avLst/>
          </a:prstGeom>
          <a:noFill/>
          <a:ln>
            <a:noFill/>
          </a:ln>
        </p:spPr>
      </p:pic>
      <p:pic>
        <p:nvPicPr>
          <p:cNvPr id="248" name="Google Shape;248;p28"/>
          <p:cNvPicPr preferRelativeResize="0"/>
          <p:nvPr/>
        </p:nvPicPr>
        <p:blipFill>
          <a:blip r:embed="rId6">
            <a:alphaModFix/>
          </a:blip>
          <a:stretch>
            <a:fillRect/>
          </a:stretch>
        </p:blipFill>
        <p:spPr>
          <a:xfrm>
            <a:off x="113825" y="3063888"/>
            <a:ext cx="4365070" cy="1492525"/>
          </a:xfrm>
          <a:prstGeom prst="rect">
            <a:avLst/>
          </a:prstGeom>
          <a:noFill/>
          <a:ln>
            <a:noFill/>
          </a:ln>
        </p:spPr>
      </p:pic>
      <p:sp>
        <p:nvSpPr>
          <p:cNvPr id="249" name="Google Shape;249;p28"/>
          <p:cNvSpPr/>
          <p:nvPr/>
        </p:nvSpPr>
        <p:spPr>
          <a:xfrm>
            <a:off x="930525" y="3094325"/>
            <a:ext cx="6936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50" name="Google Shape;250;p28"/>
          <p:cNvPicPr preferRelativeResize="0"/>
          <p:nvPr/>
        </p:nvPicPr>
        <p:blipFill>
          <a:blip r:embed="rId7">
            <a:alphaModFix/>
          </a:blip>
          <a:stretch>
            <a:fillRect/>
          </a:stretch>
        </p:blipFill>
        <p:spPr>
          <a:xfrm>
            <a:off x="4569025" y="1540925"/>
            <a:ext cx="4365075" cy="1458919"/>
          </a:xfrm>
          <a:prstGeom prst="rect">
            <a:avLst/>
          </a:prstGeom>
          <a:noFill/>
          <a:ln>
            <a:noFill/>
          </a:ln>
        </p:spPr>
      </p:pic>
      <p:sp>
        <p:nvSpPr>
          <p:cNvPr id="251" name="Google Shape;251;p28"/>
          <p:cNvSpPr/>
          <p:nvPr/>
        </p:nvSpPr>
        <p:spPr>
          <a:xfrm>
            <a:off x="5415425" y="3094325"/>
            <a:ext cx="6936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52" name="Google Shape;252;p28"/>
          <p:cNvPicPr preferRelativeResize="0"/>
          <p:nvPr/>
        </p:nvPicPr>
        <p:blipFill>
          <a:blip r:embed="rId8">
            <a:alphaModFix/>
          </a:blip>
          <a:stretch>
            <a:fillRect/>
          </a:stretch>
        </p:blipFill>
        <p:spPr>
          <a:xfrm>
            <a:off x="4571995" y="141425"/>
            <a:ext cx="4276724" cy="1246125"/>
          </a:xfrm>
          <a:prstGeom prst="rect">
            <a:avLst/>
          </a:prstGeom>
          <a:noFill/>
          <a:ln>
            <a:noFill/>
          </a:ln>
        </p:spPr>
      </p:pic>
      <p:pic>
        <p:nvPicPr>
          <p:cNvPr id="253" name="Google Shape;253;p28"/>
          <p:cNvPicPr preferRelativeResize="0"/>
          <p:nvPr/>
        </p:nvPicPr>
        <p:blipFill>
          <a:blip r:embed="rId9">
            <a:alphaModFix/>
          </a:blip>
          <a:stretch>
            <a:fillRect/>
          </a:stretch>
        </p:blipFill>
        <p:spPr>
          <a:xfrm>
            <a:off x="116800" y="1528825"/>
            <a:ext cx="4359124" cy="1424208"/>
          </a:xfrm>
          <a:prstGeom prst="rect">
            <a:avLst/>
          </a:prstGeom>
          <a:noFill/>
          <a:ln>
            <a:noFill/>
          </a:ln>
        </p:spPr>
      </p:pic>
      <p:sp>
        <p:nvSpPr>
          <p:cNvPr id="254" name="Google Shape;254;p28"/>
          <p:cNvSpPr/>
          <p:nvPr/>
        </p:nvSpPr>
        <p:spPr>
          <a:xfrm>
            <a:off x="5415425" y="141425"/>
            <a:ext cx="4560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28"/>
          <p:cNvSpPr/>
          <p:nvPr/>
        </p:nvSpPr>
        <p:spPr>
          <a:xfrm>
            <a:off x="930525" y="1540925"/>
            <a:ext cx="6936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28"/>
          <p:cNvSpPr/>
          <p:nvPr/>
        </p:nvSpPr>
        <p:spPr>
          <a:xfrm>
            <a:off x="5415425" y="1540925"/>
            <a:ext cx="6936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9"/>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62" name="Google Shape;262;p29"/>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63" name="Google Shape;263;p29"/>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264" name="Google Shape;264;p29"/>
          <p:cNvSpPr txBox="1"/>
          <p:nvPr/>
        </p:nvSpPr>
        <p:spPr>
          <a:xfrm>
            <a:off x="763075" y="940675"/>
            <a:ext cx="22176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dirty="0">
                <a:solidFill>
                  <a:schemeClr val="lt1"/>
                </a:solidFill>
                <a:latin typeface="Comfortaa Medium"/>
                <a:ea typeface="Comfortaa Medium"/>
                <a:cs typeface="Comfortaa Medium"/>
                <a:sym typeface="Comfortaa Medium"/>
              </a:rPr>
              <a:t>Final Model</a:t>
            </a:r>
            <a:endParaRPr sz="1200" dirty="0">
              <a:solidFill>
                <a:schemeClr val="lt1"/>
              </a:solidFill>
              <a:latin typeface="Comfortaa Medium"/>
              <a:ea typeface="Comfortaa Medium"/>
              <a:cs typeface="Comfortaa Medium"/>
              <a:sym typeface="Comfortaa Medium"/>
            </a:endParaRPr>
          </a:p>
        </p:txBody>
      </p:sp>
      <p:sp>
        <p:nvSpPr>
          <p:cNvPr id="265" name="Google Shape;265;p29"/>
          <p:cNvSpPr txBox="1"/>
          <p:nvPr/>
        </p:nvSpPr>
        <p:spPr>
          <a:xfrm>
            <a:off x="231200" y="4586850"/>
            <a:ext cx="3000000" cy="5508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smtClean="0">
                <a:solidFill>
                  <a:schemeClr val="dk1"/>
                </a:solidFill>
                <a:latin typeface="Comfortaa Medium"/>
                <a:ea typeface="Comfortaa Medium"/>
                <a:cs typeface="Comfortaa Medium"/>
                <a:sym typeface="Comfortaa Medium"/>
              </a:rPr>
              <a:t>P17 </a:t>
            </a:r>
            <a:r>
              <a:rPr lang="en" sz="1200" dirty="0">
                <a:solidFill>
                  <a:schemeClr val="dk1"/>
                </a:solidFill>
                <a:latin typeface="Comfortaa Medium"/>
                <a:ea typeface="Comfortaa Medium"/>
                <a:cs typeface="Comfortaa Medium"/>
                <a:sym typeface="Comfortaa Medium"/>
              </a:rPr>
              <a:t>| Data Analysis</a:t>
            </a:r>
            <a:endParaRPr sz="1200" dirty="0">
              <a:solidFill>
                <a:schemeClr val="dk1"/>
              </a:solidFill>
              <a:latin typeface="Comfortaa Medium"/>
              <a:ea typeface="Comfortaa Medium"/>
              <a:cs typeface="Comfortaa Medium"/>
              <a:sym typeface="Comfortaa Medium"/>
            </a:endParaRPr>
          </a:p>
        </p:txBody>
      </p:sp>
      <p:pic>
        <p:nvPicPr>
          <p:cNvPr id="266" name="Google Shape;266;p29"/>
          <p:cNvPicPr preferRelativeResize="0"/>
          <p:nvPr/>
        </p:nvPicPr>
        <p:blipFill>
          <a:blip r:embed="rId6">
            <a:alphaModFix/>
          </a:blip>
          <a:stretch>
            <a:fillRect/>
          </a:stretch>
        </p:blipFill>
        <p:spPr>
          <a:xfrm>
            <a:off x="2927663" y="2749075"/>
            <a:ext cx="4334481" cy="2116850"/>
          </a:xfrm>
          <a:prstGeom prst="rect">
            <a:avLst/>
          </a:prstGeom>
          <a:noFill/>
          <a:ln>
            <a:noFill/>
          </a:ln>
        </p:spPr>
      </p:pic>
      <p:sp>
        <p:nvSpPr>
          <p:cNvPr id="267" name="Google Shape;267;p29"/>
          <p:cNvSpPr txBox="1"/>
          <p:nvPr/>
        </p:nvSpPr>
        <p:spPr>
          <a:xfrm>
            <a:off x="535700" y="1358225"/>
            <a:ext cx="25611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omfortaa Medium"/>
                <a:ea typeface="Comfortaa Medium"/>
                <a:cs typeface="Comfortaa Medium"/>
                <a:sym typeface="Comfortaa Medium"/>
              </a:rPr>
              <a:t>Final Model</a:t>
            </a:r>
            <a:endParaRPr sz="1800">
              <a:solidFill>
                <a:schemeClr val="dk2"/>
              </a:solidFill>
            </a:endParaRPr>
          </a:p>
        </p:txBody>
      </p:sp>
      <p:pic>
        <p:nvPicPr>
          <p:cNvPr id="268" name="Google Shape;268;p29"/>
          <p:cNvPicPr preferRelativeResize="0"/>
          <p:nvPr/>
        </p:nvPicPr>
        <p:blipFill>
          <a:blip r:embed="rId7">
            <a:alphaModFix/>
          </a:blip>
          <a:stretch>
            <a:fillRect/>
          </a:stretch>
        </p:blipFill>
        <p:spPr>
          <a:xfrm>
            <a:off x="611050" y="1801625"/>
            <a:ext cx="5132174" cy="86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0"/>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74" name="Google Shape;274;p30"/>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75" name="Google Shape;275;p30"/>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276" name="Google Shape;276;p30"/>
          <p:cNvSpPr txBox="1"/>
          <p:nvPr/>
        </p:nvSpPr>
        <p:spPr>
          <a:xfrm>
            <a:off x="763075" y="940675"/>
            <a:ext cx="22176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lt1"/>
                </a:solidFill>
                <a:latin typeface="Comfortaa Medium"/>
                <a:ea typeface="Comfortaa Medium"/>
                <a:cs typeface="Comfortaa Medium"/>
                <a:sym typeface="Comfortaa Medium"/>
              </a:rPr>
              <a:t>Result Summary</a:t>
            </a:r>
            <a:endParaRPr sz="1200">
              <a:solidFill>
                <a:schemeClr val="lt1"/>
              </a:solidFill>
              <a:latin typeface="Comfortaa Medium"/>
              <a:ea typeface="Comfortaa Medium"/>
              <a:cs typeface="Comfortaa Medium"/>
              <a:sym typeface="Comfortaa Medium"/>
            </a:endParaRPr>
          </a:p>
        </p:txBody>
      </p:sp>
      <p:sp>
        <p:nvSpPr>
          <p:cNvPr id="277" name="Google Shape;277;p30"/>
          <p:cNvSpPr txBox="1"/>
          <p:nvPr/>
        </p:nvSpPr>
        <p:spPr>
          <a:xfrm>
            <a:off x="231200" y="4586850"/>
            <a:ext cx="3000000" cy="5508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smtClean="0">
                <a:solidFill>
                  <a:schemeClr val="dk1"/>
                </a:solidFill>
                <a:latin typeface="Comfortaa Medium"/>
                <a:ea typeface="Comfortaa Medium"/>
                <a:cs typeface="Comfortaa Medium"/>
                <a:sym typeface="Comfortaa Medium"/>
              </a:rPr>
              <a:t>P18 </a:t>
            </a:r>
            <a:r>
              <a:rPr lang="en" sz="1200" dirty="0">
                <a:solidFill>
                  <a:schemeClr val="dk1"/>
                </a:solidFill>
                <a:latin typeface="Comfortaa Medium"/>
                <a:ea typeface="Comfortaa Medium"/>
                <a:cs typeface="Comfortaa Medium"/>
                <a:sym typeface="Comfortaa Medium"/>
              </a:rPr>
              <a:t>| Conclusion</a:t>
            </a:r>
            <a:endParaRPr sz="1200" dirty="0"/>
          </a:p>
        </p:txBody>
      </p:sp>
      <p:sp>
        <p:nvSpPr>
          <p:cNvPr id="278" name="Google Shape;278;p30"/>
          <p:cNvSpPr txBox="1"/>
          <p:nvPr/>
        </p:nvSpPr>
        <p:spPr>
          <a:xfrm>
            <a:off x="370350" y="1664238"/>
            <a:ext cx="8403300" cy="2432100"/>
          </a:xfrm>
          <a:prstGeom prst="rect">
            <a:avLst/>
          </a:prstGeom>
          <a:noFill/>
          <a:ln>
            <a:noFill/>
          </a:ln>
        </p:spPr>
        <p:txBody>
          <a:bodyPr spcFirstLastPara="1" wrap="square" lIns="91425" tIns="91425" rIns="91425" bIns="91425" anchor="t" anchorCtr="0">
            <a:spAutoFit/>
          </a:bodyPr>
          <a:lstStyle/>
          <a:p>
            <a:pPr marL="457200" lvl="0" indent="-298450" algn="l" rtl="0">
              <a:lnSpc>
                <a:spcPct val="100000"/>
              </a:lnSpc>
              <a:spcBef>
                <a:spcPts val="0"/>
              </a:spcBef>
              <a:spcAft>
                <a:spcPts val="0"/>
              </a:spcAft>
              <a:buClr>
                <a:schemeClr val="dk1"/>
              </a:buClr>
              <a:buSzPts val="1100"/>
              <a:buChar char="●"/>
            </a:pPr>
            <a:r>
              <a:rPr lang="en" sz="1200" b="1">
                <a:solidFill>
                  <a:schemeClr val="dk1"/>
                </a:solidFill>
                <a:latin typeface="Comfortaa"/>
                <a:ea typeface="Comfortaa"/>
                <a:cs typeface="Comfortaa"/>
                <a:sym typeface="Comfortaa"/>
              </a:rPr>
              <a:t>Treatment Variables</a:t>
            </a:r>
            <a:r>
              <a:rPr lang="en" sz="1200">
                <a:solidFill>
                  <a:schemeClr val="dk1"/>
                </a:solidFill>
                <a:latin typeface="Comfortaa Medium"/>
                <a:ea typeface="Comfortaa Medium"/>
                <a:cs typeface="Comfortaa Medium"/>
                <a:sym typeface="Comfortaa Medium"/>
              </a:rPr>
              <a:t>: None of the treatment variables are statistically significant. None of the treatment messages significantly change the odds of acceptance compared to the baseline</a:t>
            </a:r>
            <a:endParaRPr sz="1200">
              <a:solidFill>
                <a:schemeClr val="dk1"/>
              </a:solidFill>
              <a:latin typeface="Comfortaa Medium"/>
              <a:ea typeface="Comfortaa Medium"/>
              <a:cs typeface="Comfortaa Medium"/>
              <a:sym typeface="Comfortaa Medium"/>
            </a:endParaRPr>
          </a:p>
          <a:p>
            <a:pPr marL="457200" lvl="0" indent="0" algn="l" rtl="0">
              <a:lnSpc>
                <a:spcPct val="100000"/>
              </a:lnSpc>
              <a:spcBef>
                <a:spcPts val="0"/>
              </a:spcBef>
              <a:spcAft>
                <a:spcPts val="0"/>
              </a:spcAft>
              <a:buNone/>
            </a:pPr>
            <a:endParaRPr sz="1200">
              <a:solidFill>
                <a:schemeClr val="dk1"/>
              </a:solidFill>
              <a:latin typeface="Comfortaa Medium"/>
              <a:ea typeface="Comfortaa Medium"/>
              <a:cs typeface="Comfortaa Medium"/>
              <a:sym typeface="Comfortaa Medium"/>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latin typeface="Comfortaa"/>
                <a:ea typeface="Comfortaa"/>
                <a:cs typeface="Comfortaa"/>
                <a:sym typeface="Comfortaa"/>
              </a:rPr>
              <a:t>Female Dummy:</a:t>
            </a:r>
            <a:r>
              <a:rPr lang="en" sz="1200">
                <a:solidFill>
                  <a:schemeClr val="dk1"/>
                </a:solidFill>
                <a:latin typeface="Comfortaa Medium"/>
                <a:ea typeface="Comfortaa Medium"/>
                <a:cs typeface="Comfortaa Medium"/>
                <a:sym typeface="Comfortaa Medium"/>
              </a:rPr>
              <a:t> With a p-value of 0.6032, being female does not significantly change the log odds of acceptance.</a:t>
            </a:r>
            <a:endParaRPr sz="1200">
              <a:solidFill>
                <a:schemeClr val="dk1"/>
              </a:solidFill>
              <a:latin typeface="Comfortaa Medium"/>
              <a:ea typeface="Comfortaa Medium"/>
              <a:cs typeface="Comfortaa Medium"/>
              <a:sym typeface="Comfortaa Medium"/>
            </a:endParaRPr>
          </a:p>
          <a:p>
            <a:pPr marL="457200" lvl="0" indent="0" algn="l" rtl="0">
              <a:lnSpc>
                <a:spcPct val="100000"/>
              </a:lnSpc>
              <a:spcBef>
                <a:spcPts val="0"/>
              </a:spcBef>
              <a:spcAft>
                <a:spcPts val="0"/>
              </a:spcAft>
              <a:buNone/>
            </a:pPr>
            <a:endParaRPr sz="1200">
              <a:solidFill>
                <a:schemeClr val="dk1"/>
              </a:solidFill>
              <a:latin typeface="Comfortaa Medium"/>
              <a:ea typeface="Comfortaa Medium"/>
              <a:cs typeface="Comfortaa Medium"/>
              <a:sym typeface="Comfortaa Medium"/>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latin typeface="Comfortaa"/>
                <a:ea typeface="Comfortaa"/>
                <a:cs typeface="Comfortaa"/>
                <a:sym typeface="Comfortaa"/>
              </a:rPr>
              <a:t>Number of Connections variable</a:t>
            </a:r>
            <a:r>
              <a:rPr lang="en" sz="1200">
                <a:solidFill>
                  <a:schemeClr val="dk1"/>
                </a:solidFill>
                <a:latin typeface="Comfortaa Medium"/>
                <a:ea typeface="Comfortaa Medium"/>
                <a:cs typeface="Comfortaa Medium"/>
                <a:sym typeface="Comfortaa Medium"/>
              </a:rPr>
              <a:t>: All have p-values well above 0.05, connections does not have a significant effect on the acceptance rate within the ranges defined.</a:t>
            </a:r>
            <a:endParaRPr sz="1200">
              <a:solidFill>
                <a:schemeClr val="dk1"/>
              </a:solidFill>
              <a:latin typeface="Comfortaa Medium"/>
              <a:ea typeface="Comfortaa Medium"/>
              <a:cs typeface="Comfortaa Medium"/>
              <a:sym typeface="Comfortaa Medium"/>
            </a:endParaRPr>
          </a:p>
          <a:p>
            <a:pPr marL="457200" lvl="0" indent="0" algn="l" rtl="0">
              <a:lnSpc>
                <a:spcPct val="100000"/>
              </a:lnSpc>
              <a:spcBef>
                <a:spcPts val="0"/>
              </a:spcBef>
              <a:spcAft>
                <a:spcPts val="0"/>
              </a:spcAft>
              <a:buNone/>
            </a:pPr>
            <a:endParaRPr sz="1200">
              <a:solidFill>
                <a:schemeClr val="dk1"/>
              </a:solidFill>
              <a:latin typeface="Comfortaa Medium"/>
              <a:ea typeface="Comfortaa Medium"/>
              <a:cs typeface="Comfortaa Medium"/>
              <a:sym typeface="Comfortaa Medium"/>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latin typeface="Comfortaa"/>
                <a:ea typeface="Comfortaa"/>
                <a:cs typeface="Comfortaa"/>
                <a:sym typeface="Comfortaa"/>
              </a:rPr>
              <a:t>Years of experience: </a:t>
            </a:r>
            <a:r>
              <a:rPr lang="en" sz="1200">
                <a:solidFill>
                  <a:schemeClr val="dk1"/>
                </a:solidFill>
                <a:latin typeface="Comfortaa Medium"/>
                <a:ea typeface="Comfortaa Medium"/>
                <a:cs typeface="Comfortaa Medium"/>
                <a:sym typeface="Comfortaa Medium"/>
              </a:rPr>
              <a:t>Also not statistically significant (p-value = 0.1838), suggesting that years of experience do not significantly impact the odds of acceptance.</a:t>
            </a:r>
            <a:endParaRPr sz="1200">
              <a:solidFill>
                <a:schemeClr val="dk1"/>
              </a:solidFill>
              <a:latin typeface="Comfortaa Medium"/>
              <a:ea typeface="Comfortaa Medium"/>
              <a:cs typeface="Comfortaa Medium"/>
              <a:sym typeface="Comfortaa Medium"/>
            </a:endParaRPr>
          </a:p>
          <a:p>
            <a:pPr marL="0" lvl="0" indent="0" algn="l" rtl="0">
              <a:lnSpc>
                <a:spcPct val="100000"/>
              </a:lnSpc>
              <a:spcBef>
                <a:spcPts val="0"/>
              </a:spcBef>
              <a:spcAft>
                <a:spcPts val="0"/>
              </a:spcAft>
              <a:buNone/>
            </a:pPr>
            <a:endParaRPr>
              <a:latin typeface="Comfortaa Medium"/>
              <a:ea typeface="Comfortaa Medium"/>
              <a:cs typeface="Comfortaa Medium"/>
              <a:sym typeface="Comfortaa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1"/>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284" name="Google Shape;284;p31"/>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285" name="Google Shape;285;p31"/>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286" name="Google Shape;286;p31"/>
          <p:cNvSpPr txBox="1"/>
          <p:nvPr/>
        </p:nvSpPr>
        <p:spPr>
          <a:xfrm>
            <a:off x="763075" y="940675"/>
            <a:ext cx="2217600" cy="36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dirty="0">
                <a:solidFill>
                  <a:schemeClr val="lt1"/>
                </a:solidFill>
                <a:latin typeface="Comfortaa Medium"/>
                <a:ea typeface="Comfortaa Medium"/>
                <a:cs typeface="Comfortaa Medium"/>
                <a:sym typeface="Comfortaa Medium"/>
              </a:rPr>
              <a:t>Improvement</a:t>
            </a:r>
            <a:endParaRPr sz="1200" dirty="0">
              <a:solidFill>
                <a:schemeClr val="lt1"/>
              </a:solidFill>
              <a:latin typeface="Comfortaa Medium"/>
              <a:ea typeface="Comfortaa Medium"/>
              <a:cs typeface="Comfortaa Medium"/>
              <a:sym typeface="Comfortaa Medium"/>
            </a:endParaRPr>
          </a:p>
        </p:txBody>
      </p:sp>
      <p:sp>
        <p:nvSpPr>
          <p:cNvPr id="287" name="Google Shape;287;p31"/>
          <p:cNvSpPr txBox="1"/>
          <p:nvPr/>
        </p:nvSpPr>
        <p:spPr>
          <a:xfrm>
            <a:off x="231200" y="4586850"/>
            <a:ext cx="3000000" cy="5508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dirty="0" smtClean="0">
                <a:solidFill>
                  <a:schemeClr val="dk1"/>
                </a:solidFill>
                <a:latin typeface="Comfortaa Medium"/>
                <a:ea typeface="Comfortaa Medium"/>
                <a:cs typeface="Comfortaa Medium"/>
                <a:sym typeface="Comfortaa Medium"/>
              </a:rPr>
              <a:t>P19 </a:t>
            </a:r>
            <a:r>
              <a:rPr lang="en" sz="1200" dirty="0">
                <a:solidFill>
                  <a:schemeClr val="dk1"/>
                </a:solidFill>
                <a:latin typeface="Comfortaa Medium"/>
                <a:ea typeface="Comfortaa Medium"/>
                <a:cs typeface="Comfortaa Medium"/>
                <a:sym typeface="Comfortaa Medium"/>
              </a:rPr>
              <a:t>| Conclusion</a:t>
            </a:r>
            <a:endParaRPr sz="1200" dirty="0"/>
          </a:p>
        </p:txBody>
      </p:sp>
      <p:sp>
        <p:nvSpPr>
          <p:cNvPr id="288" name="Google Shape;288;p31"/>
          <p:cNvSpPr txBox="1"/>
          <p:nvPr/>
        </p:nvSpPr>
        <p:spPr>
          <a:xfrm>
            <a:off x="291525" y="1848675"/>
            <a:ext cx="84033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Omitted variable bias</a:t>
            </a:r>
            <a:endParaRPr sz="1600">
              <a:solidFill>
                <a:schemeClr val="dk1"/>
              </a:solidFill>
              <a:latin typeface="Comfortaa Medium"/>
              <a:ea typeface="Comfortaa Medium"/>
              <a:cs typeface="Comfortaa Medium"/>
              <a:sym typeface="Comfortaa Medium"/>
            </a:endParaRPr>
          </a:p>
          <a:p>
            <a:pPr marL="914400" lvl="1"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Collect more details like the receiver’s ethnicity and observe interaction between receiver and sender’s ethnicity.</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Generalizability of the model</a:t>
            </a:r>
            <a:endParaRPr sz="1600">
              <a:solidFill>
                <a:schemeClr val="dk1"/>
              </a:solidFill>
              <a:latin typeface="Comfortaa Medium"/>
              <a:ea typeface="Comfortaa Medium"/>
              <a:cs typeface="Comfortaa Medium"/>
              <a:sym typeface="Comfortaa Medium"/>
            </a:endParaRPr>
          </a:p>
          <a:p>
            <a:pPr marL="914400" lvl="1"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Increase sample size and include people from other job titles and industries to provide a more generalizable result.</a:t>
            </a:r>
            <a:endParaRPr sz="1600">
              <a:latin typeface="Comfortaa Medium"/>
              <a:ea typeface="Comfortaa Medium"/>
              <a:cs typeface="Comfortaa Medium"/>
              <a:sym typeface="Comforta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65" name="Google Shape;65;p14"/>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66" name="Google Shape;66;p14"/>
          <p:cNvPicPr preferRelativeResize="0"/>
          <p:nvPr/>
        </p:nvPicPr>
        <p:blipFill>
          <a:blip r:embed="rId5">
            <a:alphaModFix/>
          </a:blip>
          <a:stretch>
            <a:fillRect/>
          </a:stretch>
        </p:blipFill>
        <p:spPr>
          <a:xfrm>
            <a:off x="3740100" y="106475"/>
            <a:ext cx="6163325" cy="2650015"/>
          </a:xfrm>
          <a:prstGeom prst="rect">
            <a:avLst/>
          </a:prstGeom>
          <a:noFill/>
          <a:ln>
            <a:noFill/>
          </a:ln>
        </p:spPr>
      </p:pic>
      <p:pic>
        <p:nvPicPr>
          <p:cNvPr id="67" name="Google Shape;67;p14"/>
          <p:cNvPicPr preferRelativeResize="0"/>
          <p:nvPr/>
        </p:nvPicPr>
        <p:blipFill>
          <a:blip r:embed="rId6">
            <a:alphaModFix/>
          </a:blip>
          <a:stretch>
            <a:fillRect/>
          </a:stretch>
        </p:blipFill>
        <p:spPr>
          <a:xfrm>
            <a:off x="611043" y="940725"/>
            <a:ext cx="2954275" cy="361400"/>
          </a:xfrm>
          <a:prstGeom prst="rect">
            <a:avLst/>
          </a:prstGeom>
          <a:noFill/>
          <a:ln>
            <a:noFill/>
          </a:ln>
        </p:spPr>
      </p:pic>
      <p:sp>
        <p:nvSpPr>
          <p:cNvPr id="68" name="Google Shape;68;p14"/>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LinkedIn Experiments</a:t>
            </a:r>
            <a:endParaRPr sz="1300">
              <a:solidFill>
                <a:schemeClr val="lt1"/>
              </a:solidFill>
              <a:latin typeface="Comfortaa Medium"/>
              <a:ea typeface="Comfortaa Medium"/>
              <a:cs typeface="Comfortaa Medium"/>
              <a:sym typeface="Comfortaa Medium"/>
            </a:endParaRPr>
          </a:p>
        </p:txBody>
      </p:sp>
      <p:sp>
        <p:nvSpPr>
          <p:cNvPr id="69" name="Google Shape;69;p14"/>
          <p:cNvSpPr txBox="1"/>
          <p:nvPr/>
        </p:nvSpPr>
        <p:spPr>
          <a:xfrm>
            <a:off x="763075" y="1880850"/>
            <a:ext cx="3808800" cy="25599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Introduction</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Experimental Design</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Challenges</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Execution</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Data Analysis</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Conclusion</a:t>
            </a:r>
            <a:endParaRPr sz="1600">
              <a:solidFill>
                <a:schemeClr val="dk1"/>
              </a:solidFill>
              <a:latin typeface="Comfortaa Medium"/>
              <a:ea typeface="Comfortaa Medium"/>
              <a:cs typeface="Comfortaa Medium"/>
              <a:sym typeface="Comfortaa Medium"/>
            </a:endParaRPr>
          </a:p>
        </p:txBody>
      </p:sp>
      <p:sp>
        <p:nvSpPr>
          <p:cNvPr id="70" name="Google Shape;70;p14"/>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P02 | Agenda</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2"/>
          <p:cNvPicPr preferRelativeResize="0"/>
          <p:nvPr/>
        </p:nvPicPr>
        <p:blipFill>
          <a:blip r:embed="rId3">
            <a:alphaModFix/>
          </a:blip>
          <a:stretch>
            <a:fillRect/>
          </a:stretch>
        </p:blipFill>
        <p:spPr>
          <a:xfrm rot="-5400000">
            <a:off x="3505570" y="-2005011"/>
            <a:ext cx="2142399" cy="9153524"/>
          </a:xfrm>
          <a:prstGeom prst="rect">
            <a:avLst/>
          </a:prstGeom>
          <a:noFill/>
          <a:ln>
            <a:noFill/>
          </a:ln>
        </p:spPr>
      </p:pic>
      <p:pic>
        <p:nvPicPr>
          <p:cNvPr id="294" name="Google Shape;294;p32"/>
          <p:cNvPicPr preferRelativeResize="0"/>
          <p:nvPr/>
        </p:nvPicPr>
        <p:blipFill>
          <a:blip r:embed="rId4">
            <a:alphaModFix/>
          </a:blip>
          <a:stretch>
            <a:fillRect/>
          </a:stretch>
        </p:blipFill>
        <p:spPr>
          <a:xfrm rot="3060998">
            <a:off x="5800639" y="-732833"/>
            <a:ext cx="3735695" cy="3499643"/>
          </a:xfrm>
          <a:prstGeom prst="rect">
            <a:avLst/>
          </a:prstGeom>
          <a:noFill/>
          <a:ln>
            <a:noFill/>
          </a:ln>
        </p:spPr>
      </p:pic>
      <p:sp>
        <p:nvSpPr>
          <p:cNvPr id="295" name="Google Shape;295;p32"/>
          <p:cNvSpPr txBox="1"/>
          <p:nvPr/>
        </p:nvSpPr>
        <p:spPr>
          <a:xfrm>
            <a:off x="1800600" y="1960050"/>
            <a:ext cx="5542800" cy="12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chemeClr val="dk1"/>
                </a:solidFill>
                <a:latin typeface="Comfortaa"/>
                <a:ea typeface="Comfortaa"/>
                <a:cs typeface="Comfortaa"/>
                <a:sym typeface="Comfortaa"/>
              </a:rPr>
              <a:t>Thank you</a:t>
            </a:r>
            <a:endParaRPr sz="7200" b="1">
              <a:solidFill>
                <a:schemeClr val="dk1"/>
              </a:solidFill>
              <a:latin typeface="Comfortaa"/>
              <a:ea typeface="Comfortaa"/>
              <a:cs typeface="Comfortaa"/>
              <a:sym typeface="Comfortaa"/>
            </a:endParaRPr>
          </a:p>
        </p:txBody>
      </p:sp>
      <p:pic>
        <p:nvPicPr>
          <p:cNvPr id="296" name="Google Shape;296;p32"/>
          <p:cNvPicPr preferRelativeResize="0"/>
          <p:nvPr/>
        </p:nvPicPr>
        <p:blipFill>
          <a:blip r:embed="rId4">
            <a:alphaModFix/>
          </a:blip>
          <a:stretch>
            <a:fillRect/>
          </a:stretch>
        </p:blipFill>
        <p:spPr>
          <a:xfrm>
            <a:off x="5133250" y="2393581"/>
            <a:ext cx="2935400" cy="27499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76" name="Google Shape;76;p15"/>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77" name="Google Shape;77;p15"/>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78" name="Google Shape;78;p15"/>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LinkedIn Experiments</a:t>
            </a:r>
            <a:endParaRPr sz="1300">
              <a:solidFill>
                <a:schemeClr val="lt1"/>
              </a:solidFill>
              <a:latin typeface="Comfortaa Medium"/>
              <a:ea typeface="Comfortaa Medium"/>
              <a:cs typeface="Comfortaa Medium"/>
              <a:sym typeface="Comfortaa Medium"/>
            </a:endParaRPr>
          </a:p>
        </p:txBody>
      </p:sp>
      <p:sp>
        <p:nvSpPr>
          <p:cNvPr id="79" name="Google Shape;79;p15"/>
          <p:cNvSpPr txBox="1"/>
          <p:nvPr/>
        </p:nvSpPr>
        <p:spPr>
          <a:xfrm>
            <a:off x="720150" y="1832550"/>
            <a:ext cx="7208700" cy="25599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50000"/>
              </a:lnSpc>
              <a:spcBef>
                <a:spcPts val="0"/>
              </a:spcBef>
              <a:spcAft>
                <a:spcPts val="0"/>
              </a:spcAft>
              <a:buNone/>
            </a:pPr>
            <a:r>
              <a:rPr lang="en" sz="1600">
                <a:solidFill>
                  <a:schemeClr val="dk1"/>
                </a:solidFill>
                <a:latin typeface="Comfortaa Medium"/>
                <a:ea typeface="Comfortaa Medium"/>
                <a:cs typeface="Comfortaa Medium"/>
                <a:sym typeface="Comfortaa Medium"/>
              </a:rPr>
              <a:t>We want to investigate the impact of custom messages on response rates when connecting with individuals on LinkedIn:</a:t>
            </a:r>
            <a:endParaRPr sz="1600">
              <a:solidFill>
                <a:schemeClr val="dk1"/>
              </a:solidFill>
              <a:latin typeface="Comfortaa Medium"/>
              <a:ea typeface="Comfortaa Medium"/>
              <a:cs typeface="Comfortaa Medium"/>
              <a:sym typeface="Comfortaa Medium"/>
            </a:endParaRPr>
          </a:p>
          <a:p>
            <a:pPr marL="457200" marR="0" lvl="0" indent="-314960" algn="l" rtl="0">
              <a:lnSpc>
                <a:spcPct val="150000"/>
              </a:lnSpc>
              <a:spcBef>
                <a:spcPts val="1200"/>
              </a:spcBef>
              <a:spcAft>
                <a:spcPts val="0"/>
              </a:spcAft>
              <a:buClr>
                <a:schemeClr val="dk1"/>
              </a:buClr>
              <a:buSzPct val="100000"/>
              <a:buFont typeface="Comfortaa Medium"/>
              <a:buChar char="➢"/>
            </a:pPr>
            <a:r>
              <a:rPr lang="en" sz="1600">
                <a:solidFill>
                  <a:schemeClr val="dk1"/>
                </a:solidFill>
                <a:latin typeface="Comfortaa Medium"/>
                <a:ea typeface="Comfortaa Medium"/>
                <a:cs typeface="Comfortaa Medium"/>
                <a:sym typeface="Comfortaa Medium"/>
              </a:rPr>
              <a:t>Does the inclusion of a custom message with your connection requests lead to a higher acceptance rate?</a:t>
            </a:r>
            <a:endParaRPr sz="1600">
              <a:solidFill>
                <a:schemeClr val="dk1"/>
              </a:solidFill>
              <a:latin typeface="Comfortaa Medium"/>
              <a:ea typeface="Comfortaa Medium"/>
              <a:cs typeface="Comfortaa Medium"/>
              <a:sym typeface="Comfortaa Medium"/>
            </a:endParaRPr>
          </a:p>
          <a:p>
            <a:pPr marL="457200" marR="0" lvl="0" indent="-314960" algn="l" rtl="0">
              <a:lnSpc>
                <a:spcPct val="150000"/>
              </a:lnSpc>
              <a:spcBef>
                <a:spcPts val="0"/>
              </a:spcBef>
              <a:spcAft>
                <a:spcPts val="0"/>
              </a:spcAft>
              <a:buClr>
                <a:schemeClr val="dk1"/>
              </a:buClr>
              <a:buSzPct val="100000"/>
              <a:buFont typeface="Comfortaa Medium"/>
              <a:buChar char="➢"/>
            </a:pPr>
            <a:r>
              <a:rPr lang="en" sz="1600">
                <a:solidFill>
                  <a:schemeClr val="dk1"/>
                </a:solidFill>
                <a:latin typeface="Comfortaa Medium"/>
                <a:ea typeface="Comfortaa Medium"/>
                <a:cs typeface="Comfortaa Medium"/>
                <a:sym typeface="Comfortaa Medium"/>
              </a:rPr>
              <a:t>Should you keep it short and sweet, or cram as much information as possible within the 300-character limit?</a:t>
            </a:r>
            <a:endParaRPr sz="1600">
              <a:solidFill>
                <a:schemeClr val="dk1"/>
              </a:solidFill>
              <a:latin typeface="Comfortaa Medium"/>
              <a:ea typeface="Comfortaa Medium"/>
              <a:cs typeface="Comfortaa Medium"/>
              <a:sym typeface="Comfortaa Medium"/>
            </a:endParaRPr>
          </a:p>
          <a:p>
            <a:pPr marL="457200" marR="0" lvl="0" indent="-314960" algn="l" rtl="0">
              <a:lnSpc>
                <a:spcPct val="150000"/>
              </a:lnSpc>
              <a:spcBef>
                <a:spcPts val="0"/>
              </a:spcBef>
              <a:spcAft>
                <a:spcPts val="0"/>
              </a:spcAft>
              <a:buClr>
                <a:schemeClr val="dk1"/>
              </a:buClr>
              <a:buSzPct val="100000"/>
              <a:buFont typeface="Comfortaa Medium"/>
              <a:buChar char="➢"/>
            </a:pPr>
            <a:r>
              <a:rPr lang="en" sz="1600">
                <a:solidFill>
                  <a:schemeClr val="dk1"/>
                </a:solidFill>
                <a:latin typeface="Comfortaa Medium"/>
                <a:ea typeface="Comfortaa Medium"/>
                <a:cs typeface="Comfortaa Medium"/>
                <a:sym typeface="Comfortaa Medium"/>
              </a:rPr>
              <a:t>Can ChatGPT make your life easier?</a:t>
            </a:r>
            <a:endParaRPr sz="1200">
              <a:solidFill>
                <a:srgbClr val="374151"/>
              </a:solidFill>
              <a:latin typeface="Roboto"/>
              <a:ea typeface="Roboto"/>
              <a:cs typeface="Roboto"/>
              <a:sym typeface="Roboto"/>
            </a:endParaRPr>
          </a:p>
          <a:p>
            <a:pPr marL="0" lvl="0" indent="0" algn="l" rtl="0">
              <a:lnSpc>
                <a:spcPct val="115000"/>
              </a:lnSpc>
              <a:spcBef>
                <a:spcPts val="1200"/>
              </a:spcBef>
              <a:spcAft>
                <a:spcPts val="1200"/>
              </a:spcAft>
              <a:buNone/>
            </a:pPr>
            <a:endParaRPr sz="1200">
              <a:solidFill>
                <a:srgbClr val="374151"/>
              </a:solidFill>
              <a:latin typeface="Roboto"/>
              <a:ea typeface="Roboto"/>
              <a:cs typeface="Roboto"/>
              <a:sym typeface="Roboto"/>
            </a:endParaRPr>
          </a:p>
        </p:txBody>
      </p:sp>
      <p:sp>
        <p:nvSpPr>
          <p:cNvPr id="80" name="Google Shape;80;p15"/>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P03 | Introduction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cxnSp>
        <p:nvCxnSpPr>
          <p:cNvPr id="85" name="Google Shape;85;p16"/>
          <p:cNvCxnSpPr/>
          <p:nvPr/>
        </p:nvCxnSpPr>
        <p:spPr>
          <a:xfrm rot="10800000" flipH="1">
            <a:off x="740025" y="2572650"/>
            <a:ext cx="7653300" cy="11100"/>
          </a:xfrm>
          <a:prstGeom prst="straightConnector1">
            <a:avLst/>
          </a:prstGeom>
          <a:noFill/>
          <a:ln w="9525" cap="flat" cmpd="sng">
            <a:solidFill>
              <a:srgbClr val="0077B5"/>
            </a:solidFill>
            <a:prstDash val="solid"/>
            <a:round/>
            <a:headEnd type="none" w="med" len="med"/>
            <a:tailEnd type="none" w="med" len="med"/>
          </a:ln>
        </p:spPr>
      </p:cxnSp>
      <p:pic>
        <p:nvPicPr>
          <p:cNvPr id="86" name="Google Shape;86;p16"/>
          <p:cNvPicPr preferRelativeResize="0"/>
          <p:nvPr/>
        </p:nvPicPr>
        <p:blipFill>
          <a:blip r:embed="rId3">
            <a:alphaModFix/>
          </a:blip>
          <a:stretch>
            <a:fillRect/>
          </a:stretch>
        </p:blipFill>
        <p:spPr>
          <a:xfrm>
            <a:off x="350575" y="2160275"/>
            <a:ext cx="825193" cy="822960"/>
          </a:xfrm>
          <a:prstGeom prst="rect">
            <a:avLst/>
          </a:prstGeom>
          <a:noFill/>
          <a:ln>
            <a:noFill/>
          </a:ln>
        </p:spPr>
      </p:pic>
      <p:pic>
        <p:nvPicPr>
          <p:cNvPr id="87" name="Google Shape;87;p16"/>
          <p:cNvPicPr preferRelativeResize="0"/>
          <p:nvPr/>
        </p:nvPicPr>
        <p:blipFill>
          <a:blip r:embed="rId4">
            <a:alphaModFix/>
          </a:blip>
          <a:stretch>
            <a:fillRect/>
          </a:stretch>
        </p:blipFill>
        <p:spPr>
          <a:xfrm>
            <a:off x="2241480" y="2160275"/>
            <a:ext cx="825193" cy="822960"/>
          </a:xfrm>
          <a:prstGeom prst="rect">
            <a:avLst/>
          </a:prstGeom>
          <a:noFill/>
          <a:ln>
            <a:noFill/>
          </a:ln>
        </p:spPr>
      </p:pic>
      <p:pic>
        <p:nvPicPr>
          <p:cNvPr id="88" name="Google Shape;88;p16"/>
          <p:cNvPicPr preferRelativeResize="0"/>
          <p:nvPr/>
        </p:nvPicPr>
        <p:blipFill>
          <a:blip r:embed="rId5">
            <a:alphaModFix/>
          </a:blip>
          <a:stretch>
            <a:fillRect/>
          </a:stretch>
        </p:blipFill>
        <p:spPr>
          <a:xfrm>
            <a:off x="4132384" y="2160275"/>
            <a:ext cx="825193" cy="822960"/>
          </a:xfrm>
          <a:prstGeom prst="rect">
            <a:avLst/>
          </a:prstGeom>
          <a:noFill/>
          <a:ln>
            <a:noFill/>
          </a:ln>
        </p:spPr>
      </p:pic>
      <p:pic>
        <p:nvPicPr>
          <p:cNvPr id="89" name="Google Shape;89;p16"/>
          <p:cNvPicPr preferRelativeResize="0"/>
          <p:nvPr/>
        </p:nvPicPr>
        <p:blipFill>
          <a:blip r:embed="rId6">
            <a:alphaModFix/>
          </a:blip>
          <a:stretch>
            <a:fillRect/>
          </a:stretch>
        </p:blipFill>
        <p:spPr>
          <a:xfrm>
            <a:off x="6023289" y="2160275"/>
            <a:ext cx="825193" cy="822960"/>
          </a:xfrm>
          <a:prstGeom prst="rect">
            <a:avLst/>
          </a:prstGeom>
          <a:noFill/>
          <a:ln>
            <a:noFill/>
          </a:ln>
        </p:spPr>
      </p:pic>
      <p:pic>
        <p:nvPicPr>
          <p:cNvPr id="90" name="Google Shape;90;p16"/>
          <p:cNvPicPr preferRelativeResize="0"/>
          <p:nvPr/>
        </p:nvPicPr>
        <p:blipFill>
          <a:blip r:embed="rId7">
            <a:alphaModFix/>
          </a:blip>
          <a:stretch>
            <a:fillRect/>
          </a:stretch>
        </p:blipFill>
        <p:spPr>
          <a:xfrm>
            <a:off x="7914194" y="2160275"/>
            <a:ext cx="825193" cy="822960"/>
          </a:xfrm>
          <a:prstGeom prst="rect">
            <a:avLst/>
          </a:prstGeom>
          <a:noFill/>
          <a:ln>
            <a:noFill/>
          </a:ln>
        </p:spPr>
      </p:pic>
      <p:pic>
        <p:nvPicPr>
          <p:cNvPr id="91" name="Google Shape;91;p16"/>
          <p:cNvPicPr preferRelativeResize="0"/>
          <p:nvPr/>
        </p:nvPicPr>
        <p:blipFill>
          <a:blip r:embed="rId8">
            <a:alphaModFix/>
          </a:blip>
          <a:stretch>
            <a:fillRect/>
          </a:stretch>
        </p:blipFill>
        <p:spPr>
          <a:xfrm>
            <a:off x="611043" y="940725"/>
            <a:ext cx="2954275" cy="361400"/>
          </a:xfrm>
          <a:prstGeom prst="rect">
            <a:avLst/>
          </a:prstGeom>
          <a:noFill/>
          <a:ln>
            <a:noFill/>
          </a:ln>
        </p:spPr>
      </p:pic>
      <p:sp>
        <p:nvSpPr>
          <p:cNvPr id="92" name="Google Shape;92;p16"/>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Design Overview</a:t>
            </a:r>
            <a:endParaRPr sz="1300">
              <a:solidFill>
                <a:schemeClr val="lt1"/>
              </a:solidFill>
              <a:latin typeface="Comfortaa Medium"/>
              <a:ea typeface="Comfortaa Medium"/>
              <a:cs typeface="Comfortaa Medium"/>
              <a:sym typeface="Comfortaa Medium"/>
            </a:endParaRPr>
          </a:p>
        </p:txBody>
      </p:sp>
      <p:sp>
        <p:nvSpPr>
          <p:cNvPr id="93" name="Google Shape;93;p16"/>
          <p:cNvSpPr txBox="1"/>
          <p:nvPr/>
        </p:nvSpPr>
        <p:spPr>
          <a:xfrm>
            <a:off x="-64325" y="3347700"/>
            <a:ext cx="1727400" cy="615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n" sz="1300">
                <a:solidFill>
                  <a:schemeClr val="dk1"/>
                </a:solidFill>
                <a:latin typeface="Comfortaa Medium"/>
                <a:ea typeface="Comfortaa Medium"/>
                <a:cs typeface="Comfortaa Medium"/>
                <a:sym typeface="Comfortaa Medium"/>
              </a:rPr>
              <a:t>Create hypothesis</a:t>
            </a:r>
            <a:endParaRPr sz="1300">
              <a:solidFill>
                <a:schemeClr val="dk1"/>
              </a:solidFill>
              <a:latin typeface="Comfortaa Medium"/>
              <a:ea typeface="Comfortaa Medium"/>
              <a:cs typeface="Comfortaa Medium"/>
              <a:sym typeface="Comfortaa Medium"/>
            </a:endParaRPr>
          </a:p>
        </p:txBody>
      </p:sp>
      <p:sp>
        <p:nvSpPr>
          <p:cNvPr id="94" name="Google Shape;94;p16"/>
          <p:cNvSpPr txBox="1"/>
          <p:nvPr/>
        </p:nvSpPr>
        <p:spPr>
          <a:xfrm>
            <a:off x="1884950" y="3347700"/>
            <a:ext cx="1527900" cy="61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dk1"/>
                </a:solidFill>
                <a:latin typeface="Comfortaa Medium"/>
                <a:ea typeface="Comfortaa Medium"/>
                <a:cs typeface="Comfortaa Medium"/>
                <a:sym typeface="Comfortaa Medium"/>
              </a:rPr>
              <a:t>Experimental Design</a:t>
            </a:r>
            <a:endParaRPr sz="1300">
              <a:solidFill>
                <a:schemeClr val="dk1"/>
              </a:solidFill>
              <a:latin typeface="Comfortaa Medium"/>
              <a:ea typeface="Comfortaa Medium"/>
              <a:cs typeface="Comfortaa Medium"/>
              <a:sym typeface="Comfortaa Medium"/>
            </a:endParaRPr>
          </a:p>
        </p:txBody>
      </p:sp>
      <p:sp>
        <p:nvSpPr>
          <p:cNvPr id="95" name="Google Shape;95;p16"/>
          <p:cNvSpPr txBox="1"/>
          <p:nvPr/>
        </p:nvSpPr>
        <p:spPr>
          <a:xfrm>
            <a:off x="3606575" y="3347700"/>
            <a:ext cx="1876800" cy="61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dk1"/>
                </a:solidFill>
                <a:latin typeface="Comfortaa Medium"/>
                <a:ea typeface="Comfortaa Medium"/>
                <a:cs typeface="Comfortaa Medium"/>
                <a:sym typeface="Comfortaa Medium"/>
              </a:rPr>
              <a:t>Pilot &amp; Decide sample size</a:t>
            </a:r>
            <a:endParaRPr sz="1300">
              <a:solidFill>
                <a:schemeClr val="dk1"/>
              </a:solidFill>
              <a:latin typeface="Comfortaa Medium"/>
              <a:ea typeface="Comfortaa Medium"/>
              <a:cs typeface="Comfortaa Medium"/>
              <a:sym typeface="Comfortaa Medium"/>
            </a:endParaRPr>
          </a:p>
        </p:txBody>
      </p:sp>
      <p:sp>
        <p:nvSpPr>
          <p:cNvPr id="96" name="Google Shape;96;p16"/>
          <p:cNvSpPr txBox="1"/>
          <p:nvPr/>
        </p:nvSpPr>
        <p:spPr>
          <a:xfrm>
            <a:off x="5780825" y="3347700"/>
            <a:ext cx="1432800" cy="61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dk1"/>
                </a:solidFill>
                <a:latin typeface="Comfortaa Medium"/>
                <a:ea typeface="Comfortaa Medium"/>
                <a:cs typeface="Comfortaa Medium"/>
                <a:sym typeface="Comfortaa Medium"/>
              </a:rPr>
              <a:t>Roll out experiment</a:t>
            </a:r>
            <a:endParaRPr sz="1300">
              <a:solidFill>
                <a:schemeClr val="dk1"/>
              </a:solidFill>
              <a:latin typeface="Comfortaa Medium"/>
              <a:ea typeface="Comfortaa Medium"/>
              <a:cs typeface="Comfortaa Medium"/>
              <a:sym typeface="Comfortaa Medium"/>
            </a:endParaRPr>
          </a:p>
        </p:txBody>
      </p:sp>
      <p:sp>
        <p:nvSpPr>
          <p:cNvPr id="97" name="Google Shape;97;p16"/>
          <p:cNvSpPr txBox="1"/>
          <p:nvPr/>
        </p:nvSpPr>
        <p:spPr>
          <a:xfrm>
            <a:off x="7659275" y="3462750"/>
            <a:ext cx="1432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dk1"/>
                </a:solidFill>
                <a:latin typeface="Comfortaa Medium"/>
                <a:ea typeface="Comfortaa Medium"/>
                <a:cs typeface="Comfortaa Medium"/>
                <a:sym typeface="Comfortaa Medium"/>
              </a:rPr>
              <a:t>Analyze result</a:t>
            </a:r>
            <a:endParaRPr sz="1300">
              <a:solidFill>
                <a:schemeClr val="dk1"/>
              </a:solidFill>
              <a:latin typeface="Comfortaa Medium"/>
              <a:ea typeface="Comfortaa Medium"/>
              <a:cs typeface="Comfortaa Medium"/>
              <a:sym typeface="Comfortaa Medium"/>
            </a:endParaRPr>
          </a:p>
        </p:txBody>
      </p:sp>
      <p:sp>
        <p:nvSpPr>
          <p:cNvPr id="98" name="Google Shape;98;p16"/>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P04 | Design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4043800" y="1998500"/>
            <a:ext cx="1371600" cy="1371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4" name="Google Shape;104;p17"/>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105" name="Google Shape;105;p17"/>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106" name="Google Shape;106;p17"/>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107" name="Google Shape;107;p17"/>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Experimental Design</a:t>
            </a:r>
            <a:endParaRPr sz="1300">
              <a:solidFill>
                <a:schemeClr val="lt1"/>
              </a:solidFill>
              <a:latin typeface="Comfortaa Medium"/>
              <a:ea typeface="Comfortaa Medium"/>
              <a:cs typeface="Comfortaa Medium"/>
              <a:sym typeface="Comfortaa Medium"/>
            </a:endParaRPr>
          </a:p>
        </p:txBody>
      </p:sp>
      <p:sp>
        <p:nvSpPr>
          <p:cNvPr id="108" name="Google Shape;108;p17"/>
          <p:cNvSpPr txBox="1"/>
          <p:nvPr/>
        </p:nvSpPr>
        <p:spPr>
          <a:xfrm>
            <a:off x="763075" y="1423650"/>
            <a:ext cx="8255400" cy="441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Target Population &amp; Recruitment Strategy:</a:t>
            </a:r>
            <a:endParaRPr sz="1600">
              <a:solidFill>
                <a:schemeClr val="dk1"/>
              </a:solidFill>
              <a:latin typeface="Comfortaa Medium"/>
              <a:ea typeface="Comfortaa Medium"/>
              <a:cs typeface="Comfortaa Medium"/>
              <a:sym typeface="Comfortaa Medium"/>
            </a:endParaRPr>
          </a:p>
        </p:txBody>
      </p:sp>
      <p:sp>
        <p:nvSpPr>
          <p:cNvPr id="109" name="Google Shape;109;p17"/>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P05 | Design</a:t>
            </a:r>
            <a:endParaRPr sz="1200"/>
          </a:p>
        </p:txBody>
      </p:sp>
      <p:pic>
        <p:nvPicPr>
          <p:cNvPr id="110" name="Google Shape;110;p17"/>
          <p:cNvPicPr preferRelativeResize="0"/>
          <p:nvPr/>
        </p:nvPicPr>
        <p:blipFill>
          <a:blip r:embed="rId6">
            <a:alphaModFix/>
          </a:blip>
          <a:stretch>
            <a:fillRect/>
          </a:stretch>
        </p:blipFill>
        <p:spPr>
          <a:xfrm>
            <a:off x="1362975" y="1998500"/>
            <a:ext cx="1371599" cy="1371601"/>
          </a:xfrm>
          <a:prstGeom prst="rect">
            <a:avLst/>
          </a:prstGeom>
          <a:noFill/>
          <a:ln>
            <a:noFill/>
          </a:ln>
        </p:spPr>
      </p:pic>
      <p:sp>
        <p:nvSpPr>
          <p:cNvPr id="111" name="Google Shape;111;p17"/>
          <p:cNvSpPr txBox="1"/>
          <p:nvPr/>
        </p:nvSpPr>
        <p:spPr>
          <a:xfrm>
            <a:off x="1245038" y="3587000"/>
            <a:ext cx="1686300" cy="4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600">
                <a:solidFill>
                  <a:schemeClr val="dk1"/>
                </a:solidFill>
                <a:latin typeface="Comfortaa Medium"/>
                <a:ea typeface="Comfortaa Medium"/>
                <a:cs typeface="Comfortaa Medium"/>
                <a:sym typeface="Comfortaa Medium"/>
              </a:rPr>
              <a:t>Data Scientist</a:t>
            </a:r>
            <a:endParaRPr sz="1600">
              <a:solidFill>
                <a:schemeClr val="dk1"/>
              </a:solidFill>
              <a:latin typeface="Comfortaa Medium"/>
              <a:ea typeface="Comfortaa Medium"/>
              <a:cs typeface="Comfortaa Medium"/>
              <a:sym typeface="Comfortaa Medium"/>
            </a:endParaRPr>
          </a:p>
        </p:txBody>
      </p:sp>
      <p:sp>
        <p:nvSpPr>
          <p:cNvPr id="112" name="Google Shape;112;p17"/>
          <p:cNvSpPr txBox="1"/>
          <p:nvPr/>
        </p:nvSpPr>
        <p:spPr>
          <a:xfrm>
            <a:off x="3963550" y="2328550"/>
            <a:ext cx="1532100" cy="65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3600" b="1" u="sng">
                <a:solidFill>
                  <a:schemeClr val="dk1"/>
                </a:solidFill>
                <a:latin typeface="Comfortaa"/>
                <a:ea typeface="Comfortaa"/>
                <a:cs typeface="Comfortaa"/>
                <a:sym typeface="Comfortaa"/>
              </a:rPr>
              <a:t>50% </a:t>
            </a:r>
            <a:endParaRPr sz="3600" b="1" u="sng">
              <a:solidFill>
                <a:schemeClr val="dk1"/>
              </a:solidFill>
              <a:latin typeface="Comfortaa"/>
              <a:ea typeface="Comfortaa"/>
              <a:cs typeface="Comfortaa"/>
              <a:sym typeface="Comfortaa"/>
            </a:endParaRPr>
          </a:p>
        </p:txBody>
      </p:sp>
      <p:sp>
        <p:nvSpPr>
          <p:cNvPr id="113" name="Google Shape;113;p17"/>
          <p:cNvSpPr txBox="1"/>
          <p:nvPr/>
        </p:nvSpPr>
        <p:spPr>
          <a:xfrm>
            <a:off x="3886450" y="3481100"/>
            <a:ext cx="1686300" cy="65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600">
                <a:solidFill>
                  <a:schemeClr val="dk1"/>
                </a:solidFill>
                <a:latin typeface="Comfortaa Medium"/>
                <a:ea typeface="Comfortaa Medium"/>
                <a:cs typeface="Comfortaa Medium"/>
                <a:sym typeface="Comfortaa Medium"/>
              </a:rPr>
              <a:t>Balanced Approach</a:t>
            </a:r>
            <a:endParaRPr sz="1600">
              <a:solidFill>
                <a:schemeClr val="dk1"/>
              </a:solidFill>
              <a:latin typeface="Comfortaa Medium"/>
              <a:ea typeface="Comfortaa Medium"/>
              <a:cs typeface="Comfortaa Medium"/>
              <a:sym typeface="Comfortaa Medium"/>
            </a:endParaRPr>
          </a:p>
        </p:txBody>
      </p:sp>
      <p:grpSp>
        <p:nvGrpSpPr>
          <p:cNvPr id="114" name="Google Shape;114;p17"/>
          <p:cNvGrpSpPr/>
          <p:nvPr/>
        </p:nvGrpSpPr>
        <p:grpSpPr>
          <a:xfrm>
            <a:off x="6880900" y="2049600"/>
            <a:ext cx="1371600" cy="1371600"/>
            <a:chOff x="7061000" y="2049600"/>
            <a:chExt cx="1371600" cy="1371600"/>
          </a:xfrm>
        </p:grpSpPr>
        <p:sp>
          <p:nvSpPr>
            <p:cNvPr id="115" name="Google Shape;115;p17"/>
            <p:cNvSpPr/>
            <p:nvPr/>
          </p:nvSpPr>
          <p:spPr>
            <a:xfrm>
              <a:off x="7061000" y="2049600"/>
              <a:ext cx="1371600" cy="1371600"/>
            </a:xfrm>
            <a:prstGeom prst="ellipse">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17"/>
            <p:cNvPicPr preferRelativeResize="0"/>
            <p:nvPr/>
          </p:nvPicPr>
          <p:blipFill>
            <a:blip r:embed="rId7">
              <a:alphaModFix/>
            </a:blip>
            <a:stretch>
              <a:fillRect/>
            </a:stretch>
          </p:blipFill>
          <p:spPr>
            <a:xfrm>
              <a:off x="7289600" y="2278200"/>
              <a:ext cx="914400" cy="914400"/>
            </a:xfrm>
            <a:prstGeom prst="rect">
              <a:avLst/>
            </a:prstGeom>
            <a:noFill/>
            <a:ln>
              <a:noFill/>
            </a:ln>
          </p:spPr>
        </p:pic>
      </p:grpSp>
      <p:sp>
        <p:nvSpPr>
          <p:cNvPr id="117" name="Google Shape;117;p17"/>
          <p:cNvSpPr txBox="1"/>
          <p:nvPr/>
        </p:nvSpPr>
        <p:spPr>
          <a:xfrm>
            <a:off x="6638750" y="3481100"/>
            <a:ext cx="1686300" cy="65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600">
                <a:solidFill>
                  <a:schemeClr val="dk1"/>
                </a:solidFill>
                <a:latin typeface="Comfortaa Medium"/>
                <a:ea typeface="Comfortaa Medium"/>
                <a:cs typeface="Comfortaa Medium"/>
                <a:sym typeface="Comfortaa Medium"/>
              </a:rPr>
              <a:t>Recruitment Strategy</a:t>
            </a:r>
            <a:endParaRPr sz="1600">
              <a:solidFill>
                <a:schemeClr val="dk1"/>
              </a:solidFill>
              <a:latin typeface="Comfortaa Medium"/>
              <a:ea typeface="Comfortaa Medium"/>
              <a:cs typeface="Comfortaa Medium"/>
              <a:sym typeface="Comforta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t="49168"/>
          <a:stretch/>
        </p:blipFill>
        <p:spPr>
          <a:xfrm>
            <a:off x="5124400" y="0"/>
            <a:ext cx="2675875" cy="1358224"/>
          </a:xfrm>
          <a:prstGeom prst="rect">
            <a:avLst/>
          </a:prstGeom>
          <a:noFill/>
          <a:ln>
            <a:noFill/>
          </a:ln>
        </p:spPr>
      </p:pic>
      <p:pic>
        <p:nvPicPr>
          <p:cNvPr id="123" name="Google Shape;123;p18"/>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124" name="Google Shape;124;p18"/>
          <p:cNvPicPr preferRelativeResize="0"/>
          <p:nvPr/>
        </p:nvPicPr>
        <p:blipFill>
          <a:blip r:embed="rId5">
            <a:alphaModFix/>
          </a:blip>
          <a:stretch>
            <a:fillRect/>
          </a:stretch>
        </p:blipFill>
        <p:spPr>
          <a:xfrm>
            <a:off x="611043" y="940725"/>
            <a:ext cx="2954275" cy="361400"/>
          </a:xfrm>
          <a:prstGeom prst="rect">
            <a:avLst/>
          </a:prstGeom>
          <a:noFill/>
          <a:ln>
            <a:noFill/>
          </a:ln>
        </p:spPr>
      </p:pic>
      <p:sp>
        <p:nvSpPr>
          <p:cNvPr id="125" name="Google Shape;125;p18"/>
          <p:cNvSpPr txBox="1"/>
          <p:nvPr/>
        </p:nvSpPr>
        <p:spPr>
          <a:xfrm>
            <a:off x="763075" y="940675"/>
            <a:ext cx="2217600" cy="361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Treatments</a:t>
            </a:r>
            <a:endParaRPr sz="1300">
              <a:solidFill>
                <a:schemeClr val="lt1"/>
              </a:solidFill>
              <a:latin typeface="Comfortaa Medium"/>
              <a:ea typeface="Comfortaa Medium"/>
              <a:cs typeface="Comfortaa Medium"/>
              <a:sym typeface="Comfortaa Medium"/>
            </a:endParaRPr>
          </a:p>
        </p:txBody>
      </p:sp>
      <p:sp>
        <p:nvSpPr>
          <p:cNvPr id="126" name="Google Shape;126;p18"/>
          <p:cNvSpPr txBox="1"/>
          <p:nvPr/>
        </p:nvSpPr>
        <p:spPr>
          <a:xfrm>
            <a:off x="763075" y="1423650"/>
            <a:ext cx="8255400" cy="2908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Control group: Connection requests without custom messages.</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Treatment group: Connection requests with custom messages.</a:t>
            </a:r>
            <a:endParaRPr sz="1600">
              <a:solidFill>
                <a:schemeClr val="dk1"/>
              </a:solidFill>
              <a:latin typeface="Comfortaa Medium"/>
              <a:ea typeface="Comfortaa Medium"/>
              <a:cs typeface="Comfortaa Medium"/>
              <a:sym typeface="Comfortaa Medium"/>
            </a:endParaRPr>
          </a:p>
          <a:p>
            <a:pPr marL="0" lvl="0" indent="0" algn="l" rtl="0">
              <a:lnSpc>
                <a:spcPct val="115000"/>
              </a:lnSpc>
              <a:spcBef>
                <a:spcPts val="1200"/>
              </a:spcBef>
              <a:spcAft>
                <a:spcPts val="0"/>
              </a:spcAft>
              <a:buNone/>
            </a:pPr>
            <a:r>
              <a:rPr lang="en" sz="1600">
                <a:solidFill>
                  <a:schemeClr val="dk1"/>
                </a:solidFill>
                <a:latin typeface="Comfortaa Medium"/>
                <a:ea typeface="Comfortaa Medium"/>
                <a:cs typeface="Comfortaa Medium"/>
                <a:sym typeface="Comfortaa Medium"/>
              </a:rPr>
              <a:t>Variables: </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120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50 characters invitation note generated by Chat GPT </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300 characters invitation note generated by Chat GPT </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50 characters invite message generated manually</a:t>
            </a:r>
            <a:endParaRPr sz="1600">
              <a:solidFill>
                <a:schemeClr val="dk1"/>
              </a:solidFill>
              <a:latin typeface="Comfortaa Medium"/>
              <a:ea typeface="Comfortaa Medium"/>
              <a:cs typeface="Comfortaa Medium"/>
              <a:sym typeface="Comfortaa Medium"/>
            </a:endParaRPr>
          </a:p>
          <a:p>
            <a:pPr marL="457200" lvl="0" indent="-330200" algn="l" rtl="0">
              <a:lnSpc>
                <a:spcPct val="115000"/>
              </a:lnSpc>
              <a:spcBef>
                <a:spcPts val="0"/>
              </a:spcBef>
              <a:spcAft>
                <a:spcPts val="0"/>
              </a:spcAft>
              <a:buClr>
                <a:schemeClr val="dk1"/>
              </a:buClr>
              <a:buSzPts val="1600"/>
              <a:buFont typeface="Comfortaa Medium"/>
              <a:buChar char="-"/>
            </a:pPr>
            <a:r>
              <a:rPr lang="en" sz="1600">
                <a:solidFill>
                  <a:schemeClr val="dk1"/>
                </a:solidFill>
                <a:latin typeface="Comfortaa Medium"/>
                <a:ea typeface="Comfortaa Medium"/>
                <a:cs typeface="Comfortaa Medium"/>
                <a:sym typeface="Comfortaa Medium"/>
              </a:rPr>
              <a:t>300 characters invite message generated manually</a:t>
            </a:r>
            <a:endParaRPr sz="1600">
              <a:solidFill>
                <a:schemeClr val="dk1"/>
              </a:solidFill>
              <a:latin typeface="Comfortaa Medium"/>
              <a:ea typeface="Comfortaa Medium"/>
              <a:cs typeface="Comfortaa Medium"/>
              <a:sym typeface="Comfortaa Medium"/>
            </a:endParaRPr>
          </a:p>
        </p:txBody>
      </p:sp>
      <p:sp>
        <p:nvSpPr>
          <p:cNvPr id="127" name="Google Shape;127;p18"/>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P06 | Treatments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3DCEA"/>
        </a:solidFill>
        <a:effectLst/>
      </p:bgPr>
    </p:bg>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t="49168"/>
          <a:stretch/>
        </p:blipFill>
        <p:spPr>
          <a:xfrm>
            <a:off x="5946925" y="0"/>
            <a:ext cx="1853350" cy="940725"/>
          </a:xfrm>
          <a:prstGeom prst="rect">
            <a:avLst/>
          </a:prstGeom>
          <a:noFill/>
          <a:ln>
            <a:noFill/>
          </a:ln>
        </p:spPr>
      </p:pic>
      <p:pic>
        <p:nvPicPr>
          <p:cNvPr id="133" name="Google Shape;133;p19"/>
          <p:cNvPicPr preferRelativeResize="0"/>
          <p:nvPr/>
        </p:nvPicPr>
        <p:blipFill>
          <a:blip r:embed="rId4">
            <a:alphaModFix/>
          </a:blip>
          <a:stretch>
            <a:fillRect/>
          </a:stretch>
        </p:blipFill>
        <p:spPr>
          <a:xfrm>
            <a:off x="-32200" y="2546625"/>
            <a:ext cx="2675875" cy="2672001"/>
          </a:xfrm>
          <a:prstGeom prst="rect">
            <a:avLst/>
          </a:prstGeom>
          <a:noFill/>
          <a:ln>
            <a:noFill/>
          </a:ln>
        </p:spPr>
      </p:pic>
      <p:pic>
        <p:nvPicPr>
          <p:cNvPr id="134" name="Google Shape;134;p19"/>
          <p:cNvPicPr preferRelativeResize="0"/>
          <p:nvPr/>
        </p:nvPicPr>
        <p:blipFill>
          <a:blip r:embed="rId5">
            <a:alphaModFix/>
          </a:blip>
          <a:stretch>
            <a:fillRect/>
          </a:stretch>
        </p:blipFill>
        <p:spPr>
          <a:xfrm>
            <a:off x="5949368" y="4394200"/>
            <a:ext cx="2954275" cy="361400"/>
          </a:xfrm>
          <a:prstGeom prst="rect">
            <a:avLst/>
          </a:prstGeom>
          <a:noFill/>
          <a:ln>
            <a:noFill/>
          </a:ln>
        </p:spPr>
      </p:pic>
      <p:sp>
        <p:nvSpPr>
          <p:cNvPr id="135" name="Google Shape;135;p19"/>
          <p:cNvSpPr txBox="1"/>
          <p:nvPr/>
        </p:nvSpPr>
        <p:spPr>
          <a:xfrm>
            <a:off x="6097875" y="4394150"/>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Prompts</a:t>
            </a:r>
            <a:endParaRPr sz="1300">
              <a:solidFill>
                <a:schemeClr val="lt1"/>
              </a:solidFill>
              <a:latin typeface="Comfortaa Medium"/>
              <a:ea typeface="Comfortaa Medium"/>
              <a:cs typeface="Comfortaa Medium"/>
              <a:sym typeface="Comfortaa Medium"/>
            </a:endParaRPr>
          </a:p>
        </p:txBody>
      </p:sp>
      <p:sp>
        <p:nvSpPr>
          <p:cNvPr id="136" name="Google Shape;136;p19"/>
          <p:cNvSpPr txBox="1">
            <a:spLocks noGrp="1"/>
          </p:cNvSpPr>
          <p:nvPr>
            <p:ph type="subTitle" idx="1"/>
          </p:nvPr>
        </p:nvSpPr>
        <p:spPr>
          <a:xfrm>
            <a:off x="436425" y="940725"/>
            <a:ext cx="4642800" cy="756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solidFill>
                  <a:schemeClr val="dk2"/>
                </a:solidFill>
                <a:latin typeface="Comfortaa Medium"/>
                <a:ea typeface="Comfortaa Medium"/>
                <a:cs typeface="Comfortaa Medium"/>
                <a:sym typeface="Comfortaa Medium"/>
              </a:rPr>
              <a:t>ChatGPT prompts</a:t>
            </a:r>
            <a:endParaRPr>
              <a:solidFill>
                <a:schemeClr val="dk2"/>
              </a:solidFill>
              <a:latin typeface="Comfortaa Medium"/>
              <a:ea typeface="Comfortaa Medium"/>
              <a:cs typeface="Comfortaa Medium"/>
              <a:sym typeface="Comfortaa Medium"/>
            </a:endParaRPr>
          </a:p>
        </p:txBody>
      </p:sp>
      <p:sp>
        <p:nvSpPr>
          <p:cNvPr id="137" name="Google Shape;137;p19"/>
          <p:cNvSpPr txBox="1"/>
          <p:nvPr/>
        </p:nvSpPr>
        <p:spPr>
          <a:xfrm>
            <a:off x="506163" y="1962525"/>
            <a:ext cx="42351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2"/>
                </a:solidFill>
                <a:latin typeface="Comfortaa Medium"/>
                <a:ea typeface="Comfortaa Medium"/>
                <a:cs typeface="Comfortaa Medium"/>
                <a:sym typeface="Comfortaa Medium"/>
              </a:rPr>
              <a:t>Hello, </a:t>
            </a:r>
            <a:endParaRPr sz="150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500">
                <a:solidFill>
                  <a:schemeClr val="dk2"/>
                </a:solidFill>
                <a:latin typeface="Comfortaa Medium"/>
                <a:ea typeface="Comfortaa Medium"/>
                <a:cs typeface="Comfortaa Medium"/>
                <a:sym typeface="Comfortaa Medium"/>
              </a:rPr>
              <a:t>I'm XX, I'm a master's student in business analytics exploring data science roles. I'd love to learn more about your role at [Company] and gain insights into the field. Would you be open to connecting and sharing your experiences with me?</a:t>
            </a:r>
            <a:endParaRPr sz="1800">
              <a:solidFill>
                <a:schemeClr val="dk2"/>
              </a:solidFill>
              <a:latin typeface="Comfortaa Medium"/>
              <a:ea typeface="Comfortaa Medium"/>
              <a:cs typeface="Comfortaa Medium"/>
              <a:sym typeface="Comfortaa Medium"/>
            </a:endParaRPr>
          </a:p>
        </p:txBody>
      </p:sp>
      <p:sp>
        <p:nvSpPr>
          <p:cNvPr id="138" name="Google Shape;138;p19"/>
          <p:cNvSpPr txBox="1"/>
          <p:nvPr/>
        </p:nvSpPr>
        <p:spPr>
          <a:xfrm>
            <a:off x="5143500" y="2471500"/>
            <a:ext cx="358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2"/>
                </a:solidFill>
                <a:latin typeface="Comfortaa SemiBold"/>
                <a:ea typeface="Comfortaa SemiBold"/>
                <a:cs typeface="Comfortaa SemiBold"/>
                <a:sym typeface="Comfortaa SemiBold"/>
              </a:rPr>
              <a:t>Exploring data roles, eager to learn about your work!</a:t>
            </a:r>
            <a:endParaRPr sz="1500">
              <a:solidFill>
                <a:schemeClr val="dk2"/>
              </a:solidFill>
              <a:latin typeface="Comfortaa SemiBold"/>
              <a:ea typeface="Comfortaa SemiBold"/>
              <a:cs typeface="Comfortaa SemiBold"/>
              <a:sym typeface="Comfortaa SemiBold"/>
            </a:endParaRPr>
          </a:p>
        </p:txBody>
      </p:sp>
      <p:sp>
        <p:nvSpPr>
          <p:cNvPr id="139" name="Google Shape;139;p19"/>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P07 | Treatments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3DCEA"/>
        </a:solidFill>
        <a:effectLst/>
      </p:bgPr>
    </p:bg>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t="49168"/>
          <a:stretch/>
        </p:blipFill>
        <p:spPr>
          <a:xfrm>
            <a:off x="5946925" y="0"/>
            <a:ext cx="1853350" cy="940725"/>
          </a:xfrm>
          <a:prstGeom prst="rect">
            <a:avLst/>
          </a:prstGeom>
          <a:noFill/>
          <a:ln>
            <a:noFill/>
          </a:ln>
        </p:spPr>
      </p:pic>
      <p:pic>
        <p:nvPicPr>
          <p:cNvPr id="145" name="Google Shape;145;p20"/>
          <p:cNvPicPr preferRelativeResize="0"/>
          <p:nvPr/>
        </p:nvPicPr>
        <p:blipFill>
          <a:blip r:embed="rId4">
            <a:alphaModFix/>
          </a:blip>
          <a:stretch>
            <a:fillRect/>
          </a:stretch>
        </p:blipFill>
        <p:spPr>
          <a:xfrm>
            <a:off x="0" y="2471500"/>
            <a:ext cx="2675875" cy="2672001"/>
          </a:xfrm>
          <a:prstGeom prst="rect">
            <a:avLst/>
          </a:prstGeom>
          <a:noFill/>
          <a:ln>
            <a:noFill/>
          </a:ln>
        </p:spPr>
      </p:pic>
      <p:pic>
        <p:nvPicPr>
          <p:cNvPr id="146" name="Google Shape;146;p20"/>
          <p:cNvPicPr preferRelativeResize="0"/>
          <p:nvPr/>
        </p:nvPicPr>
        <p:blipFill>
          <a:blip r:embed="rId5">
            <a:alphaModFix/>
          </a:blip>
          <a:stretch>
            <a:fillRect/>
          </a:stretch>
        </p:blipFill>
        <p:spPr>
          <a:xfrm>
            <a:off x="5949368" y="4394200"/>
            <a:ext cx="2954275" cy="361400"/>
          </a:xfrm>
          <a:prstGeom prst="rect">
            <a:avLst/>
          </a:prstGeom>
          <a:noFill/>
          <a:ln>
            <a:noFill/>
          </a:ln>
        </p:spPr>
      </p:pic>
      <p:sp>
        <p:nvSpPr>
          <p:cNvPr id="147" name="Google Shape;147;p20"/>
          <p:cNvSpPr txBox="1"/>
          <p:nvPr/>
        </p:nvSpPr>
        <p:spPr>
          <a:xfrm>
            <a:off x="6097875" y="4394150"/>
            <a:ext cx="2217600" cy="361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Prompts</a:t>
            </a:r>
            <a:endParaRPr sz="1300">
              <a:solidFill>
                <a:schemeClr val="lt1"/>
              </a:solidFill>
              <a:latin typeface="Comfortaa Medium"/>
              <a:ea typeface="Comfortaa Medium"/>
              <a:cs typeface="Comfortaa Medium"/>
              <a:sym typeface="Comfortaa Medium"/>
            </a:endParaRPr>
          </a:p>
        </p:txBody>
      </p:sp>
      <p:sp>
        <p:nvSpPr>
          <p:cNvPr id="148" name="Google Shape;148;p20"/>
          <p:cNvSpPr txBox="1">
            <a:spLocks noGrp="1"/>
          </p:cNvSpPr>
          <p:nvPr>
            <p:ph type="subTitle" idx="1"/>
          </p:nvPr>
        </p:nvSpPr>
        <p:spPr>
          <a:xfrm>
            <a:off x="436425" y="940725"/>
            <a:ext cx="5020200" cy="756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latin typeface="Comfortaa Medium"/>
                <a:ea typeface="Comfortaa Medium"/>
                <a:cs typeface="Comfortaa Medium"/>
                <a:sym typeface="Comfortaa Medium"/>
              </a:rPr>
              <a:t>Human created prompts</a:t>
            </a:r>
            <a:endParaRPr>
              <a:latin typeface="Comfortaa Medium"/>
              <a:ea typeface="Comfortaa Medium"/>
              <a:cs typeface="Comfortaa Medium"/>
              <a:sym typeface="Comfortaa Medium"/>
            </a:endParaRPr>
          </a:p>
        </p:txBody>
      </p:sp>
      <p:sp>
        <p:nvSpPr>
          <p:cNvPr id="149" name="Google Shape;149;p20"/>
          <p:cNvSpPr txBox="1"/>
          <p:nvPr/>
        </p:nvSpPr>
        <p:spPr>
          <a:xfrm>
            <a:off x="506163" y="1962525"/>
            <a:ext cx="42351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chemeClr val="dk2"/>
                </a:solidFill>
                <a:latin typeface="Comfortaa Medium"/>
                <a:ea typeface="Comfortaa Medium"/>
                <a:cs typeface="Comfortaa Medium"/>
                <a:sym typeface="Comfortaa Medium"/>
              </a:rPr>
              <a:t>Hi ,</a:t>
            </a:r>
            <a:endParaRPr sz="150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500">
                <a:solidFill>
                  <a:schemeClr val="dk2"/>
                </a:solidFill>
                <a:latin typeface="Comfortaa Medium"/>
                <a:ea typeface="Comfortaa Medium"/>
                <a:cs typeface="Comfortaa Medium"/>
                <a:sym typeface="Comfortaa Medium"/>
              </a:rPr>
              <a:t>I'm XX a UC Davis master's candidate in business analytics, passionate about data science and hoping to pursue it as a career. I want to learn more about your experiences as a data scientist. Excited to connect and learn from your expertise. Thank you for your time!</a:t>
            </a:r>
            <a:endParaRPr sz="1500">
              <a:solidFill>
                <a:schemeClr val="dk2"/>
              </a:solidFill>
              <a:latin typeface="Comfortaa Medium"/>
              <a:ea typeface="Comfortaa Medium"/>
              <a:cs typeface="Comfortaa Medium"/>
              <a:sym typeface="Comfortaa Medium"/>
            </a:endParaRPr>
          </a:p>
        </p:txBody>
      </p:sp>
      <p:sp>
        <p:nvSpPr>
          <p:cNvPr id="150" name="Google Shape;150;p20"/>
          <p:cNvSpPr txBox="1"/>
          <p:nvPr/>
        </p:nvSpPr>
        <p:spPr>
          <a:xfrm>
            <a:off x="5143500" y="2471500"/>
            <a:ext cx="3582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chemeClr val="dk2"/>
                </a:solidFill>
                <a:latin typeface="Comfortaa SemiBold"/>
                <a:ea typeface="Comfortaa SemiBold"/>
                <a:cs typeface="Comfortaa SemiBold"/>
                <a:sym typeface="Comfortaa SemiBold"/>
              </a:rPr>
              <a:t>Hi XX, </a:t>
            </a:r>
            <a:endParaRPr sz="1500">
              <a:solidFill>
                <a:schemeClr val="dk2"/>
              </a:solidFill>
              <a:latin typeface="Comfortaa SemiBold"/>
              <a:ea typeface="Comfortaa SemiBold"/>
              <a:cs typeface="Comfortaa SemiBold"/>
              <a:sym typeface="Comfortaa SemiBold"/>
            </a:endParaRPr>
          </a:p>
          <a:p>
            <a:pPr marL="0" lvl="0" indent="0" algn="l" rtl="0">
              <a:spcBef>
                <a:spcPts val="0"/>
              </a:spcBef>
              <a:spcAft>
                <a:spcPts val="0"/>
              </a:spcAft>
              <a:buNone/>
            </a:pPr>
            <a:r>
              <a:rPr lang="en" sz="1500">
                <a:solidFill>
                  <a:schemeClr val="dk2"/>
                </a:solidFill>
                <a:latin typeface="Comfortaa SemiBold"/>
                <a:ea typeface="Comfortaa SemiBold"/>
                <a:cs typeface="Comfortaa SemiBold"/>
                <a:sym typeface="Comfortaa SemiBold"/>
              </a:rPr>
              <a:t>I am currently exploring Data Science careers and am eager to learn from your expertise!</a:t>
            </a:r>
            <a:endParaRPr sz="1500">
              <a:solidFill>
                <a:schemeClr val="dk2"/>
              </a:solidFill>
              <a:latin typeface="Comfortaa SemiBold"/>
              <a:ea typeface="Comfortaa SemiBold"/>
              <a:cs typeface="Comfortaa SemiBold"/>
              <a:sym typeface="Comfortaa SemiBold"/>
            </a:endParaRPr>
          </a:p>
        </p:txBody>
      </p:sp>
      <p:sp>
        <p:nvSpPr>
          <p:cNvPr id="151" name="Google Shape;151;p20"/>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P08 | Treatments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1"/>
          <p:cNvPicPr preferRelativeResize="0"/>
          <p:nvPr/>
        </p:nvPicPr>
        <p:blipFill rotWithShape="1">
          <a:blip r:embed="rId3">
            <a:alphaModFix/>
          </a:blip>
          <a:srcRect t="49168"/>
          <a:stretch/>
        </p:blipFill>
        <p:spPr>
          <a:xfrm>
            <a:off x="5946925" y="0"/>
            <a:ext cx="1853350" cy="940725"/>
          </a:xfrm>
          <a:prstGeom prst="rect">
            <a:avLst/>
          </a:prstGeom>
          <a:noFill/>
          <a:ln>
            <a:noFill/>
          </a:ln>
        </p:spPr>
      </p:pic>
      <p:pic>
        <p:nvPicPr>
          <p:cNvPr id="157" name="Google Shape;157;p21"/>
          <p:cNvPicPr preferRelativeResize="0"/>
          <p:nvPr/>
        </p:nvPicPr>
        <p:blipFill>
          <a:blip r:embed="rId4">
            <a:alphaModFix/>
          </a:blip>
          <a:stretch>
            <a:fillRect/>
          </a:stretch>
        </p:blipFill>
        <p:spPr>
          <a:xfrm>
            <a:off x="0" y="2471500"/>
            <a:ext cx="2675875" cy="2672001"/>
          </a:xfrm>
          <a:prstGeom prst="rect">
            <a:avLst/>
          </a:prstGeom>
          <a:noFill/>
          <a:ln>
            <a:noFill/>
          </a:ln>
        </p:spPr>
      </p:pic>
      <p:grpSp>
        <p:nvGrpSpPr>
          <p:cNvPr id="158" name="Google Shape;158;p21"/>
          <p:cNvGrpSpPr/>
          <p:nvPr/>
        </p:nvGrpSpPr>
        <p:grpSpPr>
          <a:xfrm>
            <a:off x="638713" y="1318225"/>
            <a:ext cx="6163323" cy="3269836"/>
            <a:chOff x="1443925" y="845525"/>
            <a:chExt cx="6163323" cy="3269836"/>
          </a:xfrm>
        </p:grpSpPr>
        <p:grpSp>
          <p:nvGrpSpPr>
            <p:cNvPr id="159" name="Google Shape;159;p21"/>
            <p:cNvGrpSpPr/>
            <p:nvPr/>
          </p:nvGrpSpPr>
          <p:grpSpPr>
            <a:xfrm>
              <a:off x="1443925" y="845525"/>
              <a:ext cx="6163323" cy="3269836"/>
              <a:chOff x="1759050" y="879300"/>
              <a:chExt cx="6163323" cy="3269836"/>
            </a:xfrm>
          </p:grpSpPr>
          <p:pic>
            <p:nvPicPr>
              <p:cNvPr id="160" name="Google Shape;160;p21"/>
              <p:cNvPicPr preferRelativeResize="0"/>
              <p:nvPr/>
            </p:nvPicPr>
            <p:blipFill>
              <a:blip r:embed="rId5">
                <a:alphaModFix/>
              </a:blip>
              <a:stretch>
                <a:fillRect/>
              </a:stretch>
            </p:blipFill>
            <p:spPr>
              <a:xfrm>
                <a:off x="1759050" y="879300"/>
                <a:ext cx="6163323" cy="3269836"/>
              </a:xfrm>
              <a:prstGeom prst="rect">
                <a:avLst/>
              </a:prstGeom>
              <a:noFill/>
              <a:ln>
                <a:noFill/>
              </a:ln>
            </p:spPr>
          </p:pic>
          <p:pic>
            <p:nvPicPr>
              <p:cNvPr id="161" name="Google Shape;161;p21"/>
              <p:cNvPicPr preferRelativeResize="0"/>
              <p:nvPr/>
            </p:nvPicPr>
            <p:blipFill>
              <a:blip r:embed="rId6">
                <a:alphaModFix/>
              </a:blip>
              <a:stretch>
                <a:fillRect/>
              </a:stretch>
            </p:blipFill>
            <p:spPr>
              <a:xfrm>
                <a:off x="2119225" y="1636325"/>
                <a:ext cx="1177825" cy="1177850"/>
              </a:xfrm>
              <a:prstGeom prst="rect">
                <a:avLst/>
              </a:prstGeom>
              <a:noFill/>
              <a:ln>
                <a:noFill/>
              </a:ln>
            </p:spPr>
          </p:pic>
        </p:grpSp>
        <p:sp>
          <p:nvSpPr>
            <p:cNvPr id="162" name="Google Shape;162;p21"/>
            <p:cNvSpPr/>
            <p:nvPr/>
          </p:nvSpPr>
          <p:spPr>
            <a:xfrm>
              <a:off x="2029175" y="2865050"/>
              <a:ext cx="799200" cy="16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163" name="Google Shape;163;p21"/>
          <p:cNvPicPr preferRelativeResize="0"/>
          <p:nvPr/>
        </p:nvPicPr>
        <p:blipFill>
          <a:blip r:embed="rId7">
            <a:alphaModFix/>
          </a:blip>
          <a:stretch>
            <a:fillRect/>
          </a:stretch>
        </p:blipFill>
        <p:spPr>
          <a:xfrm>
            <a:off x="5949368" y="4394200"/>
            <a:ext cx="2954275" cy="361400"/>
          </a:xfrm>
          <a:prstGeom prst="rect">
            <a:avLst/>
          </a:prstGeom>
          <a:noFill/>
          <a:ln>
            <a:noFill/>
          </a:ln>
        </p:spPr>
      </p:pic>
      <p:sp>
        <p:nvSpPr>
          <p:cNvPr id="164" name="Google Shape;164;p21"/>
          <p:cNvSpPr txBox="1"/>
          <p:nvPr/>
        </p:nvSpPr>
        <p:spPr>
          <a:xfrm>
            <a:off x="6097875" y="4394150"/>
            <a:ext cx="2217600" cy="3615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r>
              <a:rPr lang="en" sz="1300">
                <a:solidFill>
                  <a:schemeClr val="lt1"/>
                </a:solidFill>
                <a:latin typeface="Comfortaa Medium"/>
                <a:ea typeface="Comfortaa Medium"/>
                <a:cs typeface="Comfortaa Medium"/>
                <a:sym typeface="Comfortaa Medium"/>
              </a:rPr>
              <a:t>Example</a:t>
            </a:r>
            <a:endParaRPr sz="1300">
              <a:solidFill>
                <a:schemeClr val="lt1"/>
              </a:solidFill>
              <a:latin typeface="Comfortaa Medium"/>
              <a:ea typeface="Comfortaa Medium"/>
              <a:cs typeface="Comfortaa Medium"/>
              <a:sym typeface="Comfortaa Medium"/>
            </a:endParaRPr>
          </a:p>
        </p:txBody>
      </p:sp>
      <p:pic>
        <p:nvPicPr>
          <p:cNvPr id="165" name="Google Shape;165;p21"/>
          <p:cNvPicPr preferRelativeResize="0"/>
          <p:nvPr/>
        </p:nvPicPr>
        <p:blipFill>
          <a:blip r:embed="rId8">
            <a:alphaModFix/>
          </a:blip>
          <a:stretch>
            <a:fillRect/>
          </a:stretch>
        </p:blipFill>
        <p:spPr>
          <a:xfrm>
            <a:off x="4313925" y="884450"/>
            <a:ext cx="4074276" cy="2794350"/>
          </a:xfrm>
          <a:prstGeom prst="rect">
            <a:avLst/>
          </a:prstGeom>
          <a:noFill/>
          <a:ln>
            <a:noFill/>
          </a:ln>
        </p:spPr>
      </p:pic>
      <p:sp>
        <p:nvSpPr>
          <p:cNvPr id="166" name="Google Shape;166;p21"/>
          <p:cNvSpPr txBox="1"/>
          <p:nvPr/>
        </p:nvSpPr>
        <p:spPr>
          <a:xfrm>
            <a:off x="231200" y="45868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latin typeface="Comfortaa Medium"/>
                <a:ea typeface="Comfortaa Medium"/>
                <a:cs typeface="Comfortaa Medium"/>
                <a:sym typeface="Comfortaa Medium"/>
              </a:rPr>
              <a:t>P09 | Treatments</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如螢幕大小 (16:9)</PresentationFormat>
  <Paragraphs>125</Paragraphs>
  <Slides>20</Slides>
  <Notes>20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Arial</vt:lpstr>
      <vt:lpstr>Comfortaa</vt:lpstr>
      <vt:lpstr>Comfortaa SemiBold</vt:lpstr>
      <vt:lpstr>Roboto</vt:lpstr>
      <vt:lpstr>Comfortaa Medium</vt:lpstr>
      <vt:lpstr>Simple Light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何恬</cp:lastModifiedBy>
  <cp:revision>1</cp:revision>
  <dcterms:modified xsi:type="dcterms:W3CDTF">2023-12-09T15:06:37Z</dcterms:modified>
</cp:coreProperties>
</file>