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0" r:id="rId9"/>
    <p:sldId id="262" r:id="rId10"/>
    <p:sldId id="271" r:id="rId11"/>
    <p:sldId id="263" r:id="rId12"/>
    <p:sldId id="268" r:id="rId13"/>
    <p:sldId id="269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Vehicle category for the top 5 Makes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Sheet1!$A$2:$B$6</c:f>
              <c:multiLvlStrCache>
                <c:ptCount val="5"/>
                <c:lvl>
                  <c:pt idx="0">
                    <c:v>Sedan</c:v>
                  </c:pt>
                  <c:pt idx="1">
                    <c:v>Sedan</c:v>
                  </c:pt>
                  <c:pt idx="2">
                    <c:v>Sedan</c:v>
                  </c:pt>
                  <c:pt idx="3">
                    <c:v>Sedan</c:v>
                  </c:pt>
                  <c:pt idx="4">
                    <c:v>Sedan</c:v>
                  </c:pt>
                </c:lvl>
                <c:lvl>
                  <c:pt idx="0">
                    <c:v>Pontiac</c:v>
                  </c:pt>
                  <c:pt idx="1">
                    <c:v>Toyota</c:v>
                  </c:pt>
                  <c:pt idx="2">
                    <c:v>Honda</c:v>
                  </c:pt>
                  <c:pt idx="3">
                    <c:v>Mazda</c:v>
                  </c:pt>
                  <c:pt idx="4">
                    <c:v>Chevrolet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2564</c:v>
                </c:pt>
                <c:pt idx="1">
                  <c:v>2148</c:v>
                </c:pt>
                <c:pt idx="2">
                  <c:v>1570</c:v>
                </c:pt>
                <c:pt idx="3">
                  <c:v>1384</c:v>
                </c:pt>
                <c:pt idx="4">
                  <c:v>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8-42FD-85B3-93E028A7C3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740223"/>
        <c:axId val="870129919"/>
      </c:barChart>
      <c:catAx>
        <c:axId val="61974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29919"/>
        <c:crosses val="autoZero"/>
        <c:auto val="1"/>
        <c:lblAlgn val="ctr"/>
        <c:lblOffset val="100"/>
        <c:noMultiLvlLbl val="0"/>
      </c:catAx>
      <c:valAx>
        <c:axId val="87012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4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cars per Price Range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Sheet2!$B$2:$B$7</c:f>
              <c:strCache>
                <c:ptCount val="6"/>
                <c:pt idx="0">
                  <c:v>20000 to 29000</c:v>
                </c:pt>
                <c:pt idx="1">
                  <c:v>30000 to 39000</c:v>
                </c:pt>
                <c:pt idx="2">
                  <c:v>more than 69000</c:v>
                </c:pt>
                <c:pt idx="3">
                  <c:v>less than 20000</c:v>
                </c:pt>
                <c:pt idx="4">
                  <c:v>40000 to 59000</c:v>
                </c:pt>
                <c:pt idx="5">
                  <c:v>60000 to 69000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8079</c:v>
                </c:pt>
                <c:pt idx="1">
                  <c:v>3533</c:v>
                </c:pt>
                <c:pt idx="2">
                  <c:v>2164</c:v>
                </c:pt>
                <c:pt idx="3">
                  <c:v>1096</c:v>
                </c:pt>
                <c:pt idx="4">
                  <c:v>461</c:v>
                </c:pt>
                <c:pt idx="5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F-4AE7-ABC8-3F1415C94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9549407"/>
        <c:axId val="927343503"/>
      </c:barChart>
      <c:catAx>
        <c:axId val="599549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343503"/>
        <c:crosses val="autoZero"/>
        <c:auto val="1"/>
        <c:lblAlgn val="ctr"/>
        <c:lblOffset val="100"/>
        <c:noMultiLvlLbl val="0"/>
      </c:catAx>
      <c:valAx>
        <c:axId val="92734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549407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% Fraud committed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Police report filed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Sheet4!$A$5:$A$7</c:f>
              <c:strCache>
                <c:ptCount val="2"/>
                <c:pt idx="0">
                  <c:v>Witness not present</c:v>
                </c:pt>
                <c:pt idx="1">
                  <c:v>Witness present</c:v>
                </c:pt>
              </c:strCache>
            </c:strRef>
          </c:cat>
          <c:val>
            <c:numRef>
              <c:f>Sheet4!$B$5:$B$7</c:f>
              <c:numCache>
                <c:formatCode>General</c:formatCode>
                <c:ptCount val="2"/>
                <c:pt idx="1">
                  <c:v>1.7334000000000001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8-4D0D-A77F-695892A4EB2C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Police report not filed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Sheet4!$A$5:$A$7</c:f>
              <c:strCache>
                <c:ptCount val="2"/>
                <c:pt idx="0">
                  <c:v>Witness not present</c:v>
                </c:pt>
                <c:pt idx="1">
                  <c:v>Witness present</c:v>
                </c:pt>
              </c:strCache>
            </c:strRef>
          </c:cat>
          <c:val>
            <c:numRef>
              <c:f>Sheet4!$C$5:$C$7</c:f>
              <c:numCache>
                <c:formatCode>General</c:formatCode>
                <c:ptCount val="2"/>
                <c:pt idx="0">
                  <c:v>98.266500000000008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E8-4D0D-A77F-695892A4EB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318159"/>
        <c:axId val="543973119"/>
      </c:barChart>
      <c:catAx>
        <c:axId val="55031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73119"/>
        <c:crosses val="autoZero"/>
        <c:auto val="1"/>
        <c:lblAlgn val="ctr"/>
        <c:lblOffset val="100"/>
        <c:noMultiLvlLbl val="0"/>
      </c:catAx>
      <c:valAx>
        <c:axId val="54397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8159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5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8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207B27-5DB8-4032-904B-374CC12270F3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FE48DE-2B55-4B35-84F5-8410787B494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6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30D7-080C-B92B-C2F1-431E466FF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Vehicle Insurance Claims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A5227-46C7-8600-53C6-C66BFE049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Aditya Satpute</a:t>
            </a:r>
          </a:p>
        </p:txBody>
      </p:sp>
    </p:spTree>
    <p:extLst>
      <p:ext uri="{BB962C8B-B14F-4D97-AF65-F5344CB8AC3E}">
        <p14:creationId xmlns:p14="http://schemas.microsoft.com/office/powerpoint/2010/main" val="360579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BB09-3737-7E41-5602-10BCD1DAA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59" y="2691493"/>
            <a:ext cx="10993549" cy="147501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Fraudulent claims analysis</a:t>
            </a:r>
          </a:p>
        </p:txBody>
      </p:sp>
    </p:spTree>
    <p:extLst>
      <p:ext uri="{BB962C8B-B14F-4D97-AF65-F5344CB8AC3E}">
        <p14:creationId xmlns:p14="http://schemas.microsoft.com/office/powerpoint/2010/main" val="135033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B07B-8F5D-AFA4-1E2D-45E87D33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Fraudulent Claim characteristics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3EF608-B6BE-0521-C16D-CCDF3FE3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3763"/>
            <a:ext cx="3598922" cy="4611906"/>
          </a:xfrm>
          <a:prstGeom prst="rect">
            <a:avLst/>
          </a:prstGeom>
          <a:ln>
            <a:solidFill>
              <a:schemeClr val="accent1">
                <a:lumMod val="2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E906F-C947-3AF6-CE9C-E4E87E24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53" y="2509936"/>
            <a:ext cx="7534291" cy="2855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49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B07B-8F5D-AFA4-1E2D-45E87D33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Fraudulent Claim characteristics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6516D-C006-1A14-EDA6-39A7F6F1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86" y="2495434"/>
            <a:ext cx="8926028" cy="3029166"/>
          </a:xfrm>
          <a:prstGeom prst="rect">
            <a:avLst/>
          </a:prstGeom>
          <a:ln>
            <a:solidFill>
              <a:schemeClr val="accent1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803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F9B9-4D8D-1D35-5150-FAE18ED5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claim more likely to be a fraudulent in the absence of a witness and if police report wasn’t filed?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AE9D83-4241-4D97-367E-1D8284360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164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09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492F-B882-9523-C4DF-7FB0E418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C25E4-8154-7818-CAC4-B2076CCA2E30}"/>
              </a:ext>
            </a:extLst>
          </p:cNvPr>
          <p:cNvSpPr txBox="1"/>
          <p:nvPr/>
        </p:nvSpPr>
        <p:spPr>
          <a:xfrm>
            <a:off x="438539" y="1968759"/>
            <a:ext cx="11280710" cy="459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2"/>
                </a:solidFill>
              </a:defRPr>
            </a:lvl1pPr>
            <a:lvl2pPr marL="630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n-IN" sz="2600" dirty="0"/>
              <a:t>Majority of customers are Male with average age for Males of 41 and 37 for Females.</a:t>
            </a:r>
          </a:p>
          <a:p>
            <a:r>
              <a:rPr lang="en-IN" sz="2600" dirty="0"/>
              <a:t>Majority of our policyholders are married</a:t>
            </a:r>
          </a:p>
          <a:p>
            <a:r>
              <a:rPr lang="en-IN" sz="2600" dirty="0"/>
              <a:t>Top vehicle category is Sedan</a:t>
            </a:r>
          </a:p>
          <a:p>
            <a:r>
              <a:rPr lang="en-IN" sz="2600" dirty="0"/>
              <a:t>Most preferred make is Pontiac</a:t>
            </a:r>
          </a:p>
          <a:p>
            <a:r>
              <a:rPr lang="en-IN" sz="2600" dirty="0"/>
              <a:t>Year over Year, the accident claims are decreasing</a:t>
            </a:r>
          </a:p>
          <a:p>
            <a:endParaRPr lang="en-IN" sz="2600" dirty="0"/>
          </a:p>
          <a:p>
            <a:r>
              <a:rPr lang="en-IN" sz="2600" dirty="0"/>
              <a:t>Most common characteristics of a fraudulent claim are:</a:t>
            </a:r>
          </a:p>
          <a:p>
            <a:pPr lvl="1"/>
            <a:r>
              <a:rPr lang="en-IN" sz="2200" dirty="0"/>
              <a:t>Committed mostly by married customers</a:t>
            </a:r>
          </a:p>
          <a:p>
            <a:pPr lvl="1"/>
            <a:r>
              <a:rPr lang="en-IN" sz="2200" dirty="0"/>
              <a:t>Majority of then are males</a:t>
            </a:r>
          </a:p>
          <a:p>
            <a:pPr lvl="1"/>
            <a:r>
              <a:rPr lang="en-IN" sz="2200" dirty="0"/>
              <a:t>Single car owners</a:t>
            </a:r>
          </a:p>
          <a:p>
            <a:pPr lvl="1"/>
            <a:r>
              <a:rPr lang="en-IN" sz="2200" dirty="0"/>
              <a:t>Witness not present and Police report not filed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9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0C95-26D2-869B-C3CF-D574846B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F99F-67F5-2805-A0DB-BD2E8C64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Number of accidents and related claims are on a decline YoY which implies a positive trend for the business</a:t>
            </a:r>
          </a:p>
          <a:p>
            <a:r>
              <a:rPr lang="en-IN" sz="2400" dirty="0"/>
              <a:t>For car makers, the $20000 to $29000 seems to be the preferred car budgets for majority of the customers</a:t>
            </a:r>
          </a:p>
          <a:p>
            <a:r>
              <a:rPr lang="en-IN" sz="2400" dirty="0"/>
              <a:t>Extra scrutinization needed for claims with single car owners</a:t>
            </a:r>
          </a:p>
          <a:p>
            <a:r>
              <a:rPr lang="en-IN" sz="2400" dirty="0"/>
              <a:t>Additional caution required when a claim investigation finds no witness or police reports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32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2FE29D-9FAB-3DE5-D139-9B6DC4E1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523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4B0D-4FF9-99BB-9B4F-D7D6C741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Vehicle Insurance Claim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3AE0-6413-F5B8-5D4D-501A4D91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7883"/>
            <a:ext cx="11029615" cy="4879910"/>
          </a:xfrm>
        </p:spPr>
        <p:txBody>
          <a:bodyPr>
            <a:normAutofit/>
          </a:bodyPr>
          <a:lstStyle/>
          <a:p>
            <a:r>
              <a:rPr lang="en-IN" dirty="0"/>
              <a:t>To understand policy holder demographics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Patterns or relationships between attributes</a:t>
            </a:r>
          </a:p>
          <a:p>
            <a:endParaRPr lang="en-IN" dirty="0"/>
          </a:p>
          <a:p>
            <a:r>
              <a:rPr lang="en-IN" dirty="0"/>
              <a:t>Scrutinize applications with certain characteristics</a:t>
            </a:r>
          </a:p>
          <a:p>
            <a:endParaRPr lang="en-IN" dirty="0"/>
          </a:p>
          <a:p>
            <a:r>
              <a:rPr lang="en-IN" dirty="0"/>
              <a:t>Provide insights to vehicle makers for targeted advertising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Fraud characteristics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FBAE-1BEF-C6A7-01E5-7DF4617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966" y="59514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Customer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26D83-78C4-7E8C-2430-36FECAD8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440" y="1876038"/>
            <a:ext cx="5300969" cy="4864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AE6AD-9B56-1568-168E-D564917C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06" y="1876038"/>
            <a:ext cx="5057654" cy="4864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6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AA08-4484-12F7-319C-068B8C16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62EA8-F620-6819-0FF8-D5DB1C0F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854" y="2076450"/>
            <a:ext cx="4485164" cy="4401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FB52E-C8A3-1721-A823-890AFD58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33" y="2076449"/>
            <a:ext cx="4558038" cy="440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6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9E6-3B6C-1D11-0681-5425B79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 Makes and top car category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A75491D-286D-01D1-810D-244640F06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26720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587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AA69-151F-AE15-B8A9-B2ADE4F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represented price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51D595-EDE3-FA32-F2E7-E1AA2C4C8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5854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4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C55-E922-F18B-653D-66AB540C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make for each price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6D0286-82F9-4D90-C4EF-9F9BD4327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947" y="1863984"/>
            <a:ext cx="6498105" cy="4910040"/>
          </a:xfrm>
        </p:spPr>
      </p:pic>
    </p:spTree>
    <p:extLst>
      <p:ext uri="{BB962C8B-B14F-4D97-AF65-F5344CB8AC3E}">
        <p14:creationId xmlns:p14="http://schemas.microsoft.com/office/powerpoint/2010/main" val="26250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ABA-16A3-3A30-07D9-430E4E50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there seasonality in accident claims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DBDF7-01B4-945D-8F69-500112CC3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3" y="2097248"/>
            <a:ext cx="8360753" cy="44901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474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437B-8E5E-7BFD-DAB1-A0460422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AC65E-4BC0-4732-4388-68FF16228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5" y="1951334"/>
            <a:ext cx="7571869" cy="4682731"/>
          </a:xfrm>
        </p:spPr>
      </p:pic>
    </p:spTree>
    <p:extLst>
      <p:ext uri="{BB962C8B-B14F-4D97-AF65-F5344CB8AC3E}">
        <p14:creationId xmlns:p14="http://schemas.microsoft.com/office/powerpoint/2010/main" val="578081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272</TotalTime>
  <Words>255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Vehicle Insurance Claims Analysis</vt:lpstr>
      <vt:lpstr>Why Vehicle Insurance Claim data analysis</vt:lpstr>
      <vt:lpstr>Customer demographics</vt:lpstr>
      <vt:lpstr>Customer Demographics</vt:lpstr>
      <vt:lpstr>Car Makes and top car category</vt:lpstr>
      <vt:lpstr>Most represented price category</vt:lpstr>
      <vt:lpstr>Top make for each price category</vt:lpstr>
      <vt:lpstr>Is there seasonality in accident claims</vt:lpstr>
      <vt:lpstr>Accident trends</vt:lpstr>
      <vt:lpstr>Fraudulent claims analysis</vt:lpstr>
      <vt:lpstr>Fraudulent Claim characteristics</vt:lpstr>
      <vt:lpstr>Fraudulent Claim characteristics</vt:lpstr>
      <vt:lpstr>Is a claim more likely to be a fraudulent in the absence of a witness and if police report wasn’t filed?</vt:lpstr>
      <vt:lpstr>Summary of findings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Final Presentation</dc:title>
  <dc:creator>Aditya Satpute</dc:creator>
  <cp:lastModifiedBy>Aditya Satpute</cp:lastModifiedBy>
  <cp:revision>11</cp:revision>
  <dcterms:created xsi:type="dcterms:W3CDTF">2023-12-12T19:21:51Z</dcterms:created>
  <dcterms:modified xsi:type="dcterms:W3CDTF">2023-12-14T03:36:43Z</dcterms:modified>
</cp:coreProperties>
</file>