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59" r:id="rId11"/>
    <p:sldId id="269" r:id="rId12"/>
    <p:sldId id="267" r:id="rId13"/>
    <p:sldId id="263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2805-95FB-4739-8B8E-BF6502D390DA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8BB4-0AEF-4454-AB40-CC1A4A514C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92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2805-95FB-4739-8B8E-BF6502D390DA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8BB4-0AEF-4454-AB40-CC1A4A514C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69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2805-95FB-4739-8B8E-BF6502D390DA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8BB4-0AEF-4454-AB40-CC1A4A514C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78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2805-95FB-4739-8B8E-BF6502D390DA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8BB4-0AEF-4454-AB40-CC1A4A514C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7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2805-95FB-4739-8B8E-BF6502D390DA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8BB4-0AEF-4454-AB40-CC1A4A514C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25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2805-95FB-4739-8B8E-BF6502D390DA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8BB4-0AEF-4454-AB40-CC1A4A514C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36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2805-95FB-4739-8B8E-BF6502D390DA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8BB4-0AEF-4454-AB40-CC1A4A514C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37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2805-95FB-4739-8B8E-BF6502D390DA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8BB4-0AEF-4454-AB40-CC1A4A514C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68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2805-95FB-4739-8B8E-BF6502D390DA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8BB4-0AEF-4454-AB40-CC1A4A514C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66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2805-95FB-4739-8B8E-BF6502D390DA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8BB4-0AEF-4454-AB40-CC1A4A514C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97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2805-95FB-4739-8B8E-BF6502D390DA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8BB4-0AEF-4454-AB40-CC1A4A514C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05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22805-95FB-4739-8B8E-BF6502D390DA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8BB4-0AEF-4454-AB40-CC1A4A514C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53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en-US" altLang="zh-TW" dirty="0" err="1" smtClean="0"/>
              <a:t>Resnet</a:t>
            </a:r>
            <a:endParaRPr lang="zh-TW" altLang="en-US" dirty="0"/>
          </a:p>
        </p:txBody>
      </p:sp>
      <p:pic>
        <p:nvPicPr>
          <p:cNvPr id="1026" name="Picture 2" descr="https://i1.kknews.cc/SIG=353t2u8/ctp-vzntr/15337320165861r8o3q889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15807" y="-483422"/>
            <a:ext cx="3665996" cy="841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94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Resnet</a:t>
            </a:r>
            <a:r>
              <a:rPr lang="zh-TW" altLang="en-US" dirty="0" smtClean="0"/>
              <a:t>不同層數</a:t>
            </a:r>
            <a:endParaRPr lang="zh-TW" altLang="en-US" dirty="0"/>
          </a:p>
        </p:txBody>
      </p:sp>
      <p:pic>
        <p:nvPicPr>
          <p:cNvPr id="2050" name="Picture 2" descr="https://i1.kknews.cc/SIG=20nim4h/ctp-vzntr/1533732033455ss4p4549s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077393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26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Keras</a:t>
            </a:r>
            <a:r>
              <a:rPr lang="zh-TW" altLang="en-US" dirty="0" smtClean="0"/>
              <a:t>上實</a:t>
            </a:r>
            <a:r>
              <a:rPr lang="zh-TW" altLang="en-US" dirty="0"/>
              <a:t>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39" y="1555750"/>
            <a:ext cx="8921453" cy="417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77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Keras</a:t>
            </a:r>
            <a:r>
              <a:rPr lang="zh-TW" altLang="en-US" dirty="0" smtClean="0"/>
              <a:t>上實</a:t>
            </a:r>
            <a:r>
              <a:rPr lang="zh-TW" altLang="en-US" dirty="0"/>
              <a:t>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7182865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509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https://kknews.cc/code/xpaz689.html</a:t>
            </a:r>
          </a:p>
          <a:p>
            <a:r>
              <a:rPr lang="en-US" altLang="zh-TW" sz="2400" dirty="0" smtClean="0"/>
              <a:t>https://medium.com/@chih.sheng.huang821/%E5%8D%B7%E7%A9%8D%E7%A5%9E%E7%B6%93%E7%B6%B2%E8%B7%AF-convolutional-neural-network-cnn-%E5%8D%B7%E7%A9%8D%E8%A8%88%E7%AE%97%E4%B8%AD%E7%9A%84%E6%AD%A5%E4%BC%90-stride-%E5%92%8C%E5%A1%AB%E5%85%85-padding-94449e638e82</a:t>
            </a:r>
          </a:p>
          <a:p>
            <a:r>
              <a:rPr lang="en-US" altLang="zh-TW" sz="2400" dirty="0"/>
              <a:t>https://adventuresinmachinelearning.com/global-average-pooling-convolutional-neural-networks</a:t>
            </a:r>
            <a:r>
              <a:rPr lang="en-US" altLang="zh-TW" sz="2400" dirty="0" smtClean="0"/>
              <a:t>/</a:t>
            </a:r>
          </a:p>
          <a:p>
            <a:r>
              <a:rPr lang="en-US" altLang="zh-TW" sz="2400" dirty="0"/>
              <a:t>https://blog.csdn.net/u012193416/article/details/79432668</a:t>
            </a:r>
            <a:endParaRPr lang="en-US" altLang="zh-TW" sz="24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544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傳統卷積神經網絡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傳統卷積神經網絡模型</a:t>
            </a:r>
            <a:r>
              <a:rPr lang="en-US" altLang="zh-TW" sz="2400" dirty="0" smtClean="0"/>
              <a:t>(VGG16)</a:t>
            </a:r>
            <a:r>
              <a:rPr lang="zh-TW" altLang="en-US" sz="2400" dirty="0" smtClean="0"/>
              <a:t>，在增加</a:t>
            </a:r>
            <a:r>
              <a:rPr lang="zh-TW" altLang="en-US" sz="2400" dirty="0" smtClean="0"/>
              <a:t>模型的深度之後，容易產生梯度消失</a:t>
            </a:r>
            <a:r>
              <a:rPr lang="zh-TW" altLang="en-US" sz="2400" dirty="0" smtClean="0"/>
              <a:t>問題</a:t>
            </a:r>
            <a:endParaRPr lang="en-US" altLang="zh-TW" sz="2400" dirty="0" smtClean="0"/>
          </a:p>
          <a:p>
            <a:r>
              <a:rPr lang="zh-TW" altLang="en-US" sz="2400" dirty="0"/>
              <a:t>以梯度下降</a:t>
            </a:r>
            <a:r>
              <a:rPr lang="zh-TW" altLang="en-US" sz="2400" dirty="0" smtClean="0"/>
              <a:t>法與反向傳播訓練時，誤差函數與偏導數成比例，導致梯度隨著模型由深層到淺層呈指數遞減</a:t>
            </a:r>
            <a:endParaRPr lang="en-US" altLang="zh-TW" sz="2400" dirty="0" smtClean="0"/>
          </a:p>
          <a:p>
            <a:r>
              <a:rPr lang="zh-TW" altLang="en-US" sz="2400" dirty="0"/>
              <a:t>導致前端層的訓練非常緩慢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933056"/>
            <a:ext cx="6517661" cy="2132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59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短路機制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Resnet</a:t>
            </a:r>
            <a:r>
              <a:rPr lang="zh-TW" altLang="en-US" dirty="0" smtClean="0"/>
              <a:t>在增加模型深度時，在某些層之前加入短路機制，也稱為</a:t>
            </a:r>
            <a:r>
              <a:rPr lang="zh-TW" altLang="en-US" dirty="0"/>
              <a:t>恆等映射（</a:t>
            </a:r>
            <a:r>
              <a:rPr lang="en-US" altLang="zh-TW" dirty="0"/>
              <a:t>Identity </a:t>
            </a:r>
            <a:r>
              <a:rPr lang="en-US" altLang="zh-TW" dirty="0" smtClean="0"/>
              <a:t>mapping</a:t>
            </a:r>
            <a:r>
              <a:rPr lang="en-US" altLang="zh-TW" dirty="0"/>
              <a:t>)</a:t>
            </a:r>
            <a:r>
              <a:rPr lang="zh-TW" altLang="en-US" dirty="0" smtClean="0"/>
              <a:t>，解決梯度消失問題</a:t>
            </a:r>
            <a:endParaRPr lang="zh-TW" altLang="en-US" dirty="0"/>
          </a:p>
        </p:txBody>
      </p:sp>
      <p:pic>
        <p:nvPicPr>
          <p:cNvPr id="4098" name="Picture 2" descr="https://i2.kknews.cc/SIG=1k2k5i7/ctp-vzntr/153373180680248r5960n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73016"/>
            <a:ext cx="3876675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47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殘差學習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zh-TW" altLang="en-US" sz="2800" dirty="0" smtClean="0"/>
              <a:t>對於堆積層結構，</a:t>
            </a:r>
            <a:r>
              <a:rPr lang="zh-TW" altLang="en-US" sz="2800" dirty="0"/>
              <a:t>當輸入為 </a:t>
            </a:r>
            <a:r>
              <a:rPr lang="en-US" altLang="zh-TW" sz="2800" dirty="0"/>
              <a:t>x </a:t>
            </a:r>
            <a:r>
              <a:rPr lang="zh-TW" altLang="en-US" sz="2800" dirty="0" smtClean="0"/>
              <a:t>時，其</a:t>
            </a:r>
            <a:r>
              <a:rPr lang="zh-TW" altLang="en-US" sz="2800" dirty="0"/>
              <a:t>學習到的特徵記為 </a:t>
            </a:r>
            <a:r>
              <a:rPr lang="en-US" altLang="zh-TW" sz="2800" dirty="0"/>
              <a:t>H(x) </a:t>
            </a:r>
            <a:r>
              <a:rPr lang="zh-TW" altLang="en-US" sz="2800" dirty="0" smtClean="0"/>
              <a:t>，我們</a:t>
            </a:r>
            <a:r>
              <a:rPr lang="zh-TW" altLang="en-US" sz="2800" dirty="0"/>
              <a:t>希望其可以學習到殘差 </a:t>
            </a:r>
            <a:r>
              <a:rPr lang="en-US" altLang="zh-TW" sz="2800" dirty="0" smtClean="0"/>
              <a:t>F(x</a:t>
            </a:r>
            <a:r>
              <a:rPr lang="en-US" altLang="zh-TW" sz="2800" dirty="0"/>
              <a:t>)=H(x)-</a:t>
            </a:r>
            <a:r>
              <a:rPr lang="en-US" altLang="zh-TW" sz="2800" dirty="0" smtClean="0"/>
              <a:t>x</a:t>
            </a:r>
          </a:p>
          <a:p>
            <a:r>
              <a:rPr lang="zh-TW" altLang="en-US" sz="2800" dirty="0" smtClean="0"/>
              <a:t>當學習到的殘差接近</a:t>
            </a:r>
            <a:r>
              <a:rPr lang="en-US" altLang="zh-TW" sz="2800" dirty="0" smtClean="0"/>
              <a:t>0</a:t>
            </a:r>
            <a:r>
              <a:rPr lang="zh-TW" altLang="en-US" sz="2800" dirty="0" smtClean="0"/>
              <a:t>時，代表</a:t>
            </a:r>
            <a:r>
              <a:rPr lang="en-US" altLang="zh-TW" sz="2800" dirty="0" smtClean="0"/>
              <a:t>H(x)</a:t>
            </a:r>
            <a:r>
              <a:rPr lang="zh-TW" altLang="en-US" sz="2800" dirty="0" smtClean="0"/>
              <a:t>接近</a:t>
            </a:r>
            <a:r>
              <a:rPr lang="en-US" altLang="zh-TW" sz="2800" dirty="0" smtClean="0"/>
              <a:t>x</a:t>
            </a:r>
            <a:r>
              <a:rPr lang="zh-TW" altLang="en-US" sz="2800" dirty="0" smtClean="0"/>
              <a:t>，其為恆等映射</a:t>
            </a:r>
            <a:endParaRPr lang="en-US" altLang="zh-TW" sz="2800" dirty="0" smtClean="0"/>
          </a:p>
          <a:p>
            <a:r>
              <a:rPr lang="zh-TW" altLang="en-US" sz="2800" dirty="0"/>
              <a:t>殘差單元可以表示為</a:t>
            </a:r>
            <a:r>
              <a:rPr lang="zh-TW" altLang="en-US" sz="2800" dirty="0" smtClean="0"/>
              <a:t>：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     其中</a:t>
            </a:r>
            <a:r>
              <a:rPr lang="en-US" altLang="zh-TW" sz="2800" dirty="0" smtClean="0"/>
              <a:t>F</a:t>
            </a:r>
            <a:r>
              <a:rPr lang="zh-TW" altLang="en-US" sz="2800" dirty="0" smtClean="0"/>
              <a:t>為殘差函數，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     </a:t>
            </a:r>
            <a:r>
              <a:rPr lang="en-US" altLang="zh-TW" sz="2800" dirty="0" smtClean="0"/>
              <a:t>f</a:t>
            </a:r>
            <a:r>
              <a:rPr lang="zh-TW" altLang="en-US" sz="2800" dirty="0" smtClean="0"/>
              <a:t>為</a:t>
            </a:r>
            <a:r>
              <a:rPr lang="zh-TW" altLang="en-US" sz="2800" dirty="0" smtClean="0"/>
              <a:t>激活函數</a:t>
            </a:r>
            <a:endParaRPr lang="en-US" altLang="zh-TW" sz="2800" dirty="0"/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89040"/>
            <a:ext cx="3001835" cy="79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76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殘差學習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假設恆等映射，從淺層 </a:t>
            </a:r>
            <a:r>
              <a:rPr lang="en-US" altLang="zh-TW" sz="2800" dirty="0" smtClean="0"/>
              <a:t>l </a:t>
            </a:r>
            <a:r>
              <a:rPr lang="zh-TW" altLang="en-US" sz="2800" dirty="0" smtClean="0"/>
              <a:t>到深層 </a:t>
            </a:r>
            <a:r>
              <a:rPr lang="en-US" altLang="zh-TW" sz="2800" dirty="0" smtClean="0"/>
              <a:t>L </a:t>
            </a:r>
            <a:r>
              <a:rPr lang="zh-TW" altLang="en-US" sz="2800" dirty="0" smtClean="0"/>
              <a:t>的學習特徵為：</a:t>
            </a:r>
            <a:br>
              <a:rPr lang="zh-TW" altLang="en-US" sz="2800" dirty="0" smtClean="0"/>
            </a:b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利用</a:t>
            </a:r>
            <a:r>
              <a:rPr lang="zh-TW" altLang="en-US" sz="2800" dirty="0"/>
              <a:t>鏈式規則</a:t>
            </a:r>
            <a:r>
              <a:rPr lang="zh-TW" altLang="en-US" sz="2800" dirty="0" smtClean="0"/>
              <a:t>，求得</a:t>
            </a:r>
            <a:r>
              <a:rPr lang="zh-TW" altLang="en-US" sz="2800" dirty="0"/>
              <a:t>反向過程的梯度</a:t>
            </a:r>
            <a:r>
              <a:rPr lang="zh-TW" altLang="en-US" sz="2800" dirty="0" smtClean="0"/>
              <a:t>：</a:t>
            </a:r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當殘差梯度接近</a:t>
            </a:r>
            <a:r>
              <a:rPr lang="en-US" altLang="zh-TW" sz="2800" dirty="0" smtClean="0"/>
              <a:t>0</a:t>
            </a:r>
            <a:r>
              <a:rPr lang="zh-TW" altLang="en-US" sz="2800" dirty="0" smtClean="0"/>
              <a:t>時，仍可以保證損失函數梯度不會消失</a:t>
            </a:r>
            <a:endParaRPr lang="zh-TW" alt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22499"/>
            <a:ext cx="5976664" cy="76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132856"/>
            <a:ext cx="262476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48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特徵尺寸減少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隨著模型由淺入深，當特徵圖的尺寸減少時，輸入輸出無法直接相加</a:t>
            </a:r>
            <a:endParaRPr lang="en-US" altLang="zh-TW" sz="2400" dirty="0" smtClean="0"/>
          </a:p>
          <a:p>
            <a:r>
              <a:rPr lang="zh-TW" altLang="en-US" sz="2400" dirty="0"/>
              <a:t>可以先</a:t>
            </a:r>
            <a:r>
              <a:rPr lang="zh-TW" altLang="en-US" sz="2400" dirty="0" smtClean="0"/>
              <a:t>使用</a:t>
            </a:r>
            <a:r>
              <a:rPr lang="en-US" altLang="zh-TW" sz="2400" dirty="0" smtClean="0"/>
              <a:t>zero padding</a:t>
            </a:r>
            <a:r>
              <a:rPr lang="zh-TW" altLang="en-US" sz="2400" dirty="0" smtClean="0"/>
              <a:t>擴展特徵圖的邊緣</a:t>
            </a:r>
            <a:endParaRPr lang="en-US" altLang="zh-TW" sz="2400" dirty="0" smtClean="0"/>
          </a:p>
          <a:p>
            <a:r>
              <a:rPr lang="zh-TW" altLang="en-US" sz="2400" dirty="0" smtClean="0"/>
              <a:t>再使用</a:t>
            </a:r>
            <a:r>
              <a:rPr lang="en-US" altLang="zh-TW" sz="2400" dirty="0" smtClean="0"/>
              <a:t>stride=2</a:t>
            </a:r>
            <a:r>
              <a:rPr lang="zh-TW" altLang="en-US" sz="2400" dirty="0"/>
              <a:t>的</a:t>
            </a:r>
            <a:r>
              <a:rPr lang="en-US" altLang="zh-TW" sz="2400" dirty="0"/>
              <a:t>pooling</a:t>
            </a:r>
            <a:endParaRPr lang="en-US" altLang="zh-TW" sz="2400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01008"/>
            <a:ext cx="5075433" cy="308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72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比較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Resnet</a:t>
            </a:r>
            <a:r>
              <a:rPr lang="zh-TW" altLang="en-US" dirty="0"/>
              <a:t>在增加模型</a:t>
            </a:r>
            <a:r>
              <a:rPr lang="zh-TW" altLang="en-US" dirty="0" smtClean="0"/>
              <a:t>深度後，其訓練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降低，與其他卷積神經網</a:t>
            </a:r>
            <a:r>
              <a:rPr lang="zh-TW" altLang="en-US" dirty="0" smtClean="0"/>
              <a:t>絡模型結果不同</a:t>
            </a:r>
            <a:endParaRPr lang="zh-TW" altLang="en-US" dirty="0"/>
          </a:p>
        </p:txBody>
      </p:sp>
      <p:pic>
        <p:nvPicPr>
          <p:cNvPr id="8196" name="Picture 4" descr="https://i1.kknews.cc/SIG=6ltk3h/ctp-vzntr/1533732073895r4453p209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84984"/>
            <a:ext cx="813362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89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全局平均池化層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Global </a:t>
            </a:r>
            <a:r>
              <a:rPr lang="en-US" altLang="zh-TW" dirty="0"/>
              <a:t>Average Pooling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完全連接層</a:t>
            </a:r>
            <a:r>
              <a:rPr lang="zh-TW" altLang="en-US" sz="2400" dirty="0"/>
              <a:t>的訓練參數呈次</a:t>
            </a:r>
            <a:r>
              <a:rPr lang="zh-TW" altLang="en-US" sz="2400" dirty="0" smtClean="0"/>
              <a:t>方成長，需要大量參數</a:t>
            </a:r>
            <a:endParaRPr lang="en-US" altLang="zh-TW" sz="2400" dirty="0" smtClean="0"/>
          </a:p>
          <a:p>
            <a:r>
              <a:rPr lang="en-US" altLang="zh-TW" sz="2400" dirty="0" err="1" smtClean="0"/>
              <a:t>Resnet</a:t>
            </a:r>
            <a:r>
              <a:rPr lang="zh-TW" altLang="en-US" sz="2400" dirty="0" smtClean="0"/>
              <a:t>在</a:t>
            </a:r>
            <a:r>
              <a:rPr lang="zh-TW" altLang="en-US" sz="2400" dirty="0"/>
              <a:t>最終層僅由全局平均池化層和最終</a:t>
            </a:r>
            <a:r>
              <a:rPr lang="en-US" altLang="zh-TW" sz="2400" dirty="0" err="1"/>
              <a:t>softmax</a:t>
            </a:r>
            <a:r>
              <a:rPr lang="zh-TW" altLang="en-US" sz="2400" dirty="0"/>
              <a:t>輸出層</a:t>
            </a:r>
            <a:r>
              <a:rPr lang="zh-TW" altLang="en-US" sz="2400" dirty="0" smtClean="0"/>
              <a:t>組成，取代了完全連接層</a:t>
            </a:r>
            <a:endParaRPr lang="en-US" altLang="zh-TW" sz="2400" dirty="0" smtClean="0"/>
          </a:p>
          <a:p>
            <a:r>
              <a:rPr lang="zh-TW" altLang="en-US" sz="2400" dirty="0" smtClean="0"/>
              <a:t>全局平均池化</a:t>
            </a:r>
            <a:r>
              <a:rPr lang="zh-TW" altLang="en-US" sz="2400" dirty="0" smtClean="0"/>
              <a:t>層將</a:t>
            </a:r>
            <a:r>
              <a:rPr lang="zh-TW" altLang="en-US" sz="2400" dirty="0" smtClean="0"/>
              <a:t>二維特徵圖中，所有的數值取平均後當作輸出</a:t>
            </a:r>
            <a:endParaRPr lang="en-US" altLang="zh-TW" sz="2400" dirty="0" smtClean="0"/>
          </a:p>
          <a:p>
            <a:r>
              <a:rPr lang="zh-TW" altLang="en-US" sz="2400" dirty="0"/>
              <a:t>例如</a:t>
            </a:r>
            <a:r>
              <a:rPr lang="zh-TW" altLang="en-US" sz="2400" dirty="0" smtClean="0"/>
              <a:t>將</a:t>
            </a:r>
            <a:r>
              <a:rPr lang="en-US" altLang="zh-TW" sz="2400" dirty="0" smtClean="0"/>
              <a:t>(7</a:t>
            </a:r>
            <a:r>
              <a:rPr lang="zh-TW" altLang="en-US" sz="2400" dirty="0" smtClean="0"/>
              <a:t>*</a:t>
            </a:r>
            <a:r>
              <a:rPr lang="en-US" altLang="zh-TW" sz="2400" dirty="0" smtClean="0"/>
              <a:t>7</a:t>
            </a:r>
            <a:r>
              <a:rPr lang="zh-TW" altLang="en-US" sz="2400" dirty="0" smtClean="0"/>
              <a:t>*</a:t>
            </a:r>
            <a:r>
              <a:rPr lang="en-US" altLang="zh-TW" sz="2400" dirty="0" smtClean="0"/>
              <a:t>64)</a:t>
            </a:r>
            <a:r>
              <a:rPr lang="zh-TW" altLang="en-US" sz="2400" dirty="0" smtClean="0"/>
              <a:t>的特徵圖，使用</a:t>
            </a:r>
            <a:r>
              <a:rPr lang="en-US" altLang="zh-TW" sz="2400" dirty="0" smtClean="0"/>
              <a:t>Global Average Pooling</a:t>
            </a:r>
            <a:r>
              <a:rPr lang="zh-TW" altLang="en-US" sz="2400" dirty="0" smtClean="0"/>
              <a:t>後，輸出尺寸為</a:t>
            </a:r>
            <a:r>
              <a:rPr lang="en-US" altLang="zh-TW" sz="2400" dirty="0" smtClean="0"/>
              <a:t>(1</a:t>
            </a:r>
            <a:r>
              <a:rPr lang="zh-TW" altLang="en-US" sz="2400" dirty="0" smtClean="0"/>
              <a:t>*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*</a:t>
            </a:r>
            <a:r>
              <a:rPr lang="en-US" altLang="zh-TW" sz="2400" dirty="0" smtClean="0"/>
              <a:t>64)</a:t>
            </a:r>
          </a:p>
          <a:p>
            <a:r>
              <a:rPr lang="zh-TW" altLang="en-US" sz="2400" dirty="0" smtClean="0"/>
              <a:t>可以減少大量</a:t>
            </a:r>
            <a:r>
              <a:rPr lang="zh-TW" altLang="en-US" sz="2400" dirty="0" smtClean="0"/>
              <a:t>參數</a:t>
            </a:r>
            <a:r>
              <a:rPr lang="zh-TW" altLang="en-US" sz="2400" dirty="0"/>
              <a:t>避免</a:t>
            </a:r>
            <a:r>
              <a:rPr lang="zh-TW" altLang="en-US" sz="2400" dirty="0" smtClean="0"/>
              <a:t>過度</a:t>
            </a:r>
            <a:r>
              <a:rPr lang="zh-TW" altLang="en-US" sz="2400" dirty="0"/>
              <a:t>擬</a:t>
            </a:r>
            <a:r>
              <a:rPr lang="zh-TW" altLang="en-US" sz="2400" dirty="0" smtClean="0"/>
              <a:t>合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860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與</a:t>
            </a:r>
            <a:r>
              <a:rPr lang="en-US" altLang="zh-TW" dirty="0" smtClean="0"/>
              <a:t>Max-pooling</a:t>
            </a:r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大部分卷積神經網絡模型的</a:t>
            </a:r>
            <a:r>
              <a:rPr lang="en-US" altLang="zh-TW" dirty="0" smtClean="0"/>
              <a:t>pooling</a:t>
            </a:r>
            <a:r>
              <a:rPr lang="zh-TW" altLang="en-US" dirty="0" smtClean="0"/>
              <a:t>計算使用</a:t>
            </a:r>
            <a:r>
              <a:rPr lang="en-US" altLang="zh-TW" dirty="0" smtClean="0"/>
              <a:t>max-pooling</a:t>
            </a:r>
            <a:r>
              <a:rPr lang="zh-TW" altLang="en-US" dirty="0" smtClean="0"/>
              <a:t>，但</a:t>
            </a:r>
            <a:r>
              <a:rPr lang="en-US" altLang="zh-TW" dirty="0" err="1"/>
              <a:t>r</a:t>
            </a:r>
            <a:r>
              <a:rPr lang="en-US" altLang="zh-TW" dirty="0" err="1" smtClean="0"/>
              <a:t>esnet</a:t>
            </a:r>
            <a:r>
              <a:rPr lang="zh-TW" altLang="en-US" dirty="0" smtClean="0"/>
              <a:t>使用的是</a:t>
            </a:r>
            <a:r>
              <a:rPr lang="en-US" altLang="zh-TW" dirty="0" smtClean="0"/>
              <a:t>average- </a:t>
            </a:r>
            <a:r>
              <a:rPr lang="en-US" altLang="zh-TW" dirty="0"/>
              <a:t>p</a:t>
            </a:r>
            <a:r>
              <a:rPr lang="en-US" altLang="zh-TW" dirty="0" smtClean="0"/>
              <a:t>ooling</a:t>
            </a:r>
          </a:p>
          <a:p>
            <a:r>
              <a:rPr lang="en-US" altLang="zh-TW" dirty="0" smtClean="0"/>
              <a:t>Max-pooling</a:t>
            </a:r>
            <a:r>
              <a:rPr lang="zh-TW" altLang="en-US" dirty="0"/>
              <a:t>做了特徵選擇，選出了分類辨識度更好的</a:t>
            </a:r>
            <a:r>
              <a:rPr lang="zh-TW" altLang="en-US" dirty="0" smtClean="0"/>
              <a:t>特徵</a:t>
            </a:r>
            <a:endParaRPr lang="en-US" altLang="zh-TW" dirty="0" smtClean="0"/>
          </a:p>
          <a:p>
            <a:r>
              <a:rPr lang="en-US" altLang="zh-TW" dirty="0" smtClean="0"/>
              <a:t>Average-pooling</a:t>
            </a:r>
            <a:r>
              <a:rPr lang="zh-TW" altLang="en-US" dirty="0" smtClean="0"/>
              <a:t>則保留所有特徵訊息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740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439</Words>
  <Application>Microsoft Office PowerPoint</Application>
  <PresentationFormat>如螢幕大小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Resnet</vt:lpstr>
      <vt:lpstr>傳統卷積神經網絡</vt:lpstr>
      <vt:lpstr>短路機制</vt:lpstr>
      <vt:lpstr>殘差學習</vt:lpstr>
      <vt:lpstr>殘差學習</vt:lpstr>
      <vt:lpstr>特徵尺寸減少</vt:lpstr>
      <vt:lpstr>比較</vt:lpstr>
      <vt:lpstr>全局平均池化層 Global Average Pooling</vt:lpstr>
      <vt:lpstr>與Max-pooling比較</vt:lpstr>
      <vt:lpstr>Resnet不同層數</vt:lpstr>
      <vt:lpstr>Keras上實作</vt:lpstr>
      <vt:lpstr>Keras上實作</vt:lpstr>
      <vt:lpstr>參考資料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蘇庭毅</dc:creator>
  <cp:lastModifiedBy>蘇庭毅</cp:lastModifiedBy>
  <cp:revision>19</cp:revision>
  <dcterms:created xsi:type="dcterms:W3CDTF">2020-06-05T15:15:17Z</dcterms:created>
  <dcterms:modified xsi:type="dcterms:W3CDTF">2020-06-05T16:54:23Z</dcterms:modified>
</cp:coreProperties>
</file>