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56" r:id="rId3"/>
    <p:sldId id="261" r:id="rId4"/>
    <p:sldId id="262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8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52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5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65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18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2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0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8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7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2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783-5B88-4C1B-ADE0-F0F0E9F93AD2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465-E32E-4E0A-825D-1B43A0666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wnload.pytorch.org/whl/cu12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ChadCSong/Realtime-Voice-Clone-Chinese/tree/main" TargetMode="External"/><Relationship Id="rId7" Type="http://schemas.openxmlformats.org/officeDocument/2006/relationships/hyperlink" Target="https://github.com/babysor/MockingBir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uanlan.zhihu.com/p/112627134" TargetMode="External"/><Relationship Id="rId5" Type="http://schemas.openxmlformats.org/officeDocument/2006/relationships/hyperlink" Target="https://commonvoice.mozilla.org/en/datasets" TargetMode="External"/><Relationship Id="rId4" Type="http://schemas.openxmlformats.org/officeDocument/2006/relationships/hyperlink" Target="https://aclanthology.org/2022.rocling-1.6.pdf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466079" y="365269"/>
            <a:ext cx="534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44335" y="1196266"/>
            <a:ext cx="9989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>
                <a:solidFill>
                  <a:schemeClr val="bg1"/>
                </a:solidFill>
              </a:rPr>
              <a:t> Python: 3.8 (virtual </a:t>
            </a:r>
            <a:r>
              <a:rPr lang="en-US" altLang="zh-TW" dirty="0" err="1" smtClean="0">
                <a:solidFill>
                  <a:schemeClr val="bg1"/>
                </a:solidFill>
              </a:rPr>
              <a:t>env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OS: win11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GPU: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GTX1660ti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CUDA: 12.1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(https://developer.nvidia.com/cuda-12-1-0-download-archive?target_os=Windows&amp;target_arch=x86_64&amp;target_version=11&amp;target_type=exe_local)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Cudnn</a:t>
            </a:r>
            <a:r>
              <a:rPr lang="en-US" altLang="zh-TW" dirty="0" smtClean="0">
                <a:solidFill>
                  <a:schemeClr val="bg1"/>
                </a:solidFill>
              </a:rPr>
              <a:t>: v8.9.7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(https://developer.nvidia.com/rdp/cudnn-archive)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Pytorch</a:t>
            </a:r>
            <a:r>
              <a:rPr lang="en-US" altLang="zh-TW" dirty="0" smtClean="0">
                <a:solidFill>
                  <a:schemeClr val="bg1"/>
                </a:solidFill>
              </a:rPr>
              <a:t>: v2.2.1 (pip3 install torch </a:t>
            </a:r>
            <a:r>
              <a:rPr lang="en-US" altLang="zh-TW" dirty="0" err="1" smtClean="0">
                <a:solidFill>
                  <a:schemeClr val="bg1"/>
                </a:solidFill>
              </a:rPr>
              <a:t>torchvision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torchaudio</a:t>
            </a:r>
            <a:r>
              <a:rPr lang="en-US" altLang="zh-TW" dirty="0" smtClean="0">
                <a:solidFill>
                  <a:schemeClr val="bg1"/>
                </a:solidFill>
              </a:rPr>
              <a:t> --index-</a:t>
            </a:r>
            <a:r>
              <a:rPr lang="en-US" altLang="zh-TW" dirty="0" err="1" smtClean="0">
                <a:solidFill>
                  <a:schemeClr val="bg1"/>
                </a:solidFill>
              </a:rPr>
              <a:t>url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https://download.pytorch.org/whl/cu121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FFMPEG (https://www.gyan.dev/ffmpeg/builds/)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21" y="4412201"/>
            <a:ext cx="3053890" cy="20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820576" y="2978456"/>
            <a:ext cx="1784412" cy="825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0438" y="3160449"/>
            <a:ext cx="1233997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737498" y="3293616"/>
            <a:ext cx="852259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44283" y="2978456"/>
            <a:ext cx="10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915705" y="3293616"/>
            <a:ext cx="887767" cy="19530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18051" y="2978456"/>
            <a:ext cx="12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034289" y="2934976"/>
            <a:ext cx="2210541" cy="825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SV2TTS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Transform Voice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接點 16"/>
          <p:cNvCxnSpPr>
            <a:stCxn id="15" idx="2"/>
            <a:endCxn id="10" idx="2"/>
          </p:cNvCxnSpPr>
          <p:nvPr/>
        </p:nvCxnSpPr>
        <p:spPr>
          <a:xfrm rot="5400000" flipH="1">
            <a:off x="5954243" y="575283"/>
            <a:ext cx="138511" cy="6232123"/>
          </a:xfrm>
          <a:prstGeom prst="bentConnector3">
            <a:avLst>
              <a:gd name="adj1" fmla="val -6201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89757" y="4246200"/>
            <a:ext cx="238809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communicate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449626" y="1269505"/>
            <a:ext cx="1953088" cy="90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pre-defined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Personality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肘形接點 21"/>
          <p:cNvCxnSpPr>
            <a:stCxn id="20" idx="1"/>
            <a:endCxn id="9" idx="0"/>
          </p:cNvCxnSpPr>
          <p:nvPr/>
        </p:nvCxnSpPr>
        <p:spPr>
          <a:xfrm rot="10800000" flipV="1">
            <a:off x="5712782" y="1722266"/>
            <a:ext cx="736844" cy="125618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9700333" y="1711623"/>
            <a:ext cx="1760739" cy="7812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Voices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接點 31"/>
          <p:cNvCxnSpPr>
            <a:stCxn id="30" idx="1"/>
            <a:endCxn id="15" idx="0"/>
          </p:cNvCxnSpPr>
          <p:nvPr/>
        </p:nvCxnSpPr>
        <p:spPr>
          <a:xfrm rot="10800000" flipV="1">
            <a:off x="9139561" y="2102240"/>
            <a:ext cx="560773" cy="832735"/>
          </a:xfrm>
          <a:prstGeom prst="bentConnector2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66079" y="365269"/>
            <a:ext cx="534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Voicecho</a:t>
            </a:r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Flow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3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466079" y="365269"/>
            <a:ext cx="534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16298" y="5383852"/>
            <a:ext cx="537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https://github.com/HqWu-HITCS/Awesome-Chinese-LLM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3473858" y="2772509"/>
            <a:ext cx="1784412" cy="825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93052" y="2750314"/>
            <a:ext cx="1953088" cy="870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pre-defined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Personality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肘形接點 47"/>
          <p:cNvCxnSpPr>
            <a:stCxn id="47" idx="3"/>
            <a:endCxn id="46" idx="1"/>
          </p:cNvCxnSpPr>
          <p:nvPr/>
        </p:nvCxnSpPr>
        <p:spPr>
          <a:xfrm>
            <a:off x="2546140" y="3185320"/>
            <a:ext cx="92771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473858" y="1072438"/>
            <a:ext cx="1784412" cy="834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口語化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字句資料庫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>
            <a:stCxn id="56" idx="2"/>
            <a:endCxn id="46" idx="0"/>
          </p:cNvCxnSpPr>
          <p:nvPr/>
        </p:nvCxnSpPr>
        <p:spPr>
          <a:xfrm>
            <a:off x="4366064" y="1906939"/>
            <a:ext cx="0" cy="86557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16298" y="5753184"/>
            <a:ext cx="379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https://github.com/THUDM/ChatGLM3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3220642" y="4264402"/>
            <a:ext cx="2290844" cy="14887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framework</a:t>
            </a:r>
          </a:p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LangChain-Chatbot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model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ChatGLM3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/>
          <p:cNvCxnSpPr>
            <a:stCxn id="60" idx="0"/>
            <a:endCxn id="46" idx="2"/>
          </p:cNvCxnSpPr>
          <p:nvPr/>
        </p:nvCxnSpPr>
        <p:spPr>
          <a:xfrm flipV="1">
            <a:off x="4366064" y="3598132"/>
            <a:ext cx="0" cy="66627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16298" y="6111875"/>
            <a:ext cx="530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https://github.com/chatchat-space/Langchain-Chatchat</a:t>
            </a:r>
          </a:p>
        </p:txBody>
      </p:sp>
    </p:spTree>
    <p:extLst>
      <p:ext uri="{BB962C8B-B14F-4D97-AF65-F5344CB8AC3E}">
        <p14:creationId xmlns:p14="http://schemas.microsoft.com/office/powerpoint/2010/main" val="18358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5208" y="88777"/>
            <a:ext cx="9268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Debug: </a:t>
            </a:r>
            <a:r>
              <a:rPr lang="en-US" altLang="zh-TW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LangChain-Chatbot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40" y="919775"/>
            <a:ext cx="5295624" cy="30292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1" y="4172504"/>
            <a:ext cx="5295624" cy="15546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75208" y="5774125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config</a:t>
            </a:r>
            <a:r>
              <a:rPr lang="zh-TW" altLang="en-US" dirty="0"/>
              <a:t>為模型對應路徑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617" y="919774"/>
            <a:ext cx="5343902" cy="91170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939617" y="1935332"/>
            <a:ext cx="28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Model_name</a:t>
            </a:r>
            <a:r>
              <a:rPr lang="zh-TW" altLang="en-US" dirty="0" smtClean="0"/>
              <a:t>設為對應檔名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617" y="2408518"/>
            <a:ext cx="4971039" cy="17251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939617" y="2697038"/>
            <a:ext cx="455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211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”Yi-34B-Chat</a:t>
            </a:r>
            <a:r>
              <a:rPr lang="zh-TW" altLang="en-US" dirty="0" smtClean="0"/>
              <a:t>註解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，會有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6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266981" y="1289977"/>
            <a:ext cx="2210541" cy="825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SV2TTS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Transform voice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538578" y="1312170"/>
            <a:ext cx="1760739" cy="7812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Voices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接點 31"/>
          <p:cNvCxnSpPr>
            <a:stCxn id="30" idx="3"/>
            <a:endCxn id="15" idx="1"/>
          </p:cNvCxnSpPr>
          <p:nvPr/>
        </p:nvCxnSpPr>
        <p:spPr>
          <a:xfrm>
            <a:off x="2299317" y="1702788"/>
            <a:ext cx="96766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66079" y="365269"/>
            <a:ext cx="534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SV2TTS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g-blog.csdnimg.cn/20191017110131521.png?x-oss-process=image/watermark,type_ZmFuZ3poZW5naGVpdGk,shadow_10,text_aHR0cHM6Ly9ibG9nLmNzZG4ubmV0L3dlaXhpbl80MzgxMTA0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58" y="1289977"/>
            <a:ext cx="5419202" cy="10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095158" y="5573171"/>
            <a:ext cx="815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hlinkClick r:id="rId3"/>
              </a:rPr>
              <a:t>https://github.com/ChadCSong/Realtime-Voice-Clone-Chinese/tree/mai</a:t>
            </a:r>
            <a:r>
              <a:rPr lang="zh-TW" altLang="en-US" sz="1200" dirty="0" smtClean="0">
                <a:solidFill>
                  <a:schemeClr val="bg1"/>
                </a:solidFill>
                <a:hlinkClick r:id="rId3"/>
              </a:rPr>
              <a:t>n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altLang="zh-TW" sz="1200" dirty="0" smtClean="0">
                <a:solidFill>
                  <a:schemeClr val="bg1"/>
                </a:solidFill>
                <a:hlinkClick r:id="rId4"/>
              </a:rPr>
              <a:t>aclanthology.org/2022.rocling-1.6.pdf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altLang="zh-TW" sz="1200" dirty="0" smtClean="0">
                <a:solidFill>
                  <a:schemeClr val="bg1"/>
                </a:solidFill>
                <a:hlinkClick r:id="rId5"/>
              </a:rPr>
              <a:t>commonvoice.mozilla.org/en/datasets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altLang="zh-TW" sz="1200" dirty="0" smtClean="0">
                <a:solidFill>
                  <a:schemeClr val="bg1"/>
                </a:solidFill>
                <a:hlinkClick r:id="rId6"/>
              </a:rPr>
              <a:t>zhuanlan.zhihu.com/p/112627134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altLang="zh-TW" sz="1200" dirty="0" smtClean="0">
                <a:solidFill>
                  <a:schemeClr val="bg1"/>
                </a:solidFill>
                <a:hlinkClick r:id="rId7"/>
              </a:rPr>
              <a:t>github.com/babysor/MockingBird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5069" y="2262344"/>
            <a:ext cx="55908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目前網路上開源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 model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多為北京口音，若需要著重台灣口音需要重新訓練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使用預先訓練好的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+ 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台灣開放資料庫進行訓練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(Common Voice 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Corpus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17.0)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訓練過程照</a:t>
            </a:r>
            <a:r>
              <a:rPr lang="en-US" altLang="zh-TW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上進行，下列為資料前處理步驟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依照不同資料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aidatatang_200zh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magicdata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台灣資料進行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aidatatang_200zh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Common Voice Corpus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17.0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為例，需將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mp3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資料轉檔成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wav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放進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aidatatang_200zh 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/corpus/train/G0013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的資料夾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同時把</a:t>
            </a:r>
            <a:r>
              <a:rPr lang="en-US" altLang="zh-TW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tsv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檔只選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[“path”, “sentence”]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兩個欄位並存成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檔放進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D:\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Github\Voicecho\data\aidatatang_200zh\transcript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890" y="5613245"/>
            <a:ext cx="3025166" cy="11272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079" y="5599334"/>
            <a:ext cx="1198801" cy="11480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04274" y="2477788"/>
            <a:ext cx="6062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模型主要實現方法分為三個區塊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Synthesizer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Vocoder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Encoder: 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用來將目標語音轉成向量供後續使用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Synthesizer: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將輸入的文字轉成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mel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-spectrogram 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Vocoder: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mel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-spectrogram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成語音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mel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-spectrogram</a:t>
            </a:r>
            <a:r>
              <a:rPr lang="zh-TW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就是將目標語音與輸入文字進行類頻譜分析，使其可以讓輸入文字對應到目標語音的音調</a:t>
            </a:r>
            <a:endParaRPr lang="en-US" altLang="zh-TW" sz="1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93" y="1658437"/>
            <a:ext cx="4208032" cy="20812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93" y="4092543"/>
            <a:ext cx="4208032" cy="21433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5208" y="88777"/>
            <a:ext cx="9268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  <a:r>
              <a:rPr lang="en-US" altLang="zh-TW" sz="4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Realtime</a:t>
            </a:r>
            <a:r>
              <a:rPr lang="en-US" altLang="zh-TW" sz="4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-Voice-Clone-Chinese</a:t>
            </a:r>
            <a:r>
              <a:rPr lang="zh-TW" alt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修改項目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589103"/>
            <a:ext cx="1845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</a:rPr>
              <a:t> 套件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</a:rPr>
              <a:t>Numpy</a:t>
            </a:r>
            <a:r>
              <a:rPr lang="en-US" altLang="zh-TW" dirty="0" smtClean="0">
                <a:solidFill>
                  <a:schemeClr val="bg1"/>
                </a:solidFill>
              </a:rPr>
              <a:t> 1.23.1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</a:rPr>
              <a:t>Libraso</a:t>
            </a:r>
            <a:r>
              <a:rPr lang="en-US" altLang="zh-TW" dirty="0" smtClean="0">
                <a:solidFill>
                  <a:schemeClr val="bg1"/>
                </a:solidFill>
              </a:rPr>
              <a:t>: 0.9.2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466079" y="365269"/>
            <a:ext cx="534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5619" y="1436833"/>
            <a:ext cx="765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https://blog.csdn.net/weixin_43811043/article/details/102600940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69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1223</TotalTime>
  <Words>565</Words>
  <Application>Microsoft Office PowerPoint</Application>
  <PresentationFormat>寬螢幕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Times New Roman</vt:lpstr>
      <vt:lpstr>Trebuchet MS</vt:lpstr>
      <vt:lpstr>Tw Cen MT</vt:lpstr>
      <vt:lpstr>Wingdings</vt:lpstr>
      <vt:lpstr>電路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ChiaLun</dc:creator>
  <cp:lastModifiedBy>ChiaLun</cp:lastModifiedBy>
  <cp:revision>18</cp:revision>
  <dcterms:created xsi:type="dcterms:W3CDTF">2024-03-26T07:25:06Z</dcterms:created>
  <dcterms:modified xsi:type="dcterms:W3CDTF">2024-03-27T16:00:51Z</dcterms:modified>
</cp:coreProperties>
</file>