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04" r:id="rId3"/>
    <p:sldId id="292" r:id="rId4"/>
    <p:sldId id="293" r:id="rId5"/>
    <p:sldId id="300" r:id="rId6"/>
    <p:sldId id="301" r:id="rId7"/>
    <p:sldId id="302" r:id="rId8"/>
    <p:sldId id="303" r:id="rId9"/>
    <p:sldId id="305" r:id="rId10"/>
    <p:sldId id="298" r:id="rId11"/>
    <p:sldId id="286" r:id="rId12"/>
    <p:sldId id="290" r:id="rId13"/>
    <p:sldId id="259" r:id="rId14"/>
    <p:sldId id="260" r:id="rId15"/>
    <p:sldId id="287" r:id="rId16"/>
    <p:sldId id="294" r:id="rId17"/>
    <p:sldId id="264" r:id="rId18"/>
    <p:sldId id="265" r:id="rId19"/>
    <p:sldId id="266" r:id="rId20"/>
    <p:sldId id="267" r:id="rId21"/>
    <p:sldId id="257" r:id="rId22"/>
    <p:sldId id="295" r:id="rId23"/>
    <p:sldId id="269" r:id="rId24"/>
    <p:sldId id="270" r:id="rId25"/>
    <p:sldId id="271" r:id="rId26"/>
    <p:sldId id="272" r:id="rId27"/>
    <p:sldId id="273" r:id="rId28"/>
    <p:sldId id="296" r:id="rId29"/>
    <p:sldId id="275" r:id="rId30"/>
    <p:sldId id="276" r:id="rId31"/>
    <p:sldId id="277" r:id="rId32"/>
    <p:sldId id="278" r:id="rId33"/>
    <p:sldId id="291" r:id="rId34"/>
    <p:sldId id="297" r:id="rId35"/>
    <p:sldId id="281" r:id="rId36"/>
    <p:sldId id="282" r:id="rId37"/>
    <p:sldId id="289" r:id="rId38"/>
    <p:sldId id="284" r:id="rId39"/>
    <p:sldId id="288"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c:ext xmlns:c16="http://schemas.microsoft.com/office/drawing/2014/chart" uri="{C3380CC4-5D6E-409C-BE32-E72D297353CC}">
                <c16:uniqueId val="{00000001-EF66-401D-ACFF-098A0B8B8FF2}"/>
              </c:ext>
            </c:extLst>
          </c:dPt>
          <c:dPt>
            <c:idx val="1"/>
            <c:bubble3D val="0"/>
            <c:spPr>
              <a:solidFill>
                <a:schemeClr val="accent1"/>
              </a:solidFill>
              <a:ln>
                <a:noFill/>
              </a:ln>
              <a:effectLst/>
            </c:spPr>
            <c:extLst>
              <c:ext xmlns:c16="http://schemas.microsoft.com/office/drawing/2014/chart" uri="{C3380CC4-5D6E-409C-BE32-E72D297353CC}">
                <c16:uniqueId val="{00000003-EF66-401D-ACFF-098A0B8B8FF2}"/>
              </c:ext>
            </c:extLst>
          </c:dPt>
          <c:dPt>
            <c:idx val="2"/>
            <c:bubble3D val="0"/>
            <c:spPr>
              <a:solidFill>
                <a:schemeClr val="accent2"/>
              </a:solidFill>
              <a:ln>
                <a:noFill/>
              </a:ln>
              <a:effectLst/>
            </c:spPr>
            <c:extLst>
              <c:ext xmlns:c16="http://schemas.microsoft.com/office/drawing/2014/chart" uri="{C3380CC4-5D6E-409C-BE32-E72D297353CC}">
                <c16:uniqueId val="{00000005-EF66-401D-ACFF-098A0B8B8FF2}"/>
              </c:ext>
            </c:extLst>
          </c:dPt>
          <c:dPt>
            <c:idx val="3"/>
            <c:bubble3D val="0"/>
            <c:spPr>
              <a:solidFill>
                <a:schemeClr val="accent3"/>
              </a:solidFill>
              <a:ln>
                <a:noFill/>
              </a:ln>
              <a:effectLst/>
            </c:spPr>
            <c:extLst>
              <c:ext xmlns:c16="http://schemas.microsoft.com/office/drawing/2014/chart" uri="{C3380CC4-5D6E-409C-BE32-E72D297353CC}">
                <c16:uniqueId val="{00000007-EF66-401D-ACFF-098A0B8B8FF2}"/>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c:ext xmlns:c16="http://schemas.microsoft.com/office/drawing/2014/chart" uri="{C3380CC4-5D6E-409C-BE32-E72D297353CC}">
              <c16:uniqueId val="{00000008-EF66-401D-ACFF-098A0B8B8FF2}"/>
            </c:ext>
          </c:extLst>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
              <a:solidFill>
                <a:schemeClr val="accent1"/>
              </a:solidFill>
            </a:ln>
            <a:effectLst/>
          </c:spPr>
          <c:marker>
            <c:symbol val="circle"/>
            <c:size val="4"/>
            <c:spPr>
              <a:solidFill>
                <a:schemeClr val="accent1"/>
              </a:solidFill>
              <a:ln>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8E8-4365-BD5C-D13A6F89EA1D}"/>
            </c:ext>
          </c:extLst>
        </c:ser>
        <c:ser>
          <c:idx val="1"/>
          <c:order val="1"/>
          <c:tx>
            <c:strRef>
              <c:f>Sheet1!$C$1</c:f>
              <c:strCache>
                <c:ptCount val="1"/>
                <c:pt idx="0">
                  <c:v>系列 2</c:v>
                </c:pt>
              </c:strCache>
            </c:strRef>
          </c:tx>
          <c:spPr>
            <a:ln w="12700">
              <a:solidFill>
                <a:schemeClr val="accent2"/>
              </a:solidFill>
            </a:ln>
            <a:effectLst/>
          </c:spPr>
          <c:marker>
            <c:symbol val="circle"/>
            <c:size val="4"/>
            <c:spPr>
              <a:solidFill>
                <a:schemeClr val="accent2"/>
              </a:solidFill>
              <a:ln>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8E8-4365-BD5C-D13A6F89EA1D}"/>
            </c:ext>
          </c:extLst>
        </c:ser>
        <c:ser>
          <c:idx val="2"/>
          <c:order val="2"/>
          <c:tx>
            <c:strRef>
              <c:f>Sheet1!$D$1</c:f>
              <c:strCache>
                <c:ptCount val="1"/>
                <c:pt idx="0">
                  <c:v>系列 3</c:v>
                </c:pt>
              </c:strCache>
            </c:strRef>
          </c:tx>
          <c:spPr>
            <a:ln w="12700">
              <a:solidFill>
                <a:schemeClr val="accent3"/>
              </a:solidFill>
            </a:ln>
            <a:effectLst/>
          </c:spPr>
          <c:marker>
            <c:symbol val="circle"/>
            <c:size val="4"/>
            <c:spPr>
              <a:solidFill>
                <a:schemeClr val="accent3"/>
              </a:solidFill>
              <a:ln>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8E8-4365-BD5C-D13A6F89EA1D}"/>
            </c:ext>
          </c:extLst>
        </c:ser>
        <c:dLbls>
          <c:showLegendKey val="0"/>
          <c:showVal val="0"/>
          <c:showCatName val="0"/>
          <c:showSerName val="0"/>
          <c:showPercent val="0"/>
          <c:showBubbleSize val="0"/>
        </c:dLbls>
        <c:marker val="1"/>
        <c:smooth val="0"/>
        <c:axId val="681585280"/>
        <c:axId val="681587456"/>
      </c:lineChart>
      <c:catAx>
        <c:axId val="681585280"/>
        <c:scaling>
          <c:orientation val="minMax"/>
        </c:scaling>
        <c:delete val="0"/>
        <c:axPos val="b"/>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681587456"/>
        <c:crosses val="autoZero"/>
        <c:auto val="1"/>
        <c:lblAlgn val="ctr"/>
        <c:lblOffset val="100"/>
        <c:tickMarkSkip val="1"/>
        <c:noMultiLvlLbl val="0"/>
      </c:catAx>
      <c:valAx>
        <c:axId val="681587456"/>
        <c:scaling>
          <c:orientation val="minMax"/>
        </c:scaling>
        <c:delete val="0"/>
        <c:axPos val="l"/>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68158528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800">
          <a:solidFill>
            <a:schemeClr val="bg1">
              <a:lumMod val="50000"/>
            </a:schemeClr>
          </a:solidFill>
          <a:latin typeface="微软雅黑" pitchFamily="34" charset="-122"/>
          <a:ea typeface="微软雅黑"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379C-404F-A3CF-634F66E1043E}"/>
            </c:ext>
          </c:extLst>
        </c:ser>
        <c:ser>
          <c:idx val="1"/>
          <c:order val="1"/>
          <c:tx>
            <c:strRef>
              <c:f>Sheet1!$C$1</c:f>
              <c:strCache>
                <c:ptCount val="1"/>
                <c:pt idx="0">
                  <c:v>系列 2</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379C-404F-A3CF-634F66E1043E}"/>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379C-404F-A3CF-634F66E1043E}"/>
            </c:ext>
          </c:extLst>
        </c:ser>
        <c:dLbls>
          <c:showLegendKey val="0"/>
          <c:showVal val="0"/>
          <c:showCatName val="0"/>
          <c:showSerName val="0"/>
          <c:showPercent val="0"/>
          <c:showBubbleSize val="0"/>
        </c:dLbls>
        <c:gapWidth val="150"/>
        <c:axId val="681462400"/>
        <c:axId val="681476480"/>
      </c:barChart>
      <c:catAx>
        <c:axId val="681462400"/>
        <c:scaling>
          <c:orientation val="minMax"/>
        </c:scaling>
        <c:delete val="0"/>
        <c:axPos val="l"/>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681476480"/>
        <c:crosses val="autoZero"/>
        <c:auto val="1"/>
        <c:lblAlgn val="ctr"/>
        <c:lblOffset val="100"/>
        <c:tickMarkSkip val="1"/>
        <c:noMultiLvlLbl val="0"/>
      </c:catAx>
      <c:valAx>
        <c:axId val="681476480"/>
        <c:scaling>
          <c:orientation val="minMax"/>
        </c:scaling>
        <c:delete val="0"/>
        <c:axPos val="b"/>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68146240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2022-04-30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2022-04-30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8.jpe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295636" y="2087011"/>
            <a:ext cx="655272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大型生产企业库存管理系统</a:t>
            </a:r>
          </a:p>
        </p:txBody>
      </p:sp>
      <p:sp>
        <p:nvSpPr>
          <p:cNvPr id="23" name="圆角矩形 22"/>
          <p:cNvSpPr/>
          <p:nvPr/>
        </p:nvSpPr>
        <p:spPr>
          <a:xfrm>
            <a:off x="3897052" y="3196983"/>
            <a:ext cx="1349896"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THESIS DEFENSE</a:t>
            </a:r>
            <a:endParaRPr lang="zh-CN" altLang="en-US" sz="1000" dirty="0">
              <a:solidFill>
                <a:schemeClr val="bg1">
                  <a:lumMod val="50000"/>
                </a:schemeClr>
              </a:solidFill>
            </a:endParaRPr>
          </a:p>
        </p:txBody>
      </p:sp>
      <p:grpSp>
        <p:nvGrpSpPr>
          <p:cNvPr id="24" name="组合 23"/>
          <p:cNvGrpSpPr/>
          <p:nvPr/>
        </p:nvGrpSpPr>
        <p:grpSpPr>
          <a:xfrm>
            <a:off x="3069081" y="418342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29" name="Group 14"/>
          <p:cNvGrpSpPr/>
          <p:nvPr/>
        </p:nvGrpSpPr>
        <p:grpSpPr bwMode="auto">
          <a:xfrm>
            <a:off x="4813893" y="4183426"/>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3256382" y="413207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指导老师：叶建栲</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35" name="Text Box 20"/>
          <p:cNvSpPr txBox="1">
            <a:spLocks noChangeArrowheads="1"/>
          </p:cNvSpPr>
          <p:nvPr/>
        </p:nvSpPr>
        <p:spPr bwMode="auto">
          <a:xfrm>
            <a:off x="5017069" y="4132079"/>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答辩人：岑烁伟</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恳请各位老师批评指正</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9081" y="4183426"/>
            <a:ext cx="174306" cy="174304"/>
            <a:chOff x="801291" y="3535885"/>
            <a:chExt cx="219347" cy="219347"/>
          </a:xfrm>
        </p:grpSpPr>
        <p:sp>
          <p:nvSpPr>
            <p:cNvPr id="37"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40" name="组合 39"/>
            <p:cNvGrpSpPr/>
            <p:nvPr/>
          </p:nvGrpSpPr>
          <p:grpSpPr>
            <a:xfrm>
              <a:off x="860980" y="3583766"/>
              <a:ext cx="100336" cy="114060"/>
              <a:chOff x="860980" y="3583766"/>
              <a:chExt cx="100336" cy="114060"/>
            </a:xfrm>
          </p:grpSpPr>
          <p:sp>
            <p:nvSpPr>
              <p:cNvPr id="41"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4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43" name="Group 14"/>
          <p:cNvGrpSpPr/>
          <p:nvPr/>
        </p:nvGrpSpPr>
        <p:grpSpPr bwMode="auto">
          <a:xfrm>
            <a:off x="4813893" y="4183426"/>
            <a:ext cx="174306" cy="174304"/>
            <a:chOff x="4248" y="3024"/>
            <a:chExt cx="600" cy="599"/>
          </a:xfrm>
        </p:grpSpPr>
        <p:sp>
          <p:nvSpPr>
            <p:cNvPr id="4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5"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48" name="Text Box 19"/>
          <p:cNvSpPr txBox="1">
            <a:spLocks noChangeArrowheads="1"/>
          </p:cNvSpPr>
          <p:nvPr/>
        </p:nvSpPr>
        <p:spPr bwMode="auto">
          <a:xfrm>
            <a:off x="3256382" y="413207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指导老师：叶建栲</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49" name="Text Box 20"/>
          <p:cNvSpPr txBox="1">
            <a:spLocks noChangeArrowheads="1"/>
          </p:cNvSpPr>
          <p:nvPr/>
        </p:nvSpPr>
        <p:spPr bwMode="auto">
          <a:xfrm>
            <a:off x="5017069" y="4132079"/>
            <a:ext cx="11673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答辩人：岑烁伟</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507871"/>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lstStyle/>
            <a:p>
              <a:endParaRPr lang="zh-CN" altLang="en-US"/>
            </a:p>
          </p:txBody>
        </p:sp>
      </p:grpSp>
      <p:grpSp>
        <p:nvGrpSpPr>
          <p:cNvPr id="19533" name="Group 77"/>
          <p:cNvGrpSpPr/>
          <p:nvPr/>
        </p:nvGrpSpPr>
        <p:grpSpPr bwMode="auto">
          <a:xfrm>
            <a:off x="5651501" y="3507871"/>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01</a:t>
            </a: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4" name="Rectangle 68"/>
          <p:cNvSpPr>
            <a:spLocks noChangeArrowheads="1"/>
          </p:cNvSpPr>
          <p:nvPr/>
        </p:nvSpPr>
        <p:spPr bwMode="auto">
          <a:xfrm>
            <a:off x="828675"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2</a:t>
            </a:r>
            <a:endParaRPr lang="zh-CN" altLang="en-US" sz="1000" b="1" dirty="0">
              <a:solidFill>
                <a:schemeClr val="bg1">
                  <a:lumMod val="50000"/>
                </a:schemeClr>
              </a:solidFill>
            </a:endParaRP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5" name="Rectangle 69"/>
          <p:cNvSpPr>
            <a:spLocks noChangeArrowheads="1"/>
          </p:cNvSpPr>
          <p:nvPr/>
        </p:nvSpPr>
        <p:spPr bwMode="auto">
          <a:xfrm>
            <a:off x="6948489"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3</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6" name="Rectangle 70"/>
          <p:cNvSpPr>
            <a:spLocks noChangeArrowheads="1"/>
          </p:cNvSpPr>
          <p:nvPr/>
        </p:nvSpPr>
        <p:spPr bwMode="auto">
          <a:xfrm>
            <a:off x="6588126"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4</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4"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19535" name="Rectangle 79"/>
          <p:cNvSpPr>
            <a:spLocks noChangeArrowheads="1"/>
          </p:cNvSpPr>
          <p:nvPr/>
        </p:nvSpPr>
        <p:spPr bwMode="auto">
          <a:xfrm>
            <a:off x="5651501"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进货查询</a:t>
            </a:r>
            <a:r>
              <a:rPr lang="en-US" altLang="zh-CN" sz="2000" dirty="0">
                <a:solidFill>
                  <a:schemeClr val="bg1">
                    <a:lumMod val="50000"/>
                  </a:schemeClr>
                </a:solidFill>
                <a:latin typeface="微软雅黑" pitchFamily="34" charset="-122"/>
                <a:ea typeface="微软雅黑" pitchFamily="34" charset="-122"/>
              </a:rPr>
              <a:t>/</a:t>
            </a:r>
            <a:r>
              <a:rPr lang="zh-CN" altLang="en-US" sz="2000" dirty="0">
                <a:solidFill>
                  <a:schemeClr val="bg1">
                    <a:lumMod val="50000"/>
                  </a:schemeClr>
                </a:solidFill>
                <a:latin typeface="微软雅黑" pitchFamily="34" charset="-122"/>
                <a:ea typeface="微软雅黑" pitchFamily="34" charset="-122"/>
              </a:rPr>
              <a:t>出货查询</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902412"/>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241088"/>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946876"/>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242242"/>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6" name="Text Box 40"/>
          <p:cNvSpPr txBox="1">
            <a:spLocks noChangeArrowheads="1"/>
          </p:cNvSpPr>
          <p:nvPr/>
        </p:nvSpPr>
        <p:spPr bwMode="auto">
          <a:xfrm>
            <a:off x="6300788" y="1823013"/>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p>
        </p:txBody>
      </p:sp>
      <p:sp>
        <p:nvSpPr>
          <p:cNvPr id="24617" name="Rectangle 41"/>
          <p:cNvSpPr>
            <a:spLocks noChangeArrowheads="1"/>
          </p:cNvSpPr>
          <p:nvPr/>
        </p:nvSpPr>
        <p:spPr bwMode="auto">
          <a:xfrm>
            <a:off x="6300789" y="3557097"/>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8" name="Text Box 42"/>
          <p:cNvSpPr txBox="1">
            <a:spLocks noChangeArrowheads="1"/>
          </p:cNvSpPr>
          <p:nvPr/>
        </p:nvSpPr>
        <p:spPr bwMode="auto">
          <a:xfrm>
            <a:off x="6300788"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4"/>
                </a:solidFill>
                <a:latin typeface="Impact" pitchFamily="34" charset="0"/>
              </a:rPr>
              <a:t>04</a:t>
            </a:r>
          </a:p>
        </p:txBody>
      </p:sp>
      <p:sp>
        <p:nvSpPr>
          <p:cNvPr id="24619" name="Rectangle 43"/>
          <p:cNvSpPr>
            <a:spLocks noChangeArrowheads="1"/>
          </p:cNvSpPr>
          <p:nvPr/>
        </p:nvSpPr>
        <p:spPr bwMode="auto">
          <a:xfrm>
            <a:off x="250825" y="3557097"/>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0" name="Text Box 44"/>
          <p:cNvSpPr txBox="1">
            <a:spLocks noChangeArrowheads="1"/>
          </p:cNvSpPr>
          <p:nvPr/>
        </p:nvSpPr>
        <p:spPr bwMode="auto">
          <a:xfrm>
            <a:off x="2363361"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grpSp>
        <p:nvGrpSpPr>
          <p:cNvPr id="24621" name="Group 45"/>
          <p:cNvGrpSpPr/>
          <p:nvPr/>
        </p:nvGrpSpPr>
        <p:grpSpPr bwMode="auto">
          <a:xfrm flipH="1">
            <a:off x="2003425" y="1935761"/>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250825" y="2248594"/>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6" name="Text Box 50"/>
          <p:cNvSpPr txBox="1">
            <a:spLocks noChangeArrowheads="1"/>
          </p:cNvSpPr>
          <p:nvPr/>
        </p:nvSpPr>
        <p:spPr bwMode="auto">
          <a:xfrm>
            <a:off x="2400231" y="1829365"/>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p>
        </p:txBody>
      </p:sp>
      <p:sp>
        <p:nvSpPr>
          <p:cNvPr id="24627" name="Freeform 51"/>
          <p:cNvSpPr>
            <a:spLocks noEditPoints="1"/>
          </p:cNvSpPr>
          <p:nvPr/>
        </p:nvSpPr>
        <p:spPr bwMode="auto">
          <a:xfrm>
            <a:off x="2005013" y="32442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59114" y="334748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71430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975460"/>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342286"/>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528495"/>
            <a:ext cx="657911" cy="66379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526222"/>
            <a:ext cx="657911" cy="66379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912331"/>
            <a:ext cx="102960" cy="102992"/>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3003610"/>
            <a:ext cx="99146" cy="10489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90913"/>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528495"/>
            <a:ext cx="659047" cy="66379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528495"/>
            <a:ext cx="657911" cy="66379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526222"/>
            <a:ext cx="657911" cy="66379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90913"/>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90913"/>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714904"/>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728544"/>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730817"/>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714904"/>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714904"/>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41271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4" name="Rectangle 24"/>
          <p:cNvSpPr>
            <a:spLocks noChangeArrowheads="1"/>
          </p:cNvSpPr>
          <p:nvPr/>
        </p:nvSpPr>
        <p:spPr bwMode="auto">
          <a:xfrm>
            <a:off x="2646006"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5" name="Rectangle 24"/>
          <p:cNvSpPr>
            <a:spLocks noChangeArrowheads="1"/>
          </p:cNvSpPr>
          <p:nvPr/>
        </p:nvSpPr>
        <p:spPr bwMode="auto">
          <a:xfrm>
            <a:off x="386198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6" name="Rectangle 24"/>
          <p:cNvSpPr>
            <a:spLocks noChangeArrowheads="1"/>
          </p:cNvSpPr>
          <p:nvPr/>
        </p:nvSpPr>
        <p:spPr bwMode="auto">
          <a:xfrm>
            <a:off x="6277169"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7" name="Rectangle 24"/>
          <p:cNvSpPr>
            <a:spLocks noChangeArrowheads="1"/>
          </p:cNvSpPr>
          <p:nvPr/>
        </p:nvSpPr>
        <p:spPr bwMode="auto">
          <a:xfrm>
            <a:off x="5063614"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792523"/>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792523"/>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805661"/>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805661"/>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54116" y="1960851"/>
            <a:ext cx="235642"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S</a:t>
            </a:r>
            <a:endParaRPr lang="zh-CN" altLang="zh-CN" sz="4000" dirty="0">
              <a:latin typeface="+mj-lt"/>
            </a:endParaRPr>
          </a:p>
        </p:txBody>
      </p:sp>
      <p:sp>
        <p:nvSpPr>
          <p:cNvPr id="7" name="Rectangle 26"/>
          <p:cNvSpPr>
            <a:spLocks noChangeArrowheads="1"/>
          </p:cNvSpPr>
          <p:nvPr/>
        </p:nvSpPr>
        <p:spPr bwMode="auto">
          <a:xfrm>
            <a:off x="4806328" y="1960851"/>
            <a:ext cx="456856"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W</a:t>
            </a:r>
            <a:endParaRPr lang="zh-CN" altLang="zh-CN" sz="4000" dirty="0">
              <a:latin typeface="+mj-lt"/>
            </a:endParaRPr>
          </a:p>
        </p:txBody>
      </p:sp>
      <p:sp>
        <p:nvSpPr>
          <p:cNvPr id="8" name="Rectangle 27"/>
          <p:cNvSpPr>
            <a:spLocks noChangeArrowheads="1"/>
          </p:cNvSpPr>
          <p:nvPr/>
        </p:nvSpPr>
        <p:spPr bwMode="auto">
          <a:xfrm>
            <a:off x="3927420" y="2913644"/>
            <a:ext cx="339837"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a:solidFill>
                  <a:srgbClr val="FFFFFF"/>
                </a:solidFill>
                <a:latin typeface="+mj-lt"/>
              </a:rPr>
              <a:t>O</a:t>
            </a:r>
            <a:endParaRPr lang="zh-CN" altLang="zh-CN" sz="4000">
              <a:latin typeface="+mj-lt"/>
            </a:endParaRPr>
          </a:p>
        </p:txBody>
      </p:sp>
      <p:sp>
        <p:nvSpPr>
          <p:cNvPr id="9" name="Rectangle 28"/>
          <p:cNvSpPr>
            <a:spLocks noChangeArrowheads="1"/>
          </p:cNvSpPr>
          <p:nvPr/>
        </p:nvSpPr>
        <p:spPr bwMode="auto">
          <a:xfrm>
            <a:off x="4929567" y="2913644"/>
            <a:ext cx="250069"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T</a:t>
            </a:r>
            <a:endParaRPr lang="zh-CN" altLang="zh-CN" sz="4000" dirty="0">
              <a:latin typeface="+mj-lt"/>
            </a:endParaRPr>
          </a:p>
        </p:txBody>
      </p:sp>
      <p:sp>
        <p:nvSpPr>
          <p:cNvPr id="14" name="椭圆 13"/>
          <p:cNvSpPr/>
          <p:nvPr/>
        </p:nvSpPr>
        <p:spPr>
          <a:xfrm>
            <a:off x="4320209" y="2536523"/>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687553"/>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406030"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Strengths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0" name="Rectangle 38"/>
          <p:cNvSpPr>
            <a:spLocks noChangeArrowheads="1"/>
          </p:cNvSpPr>
          <p:nvPr/>
        </p:nvSpPr>
        <p:spPr bwMode="auto">
          <a:xfrm>
            <a:off x="1406030"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Opportunities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1" name="Rectangle 39"/>
          <p:cNvSpPr>
            <a:spLocks noChangeArrowheads="1"/>
          </p:cNvSpPr>
          <p:nvPr/>
        </p:nvSpPr>
        <p:spPr bwMode="auto">
          <a:xfrm>
            <a:off x="5942534"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Weakness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2" name="Rectangle 40"/>
          <p:cNvSpPr>
            <a:spLocks noChangeArrowheads="1"/>
          </p:cNvSpPr>
          <p:nvPr/>
        </p:nvSpPr>
        <p:spPr bwMode="auto">
          <a:xfrm>
            <a:off x="5942534"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Threats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Line 19"/>
          <p:cNvSpPr>
            <a:spLocks noChangeShapeType="1"/>
          </p:cNvSpPr>
          <p:nvPr/>
        </p:nvSpPr>
        <p:spPr bwMode="auto">
          <a:xfrm>
            <a:off x="4364038"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4900613"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21"/>
          <p:cNvSpPr/>
          <p:nvPr/>
        </p:nvSpPr>
        <p:spPr bwMode="auto">
          <a:xfrm>
            <a:off x="3730488" y="2355660"/>
            <a:ext cx="633551" cy="1088692"/>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Freeform 22"/>
          <p:cNvSpPr/>
          <p:nvPr/>
        </p:nvSpPr>
        <p:spPr bwMode="auto">
          <a:xfrm>
            <a:off x="4900613" y="2742460"/>
            <a:ext cx="787400" cy="765411"/>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1" name="Freeform 23"/>
          <p:cNvSpPr/>
          <p:nvPr/>
        </p:nvSpPr>
        <p:spPr bwMode="auto">
          <a:xfrm>
            <a:off x="4900613" y="3830232"/>
            <a:ext cx="666750" cy="994082"/>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Freeform 24"/>
          <p:cNvSpPr/>
          <p:nvPr/>
        </p:nvSpPr>
        <p:spPr bwMode="auto">
          <a:xfrm>
            <a:off x="3756025" y="3747657"/>
            <a:ext cx="1144588" cy="627257"/>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 name="Rectangle 4"/>
          <p:cNvSpPr>
            <a:spLocks noChangeArrowheads="1"/>
          </p:cNvSpPr>
          <p:nvPr/>
        </p:nvSpPr>
        <p:spPr bwMode="auto">
          <a:xfrm>
            <a:off x="6732588"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3" name="Rectangle 5"/>
          <p:cNvSpPr>
            <a:spLocks noChangeArrowheads="1"/>
          </p:cNvSpPr>
          <p:nvPr/>
        </p:nvSpPr>
        <p:spPr bwMode="auto">
          <a:xfrm>
            <a:off x="6732588"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4" name="Rectangle 6"/>
          <p:cNvSpPr>
            <a:spLocks noChangeArrowheads="1"/>
          </p:cNvSpPr>
          <p:nvPr/>
        </p:nvSpPr>
        <p:spPr bwMode="auto">
          <a:xfrm>
            <a:off x="500063"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5" name="Rectangle 7"/>
          <p:cNvSpPr>
            <a:spLocks noChangeArrowheads="1"/>
          </p:cNvSpPr>
          <p:nvPr/>
        </p:nvSpPr>
        <p:spPr bwMode="auto">
          <a:xfrm>
            <a:off x="500063"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6" name="Freeform 8"/>
          <p:cNvSpPr/>
          <p:nvPr/>
        </p:nvSpPr>
        <p:spPr bwMode="auto">
          <a:xfrm>
            <a:off x="3779838" y="1419663"/>
            <a:ext cx="1747837" cy="1121121"/>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accent2"/>
          </a:solidFill>
          <a:ln>
            <a:noFill/>
          </a:ln>
        </p:spPr>
        <p:txBody>
          <a:bodyPr/>
          <a:lstStyle/>
          <a:p>
            <a:endParaRPr lang="zh-CN" altLang="en-US"/>
          </a:p>
        </p:txBody>
      </p:sp>
      <p:sp>
        <p:nvSpPr>
          <p:cNvPr id="22537" name="Freeform 9"/>
          <p:cNvSpPr/>
          <p:nvPr/>
        </p:nvSpPr>
        <p:spPr bwMode="auto">
          <a:xfrm>
            <a:off x="2851979" y="1619440"/>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3"/>
          </a:solidFill>
          <a:ln>
            <a:noFill/>
          </a:ln>
        </p:spPr>
        <p:txBody>
          <a:bodyPr/>
          <a:lstStyle/>
          <a:p>
            <a:endParaRPr lang="zh-CN" altLang="en-US"/>
          </a:p>
        </p:txBody>
      </p:sp>
      <p:sp>
        <p:nvSpPr>
          <p:cNvPr id="22540" name="Freeform 12"/>
          <p:cNvSpPr/>
          <p:nvPr/>
        </p:nvSpPr>
        <p:spPr bwMode="auto">
          <a:xfrm>
            <a:off x="5418139" y="1453012"/>
            <a:ext cx="517525" cy="333478"/>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3"/>
          </a:solidFill>
          <a:ln>
            <a:noFill/>
          </a:ln>
        </p:spPr>
        <p:txBody>
          <a:bodyPr/>
          <a:lstStyle/>
          <a:p>
            <a:endParaRPr lang="zh-CN" altLang="en-US"/>
          </a:p>
        </p:txBody>
      </p:sp>
      <p:sp>
        <p:nvSpPr>
          <p:cNvPr id="22541" name="Freeform 13"/>
          <p:cNvSpPr/>
          <p:nvPr/>
        </p:nvSpPr>
        <p:spPr bwMode="auto">
          <a:xfrm>
            <a:off x="2582864" y="1607046"/>
            <a:ext cx="306387" cy="19532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chemeClr val="accent2"/>
          </a:solidFill>
          <a:ln>
            <a:noFill/>
          </a:ln>
        </p:spPr>
        <p:txBody>
          <a:bodyPr/>
          <a:lstStyle/>
          <a:p>
            <a:endParaRPr lang="zh-CN" altLang="en-US"/>
          </a:p>
        </p:txBody>
      </p:sp>
      <p:sp>
        <p:nvSpPr>
          <p:cNvPr id="22542" name="Freeform 14"/>
          <p:cNvSpPr/>
          <p:nvPr/>
        </p:nvSpPr>
        <p:spPr bwMode="auto">
          <a:xfrm>
            <a:off x="2732089" y="2998126"/>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22543" name="Freeform 15"/>
          <p:cNvSpPr/>
          <p:nvPr/>
        </p:nvSpPr>
        <p:spPr bwMode="auto">
          <a:xfrm>
            <a:off x="5935664" y="2945723"/>
            <a:ext cx="388937" cy="250902"/>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2"/>
          </a:solidFill>
          <a:ln>
            <a:noFill/>
          </a:ln>
        </p:spPr>
        <p:txBody>
          <a:bodyPr/>
          <a:lstStyle/>
          <a:p>
            <a:endParaRPr lang="zh-CN" altLang="en-US"/>
          </a:p>
        </p:txBody>
      </p:sp>
      <p:sp>
        <p:nvSpPr>
          <p:cNvPr id="22544" name="Freeform 16"/>
          <p:cNvSpPr/>
          <p:nvPr/>
        </p:nvSpPr>
        <p:spPr bwMode="auto">
          <a:xfrm>
            <a:off x="2687638" y="3253792"/>
            <a:ext cx="1071562" cy="686012"/>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accent2"/>
          </a:solidFill>
          <a:ln>
            <a:noFill/>
          </a:ln>
        </p:spPr>
        <p:txBody>
          <a:bodyPr/>
          <a:lstStyle/>
          <a:p>
            <a:endParaRPr lang="zh-CN" altLang="en-US"/>
          </a:p>
        </p:txBody>
      </p:sp>
      <p:sp>
        <p:nvSpPr>
          <p:cNvPr id="22545" name="Freeform 17"/>
          <p:cNvSpPr/>
          <p:nvPr/>
        </p:nvSpPr>
        <p:spPr bwMode="auto">
          <a:xfrm>
            <a:off x="5548313" y="3406239"/>
            <a:ext cx="908050" cy="58279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22546" name="Freeform 18"/>
          <p:cNvSpPr/>
          <p:nvPr/>
        </p:nvSpPr>
        <p:spPr bwMode="auto">
          <a:xfrm>
            <a:off x="3494088" y="4306629"/>
            <a:ext cx="457200" cy="293779"/>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4"/>
          </a:solidFill>
          <a:ln>
            <a:noFill/>
          </a:ln>
        </p:spPr>
        <p:txBody>
          <a:bodyPr/>
          <a:lstStyle/>
          <a:p>
            <a:endParaRPr lang="zh-CN" altLang="en-US"/>
          </a:p>
        </p:txBody>
      </p:sp>
      <p:sp>
        <p:nvSpPr>
          <p:cNvPr id="22553" name="Freeform 25"/>
          <p:cNvSpPr/>
          <p:nvPr/>
        </p:nvSpPr>
        <p:spPr bwMode="auto">
          <a:xfrm>
            <a:off x="3448050" y="2637652"/>
            <a:ext cx="393700" cy="255666"/>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4"/>
          </a:solidFill>
          <a:ln>
            <a:noFill/>
          </a:ln>
        </p:spPr>
        <p:txBody>
          <a:bodyPr/>
          <a:lstStyle/>
          <a:p>
            <a:endParaRPr lang="zh-CN" altLang="en-US"/>
          </a:p>
        </p:txBody>
      </p:sp>
      <p:sp>
        <p:nvSpPr>
          <p:cNvPr id="22538" name="Freeform 10"/>
          <p:cNvSpPr/>
          <p:nvPr/>
        </p:nvSpPr>
        <p:spPr bwMode="auto">
          <a:xfrm>
            <a:off x="4097200" y="2083788"/>
            <a:ext cx="1327150" cy="851163"/>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22539" name="Freeform 11"/>
          <p:cNvSpPr/>
          <p:nvPr/>
        </p:nvSpPr>
        <p:spPr bwMode="auto">
          <a:xfrm>
            <a:off x="5233989" y="1891296"/>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4"/>
          </a:solidFill>
          <a:ln>
            <a:noFill/>
          </a:ln>
        </p:spPr>
        <p:txBody>
          <a:bodyPr/>
          <a:lstStyle/>
          <a:p>
            <a:endParaRPr lang="zh-CN" altLang="en-US"/>
          </a:p>
        </p:txBody>
      </p:sp>
      <p:sp>
        <p:nvSpPr>
          <p:cNvPr id="4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3" name="组合 42"/>
          <p:cNvGrpSpPr/>
          <p:nvPr/>
        </p:nvGrpSpPr>
        <p:grpSpPr>
          <a:xfrm>
            <a:off x="416158" y="699542"/>
            <a:ext cx="899592" cy="56017"/>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研究思路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研究方法</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研究思路与方法</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608987"/>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745468"/>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2137056"/>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212175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411296"/>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64344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444459"/>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796489"/>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876848"/>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4" name="Oval 14"/>
          <p:cNvSpPr>
            <a:spLocks noChangeArrowheads="1"/>
          </p:cNvSpPr>
          <p:nvPr/>
        </p:nvSpPr>
        <p:spPr bwMode="auto">
          <a:xfrm>
            <a:off x="4100836" y="1321354"/>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17" name="Freeform 17"/>
          <p:cNvSpPr>
            <a:spLocks noEditPoints="1"/>
          </p:cNvSpPr>
          <p:nvPr/>
        </p:nvSpPr>
        <p:spPr bwMode="auto">
          <a:xfrm>
            <a:off x="7058311" y="1377391"/>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523102" y="3560715"/>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541538"/>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36061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063012"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1787067"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5724128"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5013835" y="1624294"/>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32" name="Oval 14"/>
          <p:cNvSpPr>
            <a:spLocks noChangeArrowheads="1"/>
          </p:cNvSpPr>
          <p:nvPr/>
        </p:nvSpPr>
        <p:spPr bwMode="auto">
          <a:xfrm>
            <a:off x="4540906" y="2483364"/>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nvGraphicFramePr>
        <p:xfrm>
          <a:off x="3253409" y="1323202"/>
          <a:ext cx="2637182" cy="2712155"/>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3442514" y="1761745"/>
            <a:ext cx="2828142" cy="2829015"/>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44783" y="2080731"/>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Rectangle 24"/>
          <p:cNvSpPr>
            <a:spLocks noChangeArrowheads="1"/>
          </p:cNvSpPr>
          <p:nvPr/>
        </p:nvSpPr>
        <p:spPr bwMode="auto">
          <a:xfrm>
            <a:off x="3846096" y="2562600"/>
            <a:ext cx="145180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725924" y="164084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742149" y="168921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4" name="Rectangle 24"/>
          <p:cNvSpPr>
            <a:spLocks noChangeArrowheads="1"/>
          </p:cNvSpPr>
          <p:nvPr/>
        </p:nvSpPr>
        <p:spPr bwMode="auto">
          <a:xfrm>
            <a:off x="869940" y="34473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2886165" y="349574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6" name="Rectangle 24"/>
          <p:cNvSpPr>
            <a:spLocks noChangeArrowheads="1"/>
          </p:cNvSpPr>
          <p:nvPr/>
        </p:nvSpPr>
        <p:spPr bwMode="auto">
          <a:xfrm>
            <a:off x="5936501" y="1074332"/>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5154074" y="1119706"/>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8" name="Rectangle 24"/>
          <p:cNvSpPr>
            <a:spLocks noChangeArrowheads="1"/>
          </p:cNvSpPr>
          <p:nvPr/>
        </p:nvSpPr>
        <p:spPr bwMode="auto">
          <a:xfrm>
            <a:off x="6751510" y="2485230"/>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5936502" y="2478623"/>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3638051" y="2382236"/>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664897" y="1610535"/>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847164" y="3146871"/>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123047" y="2382236"/>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4572002" y="1610535"/>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572001" y="3146871"/>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Rectangle 11"/>
          <p:cNvSpPr>
            <a:spLocks noChangeArrowheads="1"/>
          </p:cNvSpPr>
          <p:nvPr/>
        </p:nvSpPr>
        <p:spPr bwMode="auto">
          <a:xfrm>
            <a:off x="4054866" y="2534880"/>
            <a:ext cx="169552" cy="43815"/>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2" name="Rectangle 12"/>
          <p:cNvSpPr>
            <a:spLocks noChangeArrowheads="1"/>
          </p:cNvSpPr>
          <p:nvPr/>
        </p:nvSpPr>
        <p:spPr bwMode="auto">
          <a:xfrm>
            <a:off x="4224419" y="2534880"/>
            <a:ext cx="170966" cy="43815"/>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Rectangle 13"/>
          <p:cNvSpPr>
            <a:spLocks noChangeArrowheads="1"/>
          </p:cNvSpPr>
          <p:nvPr/>
        </p:nvSpPr>
        <p:spPr bwMode="auto">
          <a:xfrm>
            <a:off x="4395384" y="2534880"/>
            <a:ext cx="17379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4569175" y="2534880"/>
            <a:ext cx="16955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4738727" y="2534880"/>
            <a:ext cx="170966" cy="43815"/>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4909692" y="2534880"/>
            <a:ext cx="172378" cy="43815"/>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4165076" y="3990654"/>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4165076" y="4100897"/>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4165076" y="4213967"/>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4165076" y="4324210"/>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2887144" y="3396302"/>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6012160" y="3412084"/>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2889666" y="2637626"/>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6049999" y="1869895"/>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6012160" y="2629785"/>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897233" y="1878305"/>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Rectangle 24"/>
          <p:cNvSpPr>
            <a:spLocks noChangeArrowheads="1"/>
          </p:cNvSpPr>
          <p:nvPr/>
        </p:nvSpPr>
        <p:spPr bwMode="auto">
          <a:xfrm>
            <a:off x="643490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24"/>
          <p:cNvSpPr>
            <a:spLocks noChangeArrowheads="1"/>
          </p:cNvSpPr>
          <p:nvPr/>
        </p:nvSpPr>
        <p:spPr bwMode="auto">
          <a:xfrm>
            <a:off x="643490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Rectangle 24"/>
          <p:cNvSpPr>
            <a:spLocks noChangeArrowheads="1"/>
          </p:cNvSpPr>
          <p:nvPr/>
        </p:nvSpPr>
        <p:spPr bwMode="auto">
          <a:xfrm>
            <a:off x="643490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Rectangle 24"/>
          <p:cNvSpPr>
            <a:spLocks noChangeArrowheads="1"/>
          </p:cNvSpPr>
          <p:nvPr/>
        </p:nvSpPr>
        <p:spPr bwMode="auto">
          <a:xfrm>
            <a:off x="42145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3" name="Rectangle 24"/>
          <p:cNvSpPr>
            <a:spLocks noChangeArrowheads="1"/>
          </p:cNvSpPr>
          <p:nvPr/>
        </p:nvSpPr>
        <p:spPr bwMode="auto">
          <a:xfrm>
            <a:off x="42145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4" name="Rectangle 24"/>
          <p:cNvSpPr>
            <a:spLocks noChangeArrowheads="1"/>
          </p:cNvSpPr>
          <p:nvPr/>
        </p:nvSpPr>
        <p:spPr bwMode="auto">
          <a:xfrm>
            <a:off x="42145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Rectangle 24"/>
          <p:cNvSpPr>
            <a:spLocks noChangeArrowheads="1"/>
          </p:cNvSpPr>
          <p:nvPr/>
        </p:nvSpPr>
        <p:spPr bwMode="auto">
          <a:xfrm>
            <a:off x="3923928" y="2190411"/>
            <a:ext cx="1296144" cy="1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37" name="矩形 36"/>
          <p:cNvSpPr/>
          <p:nvPr/>
        </p:nvSpPr>
        <p:spPr>
          <a:xfrm>
            <a:off x="3923928" y="2700444"/>
            <a:ext cx="1296144" cy="683475"/>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sp>
        <p:nvSpPr>
          <p:cNvPr id="3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0" y="869782"/>
            <a:ext cx="9144000" cy="2800126"/>
          </a:xfrm>
          <a:prstGeom prst="rect">
            <a:avLst/>
          </a:prstGeom>
        </p:spPr>
        <p:txBody>
          <a:bodyPr wrap="squar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后端</a:t>
            </a:r>
            <a:endParaRPr lang="en-US" altLang="zh-CN" sz="2000" dirty="0">
              <a:ln w="6350">
                <a:noFill/>
              </a:ln>
              <a:solidFill>
                <a:schemeClr val="bg1">
                  <a:lumMod val="50000"/>
                </a:schemeClr>
              </a:solidFill>
              <a:latin typeface="Impact" pitchFamily="34" charset="0"/>
              <a:ea typeface="微软雅黑" pitchFamily="34" charset="-122"/>
            </a:endParaRPr>
          </a:p>
          <a:p>
            <a:pPr marL="628650" lvl="1"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JAVA+SpringBoot+SpringSecurity+MyBatis</a:t>
            </a:r>
          </a:p>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前端</a:t>
            </a:r>
            <a:endParaRPr lang="en-US" altLang="zh-CN" sz="2000" dirty="0">
              <a:ln w="6350">
                <a:noFill/>
              </a:ln>
              <a:solidFill>
                <a:schemeClr val="bg1">
                  <a:lumMod val="50000"/>
                </a:schemeClr>
              </a:solidFill>
              <a:latin typeface="Impact" pitchFamily="34" charset="0"/>
              <a:ea typeface="微软雅黑" pitchFamily="34" charset="-122"/>
            </a:endParaRPr>
          </a:p>
          <a:p>
            <a:pPr marL="630000" lvl="2"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JavaScript+LayUI+Echars+Thymeleaf</a:t>
            </a:r>
          </a:p>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数据库</a:t>
            </a:r>
            <a:endParaRPr lang="en-US" altLang="zh-CN" sz="2000" dirty="0">
              <a:ln w="6350">
                <a:noFill/>
              </a:ln>
              <a:solidFill>
                <a:schemeClr val="bg1">
                  <a:lumMod val="50000"/>
                </a:schemeClr>
              </a:solidFill>
              <a:latin typeface="Impact" pitchFamily="34" charset="0"/>
              <a:ea typeface="微软雅黑" pitchFamily="34" charset="-122"/>
            </a:endParaRPr>
          </a:p>
          <a:p>
            <a:pPr marL="630000" lvl="2"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MySQL</a:t>
            </a:r>
          </a:p>
        </p:txBody>
      </p:sp>
      <p:sp>
        <p:nvSpPr>
          <p:cNvPr id="39" name="矩形 38"/>
          <p:cNvSpPr/>
          <p:nvPr/>
        </p:nvSpPr>
        <p:spPr>
          <a:xfrm>
            <a:off x="611560" y="176370"/>
            <a:ext cx="1944216"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技术栈</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00</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DB73A281-21A9-4BEB-A1EE-9D865CD17648}"/>
              </a:ext>
            </a:extLst>
          </p:cNvPr>
          <p:cNvSpPr txBox="1"/>
          <p:nvPr/>
        </p:nvSpPr>
        <p:spPr>
          <a:xfrm>
            <a:off x="21704" y="4004558"/>
            <a:ext cx="9014792" cy="923330"/>
          </a:xfrm>
          <a:prstGeom prst="rect">
            <a:avLst/>
          </a:prstGeom>
          <a:noFill/>
        </p:spPr>
        <p:txBody>
          <a:bodyPr wrap="square">
            <a:spAutoFit/>
          </a:bodyPr>
          <a:lstStyle/>
          <a:p>
            <a:r>
              <a:rPr lang="zh-CN" altLang="en-US" sz="1800" dirty="0">
                <a:ln w="6350">
                  <a:noFill/>
                </a:ln>
                <a:solidFill>
                  <a:schemeClr val="bg1">
                    <a:lumMod val="50000"/>
                  </a:schemeClr>
                </a:solidFill>
                <a:latin typeface="Impact" pitchFamily="34" charset="0"/>
                <a:ea typeface="微软雅黑" pitchFamily="34" charset="-122"/>
              </a:rPr>
              <a:t>通过</a:t>
            </a:r>
            <a:r>
              <a:rPr lang="en-US" altLang="zh-CN" sz="1800" dirty="0">
                <a:ln w="6350">
                  <a:noFill/>
                </a:ln>
                <a:solidFill>
                  <a:schemeClr val="bg1">
                    <a:lumMod val="50000"/>
                  </a:schemeClr>
                </a:solidFill>
                <a:latin typeface="Impact" pitchFamily="34" charset="0"/>
                <a:ea typeface="微软雅黑" pitchFamily="34" charset="-122"/>
              </a:rPr>
              <a:t>MyBatis</a:t>
            </a:r>
            <a:r>
              <a:rPr lang="zh-CN" altLang="en-US" sz="1800" dirty="0">
                <a:ln w="6350">
                  <a:noFill/>
                </a:ln>
                <a:solidFill>
                  <a:schemeClr val="bg1">
                    <a:lumMod val="50000"/>
                  </a:schemeClr>
                </a:solidFill>
                <a:latin typeface="Impact" pitchFamily="34" charset="0"/>
                <a:ea typeface="微软雅黑" pitchFamily="34" charset="-122"/>
              </a:rPr>
              <a:t>连接数据库，将数据库结果封装到</a:t>
            </a:r>
            <a:r>
              <a:rPr lang="en-US" altLang="zh-CN" sz="1800" dirty="0">
                <a:ln w="6350">
                  <a:noFill/>
                </a:ln>
                <a:solidFill>
                  <a:schemeClr val="bg1">
                    <a:lumMod val="50000"/>
                  </a:schemeClr>
                </a:solidFill>
                <a:latin typeface="Impact" pitchFamily="34" charset="0"/>
                <a:ea typeface="微软雅黑" pitchFamily="34" charset="-122"/>
              </a:rPr>
              <a:t>Java</a:t>
            </a:r>
            <a:r>
              <a:rPr lang="zh-CN" altLang="en-US" sz="1800" dirty="0">
                <a:ln w="6350">
                  <a:noFill/>
                </a:ln>
                <a:solidFill>
                  <a:schemeClr val="bg1">
                    <a:lumMod val="50000"/>
                  </a:schemeClr>
                </a:solidFill>
                <a:latin typeface="Impact" pitchFamily="34" charset="0"/>
                <a:ea typeface="微软雅黑" pitchFamily="34" charset="-122"/>
              </a:rPr>
              <a:t>对象中，再操作对象将需要的结果封装成</a:t>
            </a:r>
            <a:r>
              <a:rPr lang="en-US" altLang="zh-CN" sz="1800" dirty="0">
                <a:ln w="6350">
                  <a:noFill/>
                </a:ln>
                <a:solidFill>
                  <a:schemeClr val="bg1">
                    <a:lumMod val="50000"/>
                  </a:schemeClr>
                </a:solidFill>
                <a:latin typeface="Impact" pitchFamily="34" charset="0"/>
                <a:ea typeface="微软雅黑" pitchFamily="34" charset="-122"/>
              </a:rPr>
              <a:t>LayUI</a:t>
            </a:r>
            <a:r>
              <a:rPr lang="zh-CN" altLang="en-US" sz="1800" dirty="0">
                <a:ln w="6350">
                  <a:noFill/>
                </a:ln>
                <a:solidFill>
                  <a:schemeClr val="bg1">
                    <a:lumMod val="50000"/>
                  </a:schemeClr>
                </a:solidFill>
                <a:latin typeface="Impact" pitchFamily="34" charset="0"/>
                <a:ea typeface="微软雅黑" pitchFamily="34" charset="-122"/>
              </a:rPr>
              <a:t>需求的格式返回给前端，在前端可以通过</a:t>
            </a:r>
            <a:r>
              <a:rPr lang="en-US" altLang="zh-CN" sz="1800" dirty="0">
                <a:ln w="6350">
                  <a:noFill/>
                </a:ln>
                <a:solidFill>
                  <a:schemeClr val="bg1">
                    <a:lumMod val="50000"/>
                  </a:schemeClr>
                </a:solidFill>
                <a:latin typeface="Impact" pitchFamily="34" charset="0"/>
                <a:ea typeface="微软雅黑" pitchFamily="34" charset="-122"/>
              </a:rPr>
              <a:t>Thymeleaf</a:t>
            </a:r>
            <a:r>
              <a:rPr lang="zh-CN" altLang="en-US" dirty="0">
                <a:ln w="6350">
                  <a:noFill/>
                </a:ln>
                <a:solidFill>
                  <a:schemeClr val="bg1">
                    <a:lumMod val="50000"/>
                  </a:schemeClr>
                </a:solidFill>
                <a:latin typeface="Impact" pitchFamily="34" charset="0"/>
                <a:ea typeface="微软雅黑" pitchFamily="34" charset="-122"/>
              </a:rPr>
              <a:t>对后台传递的数据再进行操作，例如动态显示用户名或传递数据给</a:t>
            </a:r>
            <a:r>
              <a:rPr lang="en-US" altLang="zh-CN" dirty="0">
                <a:ln w="6350">
                  <a:noFill/>
                </a:ln>
                <a:solidFill>
                  <a:schemeClr val="bg1">
                    <a:lumMod val="50000"/>
                  </a:schemeClr>
                </a:solidFill>
                <a:latin typeface="Impact" pitchFamily="34" charset="0"/>
                <a:ea typeface="微软雅黑" pitchFamily="34" charset="-122"/>
              </a:rPr>
              <a:t>Echarts</a:t>
            </a:r>
            <a:r>
              <a:rPr lang="zh-CN" altLang="en-US" dirty="0">
                <a:ln w="6350">
                  <a:noFill/>
                </a:ln>
                <a:solidFill>
                  <a:schemeClr val="bg1">
                    <a:lumMod val="50000"/>
                  </a:schemeClr>
                </a:solidFill>
                <a:latin typeface="Impact" pitchFamily="34" charset="0"/>
                <a:ea typeface="微软雅黑" pitchFamily="34" charset="-122"/>
              </a:rPr>
              <a:t>。</a:t>
            </a:r>
            <a:endParaRPr lang="zh-CN" altLang="en-US" dirty="0"/>
          </a:p>
        </p:txBody>
      </p:sp>
    </p:spTree>
    <p:extLst>
      <p:ext uri="{BB962C8B-B14F-4D97-AF65-F5344CB8AC3E}">
        <p14:creationId xmlns:p14="http://schemas.microsoft.com/office/powerpoint/2010/main" val="158081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629664" y="1390603"/>
            <a:ext cx="1613399" cy="1612980"/>
            <a:chOff x="163513" y="1171575"/>
            <a:chExt cx="2795588" cy="2794000"/>
          </a:xfrm>
        </p:grpSpPr>
        <p:sp>
          <p:nvSpPr>
            <p:cNvPr id="3733"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3735" name="Freeform 3737"/>
            <p:cNvSpPr/>
            <p:nvPr/>
          </p:nvSpPr>
          <p:spPr bwMode="auto">
            <a:xfrm>
              <a:off x="608013"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6890" name="组合 6889"/>
            <p:cNvGrpSpPr/>
            <p:nvPr/>
          </p:nvGrpSpPr>
          <p:grpSpPr>
            <a:xfrm>
              <a:off x="1090613" y="2070100"/>
              <a:ext cx="941388" cy="647700"/>
              <a:chOff x="1090613" y="2070100"/>
              <a:chExt cx="941388" cy="647700"/>
            </a:xfrm>
          </p:grpSpPr>
          <p:sp>
            <p:nvSpPr>
              <p:cNvPr id="3737"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8"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9"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0"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1"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2"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3"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4"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5"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3"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4"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5"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6"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7"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8"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9"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0"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1"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5" name="组合 6894"/>
          <p:cNvGrpSpPr/>
          <p:nvPr/>
        </p:nvGrpSpPr>
        <p:grpSpPr>
          <a:xfrm>
            <a:off x="2720395" y="1390603"/>
            <a:ext cx="1613399" cy="1612980"/>
            <a:chOff x="3786188" y="1171575"/>
            <a:chExt cx="2795588" cy="2794000"/>
          </a:xfrm>
        </p:grpSpPr>
        <p:sp>
          <p:nvSpPr>
            <p:cNvPr id="6802" name="Freeform 3764"/>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05" name="Freeform 3766"/>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6891" name="组合 6890"/>
            <p:cNvGrpSpPr/>
            <p:nvPr/>
          </p:nvGrpSpPr>
          <p:grpSpPr>
            <a:xfrm>
              <a:off x="4713288" y="2070100"/>
              <a:ext cx="939800" cy="647700"/>
              <a:chOff x="4713288" y="2070100"/>
              <a:chExt cx="939800" cy="647700"/>
            </a:xfrm>
          </p:grpSpPr>
          <p:sp>
            <p:nvSpPr>
              <p:cNvPr id="6807" name="Freeform 3768"/>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8" name="Freeform 3769"/>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9" name="Freeform 3770"/>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0" name="Freeform 3771"/>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1" name="Freeform 3772"/>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2" name="Freeform 3773"/>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3" name="Freeform 3774"/>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4" name="Freeform 3775"/>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5" name="Freeform 3776"/>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6" name="Freeform 3777"/>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7" name="Freeform 3778"/>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8" name="Freeform 3779"/>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0" name="Freeform 3781"/>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1" name="Freeform 3782"/>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2" name="Freeform 3783"/>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3" name="Freeform 3784"/>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4" name="Freeform 3785"/>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5" name="Freeform 3786"/>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6" name="Freeform 3787"/>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7" name="Freeform 3788"/>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8" name="Freeform 3789"/>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9" name="Freeform 3790"/>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0" name="Freeform 3791"/>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1" name="Freeform 3792"/>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6" name="组合 6895"/>
          <p:cNvGrpSpPr/>
          <p:nvPr/>
        </p:nvGrpSpPr>
        <p:grpSpPr>
          <a:xfrm>
            <a:off x="4810209" y="1390603"/>
            <a:ext cx="1613399" cy="1612980"/>
            <a:chOff x="7407276" y="1171575"/>
            <a:chExt cx="2795588" cy="2794000"/>
          </a:xfrm>
        </p:grpSpPr>
        <p:sp>
          <p:nvSpPr>
            <p:cNvPr id="6832" name="Freeform 3793"/>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34" name="Freeform 3795"/>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892" name="组合 6891"/>
            <p:cNvGrpSpPr/>
            <p:nvPr/>
          </p:nvGrpSpPr>
          <p:grpSpPr>
            <a:xfrm>
              <a:off x="8335963" y="2070100"/>
              <a:ext cx="942975" cy="647700"/>
              <a:chOff x="8335963" y="2070100"/>
              <a:chExt cx="942975" cy="647700"/>
            </a:xfrm>
          </p:grpSpPr>
          <p:sp>
            <p:nvSpPr>
              <p:cNvPr id="6836" name="Freeform 3797"/>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7" name="Freeform 3798"/>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8" name="Freeform 3799"/>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9" name="Freeform 3800"/>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0" name="Freeform 3801"/>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1" name="Freeform 3802"/>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2" name="Freeform 3803"/>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3" name="Freeform 3804"/>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4" name="Freeform 3805"/>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5" name="Freeform 3806"/>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6" name="Freeform 3807"/>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7" name="Freeform 3808"/>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9" name="Freeform 3810"/>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0" name="Freeform 3811"/>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1" name="Freeform 3812"/>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2" name="Freeform 3813"/>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3" name="Freeform 3814"/>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4" name="Freeform 3815"/>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5" name="Freeform 3816"/>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6" name="Freeform 3817"/>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7" name="Freeform 3818"/>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8" name="Freeform 3819"/>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9" name="Freeform 3820"/>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0" name="Freeform 3821"/>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7" name="组合 6896"/>
          <p:cNvGrpSpPr/>
          <p:nvPr/>
        </p:nvGrpSpPr>
        <p:grpSpPr>
          <a:xfrm>
            <a:off x="6900938" y="1390603"/>
            <a:ext cx="1613399" cy="1612980"/>
            <a:chOff x="11029951" y="1171575"/>
            <a:chExt cx="2795588" cy="2794000"/>
          </a:xfrm>
        </p:grpSpPr>
        <p:sp>
          <p:nvSpPr>
            <p:cNvPr id="6861" name="Freeform 3822"/>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63" name="Freeform 3824"/>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6893" name="组合 6892"/>
            <p:cNvGrpSpPr/>
            <p:nvPr/>
          </p:nvGrpSpPr>
          <p:grpSpPr>
            <a:xfrm>
              <a:off x="11957051" y="2070100"/>
              <a:ext cx="944563" cy="647700"/>
              <a:chOff x="11957051" y="2070100"/>
              <a:chExt cx="944563" cy="647700"/>
            </a:xfrm>
          </p:grpSpPr>
          <p:sp>
            <p:nvSpPr>
              <p:cNvPr id="6865" name="Freeform 3826"/>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6" name="Freeform 3827"/>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7" name="Freeform 3828"/>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8" name="Freeform 3829"/>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9" name="Freeform 3830"/>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0" name="Freeform 3831"/>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1" name="Freeform 3832"/>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2" name="Freeform 3833"/>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3" name="Freeform 3834"/>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4" name="Freeform 3835"/>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5" name="Freeform 3836"/>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6" name="Freeform 3837"/>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8" name="Freeform 3839"/>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9" name="Freeform 3840"/>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0" name="Freeform 3841"/>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1" name="Freeform 3842"/>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2" name="Freeform 3843"/>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3" name="Freeform 3844"/>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4" name="Freeform 3845"/>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5" name="Freeform 3846"/>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6" name="Freeform 3847"/>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7" name="Freeform 3848"/>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8" name="Freeform 3849"/>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9" name="Freeform 3850"/>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859" name="Rectangle 24"/>
          <p:cNvSpPr>
            <a:spLocks noChangeArrowheads="1"/>
          </p:cNvSpPr>
          <p:nvPr/>
        </p:nvSpPr>
        <p:spPr bwMode="auto">
          <a:xfrm>
            <a:off x="532976"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164716"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3861" name="Rectangle 24"/>
          <p:cNvSpPr>
            <a:spLocks noChangeArrowheads="1"/>
          </p:cNvSpPr>
          <p:nvPr/>
        </p:nvSpPr>
        <p:spPr bwMode="auto">
          <a:xfrm>
            <a:off x="26452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32559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3863" name="Rectangle 24"/>
          <p:cNvSpPr>
            <a:spLocks noChangeArrowheads="1"/>
          </p:cNvSpPr>
          <p:nvPr/>
        </p:nvSpPr>
        <p:spPr bwMode="auto">
          <a:xfrm>
            <a:off x="47280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53387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3865" name="Rectangle 24"/>
          <p:cNvSpPr>
            <a:spLocks noChangeArrowheads="1"/>
          </p:cNvSpPr>
          <p:nvPr/>
        </p:nvSpPr>
        <p:spPr bwMode="auto">
          <a:xfrm>
            <a:off x="68235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74342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3867" name="Rectangle 24"/>
          <p:cNvSpPr>
            <a:spLocks noChangeArrowheads="1"/>
          </p:cNvSpPr>
          <p:nvPr/>
        </p:nvSpPr>
        <p:spPr bwMode="auto">
          <a:xfrm>
            <a:off x="80923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1"/>
                </a:solidFill>
              </a:rPr>
              <a:t>$1,234,000</a:t>
            </a:r>
            <a:endParaRPr lang="en-US" altLang="zh-CN" sz="1600" dirty="0">
              <a:solidFill>
                <a:schemeClr val="accent1"/>
              </a:solidFill>
            </a:endParaRPr>
          </a:p>
        </p:txBody>
      </p:sp>
      <p:cxnSp>
        <p:nvCxnSpPr>
          <p:cNvPr id="6900" name="直接连接符 6899"/>
          <p:cNvCxnSpPr/>
          <p:nvPr/>
        </p:nvCxnSpPr>
        <p:spPr>
          <a:xfrm>
            <a:off x="80923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291235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2"/>
                </a:solidFill>
              </a:rPr>
              <a:t>$1,234,000</a:t>
            </a:r>
            <a:endParaRPr lang="en-US" altLang="zh-CN" sz="1600" dirty="0">
              <a:solidFill>
                <a:schemeClr val="accent2"/>
              </a:solidFill>
            </a:endParaRPr>
          </a:p>
        </p:txBody>
      </p:sp>
      <p:cxnSp>
        <p:nvCxnSpPr>
          <p:cNvPr id="3871" name="直接连接符 3870"/>
          <p:cNvCxnSpPr/>
          <p:nvPr/>
        </p:nvCxnSpPr>
        <p:spPr>
          <a:xfrm>
            <a:off x="291235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49926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3"/>
                </a:solidFill>
              </a:rPr>
              <a:t>$1,234,000</a:t>
            </a:r>
            <a:endParaRPr lang="en-US" altLang="zh-CN" sz="1600" dirty="0">
              <a:solidFill>
                <a:schemeClr val="accent3"/>
              </a:solidFill>
            </a:endParaRPr>
          </a:p>
        </p:txBody>
      </p:sp>
      <p:cxnSp>
        <p:nvCxnSpPr>
          <p:cNvPr id="3873" name="直接连接符 3872"/>
          <p:cNvCxnSpPr/>
          <p:nvPr/>
        </p:nvCxnSpPr>
        <p:spPr>
          <a:xfrm>
            <a:off x="49926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70881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4"/>
                </a:solidFill>
              </a:rPr>
              <a:t>$1,234,000</a:t>
            </a:r>
            <a:endParaRPr lang="en-US" altLang="zh-CN" sz="1600" dirty="0">
              <a:solidFill>
                <a:schemeClr val="accent4"/>
              </a:solidFill>
            </a:endParaRPr>
          </a:p>
        </p:txBody>
      </p:sp>
      <p:cxnSp>
        <p:nvCxnSpPr>
          <p:cNvPr id="3875" name="直接连接符 3874"/>
          <p:cNvCxnSpPr/>
          <p:nvPr/>
        </p:nvCxnSpPr>
        <p:spPr>
          <a:xfrm>
            <a:off x="70881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46" name="组合 145"/>
          <p:cNvGrpSpPr/>
          <p:nvPr/>
        </p:nvGrpSpPr>
        <p:grpSpPr>
          <a:xfrm>
            <a:off x="416158" y="699542"/>
            <a:ext cx="899592" cy="56017"/>
            <a:chOff x="0" y="2842590"/>
            <a:chExt cx="7054752" cy="89199"/>
          </a:xfrm>
        </p:grpSpPr>
        <p:sp>
          <p:nvSpPr>
            <p:cNvPr id="147" name="矩形 1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1139686" y="2365231"/>
            <a:ext cx="432544" cy="496777"/>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1481450" y="2663031"/>
            <a:ext cx="647481" cy="65168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6801470"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7571770" y="3115738"/>
            <a:ext cx="432544" cy="496777"/>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015072" y="2663031"/>
            <a:ext cx="647481" cy="651686"/>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2374573"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2588175" y="2663031"/>
            <a:ext cx="647481" cy="65168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3481297"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694899" y="2663031"/>
            <a:ext cx="647481" cy="65168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4588022"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4801623" y="2663031"/>
            <a:ext cx="647481" cy="65168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5694745"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5908347" y="2663031"/>
            <a:ext cx="647481" cy="651686"/>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7215323" y="286735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673691" y="2862008"/>
            <a:ext cx="262998" cy="253730"/>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6121948" y="2859337"/>
            <a:ext cx="216272" cy="25907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2780415" y="2864679"/>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3887139" y="2856666"/>
            <a:ext cx="262998" cy="264414"/>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4983184" y="2845983"/>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09404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29" name="直接连接符 28"/>
          <p:cNvCxnSpPr/>
          <p:nvPr/>
        </p:nvCxnSpPr>
        <p:spPr>
          <a:xfrm flipV="1">
            <a:off x="180519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330749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4" name="直接连接符 33"/>
          <p:cNvCxnSpPr/>
          <p:nvPr/>
        </p:nvCxnSpPr>
        <p:spPr>
          <a:xfrm flipV="1">
            <a:off x="401864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553253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6" name="直接连接符 35"/>
          <p:cNvCxnSpPr/>
          <p:nvPr/>
        </p:nvCxnSpPr>
        <p:spPr>
          <a:xfrm flipV="1">
            <a:off x="624368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9119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2007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9" name="直接连接符 38"/>
          <p:cNvCxnSpPr/>
          <p:nvPr/>
        </p:nvCxnSpPr>
        <p:spPr>
          <a:xfrm flipV="1">
            <a:off x="511409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440294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1" name="直接连接符 40"/>
          <p:cNvCxnSpPr/>
          <p:nvPr/>
        </p:nvCxnSpPr>
        <p:spPr>
          <a:xfrm flipV="1">
            <a:off x="73315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66203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4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6" name="组合 45"/>
          <p:cNvGrpSpPr/>
          <p:nvPr/>
        </p:nvGrpSpPr>
        <p:grpSpPr>
          <a:xfrm>
            <a:off x="416158" y="699542"/>
            <a:ext cx="899592" cy="56017"/>
            <a:chOff x="0" y="2842590"/>
            <a:chExt cx="7054752" cy="89199"/>
          </a:xfrm>
        </p:grpSpPr>
        <p:sp>
          <p:nvSpPr>
            <p:cNvPr id="47" name="矩形 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127232"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关键技术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实践难点</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市场调研分析</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关键技术与实践难点</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810964" y="1666312"/>
            <a:ext cx="2181820" cy="218537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2611362" y="1666312"/>
            <a:ext cx="2181820" cy="218537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412482" y="1666312"/>
            <a:ext cx="2181820" cy="218537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6212880" y="1666312"/>
            <a:ext cx="2181820" cy="218537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1927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1"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2" name="直接连接符 11"/>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30278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4"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5" name="直接连接符 14"/>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48376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7"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8" name="直接连接符 17"/>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66727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0"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21" name="直接连接符 20"/>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87" y="1399891"/>
            <a:ext cx="9146488" cy="863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65"/>
          <p:cNvGrpSpPr/>
          <p:nvPr/>
        </p:nvGrpSpPr>
        <p:grpSpPr bwMode="auto">
          <a:xfrm>
            <a:off x="576055" y="1938340"/>
            <a:ext cx="3311544" cy="243470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accent5">
                    <a:alpha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Picture 67" descr="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aphicFrame>
        <p:nvGraphicFramePr>
          <p:cNvPr id="9" name="图表 8"/>
          <p:cNvGraphicFramePr/>
          <p:nvPr/>
        </p:nvGraphicFramePr>
        <p:xfrm>
          <a:off x="4860032" y="2535099"/>
          <a:ext cx="3672408" cy="1799202"/>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24"/>
          <p:cNvSpPr>
            <a:spLocks noChangeArrowheads="1"/>
          </p:cNvSpPr>
          <p:nvPr/>
        </p:nvSpPr>
        <p:spPr bwMode="auto">
          <a:xfrm>
            <a:off x="4938666" y="1501380"/>
            <a:ext cx="344975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1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3" name="组合 12"/>
          <p:cNvGrpSpPr/>
          <p:nvPr/>
        </p:nvGrpSpPr>
        <p:grpSpPr>
          <a:xfrm>
            <a:off x="416158" y="699542"/>
            <a:ext cx="899592" cy="56017"/>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563327"/>
            <a:ext cx="3384376" cy="2665118"/>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3799476"/>
            <a:ext cx="432048" cy="432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4049" y="3799476"/>
            <a:ext cx="3312367" cy="43218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4"/>
          <p:cNvSpPr>
            <a:spLocks noChangeArrowheads="1"/>
          </p:cNvSpPr>
          <p:nvPr/>
        </p:nvSpPr>
        <p:spPr bwMode="auto">
          <a:xfrm>
            <a:off x="4572000" y="1563326"/>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4991743" y="2286837"/>
            <a:ext cx="3324673" cy="13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5148064" y="3867788"/>
            <a:ext cx="3024337"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13" name="任意多边形 12"/>
          <p:cNvSpPr/>
          <p:nvPr/>
        </p:nvSpPr>
        <p:spPr>
          <a:xfrm>
            <a:off x="4652964" y="2382239"/>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52964" y="2901513"/>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652964" y="3416021"/>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3639673"/>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219349" y="1596321"/>
            <a:ext cx="1669783" cy="2884334"/>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976387" y="1596321"/>
            <a:ext cx="1669783" cy="2884334"/>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964398" y="1321490"/>
            <a:ext cx="1987988" cy="3433996"/>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4"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5"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图表 10"/>
          <p:cNvGraphicFramePr/>
          <p:nvPr/>
        </p:nvGraphicFramePr>
        <p:xfrm>
          <a:off x="485213" y="1474523"/>
          <a:ext cx="4053861" cy="1889559"/>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24"/>
          <p:cNvSpPr>
            <a:spLocks noChangeArrowheads="1"/>
          </p:cNvSpPr>
          <p:nvPr/>
        </p:nvSpPr>
        <p:spPr bwMode="auto">
          <a:xfrm>
            <a:off x="683568" y="3710133"/>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505415"/>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618162"/>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350225"/>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474089"/>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505415"/>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645158"/>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350225"/>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464560"/>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191860"/>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347483"/>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4033495"/>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4160534"/>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191860"/>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325251"/>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4033495"/>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4154182"/>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507003"/>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358165"/>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19027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4047787"/>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507003"/>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358165"/>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19027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4047787"/>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4" name="组合 33"/>
          <p:cNvGrpSpPr/>
          <p:nvPr/>
        </p:nvGrpSpPr>
        <p:grpSpPr>
          <a:xfrm>
            <a:off x="416158" y="699542"/>
            <a:ext cx="899592" cy="56017"/>
            <a:chOff x="0" y="2842590"/>
            <a:chExt cx="7054752" cy="89199"/>
          </a:xfrm>
        </p:grpSpPr>
        <p:sp>
          <p:nvSpPr>
            <p:cNvPr id="35" name="矩形 3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870751"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研究目标</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成果形式</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应用前景</a:t>
            </a: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研究成果与应用</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779417"/>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9243" y="1779417"/>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4"/>
          <p:cNvSpPr>
            <a:spLocks noChangeArrowheads="1"/>
          </p:cNvSpPr>
          <p:nvPr/>
        </p:nvSpPr>
        <p:spPr bwMode="auto">
          <a:xfrm>
            <a:off x="1853258" y="1879308"/>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9" name="矩形 8"/>
          <p:cNvSpPr/>
          <p:nvPr/>
        </p:nvSpPr>
        <p:spPr>
          <a:xfrm>
            <a:off x="611560" y="3006616"/>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9243" y="3006616"/>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4"/>
          <p:cNvSpPr>
            <a:spLocks noChangeArrowheads="1"/>
          </p:cNvSpPr>
          <p:nvPr/>
        </p:nvSpPr>
        <p:spPr bwMode="auto">
          <a:xfrm>
            <a:off x="1853258" y="3106507"/>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2" name="矩形 11"/>
          <p:cNvSpPr/>
          <p:nvPr/>
        </p:nvSpPr>
        <p:spPr>
          <a:xfrm>
            <a:off x="4716016" y="177941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a:spLocks noEditPoints="1"/>
          </p:cNvSpPr>
          <p:nvPr/>
        </p:nvSpPr>
        <p:spPr bwMode="auto">
          <a:xfrm>
            <a:off x="1040290" y="2185268"/>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a:spLocks noEditPoints="1"/>
          </p:cNvSpPr>
          <p:nvPr/>
        </p:nvSpPr>
        <p:spPr bwMode="auto">
          <a:xfrm>
            <a:off x="1017690" y="3411255"/>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2E858B9-BDEF-421B-84FF-BB61466ED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683" y="123478"/>
            <a:ext cx="6695933" cy="5143500"/>
          </a:xfrm>
          <a:prstGeom prst="rect">
            <a:avLst/>
          </a:prstGeom>
        </p:spPr>
      </p:pic>
      <p:sp>
        <p:nvSpPr>
          <p:cNvPr id="36" name="TextBox 35"/>
          <p:cNvSpPr txBox="1"/>
          <p:nvPr/>
        </p:nvSpPr>
        <p:spPr>
          <a:xfrm>
            <a:off x="-23654" y="51470"/>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功能</a:t>
            </a: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FUNCTION</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40" name="组合 39">
            <a:extLst>
              <a:ext uri="{FF2B5EF4-FFF2-40B4-BE49-F238E27FC236}">
                <a16:creationId xmlns:a16="http://schemas.microsoft.com/office/drawing/2014/main" id="{6D207948-F363-46F2-94F1-F178295C156D}"/>
              </a:ext>
            </a:extLst>
          </p:cNvPr>
          <p:cNvGrpSpPr/>
          <p:nvPr/>
        </p:nvGrpSpPr>
        <p:grpSpPr>
          <a:xfrm>
            <a:off x="265690" y="792902"/>
            <a:ext cx="899592" cy="56017"/>
            <a:chOff x="0" y="2842590"/>
            <a:chExt cx="7054752" cy="89199"/>
          </a:xfrm>
        </p:grpSpPr>
        <p:sp>
          <p:nvSpPr>
            <p:cNvPr id="41" name="矩形 40">
              <a:extLst>
                <a:ext uri="{FF2B5EF4-FFF2-40B4-BE49-F238E27FC236}">
                  <a16:creationId xmlns:a16="http://schemas.microsoft.com/office/drawing/2014/main" id="{501C7733-09F7-40C3-9E40-16FB19489AC7}"/>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956FC1FA-0E47-4A7E-84AB-DE3462572AED}"/>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3ACAE6A-8443-4F35-976B-29C13C459049}"/>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A0D84D83-6C99-436C-AC06-362EA4774DBB}"/>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885045"/>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885045"/>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501619"/>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501619"/>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501619"/>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885045"/>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686880"/>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686880"/>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2002962"/>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2004003"/>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605663"/>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630904"/>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1" name="Freeform 21"/>
          <p:cNvSpPr>
            <a:spLocks noEditPoints="1"/>
          </p:cNvSpPr>
          <p:nvPr/>
        </p:nvSpPr>
        <p:spPr bwMode="auto">
          <a:xfrm>
            <a:off x="7678865" y="3628254"/>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2017038"/>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Rectangle 24"/>
          <p:cNvSpPr>
            <a:spLocks noChangeArrowheads="1"/>
          </p:cNvSpPr>
          <p:nvPr/>
        </p:nvSpPr>
        <p:spPr bwMode="auto">
          <a:xfrm>
            <a:off x="5841454"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5" name="Rectangle 24"/>
          <p:cNvSpPr>
            <a:spLocks noChangeArrowheads="1"/>
          </p:cNvSpPr>
          <p:nvPr/>
        </p:nvSpPr>
        <p:spPr bwMode="auto">
          <a:xfrm>
            <a:off x="2169046"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Rectangle 24"/>
          <p:cNvSpPr>
            <a:spLocks noChangeArrowheads="1"/>
          </p:cNvSpPr>
          <p:nvPr/>
        </p:nvSpPr>
        <p:spPr bwMode="auto">
          <a:xfrm>
            <a:off x="4617318"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Rectangle 24"/>
          <p:cNvSpPr>
            <a:spLocks noChangeArrowheads="1"/>
          </p:cNvSpPr>
          <p:nvPr/>
        </p:nvSpPr>
        <p:spPr bwMode="auto">
          <a:xfrm>
            <a:off x="7065590"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Rectangle 24"/>
          <p:cNvSpPr>
            <a:spLocks noChangeArrowheads="1"/>
          </p:cNvSpPr>
          <p:nvPr/>
        </p:nvSpPr>
        <p:spPr bwMode="auto">
          <a:xfrm>
            <a:off x="1167382"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52500" y="1409019"/>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Rectangle 14"/>
          <p:cNvSpPr>
            <a:spLocks noChangeArrowheads="1"/>
          </p:cNvSpPr>
          <p:nvPr/>
        </p:nvSpPr>
        <p:spPr bwMode="auto">
          <a:xfrm>
            <a:off x="952500" y="1478890"/>
            <a:ext cx="1447800" cy="1453010"/>
          </a:xfrm>
          <a:prstGeom prst="rect">
            <a:avLst/>
          </a:prstGeom>
          <a:solidFill>
            <a:schemeClr val="accent1"/>
          </a:solidFill>
          <a:ln>
            <a:noFill/>
          </a:ln>
        </p:spPr>
        <p:txBody>
          <a:bodyPr/>
          <a:lstStyle/>
          <a:p>
            <a:endParaRPr lang="zh-CN" altLang="en-US">
              <a:solidFill>
                <a:schemeClr val="accent1"/>
              </a:solidFill>
            </a:endParaRPr>
          </a:p>
        </p:txBody>
      </p:sp>
      <p:sp>
        <p:nvSpPr>
          <p:cNvPr id="4" name="Rectangle 15" descr="318740-130P60HZ091"/>
          <p:cNvSpPr>
            <a:spLocks noChangeArrowheads="1"/>
          </p:cNvSpPr>
          <p:nvPr/>
        </p:nvSpPr>
        <p:spPr bwMode="auto">
          <a:xfrm>
            <a:off x="2400300" y="1478890"/>
            <a:ext cx="1447800" cy="1453010"/>
          </a:xfrm>
          <a:prstGeom prst="rect">
            <a:avLst/>
          </a:prstGeom>
          <a:blipFill dpi="0" rotWithShape="1">
            <a:blip r:embed="rId2" cstate="screen"/>
            <a:srcRect/>
            <a:stretch>
              <a:fillRect/>
            </a:stretch>
          </a:blipFill>
          <a:ln>
            <a:noFill/>
          </a:ln>
        </p:spPr>
        <p:txBody>
          <a:bodyPr/>
          <a:lstStyle/>
          <a:p>
            <a:endParaRPr lang="zh-CN" altLang="en-US"/>
          </a:p>
        </p:txBody>
      </p:sp>
      <p:sp>
        <p:nvSpPr>
          <p:cNvPr id="5" name="Rectangle 16"/>
          <p:cNvSpPr>
            <a:spLocks noChangeArrowheads="1"/>
          </p:cNvSpPr>
          <p:nvPr/>
        </p:nvSpPr>
        <p:spPr bwMode="auto">
          <a:xfrm>
            <a:off x="3848100" y="1478890"/>
            <a:ext cx="1447800" cy="1453010"/>
          </a:xfrm>
          <a:prstGeom prst="rect">
            <a:avLst/>
          </a:prstGeom>
          <a:solidFill>
            <a:schemeClr val="accent3"/>
          </a:solidFill>
          <a:ln>
            <a:noFill/>
          </a:ln>
        </p:spPr>
        <p:txBody>
          <a:bodyPr/>
          <a:lstStyle/>
          <a:p>
            <a:endParaRPr lang="zh-CN" altLang="en-US"/>
          </a:p>
        </p:txBody>
      </p:sp>
      <p:sp>
        <p:nvSpPr>
          <p:cNvPr id="6" name="Rectangle 17" descr="22"/>
          <p:cNvSpPr>
            <a:spLocks noChangeArrowheads="1"/>
          </p:cNvSpPr>
          <p:nvPr/>
        </p:nvSpPr>
        <p:spPr bwMode="auto">
          <a:xfrm>
            <a:off x="5295900" y="1478890"/>
            <a:ext cx="1447800" cy="1453010"/>
          </a:xfrm>
          <a:prstGeom prst="rect">
            <a:avLst/>
          </a:prstGeom>
          <a:blipFill dpi="0" rotWithShape="1">
            <a:blip r:embed="rId3" cstate="screen"/>
            <a:srcRect/>
            <a:stretch>
              <a:fillRect/>
            </a:stretch>
          </a:blipFill>
          <a:ln>
            <a:noFill/>
          </a:ln>
        </p:spPr>
        <p:txBody>
          <a:bodyPr/>
          <a:lstStyle/>
          <a:p>
            <a:endParaRPr lang="zh-CN" altLang="en-US"/>
          </a:p>
        </p:txBody>
      </p:sp>
      <p:sp>
        <p:nvSpPr>
          <p:cNvPr id="7" name="Rectangle 18"/>
          <p:cNvSpPr>
            <a:spLocks noChangeArrowheads="1"/>
          </p:cNvSpPr>
          <p:nvPr/>
        </p:nvSpPr>
        <p:spPr bwMode="auto">
          <a:xfrm>
            <a:off x="6743700" y="1478890"/>
            <a:ext cx="1447800" cy="1453010"/>
          </a:xfrm>
          <a:prstGeom prst="rect">
            <a:avLst/>
          </a:prstGeom>
          <a:solidFill>
            <a:schemeClr val="accent5"/>
          </a:solidFill>
          <a:ln>
            <a:noFill/>
          </a:ln>
        </p:spPr>
        <p:txBody>
          <a:bodyPr/>
          <a:lstStyle/>
          <a:p>
            <a:endParaRPr lang="zh-CN" altLang="en-US"/>
          </a:p>
        </p:txBody>
      </p:sp>
      <p:sp>
        <p:nvSpPr>
          <p:cNvPr id="8" name="Rectangle 19" descr="sy_64934932458副本"/>
          <p:cNvSpPr>
            <a:spLocks noChangeArrowheads="1"/>
          </p:cNvSpPr>
          <p:nvPr/>
        </p:nvSpPr>
        <p:spPr bwMode="auto">
          <a:xfrm>
            <a:off x="952500" y="2931901"/>
            <a:ext cx="1447800" cy="1454599"/>
          </a:xfrm>
          <a:prstGeom prst="rect">
            <a:avLst/>
          </a:prstGeom>
          <a:blipFill dpi="0" rotWithShape="1">
            <a:blip r:embed="rId4" cstate="screen"/>
            <a:srcRect/>
            <a:stretch>
              <a:fillRect/>
            </a:stretch>
          </a:blipFill>
          <a:ln>
            <a:noFill/>
          </a:ln>
        </p:spPr>
        <p:txBody>
          <a:bodyPr/>
          <a:lstStyle/>
          <a:p>
            <a:endParaRPr lang="zh-CN" altLang="en-US"/>
          </a:p>
        </p:txBody>
      </p:sp>
      <p:sp>
        <p:nvSpPr>
          <p:cNvPr id="9" name="Rectangle 20"/>
          <p:cNvSpPr>
            <a:spLocks noChangeArrowheads="1"/>
          </p:cNvSpPr>
          <p:nvPr/>
        </p:nvSpPr>
        <p:spPr bwMode="auto">
          <a:xfrm>
            <a:off x="2400300" y="2931901"/>
            <a:ext cx="1447800" cy="1454599"/>
          </a:xfrm>
          <a:prstGeom prst="rect">
            <a:avLst/>
          </a:prstGeom>
          <a:solidFill>
            <a:schemeClr val="accent2"/>
          </a:solidFill>
          <a:ln>
            <a:noFill/>
          </a:ln>
        </p:spPr>
        <p:txBody>
          <a:bodyPr/>
          <a:lstStyle/>
          <a:p>
            <a:endParaRPr lang="zh-CN" altLang="en-US"/>
          </a:p>
        </p:txBody>
      </p:sp>
      <p:sp>
        <p:nvSpPr>
          <p:cNvPr id="10" name="Rectangle 21" descr="image0071-1024x682"/>
          <p:cNvSpPr>
            <a:spLocks noChangeArrowheads="1"/>
          </p:cNvSpPr>
          <p:nvPr/>
        </p:nvSpPr>
        <p:spPr bwMode="auto">
          <a:xfrm>
            <a:off x="3848100" y="2931901"/>
            <a:ext cx="1447800" cy="1454599"/>
          </a:xfrm>
          <a:prstGeom prst="rect">
            <a:avLst/>
          </a:prstGeom>
          <a:blipFill dpi="0" rotWithShape="1">
            <a:blip r:embed="rId5" cstate="screen"/>
            <a:srcRect/>
            <a:stretch>
              <a:fillRect/>
            </a:stretch>
          </a:blipFill>
          <a:ln>
            <a:noFill/>
          </a:ln>
        </p:spPr>
        <p:txBody>
          <a:bodyPr/>
          <a:lstStyle/>
          <a:p>
            <a:endParaRPr lang="zh-CN" altLang="en-US"/>
          </a:p>
        </p:txBody>
      </p:sp>
      <p:sp>
        <p:nvSpPr>
          <p:cNvPr id="11" name="Rectangle 22"/>
          <p:cNvSpPr>
            <a:spLocks noChangeArrowheads="1"/>
          </p:cNvSpPr>
          <p:nvPr/>
        </p:nvSpPr>
        <p:spPr bwMode="auto">
          <a:xfrm>
            <a:off x="5295900" y="2931901"/>
            <a:ext cx="1447800" cy="1454599"/>
          </a:xfrm>
          <a:prstGeom prst="rect">
            <a:avLst/>
          </a:prstGeom>
          <a:solidFill>
            <a:schemeClr val="accent4"/>
          </a:solidFill>
          <a:ln>
            <a:noFill/>
          </a:ln>
        </p:spPr>
        <p:txBody>
          <a:bodyPr/>
          <a:lstStyle/>
          <a:p>
            <a:endParaRPr lang="zh-CN" altLang="en-US"/>
          </a:p>
        </p:txBody>
      </p:sp>
      <p:sp>
        <p:nvSpPr>
          <p:cNvPr id="12" name="Rectangle 23" descr="201107060956141686"/>
          <p:cNvSpPr>
            <a:spLocks noChangeArrowheads="1"/>
          </p:cNvSpPr>
          <p:nvPr/>
        </p:nvSpPr>
        <p:spPr bwMode="auto">
          <a:xfrm>
            <a:off x="6743700" y="2931901"/>
            <a:ext cx="1447800" cy="1454599"/>
          </a:xfrm>
          <a:prstGeom prst="rect">
            <a:avLst/>
          </a:prstGeom>
          <a:blipFill dpi="0" rotWithShape="1">
            <a:blip r:embed="rId6" cstate="screen"/>
            <a:srcRect/>
            <a:stretch>
              <a:fillRect/>
            </a:stretch>
          </a:blipFill>
          <a:ln>
            <a:noFill/>
          </a:ln>
        </p:spPr>
        <p:txBody>
          <a:bodyPr/>
          <a:lstStyle/>
          <a:p>
            <a:endParaRPr lang="zh-CN" altLang="en-US"/>
          </a:p>
        </p:txBody>
      </p:sp>
      <p:sp>
        <p:nvSpPr>
          <p:cNvPr id="21" name="Rectangle 24"/>
          <p:cNvSpPr>
            <a:spLocks noChangeArrowheads="1"/>
          </p:cNvSpPr>
          <p:nvPr/>
        </p:nvSpPr>
        <p:spPr bwMode="auto">
          <a:xfrm>
            <a:off x="10856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2" name="Rectangle 24"/>
          <p:cNvSpPr>
            <a:spLocks noChangeArrowheads="1"/>
          </p:cNvSpPr>
          <p:nvPr/>
        </p:nvSpPr>
        <p:spPr bwMode="auto">
          <a:xfrm>
            <a:off x="39812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3" name="Rectangle 24"/>
          <p:cNvSpPr>
            <a:spLocks noChangeArrowheads="1"/>
          </p:cNvSpPr>
          <p:nvPr/>
        </p:nvSpPr>
        <p:spPr bwMode="auto">
          <a:xfrm>
            <a:off x="68768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4" name="Rectangle 24"/>
          <p:cNvSpPr>
            <a:spLocks noChangeArrowheads="1"/>
          </p:cNvSpPr>
          <p:nvPr/>
        </p:nvSpPr>
        <p:spPr bwMode="auto">
          <a:xfrm>
            <a:off x="54290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5" name="Rectangle 24"/>
          <p:cNvSpPr>
            <a:spLocks noChangeArrowheads="1"/>
          </p:cNvSpPr>
          <p:nvPr/>
        </p:nvSpPr>
        <p:spPr bwMode="auto">
          <a:xfrm>
            <a:off x="25334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28" name="矩形 2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47664" y="1601836"/>
            <a:ext cx="2232248" cy="2232937"/>
          </a:xfrm>
          <a:prstGeom prst="ellipse">
            <a:avLst/>
          </a:prstGeom>
          <a:blipFill dpi="0" rotWithShape="1">
            <a:blip r:embed="rId2" cstate="screen"/>
            <a:srcRect/>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27584" y="1645799"/>
            <a:ext cx="648072" cy="648272"/>
          </a:xfrm>
          <a:prstGeom prst="ellipse">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63888" y="1240804"/>
            <a:ext cx="648072" cy="648272"/>
          </a:xfrm>
          <a:prstGeom prst="ellipse">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115616" y="3015149"/>
            <a:ext cx="1132860" cy="1133210"/>
          </a:xfrm>
          <a:prstGeom prst="ellipse">
            <a:avLst/>
          </a:prstGeom>
          <a:solidFill>
            <a:schemeClr val="accent4"/>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67110" y="3155897"/>
            <a:ext cx="1436848" cy="1437291"/>
          </a:xfrm>
          <a:prstGeom prst="ellipse">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21"/>
          <p:cNvSpPr>
            <a:spLocks noEditPoints="1"/>
          </p:cNvSpPr>
          <p:nvPr/>
        </p:nvSpPr>
        <p:spPr bwMode="auto">
          <a:xfrm>
            <a:off x="3565383" y="338339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a:spLocks noEditPoints="1"/>
          </p:cNvSpPr>
          <p:nvPr/>
        </p:nvSpPr>
        <p:spPr bwMode="auto">
          <a:xfrm>
            <a:off x="1020121" y="1845740"/>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3745798" y="1422050"/>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1240364" y="3212308"/>
            <a:ext cx="883364"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 name="Rectangle 24"/>
          <p:cNvSpPr>
            <a:spLocks noChangeArrowheads="1"/>
          </p:cNvSpPr>
          <p:nvPr/>
        </p:nvSpPr>
        <p:spPr bwMode="auto">
          <a:xfrm>
            <a:off x="3131109" y="3738124"/>
            <a:ext cx="110885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3" name="Rectangle 24"/>
          <p:cNvSpPr>
            <a:spLocks noChangeArrowheads="1"/>
          </p:cNvSpPr>
          <p:nvPr/>
        </p:nvSpPr>
        <p:spPr bwMode="auto">
          <a:xfrm>
            <a:off x="4932040" y="1698010"/>
            <a:ext cx="3510060"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4932041" y="2421520"/>
            <a:ext cx="3510059" cy="17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1" name="组合 20"/>
          <p:cNvGrpSpPr/>
          <p:nvPr/>
        </p:nvGrpSpPr>
        <p:grpSpPr>
          <a:xfrm>
            <a:off x="416158" y="699542"/>
            <a:ext cx="899592" cy="56017"/>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350412"/>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34723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354456"/>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2198399"/>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474709"/>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870551"/>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56161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843556"/>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558438"/>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01</a:t>
            </a:r>
            <a:endParaRPr lang="zh-CN" altLang="en-US" sz="1000" b="1">
              <a:solidFill>
                <a:schemeClr val="bg1"/>
              </a:solidFill>
            </a:endParaRPr>
          </a:p>
        </p:txBody>
      </p:sp>
      <p:sp>
        <p:nvSpPr>
          <p:cNvPr id="18450" name="Rectangle 18"/>
          <p:cNvSpPr>
            <a:spLocks noChangeArrowheads="1"/>
          </p:cNvSpPr>
          <p:nvPr/>
        </p:nvSpPr>
        <p:spPr bwMode="auto">
          <a:xfrm>
            <a:off x="7648576"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02</a:t>
            </a:r>
            <a:endParaRPr lang="zh-CN" altLang="zh-CN" sz="1000" b="1">
              <a:solidFill>
                <a:schemeClr val="bg1"/>
              </a:solidFill>
            </a:endParaRPr>
          </a:p>
        </p:txBody>
      </p:sp>
      <p:sp>
        <p:nvSpPr>
          <p:cNvPr id="18451" name="Rectangle 19"/>
          <p:cNvSpPr>
            <a:spLocks noChangeArrowheads="1"/>
          </p:cNvSpPr>
          <p:nvPr/>
        </p:nvSpPr>
        <p:spPr bwMode="auto">
          <a:xfrm>
            <a:off x="5508626" y="4270725"/>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03</a:t>
            </a:r>
            <a:endParaRPr lang="zh-CN" altLang="zh-CN" sz="1000" b="1">
              <a:solidFill>
                <a:schemeClr val="bg1"/>
              </a:solidFill>
            </a:endParaRPr>
          </a:p>
        </p:txBody>
      </p:sp>
      <p:sp>
        <p:nvSpPr>
          <p:cNvPr id="18452" name="Rectangle 20"/>
          <p:cNvSpPr>
            <a:spLocks noChangeArrowheads="1"/>
          </p:cNvSpPr>
          <p:nvPr/>
        </p:nvSpPr>
        <p:spPr bwMode="auto">
          <a:xfrm>
            <a:off x="7577138" y="4270725"/>
            <a:ext cx="646112"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04</a:t>
            </a:r>
            <a:endParaRPr lang="zh-CN" altLang="zh-CN" sz="1000" b="1">
              <a:solidFill>
                <a:schemeClr val="bg1"/>
              </a:solidFill>
            </a:endParaRPr>
          </a:p>
        </p:txBody>
      </p:sp>
      <p:sp>
        <p:nvSpPr>
          <p:cNvPr id="18453" name="Rectangle 21"/>
          <p:cNvSpPr>
            <a:spLocks noChangeArrowheads="1"/>
          </p:cNvSpPr>
          <p:nvPr/>
        </p:nvSpPr>
        <p:spPr bwMode="auto">
          <a:xfrm>
            <a:off x="6374607" y="2942517"/>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1000" dirty="0">
                <a:solidFill>
                  <a:schemeClr val="bg1"/>
                </a:solidFill>
                <a:latin typeface="Impact" pitchFamily="34" charset="0"/>
              </a:rPr>
              <a:t>KEY WORDS</a:t>
            </a:r>
            <a:endParaRPr lang="zh-CN" altLang="zh-CN" sz="1000" dirty="0">
              <a:solidFill>
                <a:schemeClr val="bg1"/>
              </a:solidFill>
              <a:latin typeface="Impact" pitchFamily="34" charset="0"/>
            </a:endParaRPr>
          </a:p>
        </p:txBody>
      </p:sp>
      <p:sp>
        <p:nvSpPr>
          <p:cNvPr id="18454" name="Rectangle 22"/>
          <p:cNvSpPr>
            <a:spLocks noChangeArrowheads="1"/>
          </p:cNvSpPr>
          <p:nvPr/>
        </p:nvSpPr>
        <p:spPr bwMode="auto">
          <a:xfrm>
            <a:off x="539750" y="1431399"/>
            <a:ext cx="3887788"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p>
        </p:txBody>
      </p:sp>
      <p:sp>
        <p:nvSpPr>
          <p:cNvPr id="18455" name="Rectangle 23"/>
          <p:cNvSpPr>
            <a:spLocks noChangeArrowheads="1"/>
          </p:cNvSpPr>
          <p:nvPr/>
        </p:nvSpPr>
        <p:spPr bwMode="auto">
          <a:xfrm>
            <a:off x="539750" y="22238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01</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6" name="Line 24"/>
          <p:cNvSpPr>
            <a:spLocks noChangeShapeType="1"/>
          </p:cNvSpPr>
          <p:nvPr/>
        </p:nvSpPr>
        <p:spPr bwMode="auto">
          <a:xfrm>
            <a:off x="539750" y="26223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7" name="Rectangle 25"/>
          <p:cNvSpPr>
            <a:spLocks noChangeArrowheads="1"/>
          </p:cNvSpPr>
          <p:nvPr/>
        </p:nvSpPr>
        <p:spPr bwMode="auto">
          <a:xfrm>
            <a:off x="539750" y="28717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02</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8" name="Line 26"/>
          <p:cNvSpPr>
            <a:spLocks noChangeShapeType="1"/>
          </p:cNvSpPr>
          <p:nvPr/>
        </p:nvSpPr>
        <p:spPr bwMode="auto">
          <a:xfrm>
            <a:off x="539750" y="32702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9" name="Rectangle 27"/>
          <p:cNvSpPr>
            <a:spLocks noChangeArrowheads="1"/>
          </p:cNvSpPr>
          <p:nvPr/>
        </p:nvSpPr>
        <p:spPr bwMode="auto">
          <a:xfrm>
            <a:off x="539750" y="3549777"/>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03</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0" name="Line 28"/>
          <p:cNvSpPr>
            <a:spLocks noChangeShapeType="1"/>
          </p:cNvSpPr>
          <p:nvPr/>
        </p:nvSpPr>
        <p:spPr bwMode="auto">
          <a:xfrm>
            <a:off x="539750" y="3948363"/>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1" name="Rectangle 29"/>
          <p:cNvSpPr>
            <a:spLocks noChangeArrowheads="1"/>
          </p:cNvSpPr>
          <p:nvPr/>
        </p:nvSpPr>
        <p:spPr bwMode="auto">
          <a:xfrm>
            <a:off x="539750" y="4204029"/>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04</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2" name="Line 30"/>
          <p:cNvSpPr>
            <a:spLocks noChangeShapeType="1"/>
          </p:cNvSpPr>
          <p:nvPr/>
        </p:nvSpPr>
        <p:spPr bwMode="auto">
          <a:xfrm>
            <a:off x="539750" y="4602615"/>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4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98991"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问题评估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相关对策</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相关建议与论文总结</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981926"/>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797719"/>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30137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153" name="椭圆 6152"/>
          <p:cNvSpPr/>
          <p:nvPr/>
        </p:nvSpPr>
        <p:spPr>
          <a:xfrm>
            <a:off x="4319972" y="1394230"/>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49" name="Rectangle 24"/>
          <p:cNvSpPr>
            <a:spLocks noChangeArrowheads="1"/>
          </p:cNvSpPr>
          <p:nvPr/>
        </p:nvSpPr>
        <p:spPr bwMode="auto">
          <a:xfrm>
            <a:off x="5148064" y="2156406"/>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0" name="椭圆 49"/>
          <p:cNvSpPr/>
          <p:nvPr/>
        </p:nvSpPr>
        <p:spPr>
          <a:xfrm>
            <a:off x="4319972" y="2249259"/>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1" name="Rectangle 24"/>
          <p:cNvSpPr>
            <a:spLocks noChangeArrowheads="1"/>
          </p:cNvSpPr>
          <p:nvPr/>
        </p:nvSpPr>
        <p:spPr bwMode="auto">
          <a:xfrm>
            <a:off x="5148064" y="3004808"/>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2" name="椭圆 51"/>
          <p:cNvSpPr/>
          <p:nvPr/>
        </p:nvSpPr>
        <p:spPr>
          <a:xfrm>
            <a:off x="4319972" y="3097661"/>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3" name="Rectangle 24"/>
          <p:cNvSpPr>
            <a:spLocks noChangeArrowheads="1"/>
          </p:cNvSpPr>
          <p:nvPr/>
        </p:nvSpPr>
        <p:spPr bwMode="auto">
          <a:xfrm>
            <a:off x="5148064" y="385983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椭圆 53"/>
          <p:cNvSpPr/>
          <p:nvPr/>
        </p:nvSpPr>
        <p:spPr>
          <a:xfrm>
            <a:off x="4319972" y="3952689"/>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3838610" y="1433732"/>
            <a:ext cx="1466781" cy="1470263"/>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570485" y="2169873"/>
            <a:ext cx="1468800" cy="1470263"/>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3103705" y="2169873"/>
            <a:ext cx="1466781" cy="1470263"/>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3838610" y="2903994"/>
            <a:ext cx="1466781" cy="1472282"/>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42084" y="1343861"/>
            <a:ext cx="244824" cy="32905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7085266" y="1345376"/>
            <a:ext cx="273430" cy="3240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7081900" y="3188749"/>
            <a:ext cx="280162" cy="369454"/>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02541" y="3226452"/>
            <a:ext cx="323910" cy="302127"/>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838609" y="2442187"/>
            <a:ext cx="495649" cy="461807"/>
          </a:xfrm>
          <a:prstGeom prst="rect">
            <a:avLst/>
          </a:prstGeom>
        </p:spPr>
        <p:txBody>
          <a:bodyPr wrap="none">
            <a:spAutoFit/>
          </a:bodyPr>
          <a:lstStyle/>
          <a:p>
            <a:pPr lvl="0" algn="ctr"/>
            <a:r>
              <a:rPr lang="en-US" altLang="zh-CN" sz="2400" b="1" dirty="0">
                <a:solidFill>
                  <a:srgbClr val="FFFFFF"/>
                </a:solidFill>
              </a:rPr>
              <a:t>01</a:t>
            </a:r>
          </a:p>
        </p:txBody>
      </p:sp>
      <p:sp>
        <p:nvSpPr>
          <p:cNvPr id="16" name="矩形 15"/>
          <p:cNvSpPr/>
          <p:nvPr/>
        </p:nvSpPr>
        <p:spPr>
          <a:xfrm>
            <a:off x="3176150" y="2905005"/>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7" name="矩形 16"/>
          <p:cNvSpPr/>
          <p:nvPr/>
        </p:nvSpPr>
        <p:spPr>
          <a:xfrm>
            <a:off x="4568857" y="2257526"/>
            <a:ext cx="495650" cy="461807"/>
          </a:xfrm>
          <a:prstGeom prst="rect">
            <a:avLst/>
          </a:prstGeom>
        </p:spPr>
        <p:txBody>
          <a:bodyPr wrap="none">
            <a:spAutoFit/>
          </a:bodyPr>
          <a:lstStyle/>
          <a:p>
            <a:pPr lvl="0" algn="ctr"/>
            <a:r>
              <a:rPr lang="en-US" altLang="zh-CN" sz="2400" b="1" dirty="0">
                <a:solidFill>
                  <a:srgbClr val="FFFFFF"/>
                </a:solidFill>
              </a:rPr>
              <a:t>02</a:t>
            </a:r>
          </a:p>
        </p:txBody>
      </p:sp>
      <p:sp>
        <p:nvSpPr>
          <p:cNvPr id="18" name="矩形 17"/>
          <p:cNvSpPr/>
          <p:nvPr/>
        </p:nvSpPr>
        <p:spPr>
          <a:xfrm>
            <a:off x="4162335" y="1813384"/>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9" name="矩形 18"/>
          <p:cNvSpPr/>
          <p:nvPr/>
        </p:nvSpPr>
        <p:spPr>
          <a:xfrm>
            <a:off x="4809235" y="2905005"/>
            <a:ext cx="495650" cy="461807"/>
          </a:xfrm>
          <a:prstGeom prst="rect">
            <a:avLst/>
          </a:prstGeom>
        </p:spPr>
        <p:txBody>
          <a:bodyPr wrap="none">
            <a:spAutoFit/>
          </a:bodyPr>
          <a:lstStyle/>
          <a:p>
            <a:pPr lvl="0" algn="ctr"/>
            <a:r>
              <a:rPr lang="en-US" altLang="zh-CN" sz="2400" b="1" dirty="0">
                <a:solidFill>
                  <a:srgbClr val="FFFFFF"/>
                </a:solidFill>
              </a:rPr>
              <a:t>03</a:t>
            </a:r>
          </a:p>
        </p:txBody>
      </p:sp>
      <p:sp>
        <p:nvSpPr>
          <p:cNvPr id="20" name="矩形 19"/>
          <p:cNvSpPr/>
          <p:nvPr/>
        </p:nvSpPr>
        <p:spPr>
          <a:xfrm>
            <a:off x="5148064" y="2649758"/>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1" name="矩形 20"/>
          <p:cNvSpPr/>
          <p:nvPr/>
        </p:nvSpPr>
        <p:spPr>
          <a:xfrm>
            <a:off x="4090625" y="3135908"/>
            <a:ext cx="495650" cy="461807"/>
          </a:xfrm>
          <a:prstGeom prst="rect">
            <a:avLst/>
          </a:prstGeom>
        </p:spPr>
        <p:txBody>
          <a:bodyPr wrap="none">
            <a:spAutoFit/>
          </a:bodyPr>
          <a:lstStyle/>
          <a:p>
            <a:pPr lvl="0" algn="ctr"/>
            <a:r>
              <a:rPr lang="en-US" altLang="zh-CN" sz="2400" b="1" dirty="0">
                <a:solidFill>
                  <a:srgbClr val="FFFFFF"/>
                </a:solidFill>
              </a:rPr>
              <a:t>04</a:t>
            </a:r>
          </a:p>
        </p:txBody>
      </p:sp>
      <p:sp>
        <p:nvSpPr>
          <p:cNvPr id="22" name="矩形 21"/>
          <p:cNvSpPr/>
          <p:nvPr/>
        </p:nvSpPr>
        <p:spPr>
          <a:xfrm>
            <a:off x="4162335" y="3770161"/>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3" name="Rectangle 24"/>
          <p:cNvSpPr>
            <a:spLocks noChangeArrowheads="1"/>
          </p:cNvSpPr>
          <p:nvPr/>
        </p:nvSpPr>
        <p:spPr bwMode="auto">
          <a:xfrm>
            <a:off x="942707"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6300192"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Rectangle 24"/>
          <p:cNvSpPr>
            <a:spLocks noChangeArrowheads="1"/>
          </p:cNvSpPr>
          <p:nvPr/>
        </p:nvSpPr>
        <p:spPr bwMode="auto">
          <a:xfrm>
            <a:off x="6300192"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1" name="组合 30"/>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Freeform 8"/>
          <p:cNvSpPr/>
          <p:nvPr/>
        </p:nvSpPr>
        <p:spPr bwMode="auto">
          <a:xfrm>
            <a:off x="4583114"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a:noFill/>
          </a:ln>
        </p:spPr>
        <p:txBody>
          <a:bodyPr/>
          <a:lstStyle/>
          <a:p>
            <a:endParaRPr lang="zh-CN" altLang="en-US"/>
          </a:p>
        </p:txBody>
      </p:sp>
      <p:sp>
        <p:nvSpPr>
          <p:cNvPr id="19465" name="Freeform 9"/>
          <p:cNvSpPr/>
          <p:nvPr/>
        </p:nvSpPr>
        <p:spPr bwMode="auto">
          <a:xfrm>
            <a:off x="3544889"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1"/>
          </a:solidFill>
          <a:ln>
            <a:noFill/>
          </a:ln>
        </p:spPr>
        <p:txBody>
          <a:bodyPr/>
          <a:lstStyle/>
          <a:p>
            <a:endParaRPr lang="zh-CN" altLang="en-US"/>
          </a:p>
        </p:txBody>
      </p:sp>
      <p:sp>
        <p:nvSpPr>
          <p:cNvPr id="19466" name="Freeform 10"/>
          <p:cNvSpPr/>
          <p:nvPr/>
        </p:nvSpPr>
        <p:spPr bwMode="auto">
          <a:xfrm>
            <a:off x="4583114"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4"/>
          </a:solidFill>
          <a:ln>
            <a:noFill/>
          </a:ln>
        </p:spPr>
        <p:txBody>
          <a:bodyPr/>
          <a:lstStyle/>
          <a:p>
            <a:endParaRPr lang="zh-CN" altLang="en-US"/>
          </a:p>
        </p:txBody>
      </p:sp>
      <p:sp>
        <p:nvSpPr>
          <p:cNvPr id="19467" name="Freeform 11"/>
          <p:cNvSpPr/>
          <p:nvPr/>
        </p:nvSpPr>
        <p:spPr bwMode="auto">
          <a:xfrm>
            <a:off x="3544889"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5"/>
          </a:solidFill>
          <a:ln>
            <a:noFill/>
          </a:ln>
        </p:spPr>
        <p:txBody>
          <a:bodyPr/>
          <a:lstStyle/>
          <a:p>
            <a:endParaRPr lang="zh-CN" altLang="en-US"/>
          </a:p>
        </p:txBody>
      </p:sp>
      <p:sp>
        <p:nvSpPr>
          <p:cNvPr id="19468" name="Freeform 12"/>
          <p:cNvSpPr/>
          <p:nvPr/>
        </p:nvSpPr>
        <p:spPr bwMode="auto">
          <a:xfrm>
            <a:off x="3025775" y="2318424"/>
            <a:ext cx="1011238" cy="116558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6"/>
          </a:solidFill>
          <a:ln>
            <a:noFill/>
          </a:ln>
        </p:spPr>
        <p:txBody>
          <a:bodyPr/>
          <a:lstStyle/>
          <a:p>
            <a:endParaRPr lang="zh-CN" altLang="en-US"/>
          </a:p>
        </p:txBody>
      </p:sp>
      <p:sp>
        <p:nvSpPr>
          <p:cNvPr id="19469" name="Freeform 13"/>
          <p:cNvSpPr/>
          <p:nvPr/>
        </p:nvSpPr>
        <p:spPr bwMode="auto">
          <a:xfrm>
            <a:off x="5102226" y="2318424"/>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3"/>
          </a:solidFill>
          <a:ln>
            <a:noFill/>
          </a:ln>
        </p:spPr>
        <p:txBody>
          <a:bodyPr/>
          <a:lstStyle/>
          <a:p>
            <a:endParaRPr lang="zh-CN" altLang="en-US"/>
          </a:p>
        </p:txBody>
      </p:sp>
      <p:sp>
        <p:nvSpPr>
          <p:cNvPr id="19482" name="Freeform 26"/>
          <p:cNvSpPr>
            <a:spLocks noEditPoints="1"/>
          </p:cNvSpPr>
          <p:nvPr/>
        </p:nvSpPr>
        <p:spPr bwMode="auto">
          <a:xfrm>
            <a:off x="3878263" y="1826148"/>
            <a:ext cx="349250" cy="352534"/>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27"/>
          <p:cNvSpPr>
            <a:spLocks noEditPoints="1"/>
          </p:cNvSpPr>
          <p:nvPr/>
        </p:nvSpPr>
        <p:spPr bwMode="auto">
          <a:xfrm>
            <a:off x="3395664" y="2724950"/>
            <a:ext cx="276225" cy="352534"/>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28"/>
          <p:cNvSpPr>
            <a:spLocks noEditPoints="1"/>
          </p:cNvSpPr>
          <p:nvPr/>
        </p:nvSpPr>
        <p:spPr bwMode="auto">
          <a:xfrm>
            <a:off x="5449888" y="2731302"/>
            <a:ext cx="315912" cy="339830"/>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29"/>
          <p:cNvSpPr>
            <a:spLocks noEditPoints="1"/>
          </p:cNvSpPr>
          <p:nvPr/>
        </p:nvSpPr>
        <p:spPr bwMode="auto">
          <a:xfrm>
            <a:off x="4959350" y="1832500"/>
            <a:ext cx="287338" cy="339830"/>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30"/>
          <p:cNvSpPr>
            <a:spLocks noEditPoints="1"/>
          </p:cNvSpPr>
          <p:nvPr/>
        </p:nvSpPr>
        <p:spPr bwMode="auto">
          <a:xfrm>
            <a:off x="4962525" y="3599932"/>
            <a:ext cx="280988" cy="352534"/>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31"/>
          <p:cNvSpPr>
            <a:spLocks noEditPoints="1"/>
          </p:cNvSpPr>
          <p:nvPr/>
        </p:nvSpPr>
        <p:spPr bwMode="auto">
          <a:xfrm>
            <a:off x="3930650" y="3626928"/>
            <a:ext cx="239713" cy="346182"/>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Rectangle 32"/>
          <p:cNvSpPr>
            <a:spLocks noChangeArrowheads="1"/>
          </p:cNvSpPr>
          <p:nvPr/>
        </p:nvSpPr>
        <p:spPr bwMode="auto">
          <a:xfrm>
            <a:off x="5775326" y="1660996"/>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2"/>
                </a:solidFill>
                <a:latin typeface="Impact" pitchFamily="34" charset="0"/>
              </a:rPr>
              <a:t>02</a:t>
            </a:r>
            <a:endParaRPr lang="zh-CN" altLang="en-US" sz="2000" dirty="0">
              <a:solidFill>
                <a:schemeClr val="accent2"/>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0" name="Rectangle 34"/>
          <p:cNvSpPr>
            <a:spLocks noChangeArrowheads="1"/>
          </p:cNvSpPr>
          <p:nvPr/>
        </p:nvSpPr>
        <p:spPr bwMode="auto">
          <a:xfrm>
            <a:off x="6327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3"/>
                </a:solidFill>
                <a:latin typeface="Impact" pitchFamily="34" charset="0"/>
              </a:rPr>
              <a:t>04</a:t>
            </a:r>
            <a:endParaRPr lang="zh-CN" altLang="en-US" sz="2000" dirty="0">
              <a:solidFill>
                <a:schemeClr val="accent3"/>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5" name="Rectangle 39"/>
          <p:cNvSpPr>
            <a:spLocks noChangeArrowheads="1"/>
          </p:cNvSpPr>
          <p:nvPr/>
        </p:nvSpPr>
        <p:spPr bwMode="auto">
          <a:xfrm>
            <a:off x="5775326" y="3458601"/>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4"/>
                </a:solidFill>
                <a:latin typeface="Impact" pitchFamily="34" charset="0"/>
              </a:rPr>
              <a:t>06</a:t>
            </a:r>
            <a:endParaRPr lang="zh-CN" altLang="en-US" sz="2000" dirty="0">
              <a:solidFill>
                <a:schemeClr val="accent4"/>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7" name="Rectangle 41"/>
          <p:cNvSpPr>
            <a:spLocks noChangeArrowheads="1"/>
          </p:cNvSpPr>
          <p:nvPr/>
        </p:nvSpPr>
        <p:spPr bwMode="auto">
          <a:xfrm>
            <a:off x="862013" y="1660996"/>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1"/>
                </a:solidFill>
                <a:latin typeface="Impact" pitchFamily="34" charset="0"/>
              </a:rPr>
              <a:t>01</a:t>
            </a:r>
            <a:endParaRPr lang="zh-CN" altLang="en-US" sz="2000" dirty="0">
              <a:solidFill>
                <a:schemeClr val="accent1"/>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8" name="Rectangle 42"/>
          <p:cNvSpPr>
            <a:spLocks noChangeArrowheads="1"/>
          </p:cNvSpPr>
          <p:nvPr/>
        </p:nvSpPr>
        <p:spPr bwMode="auto">
          <a:xfrm>
            <a:off x="358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6"/>
                </a:solidFill>
                <a:latin typeface="Impact" pitchFamily="34" charset="0"/>
              </a:rPr>
              <a:t>03</a:t>
            </a:r>
            <a:endParaRPr lang="zh-CN" altLang="en-US" sz="2000" dirty="0">
              <a:solidFill>
                <a:schemeClr val="accent6"/>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9" name="Rectangle 43"/>
          <p:cNvSpPr>
            <a:spLocks noChangeArrowheads="1"/>
          </p:cNvSpPr>
          <p:nvPr/>
        </p:nvSpPr>
        <p:spPr bwMode="auto">
          <a:xfrm>
            <a:off x="862013" y="3458601"/>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5"/>
                </a:solidFill>
                <a:latin typeface="Impact" pitchFamily="34" charset="0"/>
              </a:rPr>
              <a:t>05</a:t>
            </a:r>
            <a:endParaRPr lang="zh-CN" altLang="en-US" sz="2000" dirty="0">
              <a:solidFill>
                <a:schemeClr val="accent5"/>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p:nvPr/>
        </p:nvSpPr>
        <p:spPr bwMode="auto">
          <a:xfrm>
            <a:off x="3963176" y="3639615"/>
            <a:ext cx="1193815" cy="1512442"/>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endParaRPr lang="zh-CN" altLang="en-US"/>
          </a:p>
        </p:txBody>
      </p:sp>
      <p:sp>
        <p:nvSpPr>
          <p:cNvPr id="4" name="Freeform 11"/>
          <p:cNvSpPr/>
          <p:nvPr/>
        </p:nvSpPr>
        <p:spPr bwMode="auto">
          <a:xfrm>
            <a:off x="5081034" y="3004533"/>
            <a:ext cx="1342863" cy="116837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endParaRPr lang="zh-CN" altLang="en-US"/>
          </a:p>
        </p:txBody>
      </p:sp>
      <p:sp>
        <p:nvSpPr>
          <p:cNvPr id="5" name="Freeform 12"/>
          <p:cNvSpPr/>
          <p:nvPr/>
        </p:nvSpPr>
        <p:spPr bwMode="auto">
          <a:xfrm>
            <a:off x="4430382" y="1692793"/>
            <a:ext cx="1139356" cy="204287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endParaRPr lang="zh-CN" altLang="en-US"/>
          </a:p>
        </p:txBody>
      </p:sp>
      <p:sp>
        <p:nvSpPr>
          <p:cNvPr id="6" name="Freeform 13"/>
          <p:cNvSpPr/>
          <p:nvPr/>
        </p:nvSpPr>
        <p:spPr bwMode="auto">
          <a:xfrm>
            <a:off x="3332589" y="1797446"/>
            <a:ext cx="1278371" cy="186654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endParaRPr lang="zh-CN" altLang="en-US"/>
          </a:p>
        </p:txBody>
      </p:sp>
      <p:sp>
        <p:nvSpPr>
          <p:cNvPr id="7" name="Freeform 14"/>
          <p:cNvSpPr/>
          <p:nvPr/>
        </p:nvSpPr>
        <p:spPr bwMode="auto">
          <a:xfrm>
            <a:off x="2548655" y="3069044"/>
            <a:ext cx="1417387" cy="96911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endParaRPr lang="zh-CN" altLang="en-US"/>
          </a:p>
        </p:txBody>
      </p:sp>
      <p:sp>
        <p:nvSpPr>
          <p:cNvPr id="11"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1331640" y="163535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3" name="Rectangle 24"/>
          <p:cNvSpPr>
            <a:spLocks noChangeArrowheads="1"/>
          </p:cNvSpPr>
          <p:nvPr/>
        </p:nvSpPr>
        <p:spPr bwMode="auto">
          <a:xfrm>
            <a:off x="5502107" y="113114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88224" y="325682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Oval 9"/>
          <p:cNvSpPr>
            <a:spLocks noChangeArrowheads="1"/>
          </p:cNvSpPr>
          <p:nvPr/>
        </p:nvSpPr>
        <p:spPr bwMode="auto">
          <a:xfrm>
            <a:off x="2627314" y="2834245"/>
            <a:ext cx="733425" cy="733651"/>
          </a:xfrm>
          <a:prstGeom prst="ellipse">
            <a:avLst/>
          </a:prstGeom>
          <a:solidFill>
            <a:schemeClr val="accent3"/>
          </a:solidFill>
          <a:ln>
            <a:noFill/>
          </a:ln>
        </p:spPr>
        <p:txBody>
          <a:bodyPr/>
          <a:lstStyle/>
          <a:p>
            <a:endParaRPr lang="zh-CN" altLang="en-US"/>
          </a:p>
        </p:txBody>
      </p:sp>
      <p:sp>
        <p:nvSpPr>
          <p:cNvPr id="27658" name="Oval 10"/>
          <p:cNvSpPr>
            <a:spLocks noChangeArrowheads="1"/>
          </p:cNvSpPr>
          <p:nvPr/>
        </p:nvSpPr>
        <p:spPr bwMode="auto">
          <a:xfrm>
            <a:off x="1547813" y="2270509"/>
            <a:ext cx="641350" cy="635196"/>
          </a:xfrm>
          <a:prstGeom prst="ellipse">
            <a:avLst/>
          </a:prstGeom>
          <a:solidFill>
            <a:schemeClr val="accent4"/>
          </a:solidFill>
          <a:ln>
            <a:noFill/>
          </a:ln>
        </p:spPr>
        <p:txBody>
          <a:bodyPr/>
          <a:lstStyle/>
          <a:p>
            <a:endParaRPr lang="zh-CN" altLang="en-US"/>
          </a:p>
        </p:txBody>
      </p:sp>
      <p:sp>
        <p:nvSpPr>
          <p:cNvPr id="27659" name="Oval 11"/>
          <p:cNvSpPr>
            <a:spLocks noChangeArrowheads="1"/>
          </p:cNvSpPr>
          <p:nvPr/>
        </p:nvSpPr>
        <p:spPr bwMode="auto">
          <a:xfrm>
            <a:off x="890588" y="2032310"/>
            <a:ext cx="366712" cy="366825"/>
          </a:xfrm>
          <a:prstGeom prst="ellipse">
            <a:avLst/>
          </a:prstGeom>
          <a:solidFill>
            <a:schemeClr val="accent5"/>
          </a:solidFill>
          <a:ln>
            <a:noFill/>
          </a:ln>
        </p:spPr>
        <p:txBody>
          <a:bodyPr/>
          <a:lstStyle/>
          <a:p>
            <a:endParaRPr lang="zh-CN" altLang="en-US"/>
          </a:p>
        </p:txBody>
      </p:sp>
      <p:sp>
        <p:nvSpPr>
          <p:cNvPr id="27660" name="Oval 12"/>
          <p:cNvSpPr>
            <a:spLocks noChangeArrowheads="1"/>
          </p:cNvSpPr>
          <p:nvPr/>
        </p:nvSpPr>
        <p:spPr bwMode="auto">
          <a:xfrm>
            <a:off x="552450" y="2335616"/>
            <a:ext cx="255588" cy="255667"/>
          </a:xfrm>
          <a:prstGeom prst="ellipse">
            <a:avLst/>
          </a:prstGeom>
          <a:solidFill>
            <a:schemeClr val="accent1"/>
          </a:solidFill>
          <a:ln>
            <a:noFill/>
          </a:ln>
        </p:spPr>
        <p:txBody>
          <a:bodyPr/>
          <a:lstStyle/>
          <a:p>
            <a:endParaRPr lang="zh-CN" altLang="en-US"/>
          </a:p>
        </p:txBody>
      </p:sp>
      <p:sp>
        <p:nvSpPr>
          <p:cNvPr id="27661" name="Oval 13"/>
          <p:cNvSpPr>
            <a:spLocks noChangeArrowheads="1"/>
          </p:cNvSpPr>
          <p:nvPr/>
        </p:nvSpPr>
        <p:spPr bwMode="auto">
          <a:xfrm>
            <a:off x="230188" y="2335616"/>
            <a:ext cx="176212" cy="176267"/>
          </a:xfrm>
          <a:prstGeom prst="ellipse">
            <a:avLst/>
          </a:prstGeom>
          <a:solidFill>
            <a:schemeClr val="accent3"/>
          </a:solidFill>
          <a:ln>
            <a:noFill/>
          </a:ln>
        </p:spPr>
        <p:txBody>
          <a:bodyPr/>
          <a:lstStyle/>
          <a:p>
            <a:endParaRPr lang="zh-CN" altLang="en-US"/>
          </a:p>
        </p:txBody>
      </p:sp>
      <p:sp>
        <p:nvSpPr>
          <p:cNvPr id="27662" name="Oval 14"/>
          <p:cNvSpPr>
            <a:spLocks noChangeArrowheads="1"/>
          </p:cNvSpPr>
          <p:nvPr/>
        </p:nvSpPr>
        <p:spPr bwMode="auto">
          <a:xfrm>
            <a:off x="-301625" y="2546819"/>
            <a:ext cx="592138" cy="592320"/>
          </a:xfrm>
          <a:prstGeom prst="ellipse">
            <a:avLst/>
          </a:prstGeom>
          <a:solidFill>
            <a:schemeClr val="accent5"/>
          </a:solidFill>
          <a:ln>
            <a:noFill/>
          </a:ln>
        </p:spPr>
        <p:txBody>
          <a:bodyPr/>
          <a:lstStyle/>
          <a:p>
            <a:endParaRPr lang="zh-CN" altLang="en-US"/>
          </a:p>
        </p:txBody>
      </p:sp>
      <p:sp>
        <p:nvSpPr>
          <p:cNvPr id="27663" name="Oval 15"/>
          <p:cNvSpPr>
            <a:spLocks noChangeArrowheads="1"/>
          </p:cNvSpPr>
          <p:nvPr/>
        </p:nvSpPr>
        <p:spPr bwMode="auto">
          <a:xfrm>
            <a:off x="5924550" y="1863983"/>
            <a:ext cx="323850" cy="323950"/>
          </a:xfrm>
          <a:prstGeom prst="ellipse">
            <a:avLst/>
          </a:prstGeom>
          <a:solidFill>
            <a:schemeClr val="accent2"/>
          </a:solidFill>
          <a:ln>
            <a:noFill/>
          </a:ln>
        </p:spPr>
        <p:txBody>
          <a:bodyPr/>
          <a:lstStyle/>
          <a:p>
            <a:endParaRPr lang="zh-CN" altLang="en-US"/>
          </a:p>
        </p:txBody>
      </p:sp>
      <p:sp>
        <p:nvSpPr>
          <p:cNvPr id="27664" name="Oval 16"/>
          <p:cNvSpPr>
            <a:spLocks noChangeArrowheads="1"/>
          </p:cNvSpPr>
          <p:nvPr/>
        </p:nvSpPr>
        <p:spPr bwMode="auto">
          <a:xfrm>
            <a:off x="5924550" y="2584931"/>
            <a:ext cx="323850" cy="323950"/>
          </a:xfrm>
          <a:prstGeom prst="ellipse">
            <a:avLst/>
          </a:prstGeom>
          <a:solidFill>
            <a:schemeClr val="accent3"/>
          </a:solidFill>
          <a:ln>
            <a:noFill/>
          </a:ln>
        </p:spPr>
        <p:txBody>
          <a:bodyPr/>
          <a:lstStyle/>
          <a:p>
            <a:endParaRPr lang="zh-CN" altLang="en-US"/>
          </a:p>
        </p:txBody>
      </p:sp>
      <p:sp>
        <p:nvSpPr>
          <p:cNvPr id="27665" name="Oval 17"/>
          <p:cNvSpPr>
            <a:spLocks noChangeArrowheads="1"/>
          </p:cNvSpPr>
          <p:nvPr/>
        </p:nvSpPr>
        <p:spPr bwMode="auto">
          <a:xfrm>
            <a:off x="5924550" y="3309054"/>
            <a:ext cx="323850" cy="320774"/>
          </a:xfrm>
          <a:prstGeom prst="ellipse">
            <a:avLst/>
          </a:prstGeom>
          <a:solidFill>
            <a:schemeClr val="accent4"/>
          </a:solidFill>
          <a:ln>
            <a:noFill/>
          </a:ln>
        </p:spPr>
        <p:txBody>
          <a:bodyPr/>
          <a:lstStyle/>
          <a:p>
            <a:endParaRPr lang="zh-CN" altLang="en-US"/>
          </a:p>
        </p:txBody>
      </p:sp>
      <p:sp>
        <p:nvSpPr>
          <p:cNvPr id="27666" name="Oval 18"/>
          <p:cNvSpPr>
            <a:spLocks noChangeArrowheads="1"/>
          </p:cNvSpPr>
          <p:nvPr/>
        </p:nvSpPr>
        <p:spPr bwMode="auto">
          <a:xfrm>
            <a:off x="5924550" y="4022061"/>
            <a:ext cx="323850" cy="323950"/>
          </a:xfrm>
          <a:prstGeom prst="ellipse">
            <a:avLst/>
          </a:prstGeom>
          <a:solidFill>
            <a:schemeClr val="accent5"/>
          </a:solidFill>
          <a:ln>
            <a:noFill/>
          </a:ln>
        </p:spPr>
        <p:txBody>
          <a:bodyPr/>
          <a:lstStyle/>
          <a:p>
            <a:endParaRPr lang="zh-CN" altLang="en-US"/>
          </a:p>
        </p:txBody>
      </p:sp>
      <p:grpSp>
        <p:nvGrpSpPr>
          <p:cNvPr id="27667" name="Group 19"/>
          <p:cNvGrpSpPr/>
          <p:nvPr/>
        </p:nvGrpSpPr>
        <p:grpSpPr bwMode="auto">
          <a:xfrm>
            <a:off x="3779838" y="1825871"/>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3" name="Group 25"/>
          <p:cNvGrpSpPr/>
          <p:nvPr/>
        </p:nvGrpSpPr>
        <p:grpSpPr bwMode="auto">
          <a:xfrm>
            <a:off x="6037264" y="4112577"/>
            <a:ext cx="98425" cy="146095"/>
            <a:chOff x="0" y="0"/>
            <a:chExt cx="85" cy="127"/>
          </a:xfrm>
        </p:grpSpPr>
        <p:sp>
          <p:nvSpPr>
            <p:cNvPr id="2767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6" name="Group 28"/>
          <p:cNvGrpSpPr/>
          <p:nvPr/>
        </p:nvGrpSpPr>
        <p:grpSpPr bwMode="auto">
          <a:xfrm>
            <a:off x="6010275" y="3399570"/>
            <a:ext cx="152400" cy="123863"/>
            <a:chOff x="0" y="0"/>
            <a:chExt cx="132" cy="109"/>
          </a:xfrm>
        </p:grpSpPr>
        <p:sp>
          <p:nvSpPr>
            <p:cNvPr id="2767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79" name="Freeform 31"/>
          <p:cNvSpPr>
            <a:spLocks noEditPoints="1"/>
          </p:cNvSpPr>
          <p:nvPr/>
        </p:nvSpPr>
        <p:spPr bwMode="auto">
          <a:xfrm>
            <a:off x="6011864" y="2694501"/>
            <a:ext cx="149225" cy="127039"/>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7680" name="Group 32"/>
          <p:cNvGrpSpPr/>
          <p:nvPr/>
        </p:nvGrpSpPr>
        <p:grpSpPr bwMode="auto">
          <a:xfrm>
            <a:off x="6021388" y="1975143"/>
            <a:ext cx="133350" cy="107983"/>
            <a:chOff x="0" y="0"/>
            <a:chExt cx="116" cy="94"/>
          </a:xfrm>
        </p:grpSpPr>
        <p:sp>
          <p:nvSpPr>
            <p:cNvPr id="2768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3" name="Group 35"/>
          <p:cNvGrpSpPr/>
          <p:nvPr/>
        </p:nvGrpSpPr>
        <p:grpSpPr bwMode="auto">
          <a:xfrm>
            <a:off x="1763713" y="2461068"/>
            <a:ext cx="209550" cy="260430"/>
            <a:chOff x="0" y="0"/>
            <a:chExt cx="156" cy="194"/>
          </a:xfrm>
        </p:grpSpPr>
        <p:sp>
          <p:nvSpPr>
            <p:cNvPr id="27684"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6" name="Group 38"/>
          <p:cNvGrpSpPr/>
          <p:nvPr/>
        </p:nvGrpSpPr>
        <p:grpSpPr bwMode="auto">
          <a:xfrm>
            <a:off x="2878138" y="3035920"/>
            <a:ext cx="241300" cy="320774"/>
            <a:chOff x="0" y="0"/>
            <a:chExt cx="201" cy="269"/>
          </a:xfrm>
        </p:grpSpPr>
        <p:sp>
          <p:nvSpPr>
            <p:cNvPr id="27687"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90" name="Rectangle 42"/>
          <p:cNvSpPr>
            <a:spLocks noChangeArrowheads="1"/>
          </p:cNvSpPr>
          <p:nvPr/>
        </p:nvSpPr>
        <p:spPr bwMode="auto">
          <a:xfrm>
            <a:off x="595314" y="3121671"/>
            <a:ext cx="1728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900" dirty="0">
                <a:solidFill>
                  <a:schemeClr val="accent1"/>
                </a:solidFill>
                <a:latin typeface="Impact" pitchFamily="34" charset="0"/>
              </a:rPr>
              <a:t>TOPIC HEADER HERE</a:t>
            </a:r>
            <a:endParaRPr lang="zh-CN" altLang="en-US" sz="800" dirty="0">
              <a:solidFill>
                <a:schemeClr val="bg1">
                  <a:lumMod val="50000"/>
                </a:schemeClr>
              </a:solidFill>
            </a:endParaRPr>
          </a:p>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7691" name="Rectangle 43"/>
          <p:cNvSpPr>
            <a:spLocks noChangeArrowheads="1"/>
          </p:cNvSpPr>
          <p:nvPr/>
        </p:nvSpPr>
        <p:spPr bwMode="auto">
          <a:xfrm>
            <a:off x="6440488" y="1800463"/>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ONE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2" name="Rectangle 44"/>
          <p:cNvSpPr>
            <a:spLocks noChangeArrowheads="1"/>
          </p:cNvSpPr>
          <p:nvPr/>
        </p:nvSpPr>
        <p:spPr bwMode="auto">
          <a:xfrm>
            <a:off x="6440488" y="2518235"/>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TWO</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3" name="Rectangle 45"/>
          <p:cNvSpPr>
            <a:spLocks noChangeArrowheads="1"/>
          </p:cNvSpPr>
          <p:nvPr/>
        </p:nvSpPr>
        <p:spPr bwMode="auto">
          <a:xfrm>
            <a:off x="6440488" y="3248710"/>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THREE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4" name="Rectangle 46"/>
          <p:cNvSpPr>
            <a:spLocks noChangeArrowheads="1"/>
          </p:cNvSpPr>
          <p:nvPr/>
        </p:nvSpPr>
        <p:spPr bwMode="auto">
          <a:xfrm>
            <a:off x="6440488" y="3953778"/>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FOUR</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5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59" name="组合 58"/>
          <p:cNvGrpSpPr/>
          <p:nvPr/>
        </p:nvGrpSpPr>
        <p:grpSpPr>
          <a:xfrm>
            <a:off x="416158" y="699542"/>
            <a:ext cx="899592" cy="56017"/>
            <a:chOff x="0" y="2842590"/>
            <a:chExt cx="7054752" cy="89199"/>
          </a:xfrm>
        </p:grpSpPr>
        <p:sp>
          <p:nvSpPr>
            <p:cNvPr id="60" name="矩形 5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0" y="1131590"/>
            <a:ext cx="9144000" cy="1883080"/>
          </a:xfrm>
          <a:prstGeom prst="rect">
            <a:avLst/>
          </a:prstGeom>
        </p:spPr>
        <p:txBody>
          <a:bodyPr wrap="square">
            <a:spAutoFit/>
          </a:bodyPr>
          <a:lstStyle/>
          <a:p>
            <a:pPr marL="171450"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SpringSecurity </a:t>
            </a:r>
          </a:p>
          <a:p>
            <a:pPr marL="628650" lvl="1"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http.formLogin() :</a:t>
            </a:r>
            <a:r>
              <a:rPr lang="zh-CN" altLang="en-US" sz="2000" dirty="0">
                <a:ln w="6350">
                  <a:noFill/>
                </a:ln>
                <a:solidFill>
                  <a:schemeClr val="bg1">
                    <a:lumMod val="50000"/>
                  </a:schemeClr>
                </a:solidFill>
                <a:latin typeface="Impact" pitchFamily="34" charset="0"/>
                <a:ea typeface="微软雅黑" pitchFamily="34" charset="-122"/>
              </a:rPr>
              <a:t>处理登录操作</a:t>
            </a:r>
            <a:endParaRPr lang="en-US" altLang="zh-CN" sz="2000" dirty="0">
              <a:ln w="6350">
                <a:noFill/>
              </a:ln>
              <a:solidFill>
                <a:schemeClr val="bg1">
                  <a:lumMod val="50000"/>
                </a:schemeClr>
              </a:solidFill>
              <a:latin typeface="Impact" pitchFamily="34" charset="0"/>
              <a:ea typeface="微软雅黑" pitchFamily="34" charset="-122"/>
            </a:endParaRPr>
          </a:p>
          <a:p>
            <a:pPr marL="628650" lvl="1"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http.logout():</a:t>
            </a:r>
            <a:r>
              <a:rPr lang="zh-CN" altLang="en-US" sz="2000" dirty="0">
                <a:ln w="6350">
                  <a:noFill/>
                </a:ln>
                <a:solidFill>
                  <a:schemeClr val="bg1">
                    <a:lumMod val="50000"/>
                  </a:schemeClr>
                </a:solidFill>
                <a:latin typeface="Impact" pitchFamily="34" charset="0"/>
                <a:ea typeface="微软雅黑" pitchFamily="34" charset="-122"/>
              </a:rPr>
              <a:t>处理注销操作</a:t>
            </a:r>
            <a:endParaRPr lang="en-US" altLang="zh-CN" sz="2000" dirty="0">
              <a:ln w="6350">
                <a:noFill/>
              </a:ln>
              <a:solidFill>
                <a:schemeClr val="bg1">
                  <a:lumMod val="50000"/>
                </a:schemeClr>
              </a:solidFill>
              <a:latin typeface="Impact" pitchFamily="34" charset="0"/>
              <a:ea typeface="微软雅黑" pitchFamily="34" charset="-122"/>
            </a:endParaRPr>
          </a:p>
          <a:p>
            <a:pPr marL="628650" lvl="1"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http.rememberMe():</a:t>
            </a:r>
            <a:r>
              <a:rPr lang="zh-CN" altLang="en-US" sz="2000" dirty="0">
                <a:ln w="6350">
                  <a:noFill/>
                </a:ln>
                <a:solidFill>
                  <a:schemeClr val="bg1">
                    <a:lumMod val="50000"/>
                  </a:schemeClr>
                </a:solidFill>
                <a:latin typeface="Impact" pitchFamily="34" charset="0"/>
                <a:ea typeface="微软雅黑" pitchFamily="34" charset="-122"/>
              </a:rPr>
              <a:t>保存用户</a:t>
            </a:r>
            <a:r>
              <a:rPr lang="en-US" altLang="zh-CN" sz="2000" dirty="0">
                <a:ln w="6350">
                  <a:noFill/>
                </a:ln>
                <a:solidFill>
                  <a:schemeClr val="bg1">
                    <a:lumMod val="50000"/>
                  </a:schemeClr>
                </a:solidFill>
                <a:latin typeface="Impact" pitchFamily="34" charset="0"/>
                <a:ea typeface="微软雅黑" pitchFamily="34" charset="-122"/>
              </a:rPr>
              <a:t>cookie</a:t>
            </a:r>
            <a:r>
              <a:rPr lang="zh-CN" altLang="en-US" sz="2000" dirty="0">
                <a:ln w="6350">
                  <a:noFill/>
                </a:ln>
                <a:solidFill>
                  <a:schemeClr val="bg1">
                    <a:lumMod val="50000"/>
                  </a:schemeClr>
                </a:solidFill>
                <a:latin typeface="Impact" pitchFamily="34" charset="0"/>
                <a:ea typeface="微软雅黑" pitchFamily="34" charset="-122"/>
              </a:rPr>
              <a:t>于自动创建的数据库</a:t>
            </a:r>
            <a:r>
              <a:rPr lang="en-US" altLang="zh-CN" sz="2000" dirty="0">
                <a:ln w="6350">
                  <a:noFill/>
                </a:ln>
                <a:solidFill>
                  <a:schemeClr val="bg1">
                    <a:lumMod val="50000"/>
                  </a:schemeClr>
                </a:solidFill>
                <a:latin typeface="Impact" pitchFamily="34" charset="0"/>
                <a:ea typeface="微软雅黑" pitchFamily="34" charset="-122"/>
              </a:rPr>
              <a:t>persistent_logins</a:t>
            </a:r>
            <a:r>
              <a:rPr lang="zh-CN" altLang="en-US" sz="2000" dirty="0">
                <a:ln w="6350">
                  <a:noFill/>
                </a:ln>
                <a:solidFill>
                  <a:schemeClr val="bg1">
                    <a:lumMod val="50000"/>
                  </a:schemeClr>
                </a:solidFill>
                <a:latin typeface="Impact" pitchFamily="34" charset="0"/>
                <a:ea typeface="微软雅黑" pitchFamily="34" charset="-122"/>
              </a:rPr>
              <a:t>中</a:t>
            </a:r>
          </a:p>
        </p:txBody>
      </p:sp>
      <p:sp>
        <p:nvSpPr>
          <p:cNvPr id="39" name="矩形 38"/>
          <p:cNvSpPr/>
          <p:nvPr/>
        </p:nvSpPr>
        <p:spPr>
          <a:xfrm>
            <a:off x="745006" y="207864"/>
            <a:ext cx="1138170"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登录</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 y="1131590"/>
            <a:ext cx="9180512" cy="2338461"/>
          </a:xfrm>
          <a:prstGeom prst="rect">
            <a:avLst/>
          </a:prstGeom>
        </p:spPr>
        <p:txBody>
          <a:bodyPr wrap="square">
            <a:spAutoFit/>
          </a:bodyPr>
          <a:lstStyle/>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按条件模糊查询货物（单号、货物属性）</a:t>
            </a:r>
            <a:endParaRPr lang="en-US" altLang="zh-CN" sz="2000" dirty="0">
              <a:ln w="6350">
                <a:noFill/>
              </a:ln>
              <a:solidFill>
                <a:schemeClr val="bg1">
                  <a:lumMod val="50000"/>
                </a:schemeClr>
              </a:solidFill>
              <a:latin typeface="Impact" pitchFamily="34" charset="0"/>
              <a:ea typeface="微软雅黑" pitchFamily="34" charset="-122"/>
            </a:endParaRPr>
          </a:p>
          <a:p>
            <a:pPr marL="630000" lvl="2"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货物属性：出入库单号、货物编码、货物名称、出入库日期、供应商或客户资料</a:t>
            </a:r>
            <a:endParaRPr lang="en-US" altLang="zh-CN" sz="2000" dirty="0">
              <a:ln w="6350">
                <a:noFill/>
              </a:ln>
              <a:solidFill>
                <a:schemeClr val="bg1">
                  <a:lumMod val="50000"/>
                </a:schemeClr>
              </a:solidFill>
              <a:latin typeface="Impact" pitchFamily="34" charset="0"/>
              <a:ea typeface="微软雅黑" pitchFamily="34" charset="-122"/>
            </a:endParaRPr>
          </a:p>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删除一项或多项的进</a:t>
            </a:r>
            <a:r>
              <a:rPr lang="en-US" altLang="zh-CN" sz="2000" dirty="0">
                <a:ln w="6350">
                  <a:noFill/>
                </a:ln>
                <a:solidFill>
                  <a:schemeClr val="bg1">
                    <a:lumMod val="50000"/>
                  </a:schemeClr>
                </a:solidFill>
                <a:latin typeface="Impact" pitchFamily="34" charset="0"/>
                <a:ea typeface="微软雅黑" pitchFamily="34" charset="-122"/>
              </a:rPr>
              <a:t>/</a:t>
            </a:r>
            <a:r>
              <a:rPr lang="zh-CN" altLang="en-US" sz="2000" dirty="0">
                <a:ln w="6350">
                  <a:noFill/>
                </a:ln>
                <a:solidFill>
                  <a:schemeClr val="bg1">
                    <a:lumMod val="50000"/>
                  </a:schemeClr>
                </a:solidFill>
                <a:latin typeface="Impact" pitchFamily="34" charset="0"/>
                <a:ea typeface="微软雅黑" pitchFamily="34" charset="-122"/>
              </a:rPr>
              <a:t>出货物订单记录</a:t>
            </a:r>
            <a:endParaRPr lang="en-US" altLang="zh-CN" sz="2000" dirty="0">
              <a:ln w="6350">
                <a:noFill/>
              </a:ln>
              <a:solidFill>
                <a:schemeClr val="bg1">
                  <a:lumMod val="50000"/>
                </a:schemeClr>
              </a:solidFill>
              <a:latin typeface="Impact" pitchFamily="34" charset="0"/>
              <a:ea typeface="微软雅黑" pitchFamily="34" charset="-122"/>
            </a:endParaRPr>
          </a:p>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导出订单</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81D99195-994C-43F8-A6D7-15E5EA905B77}"/>
              </a:ext>
            </a:extLst>
          </p:cNvPr>
          <p:cNvSpPr/>
          <p:nvPr/>
        </p:nvSpPr>
        <p:spPr>
          <a:xfrm>
            <a:off x="745006" y="207864"/>
            <a:ext cx="2818882"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进货查询</a:t>
            </a:r>
            <a:r>
              <a:rPr lang="en-US" altLang="zh-CN" sz="2000" b="1" dirty="0">
                <a:ln w="6350">
                  <a:noFill/>
                </a:ln>
                <a:solidFill>
                  <a:schemeClr val="tx1">
                    <a:lumMod val="50000"/>
                    <a:lumOff val="50000"/>
                  </a:schemeClr>
                </a:solidFill>
                <a:latin typeface="Impact" pitchFamily="34" charset="0"/>
                <a:ea typeface="微软雅黑" pitchFamily="34" charset="-122"/>
              </a:rPr>
              <a:t>/</a:t>
            </a:r>
            <a:r>
              <a:rPr lang="zh-CN" altLang="en-US" sz="2000" b="1" dirty="0">
                <a:ln w="6350">
                  <a:noFill/>
                </a:ln>
                <a:solidFill>
                  <a:schemeClr val="tx1">
                    <a:lumMod val="50000"/>
                    <a:lumOff val="50000"/>
                  </a:schemeClr>
                </a:solidFill>
                <a:latin typeface="Impact" pitchFamily="34" charset="0"/>
                <a:ea typeface="微软雅黑" pitchFamily="34" charset="-122"/>
              </a:rPr>
              <a:t>出货查询</a:t>
            </a:r>
          </a:p>
        </p:txBody>
      </p:sp>
    </p:spTree>
    <p:extLst>
      <p:ext uri="{BB962C8B-B14F-4D97-AF65-F5344CB8AC3E}">
        <p14:creationId xmlns:p14="http://schemas.microsoft.com/office/powerpoint/2010/main" val="337741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7544" y="1131590"/>
            <a:ext cx="8676456" cy="2338461"/>
          </a:xfrm>
          <a:prstGeom prst="rect">
            <a:avLst/>
          </a:prstGeom>
        </p:spPr>
        <p:txBody>
          <a:bodyPr wrap="squar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按照货物编码或货物名称模糊查询库存</a:t>
            </a: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货物入库并生成入库订单</a:t>
            </a: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货物出库并生成出库订单</a:t>
            </a:r>
            <a:endParaRPr lang="en-US" altLang="zh-CN" sz="2000" dirty="0">
              <a:ln w="6350">
                <a:noFill/>
              </a:ln>
              <a:solidFill>
                <a:schemeClr val="bg1">
                  <a:lumMod val="50000"/>
                </a:schemeClr>
              </a:solidFill>
              <a:latin typeface="Impact" pitchFamily="34" charset="0"/>
              <a:ea typeface="微软雅黑" pitchFamily="34" charset="-122"/>
            </a:endParaRPr>
          </a:p>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删除一项或多项的进</a:t>
            </a:r>
            <a:r>
              <a:rPr lang="en-US" altLang="zh-CN" sz="2000" dirty="0">
                <a:ln w="6350">
                  <a:noFill/>
                </a:ln>
                <a:solidFill>
                  <a:schemeClr val="bg1">
                    <a:lumMod val="50000"/>
                  </a:schemeClr>
                </a:solidFill>
                <a:latin typeface="Impact" pitchFamily="34" charset="0"/>
                <a:ea typeface="微软雅黑" pitchFamily="34" charset="-122"/>
              </a:rPr>
              <a:t>/</a:t>
            </a:r>
            <a:r>
              <a:rPr lang="zh-CN" altLang="en-US" sz="2000" dirty="0">
                <a:ln w="6350">
                  <a:noFill/>
                </a:ln>
                <a:solidFill>
                  <a:schemeClr val="bg1">
                    <a:lumMod val="50000"/>
                  </a:schemeClr>
                </a:solidFill>
                <a:latin typeface="Impact" pitchFamily="34" charset="0"/>
                <a:ea typeface="微软雅黑" pitchFamily="34" charset="-122"/>
              </a:rPr>
              <a:t>出库存记录</a:t>
            </a:r>
            <a:endParaRPr lang="en-US" altLang="zh-CN" sz="2000" dirty="0">
              <a:ln w="6350">
                <a:noFill/>
              </a:ln>
              <a:solidFill>
                <a:schemeClr val="bg1">
                  <a:lumMod val="50000"/>
                </a:schemeClr>
              </a:solidFill>
              <a:latin typeface="Impact" pitchFamily="34" charset="0"/>
              <a:ea typeface="微软雅黑" pitchFamily="34" charset="-122"/>
            </a:endParaRPr>
          </a:p>
          <a:p>
            <a:pPr marL="172800" lvl="1"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导出库存记录</a:t>
            </a:r>
          </a:p>
        </p:txBody>
      </p:sp>
      <p:sp>
        <p:nvSpPr>
          <p:cNvPr id="39" name="矩形 38"/>
          <p:cNvSpPr/>
          <p:nvPr/>
        </p:nvSpPr>
        <p:spPr>
          <a:xfrm>
            <a:off x="889022" y="195486"/>
            <a:ext cx="1450730"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库存管理</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381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7544" y="1131590"/>
            <a:ext cx="3920064" cy="1883080"/>
          </a:xfrm>
          <a:prstGeom prst="rect">
            <a:avLst/>
          </a:prstGeom>
        </p:spPr>
        <p:txBody>
          <a:bodyPr wrap="squar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统计近四年的入库货物（图表）</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统计近四年的出库货物（图表）</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统计库存货物（图表）</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统计总订单数</a:t>
            </a:r>
          </a:p>
        </p:txBody>
      </p:sp>
      <p:sp>
        <p:nvSpPr>
          <p:cNvPr id="39" name="矩形 38"/>
          <p:cNvSpPr/>
          <p:nvPr/>
        </p:nvSpPr>
        <p:spPr>
          <a:xfrm>
            <a:off x="769534" y="207864"/>
            <a:ext cx="1138170"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统计</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655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10237" y="1131590"/>
            <a:ext cx="2182008" cy="959750"/>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供应商资料管理</a:t>
            </a: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客户资料管理</a:t>
            </a:r>
          </a:p>
        </p:txBody>
      </p:sp>
      <p:sp>
        <p:nvSpPr>
          <p:cNvPr id="39" name="矩形 38"/>
          <p:cNvSpPr/>
          <p:nvPr/>
        </p:nvSpPr>
        <p:spPr>
          <a:xfrm>
            <a:off x="769534" y="194983"/>
            <a:ext cx="1642226"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资料设置</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109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10237" y="1131590"/>
            <a:ext cx="2182008" cy="1883080"/>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添加用户</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删除用户</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设置用户权限</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禁用或启用用户</a:t>
            </a:r>
          </a:p>
        </p:txBody>
      </p:sp>
      <p:sp>
        <p:nvSpPr>
          <p:cNvPr id="39" name="矩形 38"/>
          <p:cNvSpPr/>
          <p:nvPr/>
        </p:nvSpPr>
        <p:spPr>
          <a:xfrm>
            <a:off x="769534" y="194983"/>
            <a:ext cx="1642226" cy="400110"/>
          </a:xfrm>
          <a:prstGeom prst="rect">
            <a:avLst/>
          </a:prstGeom>
        </p:spPr>
        <p:txBody>
          <a:bodyPr wrap="square">
            <a:spAutoFit/>
          </a:bodyPr>
          <a:lstStyle/>
          <a:p>
            <a:pPr algn="ctr"/>
            <a:r>
              <a:rPr lang="zh-CN" altLang="en-US" sz="2000" b="1" dirty="0">
                <a:ln w="6350">
                  <a:noFill/>
                </a:ln>
                <a:solidFill>
                  <a:schemeClr val="tx1">
                    <a:lumMod val="50000"/>
                    <a:lumOff val="50000"/>
                  </a:schemeClr>
                </a:solidFill>
                <a:latin typeface="Impact" pitchFamily="34" charset="0"/>
                <a:ea typeface="微软雅黑" pitchFamily="34" charset="-122"/>
              </a:rPr>
              <a:t>用户设置</a:t>
            </a:r>
          </a:p>
        </p:txBody>
      </p:sp>
      <p:sp>
        <p:nvSpPr>
          <p:cNvPr id="41" name="矩形 40"/>
          <p:cNvSpPr/>
          <p:nvPr/>
        </p:nvSpPr>
        <p:spPr>
          <a:xfrm>
            <a:off x="340202" y="-49350"/>
            <a:ext cx="790518" cy="769441"/>
          </a:xfrm>
          <a:prstGeom prst="rect">
            <a:avLst/>
          </a:prstGeom>
        </p:spPr>
        <p:txBody>
          <a:bodyPr wrap="square">
            <a:spAutoFit/>
          </a:bodyPr>
          <a:lstStyle/>
          <a:p>
            <a:r>
              <a:rPr lang="en-US" altLang="zh-CN" sz="4400" dirty="0">
                <a:ln w="6350">
                  <a:noFill/>
                </a:ln>
                <a:solidFill>
                  <a:schemeClr val="bg1">
                    <a:lumMod val="50000"/>
                  </a:schemeClr>
                </a:solidFill>
                <a:latin typeface="Impact" pitchFamily="34" charset="0"/>
                <a:ea typeface="微软雅黑" pitchFamily="34" charset="-122"/>
              </a:rPr>
              <a:t>06</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815776"/>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71369528"/>
      </p:ext>
    </p:extLst>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3305</Words>
  <Application>Microsoft Office PowerPoint</Application>
  <PresentationFormat>全屏显示(16:9)</PresentationFormat>
  <Paragraphs>362</Paragraphs>
  <Slides>39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极简毕业答辩</dc:title>
  <dc:creator>第一PPT</dc:creator>
  <cp:keywords>www.1ppt.com</cp:keywords>
  <dc:description>www.1ppt.com</dc:description>
  <cp:lastModifiedBy>烁伟</cp:lastModifiedBy>
  <cp:revision>20</cp:revision>
  <dcterms:created xsi:type="dcterms:W3CDTF">2016-04-09T09:29:00Z</dcterms:created>
  <dcterms:modified xsi:type="dcterms:W3CDTF">2022-04-30T14:20:07Z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