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3"/>
  </p:handoutMasterIdLst>
  <p:sldIdLst>
    <p:sldId id="256" r:id="rId3"/>
    <p:sldId id="274" r:id="rId5"/>
    <p:sldId id="269" r:id="rId6"/>
    <p:sldId id="359" r:id="rId7"/>
    <p:sldId id="271" r:id="rId8"/>
    <p:sldId id="365" r:id="rId9"/>
    <p:sldId id="358" r:id="rId10"/>
    <p:sldId id="272" r:id="rId11"/>
    <p:sldId id="295" r:id="rId12"/>
    <p:sldId id="281" r:id="rId13"/>
    <p:sldId id="276" r:id="rId14"/>
    <p:sldId id="280" r:id="rId15"/>
    <p:sldId id="360" r:id="rId16"/>
    <p:sldId id="285" r:id="rId17"/>
    <p:sldId id="286" r:id="rId18"/>
    <p:sldId id="288" r:id="rId19"/>
    <p:sldId id="294" r:id="rId20"/>
    <p:sldId id="328" r:id="rId21"/>
    <p:sldId id="330" r:id="rId22"/>
    <p:sldId id="364" r:id="rId23"/>
    <p:sldId id="312" r:id="rId24"/>
    <p:sldId id="371" r:id="rId25"/>
    <p:sldId id="321" r:id="rId26"/>
    <p:sldId id="366" r:id="rId27"/>
    <p:sldId id="284" r:id="rId28"/>
    <p:sldId id="370" r:id="rId29"/>
    <p:sldId id="289" r:id="rId30"/>
    <p:sldId id="292" r:id="rId31"/>
    <p:sldId id="293" r:id="rId32"/>
    <p:sldId id="290" r:id="rId33"/>
    <p:sldId id="291" r:id="rId34"/>
    <p:sldId id="304" r:id="rId35"/>
    <p:sldId id="303" r:id="rId36"/>
    <p:sldId id="367" r:id="rId37"/>
    <p:sldId id="374" r:id="rId38"/>
    <p:sldId id="373" r:id="rId39"/>
    <p:sldId id="369" r:id="rId40"/>
    <p:sldId id="377" r:id="rId41"/>
    <p:sldId id="379" r:id="rId42"/>
    <p:sldId id="368" r:id="rId43"/>
    <p:sldId id="375" r:id="rId44"/>
    <p:sldId id="376" r:id="rId45"/>
    <p:sldId id="313" r:id="rId46"/>
    <p:sldId id="381" r:id="rId47"/>
    <p:sldId id="382" r:id="rId48"/>
    <p:sldId id="393" r:id="rId49"/>
    <p:sldId id="322" r:id="rId50"/>
    <p:sldId id="372" r:id="rId51"/>
    <p:sldId id="363" r:id="rId52"/>
    <p:sldId id="383" r:id="rId53"/>
    <p:sldId id="310" r:id="rId54"/>
    <p:sldId id="309" r:id="rId55"/>
    <p:sldId id="305" r:id="rId56"/>
    <p:sldId id="323" r:id="rId57"/>
    <p:sldId id="315" r:id="rId58"/>
    <p:sldId id="388" r:id="rId59"/>
    <p:sldId id="418" r:id="rId60"/>
    <p:sldId id="389" r:id="rId61"/>
    <p:sldId id="357" r:id="rId6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24C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1980"/>
        <p:guide pos="380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handoutMaster" Target="handoutMasters/handoutMaster1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Rectangle 2"/>
          <p:cNvSpPr/>
          <p:nvPr>
            <p:ph type="body" sz="quarter" idx="1"/>
          </p:nvPr>
        </p:nvSpPr>
        <p:spPr/>
        <p:txBody>
          <a:bodyPr wrap="square" lIns="91440" tIns="45720" rIns="91440" bIns="45720" anchor="t"/>
          <a:p>
            <a:pPr lvl="0" eaLnBrk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29.png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4.png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9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55.png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58.png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tags" Target="../tags/tag64.xml"/><Relationship Id="rId2" Type="http://schemas.openxmlformats.org/officeDocument/2006/relationships/image" Target="../media/image59.png"/><Relationship Id="rId1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1021715"/>
          </a:xfrm>
          <a:prstGeom prst="rect">
            <a:avLst/>
          </a:prstGeom>
          <a:solidFill>
            <a:srgbClr val="00524C"/>
          </a:solidFill>
          <a:ln w="12700">
            <a:noFill/>
          </a:ln>
        </p:spPr>
      </p:pic>
      <p:sp>
        <p:nvSpPr>
          <p:cNvPr id="137" name="文本框 136"/>
          <p:cNvSpPr txBox="1"/>
          <p:nvPr/>
        </p:nvSpPr>
        <p:spPr>
          <a:xfrm>
            <a:off x="2272665" y="1313180"/>
            <a:ext cx="7646670" cy="3184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7200" b="1">
                <a:solidFill>
                  <a:schemeClr val="tx1"/>
                </a:solidFill>
              </a:rPr>
              <a:t>实用生物信息学</a:t>
            </a:r>
            <a:r>
              <a:rPr lang="en-US" altLang="zh-CN" sz="8000">
                <a:solidFill>
                  <a:schemeClr val="tx1"/>
                </a:solidFill>
              </a:rPr>
              <a:t> </a:t>
            </a:r>
            <a:endParaRPr lang="en-US" altLang="zh-CN" sz="800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5400" b="1">
                <a:solidFill>
                  <a:schemeClr val="tx1"/>
                </a:solidFill>
              </a:rPr>
              <a:t>Linux 基本命令</a:t>
            </a:r>
            <a:endParaRPr lang="en-US" altLang="zh-CN" sz="5400" b="1">
              <a:solidFill>
                <a:schemeClr val="tx1"/>
              </a:solidFill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8340090" y="5360035"/>
            <a:ext cx="24574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2400" b="1">
                <a:solidFill>
                  <a:schemeClr val="tx1"/>
                </a:solidFill>
              </a:rPr>
              <a:t>廖雪竹</a:t>
            </a:r>
            <a:endParaRPr lang="zh-CN" altLang="en-US" sz="2400" b="1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altLang="zh-CN" sz="2400" b="1">
                <a:solidFill>
                  <a:schemeClr val="tx1"/>
                </a:solidFill>
              </a:rPr>
              <a:t>2021.9.29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76655" y="28067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中国农业科学院深圳农业基因组研究所</a:t>
            </a:r>
            <a:endParaRPr lang="zh-CN" altLang="en-US" sz="24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024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" y="16510"/>
            <a:ext cx="981075" cy="981710"/>
          </a:xfrm>
          <a:prstGeom prst="rect">
            <a:avLst/>
          </a:prstGeom>
          <a:noFill/>
          <a:ln w="12700">
            <a:noFill/>
          </a:ln>
        </p:spPr>
      </p:pic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文件夹处理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250" y="938530"/>
            <a:ext cx="3251200" cy="5492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切换目录</a:t>
            </a:r>
            <a:r>
              <a:rPr lang="zh-CN" altLang="en-US" sz="2400" b="1">
                <a:solidFill>
                  <a:srgbClr val="00524C"/>
                </a:solidFill>
              </a:rPr>
              <a:t>  cd</a:t>
            </a:r>
            <a:endParaRPr lang="zh-CN" altLang="en-US" sz="2400" b="1">
              <a:solidFill>
                <a:srgbClr val="00524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/>
              <a:t>cd [目录]</a:t>
            </a:r>
            <a:endParaRPr lang="zh-CN" altLang="en-US" b="1"/>
          </a:p>
          <a:p>
            <a:endParaRPr lang="zh-CN" altLang="en-US"/>
          </a:p>
          <a:p>
            <a:endParaRPr lang="en-US" altLang="zh-CN" b="1"/>
          </a:p>
          <a:p>
            <a:r>
              <a:rPr lang="en-US" altLang="zh-CN" b="1"/>
              <a:t>cd .  </a:t>
            </a:r>
            <a:endParaRPr lang="en-US" altLang="zh-CN" b="1"/>
          </a:p>
          <a:p>
            <a:r>
              <a:rPr lang="zh-CN" altLang="en-US"/>
              <a:t>进入当前目录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cd .. </a:t>
            </a:r>
            <a:endParaRPr lang="zh-CN" altLang="en-US" b="1"/>
          </a:p>
          <a:p>
            <a:r>
              <a:rPr lang="zh-CN" altLang="en-US"/>
              <a:t>回到上一级目录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cd ~ </a:t>
            </a:r>
            <a:endParaRPr lang="zh-CN" altLang="en-US" b="1"/>
          </a:p>
          <a:p>
            <a:r>
              <a:rPr lang="zh-CN" altLang="en-US"/>
              <a:t>回到用户的</a:t>
            </a:r>
            <a:r>
              <a:rPr lang="en-US" altLang="zh-CN"/>
              <a:t>home</a:t>
            </a:r>
            <a:r>
              <a:rPr lang="zh-CN" altLang="en-US"/>
              <a:t>目录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cd / </a:t>
            </a:r>
            <a:endParaRPr lang="zh-CN" altLang="en-US" b="1"/>
          </a:p>
          <a:p>
            <a:r>
              <a:rPr lang="zh-CN" altLang="en-US"/>
              <a:t>切换到根目录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cd ../usr </a:t>
            </a:r>
            <a:endParaRPr lang="zh-CN" altLang="en-US" b="1"/>
          </a:p>
          <a:p>
            <a:r>
              <a:rPr lang="zh-CN" altLang="en-US"/>
              <a:t>切换到上一层目录的usr目录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625" y="1978025"/>
            <a:ext cx="8111490" cy="367411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49250" y="1054100"/>
            <a:ext cx="3028950" cy="5377180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文件夹处理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73190" y="768350"/>
            <a:ext cx="5685790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00524C"/>
                </a:solidFill>
              </a:rPr>
              <a:t>当前目录 </a:t>
            </a:r>
            <a:r>
              <a:rPr lang="en-US" altLang="zh-CN" sz="2400" b="1">
                <a:solidFill>
                  <a:srgbClr val="00524C"/>
                </a:solidFill>
              </a:rPr>
              <a:t>pwd</a:t>
            </a:r>
            <a:endParaRPr lang="en-US" altLang="zh-CN" sz="2400" b="1">
              <a:solidFill>
                <a:srgbClr val="00524C"/>
              </a:solidFill>
            </a:endParaRPr>
          </a:p>
          <a:p>
            <a:endParaRPr lang="en-US" altLang="zh-CN" sz="2400" b="1">
              <a:solidFill>
                <a:srgbClr val="00524C"/>
              </a:solidFill>
            </a:endParaRPr>
          </a:p>
          <a:p>
            <a:r>
              <a:rPr lang="zh-CN" altLang="en-US" sz="2400" b="1">
                <a:solidFill>
                  <a:srgbClr val="00524C"/>
                </a:solidFill>
              </a:rPr>
              <a:t>文件</a:t>
            </a:r>
            <a:r>
              <a:rPr lang="en-US" altLang="zh-CN" sz="2400" b="1">
                <a:solidFill>
                  <a:srgbClr val="00524C"/>
                </a:solidFill>
              </a:rPr>
              <a:t>/</a:t>
            </a:r>
            <a:r>
              <a:rPr lang="zh-CN" altLang="en-US" sz="2400" b="1">
                <a:solidFill>
                  <a:srgbClr val="00524C"/>
                </a:solidFill>
              </a:rPr>
              <a:t>目录权限</a:t>
            </a:r>
            <a:endParaRPr lang="zh-CN" altLang="en-US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b="1"/>
              <a:t>total </a:t>
            </a:r>
            <a:r>
              <a:rPr lang="en-US" altLang="zh-CN" b="1"/>
              <a:t>5.3M/</a:t>
            </a:r>
            <a:r>
              <a:rPr lang="zh-CN" altLang="en-US" b="1"/>
              <a:t>700K： </a:t>
            </a:r>
            <a:r>
              <a:rPr lang="zh-CN" altLang="en-US"/>
              <a:t>该目录中所有文件所占的空间</a:t>
            </a:r>
            <a:endParaRPr lang="zh-CN" altLang="en-US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b="1"/>
              <a:t>rwx： </a:t>
            </a:r>
            <a:r>
              <a:rPr lang="zh-CN" altLang="en-US"/>
              <a:t>文件属主权限这是前面三位</a:t>
            </a:r>
            <a:endParaRPr lang="zh-CN" altLang="en-US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b="1"/>
              <a:t>r-x： </a:t>
            </a:r>
            <a:r>
              <a:rPr lang="zh-CN" altLang="en-US"/>
              <a:t> 同组用户权限这是中间三位</a:t>
            </a:r>
            <a:endParaRPr lang="zh-CN" altLang="en-US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b="1"/>
              <a:t>r-x：  </a:t>
            </a:r>
            <a:r>
              <a:rPr lang="zh-CN" altLang="en-US"/>
              <a:t>其他用户权限这是最后三位</a:t>
            </a:r>
            <a:endParaRPr lang="zh-CN" altLang="en-US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b="1"/>
              <a:t>1:    </a:t>
            </a:r>
            <a:r>
              <a:rPr lang="zh-CN" altLang="en-US"/>
              <a:t>该文件硬链接的数目</a:t>
            </a:r>
            <a:endParaRPr lang="zh-CN" altLang="en-US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b="1"/>
              <a:t>liaoxuezhu</a:t>
            </a:r>
            <a:r>
              <a:rPr lang="zh-CN" altLang="en-US" b="1"/>
              <a:t>: </a:t>
            </a:r>
            <a:r>
              <a:rPr lang="zh-CN" altLang="en-US"/>
              <a:t>   文件的主人</a:t>
            </a:r>
            <a:endParaRPr lang="zh-CN" altLang="en-US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b="1"/>
              <a:t>wuzhiqiang_group</a:t>
            </a:r>
            <a:r>
              <a:rPr lang="zh-CN" altLang="en-US" b="1"/>
              <a:t>:</a:t>
            </a:r>
            <a:r>
              <a:rPr lang="zh-CN" altLang="en-US"/>
              <a:t>  </a:t>
            </a:r>
            <a:r>
              <a:rPr lang="en-US" altLang="zh-CN"/>
              <a:t>liaoxuezhu</a:t>
            </a:r>
            <a:r>
              <a:rPr lang="zh-CN" altLang="en-US"/>
              <a:t>所在的组</a:t>
            </a:r>
            <a:endParaRPr lang="zh-CN" altLang="en-US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b="1"/>
              <a:t>271K</a:t>
            </a:r>
            <a:r>
              <a:rPr lang="zh-CN" altLang="en-US" b="1"/>
              <a:t>:  </a:t>
            </a:r>
            <a:r>
              <a:rPr lang="zh-CN" altLang="en-US"/>
              <a:t> 文件的大小</a:t>
            </a:r>
            <a:endParaRPr lang="zh-CN" altLang="en-US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b="1"/>
              <a:t>Sep 26 12:40</a:t>
            </a:r>
            <a:r>
              <a:rPr lang="en-US" altLang="zh-CN" b="1"/>
              <a:t>:  </a:t>
            </a:r>
            <a:r>
              <a:rPr lang="en-US" altLang="zh-CN"/>
              <a:t>  </a:t>
            </a:r>
            <a:r>
              <a:rPr lang="zh-CN" altLang="en-US"/>
              <a:t>文件的更新时间</a:t>
            </a:r>
            <a:endParaRPr lang="zh-CN" altLang="en-US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b="1"/>
              <a:t>AP008956.gb: </a:t>
            </a:r>
            <a:r>
              <a:rPr lang="zh-CN" altLang="en-US"/>
              <a:t>   文件名</a:t>
            </a:r>
            <a:endParaRPr lang="zh-CN" altLang="en-US"/>
          </a:p>
          <a:p>
            <a:pPr algn="just"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一共</a:t>
            </a:r>
            <a:r>
              <a:rPr lang="en-US" altLang="zh-CN" sz="2400" b="1">
                <a:solidFill>
                  <a:srgbClr val="FF0000"/>
                </a:solidFill>
              </a:rPr>
              <a:t>9</a:t>
            </a:r>
            <a:r>
              <a:rPr lang="zh-CN" altLang="en-US" sz="2400" b="1">
                <a:solidFill>
                  <a:srgbClr val="FF0000"/>
                </a:solidFill>
              </a:rPr>
              <a:t>列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4650" y="909320"/>
            <a:ext cx="2316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olidFill>
                  <a:srgbClr val="00524C"/>
                </a:solidFill>
                <a:sym typeface="+mn-ea"/>
              </a:rPr>
              <a:t>文件夹目录结构</a:t>
            </a:r>
            <a:endParaRPr lang="zh-CN" altLang="en-US" sz="2400" b="1">
              <a:solidFill>
                <a:srgbClr val="00524C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50" y="1533525"/>
            <a:ext cx="5560695" cy="49085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4650" y="908050"/>
            <a:ext cx="5560695" cy="462280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473190" y="768350"/>
            <a:ext cx="5560695" cy="462280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473190" y="1503045"/>
            <a:ext cx="5560695" cy="5072380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文件夹处理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9870" y="1452880"/>
            <a:ext cx="7412355" cy="5077460"/>
          </a:xfrm>
          <a:prstGeom prst="rect">
            <a:avLst/>
          </a:prstGeom>
          <a:noFill/>
          <a:ln w="25400">
            <a:solidFill>
              <a:srgbClr val="C8C8C8"/>
            </a:solidFill>
            <a:prstDash val="dash"/>
          </a:ln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zh-CN" altLang="en-US" sz="2000" b="1"/>
              <a:t>在linux系统中，</a:t>
            </a:r>
            <a:r>
              <a:rPr lang="zh-CN" altLang="en-US" sz="2000" b="1">
                <a:solidFill>
                  <a:srgbClr val="00524C"/>
                </a:solidFill>
              </a:rPr>
              <a:t>文件或目录的权限</a:t>
            </a:r>
            <a:r>
              <a:rPr lang="zh-CN" altLang="en-US" sz="2000" b="1"/>
              <a:t>可以分为3种:</a:t>
            </a:r>
            <a:endParaRPr lang="zh-CN" altLang="en-US" sz="2000" b="1"/>
          </a:p>
          <a:p>
            <a:pPr marL="285750" indent="-285750">
              <a:lnSpc>
                <a:spcPct val="100000"/>
              </a:lnSpc>
              <a:buFont typeface="Wingdings" panose="05000000000000000000" charset="0"/>
              <a:buChar char="n"/>
            </a:pPr>
            <a:r>
              <a:rPr lang="zh-CN" altLang="en-US" sz="1600" b="1"/>
              <a:t>r:  4 读</a:t>
            </a:r>
            <a:endParaRPr lang="zh-CN" altLang="en-US" sz="1600" b="1"/>
          </a:p>
          <a:p>
            <a:pPr marL="285750" indent="-285750">
              <a:lnSpc>
                <a:spcPct val="100000"/>
              </a:lnSpc>
              <a:buFont typeface="Wingdings" panose="05000000000000000000" charset="0"/>
              <a:buChar char="n"/>
            </a:pPr>
            <a:r>
              <a:rPr lang="zh-CN" altLang="en-US" sz="1600" b="1"/>
              <a:t>w: 2 写</a:t>
            </a:r>
            <a:endParaRPr lang="zh-CN" altLang="en-US" sz="1600" b="1"/>
          </a:p>
          <a:p>
            <a:pPr marL="285750" indent="-285750">
              <a:lnSpc>
                <a:spcPct val="100000"/>
              </a:lnSpc>
              <a:buFont typeface="Wingdings" panose="05000000000000000000" charset="0"/>
              <a:buChar char="n"/>
            </a:pPr>
            <a:r>
              <a:rPr lang="zh-CN" altLang="en-US" sz="1600" b="1"/>
              <a:t>x:  1 执行</a:t>
            </a:r>
            <a:endParaRPr lang="zh-CN" altLang="en-US" sz="1600" b="1"/>
          </a:p>
          <a:p>
            <a:pPr marL="285750" indent="-285750">
              <a:lnSpc>
                <a:spcPct val="100000"/>
              </a:lnSpc>
              <a:buFont typeface="Wingdings" panose="05000000000000000000" charset="0"/>
              <a:buChar char="n"/>
            </a:pPr>
            <a:r>
              <a:rPr lang="en-US" altLang="zh-CN" sz="1600" b="1"/>
              <a:t>-</a:t>
            </a:r>
            <a:r>
              <a:rPr lang="zh-CN" altLang="en-US" sz="1600" b="1"/>
              <a:t>：对应数值0</a:t>
            </a:r>
            <a:endParaRPr lang="zh-CN" altLang="en-US" sz="1600" b="1"/>
          </a:p>
          <a:p>
            <a:pPr marL="285750" indent="-285750">
              <a:lnSpc>
                <a:spcPct val="100000"/>
              </a:lnSpc>
            </a:pPr>
            <a:endParaRPr lang="zh-CN" altLang="en-US" sz="1600"/>
          </a:p>
          <a:p>
            <a:pPr>
              <a:lnSpc>
                <a:spcPct val="100000"/>
              </a:lnSpc>
            </a:pPr>
            <a:r>
              <a:rPr lang="zh-CN" altLang="en-US" sz="1600" b="1">
                <a:solidFill>
                  <a:srgbClr val="FF0000"/>
                </a:solidFill>
              </a:rPr>
              <a:t>rwx = 4 + 2 + 1 = 7 (可读写运行）</a:t>
            </a:r>
            <a:endParaRPr lang="zh-CN" altLang="en-US" sz="1600" b="1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600" b="1">
                <a:solidFill>
                  <a:srgbClr val="FF0000"/>
                </a:solidFill>
              </a:rPr>
              <a:t>rw = 4 + 2 = 6 （可读写不可运行）</a:t>
            </a:r>
            <a:endParaRPr lang="zh-CN" altLang="en-US" sz="1600" b="1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600" b="1">
                <a:solidFill>
                  <a:srgbClr val="FF0000"/>
                </a:solidFill>
              </a:rPr>
              <a:t>rx = 4 +1 = 5 （可读可运行不可写）</a:t>
            </a:r>
            <a:endParaRPr lang="zh-CN" altLang="en-US" sz="1600" b="1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1600"/>
          </a:p>
          <a:p>
            <a:pPr>
              <a:lnSpc>
                <a:spcPct val="100000"/>
              </a:lnSpc>
            </a:pPr>
            <a:endParaRPr lang="zh-CN" altLang="en-US" sz="1600" b="1"/>
          </a:p>
          <a:p>
            <a:pPr>
              <a:lnSpc>
                <a:spcPct val="100000"/>
              </a:lnSpc>
            </a:pPr>
            <a:r>
              <a:rPr lang="zh-CN" altLang="en-US" sz="1600" b="1"/>
              <a:t>最高权限777: (4+2+1) (4+2+1)  (4+2+1)</a:t>
            </a:r>
            <a:endParaRPr lang="zh-CN" altLang="en-US" sz="1600" b="1"/>
          </a:p>
          <a:p>
            <a:pPr>
              <a:lnSpc>
                <a:spcPct val="100000"/>
              </a:lnSpc>
            </a:pPr>
            <a:r>
              <a:rPr lang="zh-CN" altLang="en-US" sz="1600"/>
              <a:t>第一个7:表示当前文件的拥有者的权限,7=4+2+1 可读可写可执行权限</a:t>
            </a:r>
            <a:endParaRPr lang="zh-CN" altLang="en-US" sz="1600"/>
          </a:p>
          <a:p>
            <a:pPr>
              <a:lnSpc>
                <a:spcPct val="100000"/>
              </a:lnSpc>
            </a:pPr>
            <a:r>
              <a:rPr lang="zh-CN" altLang="en-US" sz="1600"/>
              <a:t>第二个7:表示当前文件的所属组（同组用户）权限,7=4+2+1 可读可写可执行权限</a:t>
            </a:r>
            <a:endParaRPr lang="zh-CN" altLang="en-US" sz="1600"/>
          </a:p>
          <a:p>
            <a:pPr>
              <a:lnSpc>
                <a:spcPct val="100000"/>
              </a:lnSpc>
            </a:pPr>
            <a:r>
              <a:rPr lang="zh-CN" altLang="en-US" sz="1600"/>
              <a:t>第三个7:表示当前文件的组外权限,7=4+2+1 可读可写可执行权限</a:t>
            </a:r>
            <a:endParaRPr lang="zh-CN" altLang="en-US" sz="1600"/>
          </a:p>
          <a:p>
            <a:pPr>
              <a:lnSpc>
                <a:spcPct val="100000"/>
              </a:lnSpc>
            </a:pPr>
            <a:endParaRPr lang="zh-CN" altLang="en-US" sz="1600" b="1"/>
          </a:p>
          <a:p>
            <a:pPr>
              <a:lnSpc>
                <a:spcPct val="100000"/>
              </a:lnSpc>
            </a:pPr>
            <a:r>
              <a:rPr lang="zh-CN" altLang="en-US" sz="1600" b="1"/>
              <a:t>755: (4+2+1) (4+1)  (4+1)</a:t>
            </a:r>
            <a:endParaRPr lang="zh-CN" altLang="en-US" sz="1600" b="1"/>
          </a:p>
          <a:p>
            <a:pPr>
              <a:lnSpc>
                <a:spcPct val="100000"/>
              </a:lnSpc>
            </a:pPr>
            <a:r>
              <a:rPr lang="zh-CN" altLang="en-US" sz="1600"/>
              <a:t>第一个7:表示当前文件的拥有者的权限,7=4+2+1 可读可写可执行权限</a:t>
            </a:r>
            <a:endParaRPr lang="zh-CN" altLang="en-US" sz="1600"/>
          </a:p>
          <a:p>
            <a:pPr>
              <a:lnSpc>
                <a:spcPct val="100000"/>
              </a:lnSpc>
            </a:pPr>
            <a:r>
              <a:rPr lang="zh-CN" altLang="en-US" sz="1600"/>
              <a:t>第二个5:表示当前文件的所属组（同组用户）权限,5=4+1 可读可执行权限</a:t>
            </a:r>
            <a:endParaRPr lang="zh-CN" altLang="en-US" sz="1600"/>
          </a:p>
          <a:p>
            <a:pPr>
              <a:lnSpc>
                <a:spcPct val="100000"/>
              </a:lnSpc>
            </a:pPr>
            <a:r>
              <a:rPr lang="zh-CN" altLang="en-US" sz="1600"/>
              <a:t>第三个5:表示当前文件的组外权限,5=4+1 可读可执行权限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7964170" y="1452880"/>
            <a:ext cx="4033520" cy="5077460"/>
          </a:xfrm>
          <a:prstGeom prst="rect">
            <a:avLst/>
          </a:prstGeom>
          <a:noFill/>
          <a:ln w="25400">
            <a:solidFill>
              <a:srgbClr val="C8C8C8"/>
            </a:solidFill>
            <a:prstDash val="dash"/>
          </a:ln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改变文件或目录的权限</a:t>
            </a:r>
            <a:r>
              <a:rPr lang="zh-CN" altLang="en-US" sz="2400" b="1">
                <a:solidFill>
                  <a:srgbClr val="00524C"/>
                </a:solidFill>
              </a:rPr>
              <a:t>chmod</a:t>
            </a:r>
            <a:endParaRPr lang="zh-CN" altLang="en-US" sz="2400" b="1">
              <a:solidFill>
                <a:srgbClr val="00524C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b="1">
              <a:solidFill>
                <a:srgbClr val="00524C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600" b="1"/>
              <a:t>chmod -R [mode=4,2,1 or {a,u,g,o}{+,-,=}{r,w,x,s,t}] [文件或目录] </a:t>
            </a:r>
            <a:endParaRPr lang="zh-CN" altLang="en-US" sz="1600" b="1"/>
          </a:p>
          <a:p>
            <a:pPr>
              <a:lnSpc>
                <a:spcPct val="100000"/>
              </a:lnSpc>
            </a:pPr>
            <a:endParaRPr lang="zh-CN" altLang="en-US" sz="1600"/>
          </a:p>
          <a:p>
            <a:pPr>
              <a:lnSpc>
                <a:spcPct val="100000"/>
              </a:lnSpc>
            </a:pPr>
            <a:endParaRPr lang="zh-CN" altLang="en-US" sz="1600" b="1"/>
          </a:p>
          <a:p>
            <a:pPr>
              <a:lnSpc>
                <a:spcPct val="100000"/>
              </a:lnSpc>
            </a:pPr>
            <a:r>
              <a:rPr lang="zh-CN" altLang="en-US" sz="1600" b="1"/>
              <a:t>chmod a+r file1  </a:t>
            </a:r>
            <a:r>
              <a:rPr lang="zh-CN" altLang="en-US" sz="1600"/>
              <a:t> </a:t>
            </a:r>
            <a:endParaRPr lang="zh-CN" altLang="en-US" sz="1600"/>
          </a:p>
          <a:p>
            <a:pPr>
              <a:lnSpc>
                <a:spcPct val="100000"/>
              </a:lnSpc>
            </a:pPr>
            <a:r>
              <a:rPr lang="zh-CN" altLang="en-US" sz="1600"/>
              <a:t>所有用户对file1有读的权利</a:t>
            </a:r>
            <a:endParaRPr lang="zh-CN" altLang="en-US" sz="1600"/>
          </a:p>
          <a:p>
            <a:pPr>
              <a:lnSpc>
                <a:spcPct val="100000"/>
              </a:lnSpc>
            </a:pPr>
            <a:endParaRPr lang="zh-CN" altLang="en-US" sz="1600" b="1"/>
          </a:p>
          <a:p>
            <a:pPr>
              <a:lnSpc>
                <a:spcPct val="100000"/>
              </a:lnSpc>
            </a:pPr>
            <a:r>
              <a:rPr lang="zh-CN" altLang="en-US" sz="1600" b="1">
                <a:sym typeface="+mn-ea"/>
              </a:rPr>
              <a:t>chmod u=rwx file1</a:t>
            </a:r>
            <a:endParaRPr lang="zh-CN" altLang="en-US" sz="1600" b="1"/>
          </a:p>
          <a:p>
            <a:pPr>
              <a:lnSpc>
                <a:spcPct val="100000"/>
              </a:lnSpc>
            </a:pPr>
            <a:r>
              <a:rPr lang="zh-CN" altLang="en-US" sz="1600">
                <a:sym typeface="+mn-ea"/>
              </a:rPr>
              <a:t>将file1的文件所有者权限设为可读、可写、可执行</a:t>
            </a:r>
            <a:endParaRPr lang="zh-CN" altLang="en-US" sz="1600">
              <a:sym typeface="+mn-ea"/>
            </a:endParaRPr>
          </a:p>
          <a:p>
            <a:pPr>
              <a:lnSpc>
                <a:spcPct val="100000"/>
              </a:lnSpc>
            </a:pPr>
            <a:endParaRPr lang="zh-CN" altLang="en-US" sz="1600"/>
          </a:p>
          <a:p>
            <a:pPr>
              <a:lnSpc>
                <a:spcPct val="100000"/>
              </a:lnSpc>
            </a:pPr>
            <a:r>
              <a:rPr lang="zh-CN" altLang="en-US" sz="1600" b="1">
                <a:sym typeface="+mn-ea"/>
              </a:rPr>
              <a:t>chmod 777 file2</a:t>
            </a:r>
            <a:endParaRPr lang="zh-CN" altLang="en-US" sz="1600" b="1"/>
          </a:p>
          <a:p>
            <a:pPr>
              <a:lnSpc>
                <a:spcPct val="100000"/>
              </a:lnSpc>
            </a:pPr>
            <a:r>
              <a:rPr lang="zh-CN" altLang="en-US" sz="1600">
                <a:sym typeface="+mn-ea"/>
              </a:rPr>
              <a:t>指定file2为所有用户可读、可写、可执行</a:t>
            </a:r>
            <a:endParaRPr lang="zh-CN" altLang="en-US" sz="1600">
              <a:sym typeface="+mn-ea"/>
            </a:endParaRPr>
          </a:p>
          <a:p>
            <a:pPr>
              <a:lnSpc>
                <a:spcPct val="100000"/>
              </a:lnSpc>
            </a:pPr>
            <a:endParaRPr lang="zh-CN" altLang="en-US" sz="1600"/>
          </a:p>
          <a:p>
            <a:pPr>
              <a:lnSpc>
                <a:spcPct val="100000"/>
              </a:lnSpc>
            </a:pPr>
            <a:r>
              <a:rPr lang="zh-CN" altLang="en-US" sz="1600" b="1">
                <a:sym typeface="+mn-ea"/>
              </a:rPr>
              <a:t>chmod -R 644 dir/</a:t>
            </a:r>
            <a:endParaRPr lang="zh-CN" altLang="en-US" sz="1600" b="1"/>
          </a:p>
          <a:p>
            <a:pPr>
              <a:lnSpc>
                <a:spcPct val="100000"/>
              </a:lnSpc>
            </a:pPr>
            <a:r>
              <a:rPr lang="zh-CN" altLang="en-US" sz="1600">
                <a:sym typeface="+mn-ea"/>
              </a:rPr>
              <a:t>将dir目录下的所有文件权限设置为644</a:t>
            </a:r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3611880" y="818515"/>
            <a:ext cx="4966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solidFill>
                  <a:srgbClr val="00524C"/>
                </a:solidFill>
              </a:rPr>
              <a:t>文件</a:t>
            </a:r>
            <a:r>
              <a:rPr lang="en-US" altLang="zh-CN" sz="2800" b="1">
                <a:solidFill>
                  <a:srgbClr val="00524C"/>
                </a:solidFill>
              </a:rPr>
              <a:t>/</a:t>
            </a:r>
            <a:r>
              <a:rPr lang="zh-CN" altLang="en-US" sz="2800" b="1">
                <a:solidFill>
                  <a:srgbClr val="00524C"/>
                </a:solidFill>
              </a:rPr>
              <a:t>目录安全</a:t>
            </a:r>
            <a:endParaRPr lang="zh-CN" altLang="en-US" sz="2800" b="1">
              <a:solidFill>
                <a:srgbClr val="00524C"/>
              </a:solidFill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文件夹处理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445" y="1151255"/>
            <a:ext cx="6274435" cy="5215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2400" b="1">
                <a:solidFill>
                  <a:srgbClr val="00524C"/>
                </a:solidFill>
              </a:rPr>
              <a:t>列出目录文件   ls</a:t>
            </a:r>
            <a:endParaRPr lang="zh-CN" altLang="en-US" sz="2400" b="1">
              <a:solidFill>
                <a:srgbClr val="00524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/>
              <a:t>ls [-alFR] [文件或目录]</a:t>
            </a:r>
            <a:endParaRPr lang="zh-CN" altLang="en-US" b="1"/>
          </a:p>
          <a:p>
            <a:pPr>
              <a:lnSpc>
                <a:spcPct val="150000"/>
              </a:lnSpc>
            </a:pP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</a:rPr>
              <a:t>-l   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列出目录的详细信息</a:t>
            </a:r>
            <a:endParaRPr lang="zh-CN" altLang="en-US" b="1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b="1"/>
              <a:t>-F   附加文件类别，符号在文件名最后</a:t>
            </a:r>
            <a:endParaRPr lang="zh-CN" altLang="en-US" b="1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b="1"/>
              <a:t>-R   陆续显示目录</a:t>
            </a:r>
            <a:endParaRPr lang="zh-CN" altLang="en-US" b="1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</a:rPr>
              <a:t>-a   全部的目录，连同隐藏文件夹一起列出来</a:t>
            </a:r>
            <a:endParaRPr lang="zh-CN" altLang="en-US" b="1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b="1"/>
              <a:t>-h   将目录容量转换为以易读的方式(例如 GB, KB 等等)</a:t>
            </a:r>
            <a:endParaRPr lang="zh-CN" altLang="en-US" b="1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</a:rPr>
              <a:t>-S   以文件大小排序</a:t>
            </a:r>
            <a:endParaRPr lang="zh-CN" altLang="en-US" b="1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</a:rPr>
              <a:t>-t    以时间排序</a:t>
            </a:r>
            <a:endParaRPr lang="zh-CN" altLang="en-US" b="1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b="1"/>
              <a:t>-R   递归目录列出文件</a:t>
            </a:r>
            <a:endParaRPr lang="zh-CN" altLang="en-US" b="1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b="1"/>
              <a:t>-d   显示目录本身，而非目录下文件</a:t>
            </a:r>
            <a:endParaRPr lang="zh-CN" altLang="en-US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r="34051"/>
          <a:stretch>
            <a:fillRect/>
          </a:stretch>
        </p:blipFill>
        <p:spPr>
          <a:xfrm>
            <a:off x="6443980" y="1454785"/>
            <a:ext cx="5593080" cy="44704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1445" y="1280795"/>
            <a:ext cx="6143625" cy="5086350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文件夹处理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2400" y="1664335"/>
            <a:ext cx="4731385" cy="4107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00524C"/>
                </a:solidFill>
                <a:sym typeface="+mn-ea"/>
              </a:rPr>
              <a:t>复制文件、目录  </a:t>
            </a:r>
            <a:r>
              <a:rPr lang="zh-CN" altLang="en-US" b="1">
                <a:solidFill>
                  <a:srgbClr val="00524C"/>
                </a:solidFill>
              </a:rPr>
              <a:t>cp</a:t>
            </a:r>
            <a:endParaRPr lang="zh-CN" altLang="en-US" b="1">
              <a:solidFill>
                <a:srgbClr val="00524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b="1"/>
              <a:t>cp -pr [源文件或目录] [目的文件或目录] </a:t>
            </a:r>
            <a:endParaRPr lang="zh-CN" altLang="en-US" sz="1600" b="1"/>
          </a:p>
          <a:p>
            <a:endParaRPr lang="zh-CN" altLang="en-US" sz="1400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400" b="1"/>
              <a:t>-p 保留原文件的日期属性</a:t>
            </a:r>
            <a:endParaRPr lang="zh-CN" altLang="en-US" sz="1400" b="1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400" b="1"/>
              <a:t>-r 递归复制所有文件</a:t>
            </a:r>
            <a:endParaRPr lang="zh-CN" altLang="en-US" sz="1400" b="1"/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sz="1400" b="1">
                <a:solidFill>
                  <a:srgbClr val="FF0000"/>
                </a:solidFill>
              </a:rPr>
              <a:t>-t </a:t>
            </a:r>
            <a:r>
              <a:rPr lang="zh-CN" altLang="en-US" sz="1400" b="1">
                <a:solidFill>
                  <a:srgbClr val="FF0000"/>
                </a:solidFill>
              </a:rPr>
              <a:t>目标目录</a:t>
            </a:r>
            <a:endParaRPr lang="zh-CN" altLang="en-US" sz="1400" b="1">
              <a:solidFill>
                <a:srgbClr val="FF0000"/>
              </a:solidFill>
            </a:endParaRPr>
          </a:p>
          <a:p>
            <a:pPr marL="285750" indent="-285750"/>
            <a:endParaRPr lang="zh-CN" altLang="en-US" sz="1400"/>
          </a:p>
          <a:p>
            <a:endParaRPr lang="zh-CN" altLang="en-US" sz="1400" b="1"/>
          </a:p>
          <a:p>
            <a:r>
              <a:rPr lang="zh-CN" altLang="en-US" sz="1400" b="1">
                <a:sym typeface="+mn-ea"/>
              </a:rPr>
              <a:t>cp file1 file2 </a:t>
            </a:r>
            <a:endParaRPr lang="zh-CN" altLang="en-US" sz="1400" b="1"/>
          </a:p>
          <a:p>
            <a:r>
              <a:rPr lang="zh-CN" altLang="en-US" sz="1400">
                <a:sym typeface="+mn-ea"/>
              </a:rPr>
              <a:t>将</a:t>
            </a:r>
            <a:r>
              <a:rPr lang="zh-CN" altLang="en-US" sz="1400" b="1">
                <a:sym typeface="+mn-ea"/>
              </a:rPr>
              <a:t>文件名</a:t>
            </a:r>
            <a:r>
              <a:rPr lang="zh-CN" altLang="en-US" sz="1400">
                <a:sym typeface="+mn-ea"/>
              </a:rPr>
              <a:t>为 f1 的文件复制一份为文件名为 f2 的文件</a:t>
            </a:r>
            <a:endParaRPr lang="zh-CN" altLang="en-US" sz="1400">
              <a:sym typeface="+mn-ea"/>
            </a:endParaRPr>
          </a:p>
          <a:p>
            <a:endParaRPr lang="zh-CN" altLang="en-US" sz="1400"/>
          </a:p>
          <a:p>
            <a:r>
              <a:rPr lang="zh-CN" altLang="en-US" sz="1400" b="1">
                <a:sym typeface="+mn-ea"/>
              </a:rPr>
              <a:t>cp file1 file2 dir</a:t>
            </a:r>
            <a:endParaRPr lang="zh-CN" altLang="en-US" sz="1400" b="1"/>
          </a:p>
          <a:p>
            <a:r>
              <a:rPr lang="zh-CN" altLang="en-US" sz="1400">
                <a:sym typeface="+mn-ea"/>
              </a:rPr>
              <a:t>将文件file1，file2复制到目录dir</a:t>
            </a:r>
            <a:endParaRPr lang="zh-CN" altLang="en-US" sz="1400">
              <a:sym typeface="+mn-ea"/>
            </a:endParaRPr>
          </a:p>
          <a:p>
            <a:endParaRPr lang="zh-CN" altLang="en-US" sz="1400"/>
          </a:p>
          <a:p>
            <a:r>
              <a:rPr lang="zh-CN" altLang="en-US" sz="1400" b="1">
                <a:sym typeface="+mn-ea"/>
              </a:rPr>
              <a:t>cp -r dir1 dir2</a:t>
            </a:r>
            <a:endParaRPr lang="zh-CN" altLang="en-US" sz="1400" b="1"/>
          </a:p>
          <a:p>
            <a:r>
              <a:rPr lang="zh-CN" altLang="en-US" sz="1400">
                <a:sym typeface="+mn-ea"/>
              </a:rPr>
              <a:t>将dir1下的所有目录包括子目录陆续地复制到dir2</a:t>
            </a:r>
            <a:endParaRPr lang="zh-CN" altLang="en-US" sz="1400"/>
          </a:p>
          <a:p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370" y="1228090"/>
            <a:ext cx="7246620" cy="482663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2240" y="1765935"/>
            <a:ext cx="4417060" cy="3992245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文件夹处理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700" y="1366520"/>
            <a:ext cx="511746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删除文件、目录  </a:t>
            </a:r>
            <a:r>
              <a:rPr lang="zh-CN" altLang="en-US" sz="2400" b="1">
                <a:solidFill>
                  <a:srgbClr val="00524C"/>
                </a:solidFill>
              </a:rPr>
              <a:t>rm</a:t>
            </a:r>
            <a:endParaRPr lang="zh-CN" altLang="en-US" sz="2400" b="1">
              <a:solidFill>
                <a:srgbClr val="00524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/>
              <a:t>rm -irf [文件或目录] </a:t>
            </a:r>
            <a:endParaRPr lang="zh-CN" altLang="en-US" b="1"/>
          </a:p>
          <a:p>
            <a:pPr>
              <a:lnSpc>
                <a:spcPct val="150000"/>
              </a:lnSpc>
            </a:pPr>
            <a:endParaRPr lang="zh-CN" altLang="en-US" b="1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-i 互动模式，删除前再做一次确认</a:t>
            </a:r>
            <a:endParaRPr lang="zh-CN" altLang="en-US" b="1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-r 递归删除目录</a:t>
            </a:r>
            <a:endParaRPr lang="zh-CN" altLang="en-US" b="1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</a:rPr>
              <a:t>-f 强制删除</a:t>
            </a:r>
            <a:endParaRPr lang="zh-CN" altLang="en-US" b="1">
              <a:solidFill>
                <a:srgbClr val="FF0000"/>
              </a:solidFill>
            </a:endParaRPr>
          </a:p>
          <a:p>
            <a:pPr marL="285750" indent="-285750"/>
            <a:endParaRPr lang="zh-CN" altLang="en-US"/>
          </a:p>
          <a:p>
            <a:endParaRPr lang="zh-CN" altLang="en-US" b="1"/>
          </a:p>
          <a:p>
            <a:r>
              <a:rPr lang="zh-CN" altLang="en-US" b="1">
                <a:sym typeface="+mn-ea"/>
              </a:rPr>
              <a:t>rm -i file</a:t>
            </a:r>
            <a:endParaRPr lang="zh-CN" altLang="en-US" b="1"/>
          </a:p>
          <a:p>
            <a:r>
              <a:rPr lang="zh-CN" altLang="en-US">
                <a:sym typeface="+mn-ea"/>
              </a:rPr>
              <a:t>删除文件前询问是否删除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 b="1">
                <a:sym typeface="+mn-ea"/>
              </a:rPr>
              <a:t>rm -rf dir</a:t>
            </a:r>
            <a:endParaRPr lang="zh-CN" altLang="en-US" b="1"/>
          </a:p>
          <a:p>
            <a:r>
              <a:rPr lang="zh-CN" altLang="en-US">
                <a:sym typeface="+mn-ea"/>
              </a:rPr>
              <a:t>强制删除整个目录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00" y="1482725"/>
            <a:ext cx="7435215" cy="421068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6700" y="1442085"/>
            <a:ext cx="3977640" cy="4291965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文件夹处理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6690" y="1714500"/>
            <a:ext cx="5093970" cy="3876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524C"/>
                </a:solidFill>
                <a:sym typeface="+mn-ea"/>
              </a:rPr>
              <a:t>移动和重命名文件、文件夹</a:t>
            </a:r>
            <a:r>
              <a:rPr lang="zh-CN" altLang="en-US" sz="2000" b="1">
                <a:solidFill>
                  <a:srgbClr val="00524C"/>
                </a:solidFill>
              </a:rPr>
              <a:t> mv</a:t>
            </a:r>
            <a:endParaRPr lang="zh-CN" altLang="en-US" sz="2000" b="1">
              <a:solidFill>
                <a:srgbClr val="00524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b="1"/>
              <a:t>mv -if [源文件或目录] [目的文件或目录] </a:t>
            </a:r>
            <a:endParaRPr lang="zh-CN" altLang="en-US" sz="1600" b="1"/>
          </a:p>
          <a:p>
            <a:endParaRPr lang="zh-CN" altLang="en-US" sz="1600" b="1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600" b="1"/>
              <a:t>-i 覆盖前提示</a:t>
            </a:r>
            <a:endParaRPr lang="zh-CN" altLang="en-US" sz="1600" b="1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600" b="1"/>
              <a:t>-f 强制移动</a:t>
            </a:r>
            <a:endParaRPr lang="zh-CN" altLang="en-US" sz="1600" b="1"/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sz="1600" b="1">
                <a:solidFill>
                  <a:srgbClr val="FF0000"/>
                </a:solidFill>
                <a:sym typeface="+mn-ea"/>
              </a:rPr>
              <a:t>-t </a:t>
            </a:r>
            <a:r>
              <a:rPr lang="zh-CN" altLang="en-US" sz="1600" b="1">
                <a:solidFill>
                  <a:srgbClr val="FF0000"/>
                </a:solidFill>
                <a:sym typeface="+mn-ea"/>
              </a:rPr>
              <a:t>目标目录</a:t>
            </a:r>
            <a:endParaRPr lang="zh-CN" altLang="en-US" sz="1600" b="1">
              <a:solidFill>
                <a:srgbClr val="FF0000"/>
              </a:solidFill>
            </a:endParaRPr>
          </a:p>
          <a:p>
            <a:pPr marL="285750" indent="-285750"/>
            <a:endParaRPr lang="zh-CN" altLang="en-US" sz="1600"/>
          </a:p>
          <a:p>
            <a:endParaRPr lang="zh-CN" altLang="en-US" sz="1600" b="1"/>
          </a:p>
          <a:p>
            <a:r>
              <a:rPr lang="zh-CN" altLang="en-US" sz="1600" b="1">
                <a:sym typeface="+mn-ea"/>
              </a:rPr>
              <a:t>mv file1 file2</a:t>
            </a:r>
            <a:endParaRPr lang="zh-CN" altLang="en-US" sz="1600" b="1"/>
          </a:p>
          <a:p>
            <a:r>
              <a:rPr lang="zh-CN" altLang="en-US" sz="1600">
                <a:sym typeface="+mn-ea"/>
              </a:rPr>
              <a:t>将文件file1移动到文件file2，其实也就是更名的操作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若file2为目录，则是将file1移动到file2目录下</a:t>
            </a:r>
            <a:endParaRPr lang="zh-CN" altLang="en-US" sz="1600">
              <a:sym typeface="+mn-ea"/>
            </a:endParaRPr>
          </a:p>
          <a:p>
            <a:endParaRPr lang="zh-CN" altLang="en-US" sz="1600"/>
          </a:p>
          <a:p>
            <a:r>
              <a:rPr lang="en-US" altLang="zh-CN" sz="1600" b="1"/>
              <a:t>mv file1 file2 -t dir</a:t>
            </a:r>
            <a:endParaRPr lang="en-US" altLang="zh-CN" sz="1600" b="1"/>
          </a:p>
          <a:p>
            <a:r>
              <a:rPr lang="zh-CN" altLang="en-US" sz="1600"/>
              <a:t>将文件</a:t>
            </a:r>
            <a:r>
              <a:rPr lang="en-US" altLang="zh-CN" sz="1600"/>
              <a:t>/</a:t>
            </a:r>
            <a:r>
              <a:rPr lang="zh-CN" altLang="en-US" sz="1600"/>
              <a:t>文件夹</a:t>
            </a:r>
            <a:r>
              <a:rPr lang="en-US" altLang="zh-CN" sz="1600"/>
              <a:t>file1</a:t>
            </a:r>
            <a:r>
              <a:rPr lang="zh-CN" altLang="en-US" sz="1600"/>
              <a:t>和</a:t>
            </a:r>
            <a:r>
              <a:rPr lang="en-US" altLang="zh-CN" sz="1600"/>
              <a:t>file2</a:t>
            </a:r>
            <a:r>
              <a:rPr lang="zh-CN" altLang="en-US" sz="1600"/>
              <a:t>移动到</a:t>
            </a:r>
            <a:r>
              <a:rPr lang="en-US" altLang="zh-CN" sz="1600"/>
              <a:t>dir</a:t>
            </a:r>
            <a:r>
              <a:rPr lang="zh-CN" altLang="en-US" sz="1600"/>
              <a:t>目录下</a:t>
            </a:r>
            <a:endParaRPr lang="zh-CN" altLang="en-US" sz="1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720" y="1946275"/>
            <a:ext cx="6931660" cy="355346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2240" y="1830705"/>
            <a:ext cx="4849495" cy="3783965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文件夹处理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9565" y="1332230"/>
            <a:ext cx="5226050" cy="5215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链接文件、文件夹  </a:t>
            </a:r>
            <a:r>
              <a:rPr lang="zh-CN" altLang="en-US" sz="2400" b="1">
                <a:solidFill>
                  <a:srgbClr val="00524C"/>
                </a:solidFill>
              </a:rPr>
              <a:t>ln</a:t>
            </a:r>
            <a:endParaRPr lang="zh-CN" altLang="en-US" sz="2400" b="1">
              <a:solidFill>
                <a:srgbClr val="00524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/>
              <a:t>ln -s [源文件] [目标文件] </a:t>
            </a:r>
            <a:endParaRPr lang="zh-CN" altLang="en-US" b="1"/>
          </a:p>
          <a:p>
            <a:endParaRPr lang="zh-CN" altLang="en-US" b="1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-s 符号链接</a:t>
            </a:r>
            <a:endParaRPr lang="zh-CN" altLang="en-US" b="1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-d 硬链接</a:t>
            </a:r>
            <a:endParaRPr lang="zh-CN" altLang="en-US" b="1"/>
          </a:p>
          <a:p>
            <a:pPr marL="285750" indent="-285750"/>
            <a:endParaRPr lang="zh-CN" altLang="en-US"/>
          </a:p>
          <a:p>
            <a:r>
              <a:rPr lang="zh-CN" altLang="en-US" b="1"/>
              <a:t>注意：</a:t>
            </a:r>
            <a:endParaRPr lang="zh-CN" altLang="en-US" b="1"/>
          </a:p>
          <a:p>
            <a:r>
              <a:rPr lang="zh-CN" altLang="en-US" b="1">
                <a:solidFill>
                  <a:srgbClr val="FF0000"/>
                </a:solidFill>
              </a:rPr>
              <a:t>对于目录，不能创建硬链接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链接目录后如果直接删除，容易把原文件删除</a:t>
            </a:r>
            <a:endParaRPr lang="zh-CN" altLang="en-US" b="1">
              <a:solidFill>
                <a:srgbClr val="FF0000"/>
              </a:solidFill>
            </a:endParaRPr>
          </a:p>
          <a:p>
            <a:endParaRPr lang="zh-CN" altLang="en-US"/>
          </a:p>
          <a:p>
            <a:endParaRPr lang="zh-CN" altLang="en-US" b="1"/>
          </a:p>
          <a:p>
            <a:r>
              <a:rPr lang="zh-CN" altLang="en-US" b="1">
                <a:sym typeface="+mn-ea"/>
              </a:rPr>
              <a:t>ln -s /usr/bin/less /root/less </a:t>
            </a:r>
            <a:endParaRPr lang="zh-CN" altLang="en-US" b="1"/>
          </a:p>
          <a:p>
            <a:r>
              <a:rPr lang="zh-CN" altLang="en-US">
                <a:sym typeface="+mn-ea"/>
              </a:rPr>
              <a:t>将/root/less链接到//usr/bin/less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 b="1">
                <a:sym typeface="+mn-ea"/>
              </a:rPr>
              <a:t>ln /etc/csh.cshrc /root/cshrc</a:t>
            </a:r>
            <a:endParaRPr lang="zh-CN" altLang="en-US" b="1"/>
          </a:p>
          <a:p>
            <a:r>
              <a:rPr lang="zh-CN" altLang="en-US">
                <a:sym typeface="+mn-ea"/>
              </a:rPr>
              <a:t>将/etc/csh.cshrc硬链接/root/.cshrc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935" y="847090"/>
            <a:ext cx="6393180" cy="56864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49250" y="1172845"/>
            <a:ext cx="4774565" cy="4924425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文件夹处理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3720" y="1252855"/>
            <a:ext cx="5222240" cy="1906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524C"/>
                </a:solidFill>
              </a:rPr>
              <a:t>查找软件  which</a:t>
            </a:r>
            <a:endParaRPr lang="zh-CN" altLang="en-US" sz="2000" b="1">
              <a:solidFill>
                <a:srgbClr val="00524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b="1"/>
              <a:t>which [文件或目录] </a:t>
            </a:r>
            <a:endParaRPr lang="zh-CN" altLang="en-US" sz="1600" b="1"/>
          </a:p>
          <a:p>
            <a:endParaRPr lang="zh-CN" altLang="en-US" sz="1600" b="1"/>
          </a:p>
          <a:p>
            <a:endParaRPr lang="zh-CN" altLang="en-US" sz="1600" b="1"/>
          </a:p>
          <a:p>
            <a:r>
              <a:rPr lang="zh-CN" altLang="en-US" sz="1600" b="1"/>
              <a:t>which </a:t>
            </a:r>
            <a:r>
              <a:rPr lang="en-US" altLang="zh-CN" sz="1600" b="1"/>
              <a:t>cp</a:t>
            </a:r>
            <a:endParaRPr lang="zh-CN" altLang="en-US" sz="1600" b="1"/>
          </a:p>
          <a:p>
            <a:r>
              <a:rPr lang="zh-CN" altLang="en-US" sz="1600"/>
              <a:t>显示</a:t>
            </a:r>
            <a:r>
              <a:rPr lang="en-US" altLang="zh-CN" sz="1600"/>
              <a:t>cp</a:t>
            </a:r>
            <a:r>
              <a:rPr lang="zh-CN" altLang="en-US" sz="1600"/>
              <a:t>文件的所在位置为/bin/cp</a:t>
            </a:r>
            <a:endParaRPr lang="zh-CN" altLang="en-US" sz="1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85" y="3954780"/>
            <a:ext cx="11211560" cy="20986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49250" y="1216025"/>
            <a:ext cx="4946015" cy="2225040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5" name="矩形 4"/>
          <p:cNvSpPr/>
          <p:nvPr/>
        </p:nvSpPr>
        <p:spPr>
          <a:xfrm>
            <a:off x="6604635" y="1217295"/>
            <a:ext cx="5237480" cy="2223770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6695440" y="1252855"/>
            <a:ext cx="5222240" cy="2153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524C"/>
                </a:solidFill>
                <a:sym typeface="+mn-ea"/>
              </a:rPr>
              <a:t>定位程序和帮助文件的绝对路径  whereis</a:t>
            </a:r>
            <a:endParaRPr lang="zh-CN" altLang="en-US" sz="2000" b="1">
              <a:solidFill>
                <a:srgbClr val="00524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b="1">
                <a:sym typeface="+mn-ea"/>
              </a:rPr>
              <a:t>whereis [文件或目录] </a:t>
            </a:r>
            <a:endParaRPr lang="zh-CN" altLang="en-US" sz="1600" b="1"/>
          </a:p>
          <a:p>
            <a:endParaRPr lang="zh-CN" altLang="en-US" sz="1600" b="1">
              <a:sym typeface="+mn-ea"/>
            </a:endParaRPr>
          </a:p>
          <a:p>
            <a:endParaRPr lang="zh-CN" altLang="en-US" sz="1600" b="1">
              <a:sym typeface="+mn-ea"/>
            </a:endParaRPr>
          </a:p>
          <a:p>
            <a:r>
              <a:rPr lang="zh-CN" altLang="en-US" sz="1600" b="1">
                <a:sym typeface="+mn-ea"/>
              </a:rPr>
              <a:t>whereis </a:t>
            </a:r>
            <a:r>
              <a:rPr lang="en-US" altLang="zh-CN" sz="1600" b="1">
                <a:sym typeface="+mn-ea"/>
              </a:rPr>
              <a:t>cp</a:t>
            </a:r>
            <a:endParaRPr lang="zh-CN" altLang="en-US" sz="1600" b="1"/>
          </a:p>
          <a:p>
            <a:r>
              <a:rPr lang="zh-CN" altLang="en-US" sz="1600">
                <a:sym typeface="+mn-ea"/>
              </a:rPr>
              <a:t>显示</a:t>
            </a:r>
            <a:r>
              <a:rPr lang="en-US" altLang="zh-CN" sz="1600">
                <a:sym typeface="+mn-ea"/>
              </a:rPr>
              <a:t>cp</a:t>
            </a:r>
            <a:r>
              <a:rPr lang="zh-CN" altLang="en-US" sz="1600">
                <a:sym typeface="+mn-ea"/>
              </a:rPr>
              <a:t>命令和帮助文件的绝对路径</a:t>
            </a:r>
            <a:endParaRPr lang="zh-CN" altLang="en-US" sz="1600"/>
          </a:p>
          <a:p>
            <a:endParaRPr lang="zh-CN" altLang="en-US" sz="160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文件夹处理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37410" y="1177290"/>
            <a:ext cx="8465185" cy="3830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搜索文件或目录  find</a:t>
            </a:r>
            <a:endParaRPr lang="zh-CN" altLang="en-US" sz="2400" b="1">
              <a:solidFill>
                <a:srgbClr val="00524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sym typeface="+mn-ea"/>
              </a:rPr>
              <a:t>find [搜索路径] [选项] [搜寻关键字] [文件或目录] </a:t>
            </a:r>
            <a:endParaRPr lang="zh-CN" altLang="en-US" b="1"/>
          </a:p>
          <a:p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</a:rPr>
              <a:t>-name           </a:t>
            </a:r>
            <a:r>
              <a:rPr lang="zh-CN" altLang="en-US">
                <a:solidFill>
                  <a:srgbClr val="FF0000"/>
                </a:solidFill>
              </a:rPr>
              <a:t>按照文件名查找文件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-perm            </a:t>
            </a:r>
            <a:r>
              <a:rPr lang="zh-CN" altLang="en-US"/>
              <a:t>按照文件权限来查找文件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-user             </a:t>
            </a:r>
            <a:r>
              <a:rPr lang="zh-CN" altLang="en-US"/>
              <a:t>按照文件属主来查找文件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-group           </a:t>
            </a:r>
            <a:r>
              <a:rPr lang="zh-CN" altLang="en-US"/>
              <a:t>按照文件所属的组来查找文件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</a:rPr>
              <a:t>-mtime -n +n </a:t>
            </a:r>
            <a:r>
              <a:rPr lang="zh-CN" altLang="en-US">
                <a:solidFill>
                  <a:srgbClr val="FF0000"/>
                </a:solidFill>
              </a:rPr>
              <a:t>按照文件的更改时间来查找文件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-nogroup       </a:t>
            </a:r>
            <a:r>
              <a:rPr lang="zh-CN" altLang="en-US"/>
              <a:t>查找无有效所属组的文件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-nouser         </a:t>
            </a:r>
            <a:r>
              <a:rPr lang="zh-CN" altLang="en-US"/>
              <a:t>查找无有效所有者的文件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</a:rPr>
              <a:t>-type</a:t>
            </a:r>
            <a:r>
              <a:rPr lang="zh-CN" altLang="en-US">
                <a:solidFill>
                  <a:srgbClr val="FF0000"/>
                </a:solidFill>
              </a:rPr>
              <a:t>              查找某一类型的文件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</a:rPr>
              <a:t>-size n[c]       </a:t>
            </a:r>
            <a:r>
              <a:rPr lang="zh-CN" altLang="en-US">
                <a:solidFill>
                  <a:srgbClr val="FF0000"/>
                </a:solidFill>
              </a:rPr>
              <a:t>查找文件长度为n块的文件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16990" y="5480685"/>
            <a:ext cx="101066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find -print 和 -print0的区别-print在每一个输出后会添加一个回车换行符，而-print0则不会。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16990" y="1238250"/>
            <a:ext cx="9479915" cy="3831590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16990" y="5417185"/>
            <a:ext cx="9479915" cy="462280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1021715"/>
          </a:xfrm>
          <a:prstGeom prst="rect">
            <a:avLst/>
          </a:prstGeom>
          <a:solidFill>
            <a:srgbClr val="00524C"/>
          </a:solidFill>
          <a:ln w="12700">
            <a:noFill/>
          </a:ln>
        </p:spPr>
      </p:pic>
      <p:sp>
        <p:nvSpPr>
          <p:cNvPr id="137" name="文本框 136"/>
          <p:cNvSpPr txBox="1"/>
          <p:nvPr/>
        </p:nvSpPr>
        <p:spPr>
          <a:xfrm>
            <a:off x="2272665" y="2797810"/>
            <a:ext cx="76466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4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掌握Linux常用命令的使用</a:t>
            </a:r>
            <a:endParaRPr lang="en-US" altLang="zh-CN" sz="4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16405" y="215265"/>
            <a:ext cx="5641975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学习目标</a:t>
            </a:r>
            <a:endParaRPr lang="zh-CN" altLang="en-US" sz="32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024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" y="16510"/>
            <a:ext cx="981075" cy="981710"/>
          </a:xfrm>
          <a:prstGeom prst="rect">
            <a:avLst/>
          </a:prstGeom>
          <a:noFill/>
          <a:ln w="12700">
            <a:noFill/>
          </a:ln>
        </p:spPr>
      </p:pic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文件夹处理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6370" y="957580"/>
            <a:ext cx="482282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solidFill>
                  <a:srgbClr val="00524C"/>
                </a:solidFill>
                <a:sym typeface="+mn-ea"/>
              </a:rPr>
              <a:t>搜索文件或目录  find</a:t>
            </a:r>
            <a:endParaRPr lang="zh-CN" altLang="en-US" sz="2000" b="1">
              <a:solidFill>
                <a:srgbClr val="00524C"/>
              </a:solidFill>
            </a:endParaRPr>
          </a:p>
          <a:p>
            <a:endParaRPr lang="zh-CN" altLang="en-US" sz="1600">
              <a:sym typeface="+mn-ea"/>
            </a:endParaRPr>
          </a:p>
          <a:p>
            <a:endParaRPr lang="zh-CN" altLang="en-US" sz="1600" b="1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600" b="1">
                <a:solidFill>
                  <a:srgbClr val="FF0000"/>
                </a:solidFill>
                <a:sym typeface="+mn-ea"/>
              </a:rPr>
              <a:t>find . -size +1000000c -print</a:t>
            </a:r>
            <a:endParaRPr lang="zh-CN" altLang="en-US" sz="1600" b="1">
              <a:solidFill>
                <a:srgbClr val="FF0000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600">
                <a:sym typeface="+mn-ea"/>
              </a:rPr>
              <a:t>     在当前目录下查找文件长度</a:t>
            </a:r>
            <a:r>
              <a:rPr lang="zh-CN" altLang="en-US" sz="1600" b="1">
                <a:solidFill>
                  <a:srgbClr val="FF0000"/>
                </a:solidFill>
                <a:sym typeface="+mn-ea"/>
              </a:rPr>
              <a:t>大于1 M</a:t>
            </a:r>
            <a:r>
              <a:rPr lang="zh-CN" altLang="en-US" sz="1600">
                <a:sym typeface="+mn-ea"/>
              </a:rPr>
              <a:t>字节的文件。</a:t>
            </a:r>
            <a:endParaRPr lang="zh-CN" altLang="en-US" sz="1600">
              <a:sym typeface="+mn-ea"/>
            </a:endParaRPr>
          </a:p>
          <a:p>
            <a:pPr marL="285750" indent="-285750" algn="l">
              <a:buClrTx/>
              <a:buSzTx/>
              <a:buFont typeface="Wingdings" panose="05000000000000000000" charset="0"/>
              <a:buChar char="n"/>
            </a:pPr>
            <a:r>
              <a:rPr lang="zh-CN" altLang="en-US" sz="1600" b="1">
                <a:solidFill>
                  <a:srgbClr val="FF0000"/>
                </a:solidFill>
                <a:sym typeface="+mn-ea"/>
              </a:rPr>
              <a:t>find / -mtime -5 -print</a:t>
            </a:r>
            <a:endParaRPr lang="zh-CN" altLang="en-US" sz="1600" b="1">
              <a:solidFill>
                <a:srgbClr val="FF0000"/>
              </a:solidFill>
            </a:endParaRPr>
          </a:p>
          <a:p>
            <a:r>
              <a:rPr lang="zh-CN" altLang="en-US" sz="1600">
                <a:sym typeface="+mn-ea"/>
              </a:rPr>
              <a:t>     在根目录下查找更改时间在</a:t>
            </a:r>
            <a:r>
              <a:rPr lang="zh-CN" altLang="en-US" sz="1600" b="1">
                <a:solidFill>
                  <a:srgbClr val="FF0000"/>
                </a:solidFill>
                <a:sym typeface="+mn-ea"/>
              </a:rPr>
              <a:t>5天以内</a:t>
            </a:r>
            <a:r>
              <a:rPr lang="zh-CN" altLang="en-US" sz="1600">
                <a:sym typeface="+mn-ea"/>
              </a:rPr>
              <a:t>的文件。</a:t>
            </a:r>
            <a:endParaRPr lang="zh-CN" altLang="en-US" sz="1600">
              <a:sym typeface="+mn-ea"/>
            </a:endParaRPr>
          </a:p>
          <a:p>
            <a:pPr marL="285750" indent="-285750" algn="l">
              <a:buClrTx/>
              <a:buSzTx/>
              <a:buFont typeface="Wingdings" panose="05000000000000000000" charset="0"/>
              <a:buChar char="n"/>
            </a:pPr>
            <a:r>
              <a:rPr lang="zh-CN" altLang="en-US" sz="1600" b="1">
                <a:sym typeface="+mn-ea"/>
              </a:rPr>
              <a:t>find /var/adm -mtime +3 -print</a:t>
            </a:r>
            <a:endParaRPr lang="zh-CN" altLang="en-US" sz="1600" b="1"/>
          </a:p>
          <a:p>
            <a:r>
              <a:rPr lang="en-US" altLang="zh-CN" sz="1600">
                <a:sym typeface="+mn-ea"/>
              </a:rPr>
              <a:t>     </a:t>
            </a:r>
            <a:r>
              <a:rPr lang="zh-CN" altLang="en-US" sz="1600">
                <a:sym typeface="+mn-ea"/>
              </a:rPr>
              <a:t>在/var/adm目录下查找更改时间在3日以前的文件。</a:t>
            </a:r>
            <a:endParaRPr lang="zh-CN" altLang="en-US" sz="1600">
              <a:sym typeface="+mn-ea"/>
            </a:endParaRPr>
          </a:p>
          <a:p>
            <a:pPr marL="285750" indent="-285750" algn="l">
              <a:buClrTx/>
              <a:buSzTx/>
              <a:buFont typeface="Wingdings" panose="05000000000000000000" charset="0"/>
              <a:buChar char="n"/>
            </a:pPr>
            <a:r>
              <a:rPr lang="zh-CN" altLang="en-US" sz="1600" b="1">
                <a:sym typeface="+mn-ea"/>
              </a:rPr>
              <a:t>find . -perm 755 -print</a:t>
            </a:r>
            <a:endParaRPr lang="zh-CN" altLang="en-US" sz="1600" b="1"/>
          </a:p>
          <a:p>
            <a:r>
              <a:rPr lang="zh-CN" altLang="en-US" sz="1600">
                <a:sym typeface="+mn-ea"/>
              </a:rPr>
              <a:t>     在当前目录下查找文件权限位为755的文件</a:t>
            </a:r>
            <a:endParaRPr lang="zh-CN" altLang="en-US" sz="1600">
              <a:sym typeface="+mn-ea"/>
            </a:endParaRPr>
          </a:p>
          <a:p>
            <a:pPr marL="285750" indent="-285750" algn="l">
              <a:buClrTx/>
              <a:buSzTx/>
              <a:buFont typeface="Wingdings" panose="05000000000000000000" charset="0"/>
              <a:buChar char="n"/>
            </a:pPr>
            <a:r>
              <a:rPr lang="zh-CN" altLang="en-US" sz="1600" b="1">
                <a:solidFill>
                  <a:srgbClr val="FF0000"/>
                </a:solidFill>
                <a:sym typeface="+mn-ea"/>
              </a:rPr>
              <a:t>find /etc -type d -print</a:t>
            </a:r>
            <a:endParaRPr lang="zh-CN" altLang="en-US" sz="1600" b="1">
              <a:solidFill>
                <a:srgbClr val="FF0000"/>
              </a:solidFill>
            </a:endParaRPr>
          </a:p>
          <a:p>
            <a:r>
              <a:rPr lang="zh-CN" altLang="en-US" sz="1600">
                <a:solidFill>
                  <a:srgbClr val="FF0000"/>
                </a:solidFill>
                <a:sym typeface="+mn-ea"/>
              </a:rPr>
              <a:t>     在/etc目录下查找所有的目录。</a:t>
            </a:r>
            <a:endParaRPr lang="zh-CN" altLang="en-US" sz="160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ClrTx/>
              <a:buSzTx/>
              <a:buFont typeface="Wingdings" panose="05000000000000000000" charset="0"/>
              <a:buChar char="n"/>
            </a:pPr>
            <a:r>
              <a:rPr lang="zh-CN" altLang="en-US" sz="1600" b="1">
                <a:sym typeface="+mn-ea"/>
              </a:rPr>
              <a:t>find . ! -type d -print</a:t>
            </a:r>
            <a:endParaRPr lang="zh-CN" altLang="en-US" sz="1600" b="1"/>
          </a:p>
          <a:p>
            <a:r>
              <a:rPr lang="zh-CN" altLang="en-US" sz="1600">
                <a:sym typeface="+mn-ea"/>
              </a:rPr>
              <a:t>     在当前目录下查找除目录以外的所有类型的文件。</a:t>
            </a:r>
            <a:endParaRPr lang="zh-CN" altLang="en-US" sz="1600"/>
          </a:p>
          <a:p>
            <a:pPr marL="285750" indent="-285750" algn="l">
              <a:buClrTx/>
              <a:buSzTx/>
              <a:buFont typeface="Wingdings" panose="05000000000000000000" charset="0"/>
              <a:buChar char="n"/>
            </a:pPr>
            <a:r>
              <a:rPr lang="zh-CN" altLang="en-US" sz="1600" b="1">
                <a:solidFill>
                  <a:srgbClr val="FF0000"/>
                </a:solidFill>
                <a:sym typeface="+mn-ea"/>
              </a:rPr>
              <a:t>find ~ -name “*.txt” -print</a:t>
            </a:r>
            <a:endParaRPr lang="zh-CN" altLang="en-US" sz="1600" b="1">
              <a:solidFill>
                <a:srgbClr val="FF0000"/>
              </a:solidFill>
            </a:endParaRPr>
          </a:p>
          <a:p>
            <a:r>
              <a:rPr lang="zh-CN" altLang="en-US" sz="1600">
                <a:solidFill>
                  <a:srgbClr val="FF0000"/>
                </a:solidFill>
                <a:sym typeface="+mn-ea"/>
              </a:rPr>
              <a:t>     在$HOME查找文件名符合*.txt的文件</a:t>
            </a:r>
            <a:endParaRPr lang="zh-CN" altLang="en-US" sz="1600">
              <a:solidFill>
                <a:srgbClr val="FF0000"/>
              </a:solidFill>
            </a:endParaRPr>
          </a:p>
          <a:p>
            <a:pPr marL="285750" indent="-285750" algn="l">
              <a:buClrTx/>
              <a:buSzTx/>
              <a:buFont typeface="Wingdings" panose="05000000000000000000" charset="0"/>
              <a:buChar char="n"/>
            </a:pPr>
            <a:r>
              <a:rPr lang="zh-CN" altLang="en-US" sz="1600" b="1">
                <a:solidFill>
                  <a:srgbClr val="FF0000"/>
                </a:solidFill>
                <a:sym typeface="+mn-ea"/>
              </a:rPr>
              <a:t>find /etc -name “host*” -print</a:t>
            </a:r>
            <a:endParaRPr lang="zh-CN" altLang="en-US" sz="1600" b="1">
              <a:solidFill>
                <a:srgbClr val="FF0000"/>
              </a:solidFill>
            </a:endParaRPr>
          </a:p>
          <a:p>
            <a:r>
              <a:rPr lang="zh-CN" altLang="en-US" sz="1600">
                <a:solidFill>
                  <a:srgbClr val="FF0000"/>
                </a:solidFill>
                <a:sym typeface="+mn-ea"/>
              </a:rPr>
              <a:t>     在/etc目录下查找以host开头的文件</a:t>
            </a:r>
            <a:endParaRPr lang="zh-CN" altLang="en-US" sz="16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r="8319"/>
          <a:stretch>
            <a:fillRect/>
          </a:stretch>
        </p:blipFill>
        <p:spPr>
          <a:xfrm>
            <a:off x="5059680" y="1667510"/>
            <a:ext cx="6949440" cy="383476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5250" y="784860"/>
            <a:ext cx="4885055" cy="5420995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文件夹处理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44590" y="668020"/>
            <a:ext cx="5921375" cy="6047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压缩  tar</a:t>
            </a:r>
            <a:endParaRPr lang="zh-CN" altLang="en-US" sz="2400" b="1">
              <a:solidFill>
                <a:srgbClr val="00524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00524C"/>
                </a:solidFill>
                <a:sym typeface="+mn-ea"/>
              </a:rPr>
              <a:t>压缩  tar 选项[zcvf] [文件或目录] </a:t>
            </a:r>
            <a:endParaRPr lang="zh-CN" altLang="en-US" b="1">
              <a:solidFill>
                <a:srgbClr val="00524C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-z </a:t>
            </a:r>
            <a:r>
              <a:rPr lang="zh-CN" altLang="en-US">
                <a:sym typeface="+mn-ea"/>
              </a:rPr>
              <a:t>使用gzip压缩.tar文件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-c </a:t>
            </a:r>
            <a:r>
              <a:rPr lang="zh-CN" altLang="en-US">
                <a:sym typeface="+mn-ea"/>
              </a:rPr>
              <a:t>产生一个.tar文件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-v </a:t>
            </a:r>
            <a:r>
              <a:rPr lang="zh-CN" altLang="en-US">
                <a:sym typeface="+mn-ea"/>
              </a:rPr>
              <a:t>观看归档过程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-f </a:t>
            </a:r>
            <a:r>
              <a:rPr lang="zh-CN" altLang="en-US">
                <a:sym typeface="+mn-ea"/>
              </a:rPr>
              <a:t>指定归档后的文件</a:t>
            </a:r>
            <a:endParaRPr lang="zh-CN" altLang="en-US">
              <a:sym typeface="+mn-ea"/>
            </a:endParaRPr>
          </a:p>
          <a:p>
            <a:pPr marL="285750" indent="-285750"/>
            <a:endParaRPr lang="zh-CN" altLang="en-US" b="1"/>
          </a:p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tar cvf mymail.tar Mail/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>
                <a:sym typeface="+mn-ea"/>
              </a:rPr>
              <a:t>将目录Mail/下所有文件归档成一个文件。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zh-CN" altLang="en-US" b="1">
                <a:solidFill>
                  <a:srgbClr val="00524C"/>
                </a:solidFill>
              </a:rPr>
              <a:t>解压缩  tar xvf mymail.tar</a:t>
            </a:r>
            <a:endParaRPr lang="zh-CN" altLang="en-US" b="1">
              <a:solidFill>
                <a:srgbClr val="00524C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-x</a:t>
            </a:r>
            <a:r>
              <a:rPr lang="zh-CN" altLang="en-US"/>
              <a:t> 将归档包解析成文件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-t</a:t>
            </a:r>
            <a:r>
              <a:rPr lang="zh-CN" altLang="en-US"/>
              <a:t> 测试归档包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-z </a:t>
            </a:r>
            <a:r>
              <a:rPr lang="zh-CN" altLang="en-US"/>
              <a:t>如果配合选项c使用是压缩，配合x使用是解压缩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-v </a:t>
            </a:r>
            <a:r>
              <a:rPr lang="zh-CN" altLang="en-US"/>
              <a:t>将解压缩的过程显示在屏幕上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-f </a:t>
            </a:r>
            <a:r>
              <a:rPr lang="zh-CN" altLang="en-US"/>
              <a:t>指定解压对象为文件</a:t>
            </a:r>
            <a:endParaRPr lang="zh-CN" altLang="en-US"/>
          </a:p>
          <a:p>
            <a:pPr marL="285750" indent="-285750"/>
            <a:endParaRPr lang="zh-CN" altLang="en-US" b="1"/>
          </a:p>
          <a:p>
            <a:r>
              <a:rPr lang="zh-CN" altLang="en-US" b="1">
                <a:solidFill>
                  <a:srgbClr val="FF0000"/>
                </a:solidFill>
              </a:rPr>
              <a:t>tar zxvf mymail.tar.gz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/>
              <a:t>tar ztvf mymail.tar.gz</a:t>
            </a:r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368300" y="628650"/>
            <a:ext cx="5559425" cy="6185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</a:rPr>
              <a:t>压缩  gzip</a:t>
            </a:r>
            <a:endParaRPr lang="zh-CN" altLang="en-US" sz="2400" b="1">
              <a:solidFill>
                <a:srgbClr val="00524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00524C"/>
                </a:solidFill>
              </a:rPr>
              <a:t>gzip 选项 [-19r] [文件]，</a:t>
            </a:r>
            <a:r>
              <a:rPr lang="zh-CN" altLang="en-US" b="1">
                <a:solidFill>
                  <a:srgbClr val="00524C"/>
                </a:solidFill>
                <a:sym typeface="+mn-ea"/>
              </a:rPr>
              <a:t>压缩后文件格式：.gz</a:t>
            </a:r>
            <a:endParaRPr lang="zh-CN" altLang="en-US" b="1">
              <a:solidFill>
                <a:srgbClr val="00524C"/>
              </a:solidFill>
            </a:endParaRPr>
          </a:p>
          <a:p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-1 </a:t>
            </a:r>
            <a:r>
              <a:rPr lang="zh-CN" altLang="en-US"/>
              <a:t>是数字1，表示快速压缩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-9 </a:t>
            </a:r>
            <a:r>
              <a:rPr lang="zh-CN" altLang="en-US"/>
              <a:t>9代表最佳状况压缩，读音nine约等于nice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-r </a:t>
            </a:r>
            <a:r>
              <a:rPr lang="zh-CN" altLang="en-US"/>
              <a:t>陆续压缩整个目录</a:t>
            </a:r>
            <a:endParaRPr lang="zh-CN" altLang="en-US"/>
          </a:p>
          <a:p>
            <a:pPr marL="285750" indent="-285750"/>
            <a:endParaRPr lang="zh-CN" altLang="en-US" b="1"/>
          </a:p>
          <a:p>
            <a:r>
              <a:rPr lang="zh-CN" altLang="en-US" b="1">
                <a:sym typeface="+mn-ea"/>
              </a:rPr>
              <a:t>gzip -1 vsftpd-2.1.0.tar</a:t>
            </a:r>
            <a:endParaRPr lang="zh-CN" altLang="en-US" b="1"/>
          </a:p>
          <a:p>
            <a:r>
              <a:rPr lang="zh-CN" altLang="en-US">
                <a:sym typeface="+mn-ea"/>
              </a:rPr>
              <a:t>快速压缩vsftpd-2.1.0.tar生成vsftpd-2.1.0.tar.gz</a:t>
            </a:r>
            <a:endParaRPr lang="zh-CN" altLang="en-US"/>
          </a:p>
          <a:p>
            <a:r>
              <a:rPr lang="zh-CN" altLang="en-US" b="1">
                <a:sym typeface="+mn-ea"/>
              </a:rPr>
              <a:t>gzip -9 -r test/</a:t>
            </a:r>
            <a:endParaRPr lang="zh-CN" altLang="en-US" b="1"/>
          </a:p>
          <a:p>
            <a:r>
              <a:rPr lang="zh-CN" altLang="en-US">
                <a:sym typeface="+mn-ea"/>
              </a:rPr>
              <a:t>用最佳压缩-9，再加上陆续选项-r压缩整个目录test/</a:t>
            </a:r>
            <a:endParaRPr lang="zh-CN" altLang="en-US"/>
          </a:p>
          <a:p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解压缩以gzip压缩的.gz文件  </a:t>
            </a:r>
            <a:r>
              <a:rPr lang="zh-CN" altLang="en-US" sz="2400" b="1">
                <a:solidFill>
                  <a:srgbClr val="00524C"/>
                </a:solidFill>
                <a:sym typeface="+mn-ea"/>
              </a:rPr>
              <a:t>gunzip</a:t>
            </a:r>
            <a:endParaRPr lang="zh-CN" altLang="en-US" sz="2400" b="1">
              <a:solidFill>
                <a:srgbClr val="00524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00524C"/>
                </a:solidFill>
                <a:sym typeface="+mn-ea"/>
              </a:rPr>
              <a:t>gunzip 选项 [-r] [文件或目录] </a:t>
            </a:r>
            <a:endParaRPr lang="zh-CN" altLang="en-US" b="1">
              <a:solidFill>
                <a:srgbClr val="00524C"/>
              </a:solidFill>
            </a:endParaRPr>
          </a:p>
          <a:p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-r 代表陆续解压缩</a:t>
            </a:r>
            <a:endParaRPr lang="zh-CN" altLang="en-US" b="1"/>
          </a:p>
          <a:p>
            <a:pPr marL="285750" indent="-285750"/>
            <a:endParaRPr lang="zh-CN" altLang="en-US" b="1"/>
          </a:p>
          <a:p>
            <a:r>
              <a:rPr lang="zh-CN" altLang="en-US" b="1">
                <a:sym typeface="+mn-ea"/>
              </a:rPr>
              <a:t>gunzip vsftpd-2.1.0.tar.gz</a:t>
            </a:r>
            <a:endParaRPr lang="zh-CN" altLang="en-US" b="1"/>
          </a:p>
          <a:p>
            <a:r>
              <a:rPr lang="zh-CN" altLang="en-US">
                <a:sym typeface="+mn-ea"/>
              </a:rPr>
              <a:t>等同于gzip -d ，-d是解压缩的意思，gunzip -r test/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49250" y="806450"/>
            <a:ext cx="5388610" cy="3415030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49250" y="4472940"/>
            <a:ext cx="5388610" cy="2320925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244590" y="806450"/>
            <a:ext cx="5522595" cy="3112770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244590" y="4105275"/>
            <a:ext cx="5522595" cy="2687955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文件夹处理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6300" y="1323340"/>
            <a:ext cx="5641975" cy="52197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重点掌握：</a:t>
            </a:r>
            <a:endParaRPr lang="zh-CN" altLang="en-US" sz="2800" b="1" dirty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65" y="2222500"/>
            <a:ext cx="11252200" cy="23177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50900" y="4961255"/>
            <a:ext cx="92913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zh-CN" altLang="en-US" b="1">
                <a:solidFill>
                  <a:srgbClr val="FF0000"/>
                </a:solidFill>
              </a:rPr>
              <a:t>、创建一个包含两个子文件夹</a:t>
            </a:r>
            <a:r>
              <a:rPr lang="en-US" altLang="zh-CN" b="1">
                <a:solidFill>
                  <a:srgbClr val="FF0000"/>
                </a:solidFill>
              </a:rPr>
              <a:t>test1</a:t>
            </a:r>
            <a:r>
              <a:rPr lang="zh-CN" altLang="en-US" b="1">
                <a:solidFill>
                  <a:srgbClr val="FF0000"/>
                </a:solidFill>
              </a:rPr>
              <a:t>和</a:t>
            </a:r>
            <a:r>
              <a:rPr lang="en-US" altLang="zh-CN" b="1">
                <a:solidFill>
                  <a:srgbClr val="FF0000"/>
                </a:solidFill>
              </a:rPr>
              <a:t>test2</a:t>
            </a:r>
            <a:r>
              <a:rPr lang="zh-CN" altLang="en-US" b="1">
                <a:solidFill>
                  <a:srgbClr val="FF0000"/>
                </a:solidFill>
              </a:rPr>
              <a:t>的</a:t>
            </a:r>
            <a:r>
              <a:rPr lang="en-US" altLang="zh-CN" b="1">
                <a:solidFill>
                  <a:srgbClr val="FF0000"/>
                </a:solidFill>
              </a:rPr>
              <a:t>test</a:t>
            </a:r>
            <a:r>
              <a:rPr lang="zh-CN" altLang="en-US" b="1">
                <a:solidFill>
                  <a:srgbClr val="FF0000"/>
                </a:solidFill>
              </a:rPr>
              <a:t>文件夹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en-US" altLang="zh-CN" b="1">
                <a:solidFill>
                  <a:srgbClr val="FF0000"/>
                </a:solidFill>
              </a:rPr>
              <a:t>2</a:t>
            </a:r>
            <a:r>
              <a:rPr lang="zh-CN" altLang="en-US" b="1">
                <a:solidFill>
                  <a:srgbClr val="FF0000"/>
                </a:solidFill>
              </a:rPr>
              <a:t>、并将其设置为任意用户都可读可写可执行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en-US" altLang="zh-CN" b="1">
                <a:solidFill>
                  <a:srgbClr val="FF0000"/>
                </a:solidFill>
              </a:rPr>
              <a:t>3</a:t>
            </a:r>
            <a:r>
              <a:rPr lang="zh-CN" altLang="en-US" b="1">
                <a:solidFill>
                  <a:srgbClr val="FF0000"/>
                </a:solidFill>
              </a:rPr>
              <a:t>、将</a:t>
            </a:r>
            <a:r>
              <a:rPr lang="en-US" altLang="zh-CN" b="1">
                <a:solidFill>
                  <a:srgbClr val="FF0000"/>
                </a:solidFill>
              </a:rPr>
              <a:t>test1</a:t>
            </a:r>
            <a:r>
              <a:rPr lang="zh-CN" altLang="en-US" b="1">
                <a:solidFill>
                  <a:srgbClr val="FF0000"/>
                </a:solidFill>
              </a:rPr>
              <a:t>移动到</a:t>
            </a:r>
            <a:r>
              <a:rPr lang="en-US" altLang="zh-CN" b="1">
                <a:solidFill>
                  <a:srgbClr val="FF0000"/>
                </a:solidFill>
              </a:rPr>
              <a:t>test2</a:t>
            </a:r>
            <a:r>
              <a:rPr lang="zh-CN" altLang="en-US" b="1">
                <a:solidFill>
                  <a:srgbClr val="FF0000"/>
                </a:solidFill>
              </a:rPr>
              <a:t>文件夹中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en-US" altLang="zh-CN" b="1">
                <a:solidFill>
                  <a:srgbClr val="FF0000"/>
                </a:solidFill>
              </a:rPr>
              <a:t>4</a:t>
            </a:r>
            <a:r>
              <a:rPr lang="zh-CN" altLang="en-US" b="1">
                <a:solidFill>
                  <a:srgbClr val="FF0000"/>
                </a:solidFill>
              </a:rPr>
              <a:t>、进入</a:t>
            </a:r>
            <a:r>
              <a:rPr lang="en-US" altLang="zh-CN" b="1">
                <a:solidFill>
                  <a:srgbClr val="FF0000"/>
                </a:solidFill>
              </a:rPr>
              <a:t>test2</a:t>
            </a:r>
            <a:r>
              <a:rPr lang="zh-CN" altLang="en-US" b="1">
                <a:solidFill>
                  <a:srgbClr val="FF0000"/>
                </a:solidFill>
              </a:rPr>
              <a:t>中，为</a:t>
            </a:r>
            <a:r>
              <a:rPr lang="en-US" altLang="zh-CN" b="1">
                <a:solidFill>
                  <a:srgbClr val="FF0000"/>
                </a:solidFill>
              </a:rPr>
              <a:t>test1</a:t>
            </a:r>
            <a:r>
              <a:rPr lang="zh-CN" altLang="en-US" b="1">
                <a:solidFill>
                  <a:srgbClr val="FF0000"/>
                </a:solidFill>
              </a:rPr>
              <a:t>创建一个名为</a:t>
            </a:r>
            <a:r>
              <a:rPr lang="en-US" altLang="zh-CN" b="1">
                <a:solidFill>
                  <a:srgbClr val="FF0000"/>
                </a:solidFill>
              </a:rPr>
              <a:t>test3</a:t>
            </a:r>
            <a:r>
              <a:rPr lang="zh-CN" altLang="en-US" b="1">
                <a:solidFill>
                  <a:srgbClr val="FF0000"/>
                </a:solidFill>
              </a:rPr>
              <a:t>的软连接和一个名为</a:t>
            </a:r>
            <a:r>
              <a:rPr lang="en-US" altLang="zh-CN" b="1">
                <a:solidFill>
                  <a:srgbClr val="FF0000"/>
                </a:solidFill>
              </a:rPr>
              <a:t>test4</a:t>
            </a:r>
            <a:r>
              <a:rPr lang="zh-CN" altLang="en-US" b="1">
                <a:solidFill>
                  <a:srgbClr val="FF0000"/>
                </a:solidFill>
              </a:rPr>
              <a:t>的拷贝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en-US" altLang="zh-CN" b="1">
                <a:solidFill>
                  <a:srgbClr val="FF0000"/>
                </a:solidFill>
              </a:rPr>
              <a:t>5</a:t>
            </a:r>
            <a:r>
              <a:rPr lang="zh-CN" altLang="en-US" b="1">
                <a:solidFill>
                  <a:srgbClr val="FF0000"/>
                </a:solidFill>
              </a:rPr>
              <a:t>、删除</a:t>
            </a:r>
            <a:r>
              <a:rPr lang="en-US" altLang="zh-CN" b="1">
                <a:solidFill>
                  <a:srgbClr val="FF0000"/>
                </a:solidFill>
              </a:rPr>
              <a:t>test</a:t>
            </a:r>
            <a:r>
              <a:rPr lang="zh-CN" altLang="en-US" b="1">
                <a:solidFill>
                  <a:srgbClr val="FF0000"/>
                </a:solidFill>
              </a:rPr>
              <a:t>文件夹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4342" name="Picture 5" descr="pasted-image.p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207" y="6252369"/>
            <a:ext cx="11430794" cy="270669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1266" name="Picture 1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165" y="1811655"/>
            <a:ext cx="5234305" cy="1953260"/>
          </a:xfrm>
          <a:prstGeom prst="rect">
            <a:avLst/>
          </a:prstGeom>
          <a:solidFill>
            <a:srgbClr val="00524C"/>
          </a:solidFill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5274310" y="2431415"/>
            <a:ext cx="3284855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4000" b="1" dirty="0">
                <a:solidFill>
                  <a:schemeClr val="bg1"/>
                </a:solidFill>
                <a:sym typeface="+mn-ea"/>
              </a:rPr>
              <a:t>文本处理</a:t>
            </a:r>
            <a:endParaRPr lang="zh-CN" altLang="en-US" sz="40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0243" name="Picture 2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890" y="2051685"/>
            <a:ext cx="1465580" cy="146685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165" y="2555875"/>
            <a:ext cx="10312400" cy="9588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650" y="1219835"/>
            <a:ext cx="6501765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生成空文件和修改文件存取时间  </a:t>
            </a:r>
            <a:r>
              <a:rPr lang="zh-CN" altLang="en-US" sz="2400" b="1">
                <a:solidFill>
                  <a:srgbClr val="00524C"/>
                </a:solidFill>
              </a:rPr>
              <a:t>touch</a:t>
            </a:r>
            <a:endParaRPr lang="zh-CN" altLang="en-US" sz="2400" b="1">
              <a:solidFill>
                <a:srgbClr val="00524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/>
              <a:t>touch 选项 [文件名] 以MMDDhhmm的形式给出要修改的时间</a:t>
            </a:r>
            <a:endParaRPr lang="zh-CN" altLang="en-US" b="1"/>
          </a:p>
          <a:p>
            <a:endParaRPr lang="zh-CN" altLang="en-US"/>
          </a:p>
          <a:p>
            <a:endParaRPr lang="zh-CN" altLang="en-US" b="1"/>
          </a:p>
          <a:p>
            <a:r>
              <a:rPr lang="zh-CN" altLang="en-US" b="1"/>
              <a:t>touch abc</a:t>
            </a:r>
            <a:endParaRPr lang="zh-CN" altLang="en-US" b="1"/>
          </a:p>
          <a:p>
            <a:r>
              <a:rPr lang="zh-CN" altLang="en-US"/>
              <a:t>创建一个名为abc的文件</a:t>
            </a:r>
            <a:endParaRPr lang="zh-CN" altLang="en-US"/>
          </a:p>
          <a:p>
            <a:endParaRPr lang="zh-CN" altLang="en-US"/>
          </a:p>
          <a:p>
            <a:r>
              <a:rPr lang="zh-CN" altLang="en-US" b="1">
                <a:solidFill>
                  <a:srgbClr val="FF0000"/>
                </a:solidFill>
              </a:rPr>
              <a:t>touch -t 200905011000 aaa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修改abc文件的存取时间为2009年5月1日10:00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0" y="4488180"/>
            <a:ext cx="67437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00524C"/>
                </a:solidFill>
              </a:rPr>
              <a:t>touch</a:t>
            </a:r>
            <a:r>
              <a:rPr lang="zh-CN" altLang="en-US" sz="2400" b="1">
                <a:solidFill>
                  <a:srgbClr val="00524C"/>
                </a:solidFill>
              </a:rPr>
              <a:t>、</a:t>
            </a:r>
            <a:r>
              <a:rPr lang="en-US" altLang="zh-CN" sz="2400" b="1">
                <a:solidFill>
                  <a:srgbClr val="00524C"/>
                </a:solidFill>
              </a:rPr>
              <a:t>echo</a:t>
            </a:r>
            <a:r>
              <a:rPr lang="zh-CN" altLang="en-US" sz="2400" b="1">
                <a:solidFill>
                  <a:srgbClr val="00524C"/>
                </a:solidFill>
              </a:rPr>
              <a:t>、</a:t>
            </a:r>
            <a:r>
              <a:rPr lang="en-US" altLang="zh-CN" sz="2400" b="1">
                <a:solidFill>
                  <a:srgbClr val="00524C"/>
                </a:solidFill>
              </a:rPr>
              <a:t>printf</a:t>
            </a:r>
            <a:endParaRPr lang="en-US" altLang="zh-CN" sz="2400" b="1">
              <a:solidFill>
                <a:srgbClr val="00524C"/>
              </a:solidFill>
            </a:endParaRPr>
          </a:p>
          <a:p>
            <a:r>
              <a:rPr lang="en-US" altLang="zh-CN" b="1"/>
              <a:t>touch abc</a:t>
            </a:r>
            <a:endParaRPr lang="en-US" altLang="zh-CN" b="1"/>
          </a:p>
          <a:p>
            <a:r>
              <a:rPr lang="en-US" altLang="zh-CN" b="1"/>
              <a:t>echo &gt; abc2</a:t>
            </a:r>
            <a:endParaRPr lang="en-US" altLang="zh-CN" b="1"/>
          </a:p>
          <a:p>
            <a:r>
              <a:rPr lang="en-US" altLang="zh-CN" b="1"/>
              <a:t>printf “” &gt; abc3</a:t>
            </a:r>
            <a:endParaRPr lang="en-US" altLang="zh-CN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165" y="774065"/>
            <a:ext cx="3294380" cy="24580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5590" y="3315970"/>
            <a:ext cx="3321685" cy="331724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25170" y="1345565"/>
            <a:ext cx="6501765" cy="2894330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55650" y="4663440"/>
            <a:ext cx="6471285" cy="1374775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250" y="1029335"/>
            <a:ext cx="5040630" cy="5215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显示文件内容  </a:t>
            </a:r>
            <a:r>
              <a:rPr lang="zh-CN" altLang="en-US" sz="2400" b="1">
                <a:solidFill>
                  <a:srgbClr val="00524C"/>
                </a:solidFill>
              </a:rPr>
              <a:t>cat</a:t>
            </a:r>
            <a:endParaRPr lang="zh-CN" altLang="en-US" sz="2400" b="1">
              <a:solidFill>
                <a:srgbClr val="00524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/>
              <a:t>cat </a:t>
            </a:r>
            <a:r>
              <a:rPr lang="zh-CN" altLang="en-US" b="1">
                <a:sym typeface="+mn-ea"/>
              </a:rPr>
              <a:t>[选项] </a:t>
            </a:r>
            <a:r>
              <a:rPr lang="zh-CN" altLang="en-US" b="1"/>
              <a:t>[文件名]</a:t>
            </a:r>
            <a:endParaRPr lang="zh-CN" altLang="en-US" b="1"/>
          </a:p>
          <a:p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-A </a:t>
            </a:r>
            <a:r>
              <a:rPr lang="zh-CN" altLang="en-US"/>
              <a:t> 显示全部内容，包括特殊字符，可列出一些特殊字符而不是空白而已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</a:rPr>
              <a:t>-b </a:t>
            </a:r>
            <a:r>
              <a:rPr lang="zh-CN" altLang="en-US">
                <a:solidFill>
                  <a:srgbClr val="FF0000"/>
                </a:solidFill>
              </a:rPr>
              <a:t> 列出行号，仅针对非空白行做行号显示，空白行不标行号 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</a:rPr>
              <a:t>-E </a:t>
            </a:r>
            <a:r>
              <a:rPr lang="zh-CN" altLang="en-US">
                <a:solidFill>
                  <a:srgbClr val="FF0000"/>
                </a:solidFill>
              </a:rPr>
              <a:t> 将结尾的断行字符$显示出来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</a:rPr>
              <a:t>-n </a:t>
            </a:r>
            <a:r>
              <a:rPr lang="zh-CN" altLang="en-US">
                <a:solidFill>
                  <a:srgbClr val="FF0000"/>
                </a:solidFill>
              </a:rPr>
              <a:t> 打印出行号，连同空白行也会有行号，与-b的选项不同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-T </a:t>
            </a:r>
            <a:r>
              <a:rPr lang="zh-CN" altLang="en-US"/>
              <a:t> 将[tab]按键以I显示出来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-v  </a:t>
            </a:r>
            <a:r>
              <a:rPr lang="zh-CN" altLang="en-US"/>
              <a:t>列出一些看不出来的特殊字符</a:t>
            </a:r>
            <a:endParaRPr lang="zh-CN" altLang="en-US"/>
          </a:p>
          <a:p>
            <a:pPr marL="285750" indent="-285750"/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cat cc.txt</a:t>
            </a:r>
            <a:endParaRPr lang="zh-CN" altLang="en-US" b="1"/>
          </a:p>
          <a:p>
            <a:r>
              <a:rPr lang="zh-CN" altLang="en-US" b="1">
                <a:solidFill>
                  <a:srgbClr val="FF0000"/>
                </a:solidFill>
              </a:rPr>
              <a:t>cat tempa tempb &gt; tempc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把两个文件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tempa和tempb</a:t>
            </a:r>
            <a:r>
              <a:rPr lang="zh-CN" altLang="en-US">
                <a:solidFill>
                  <a:srgbClr val="FF0000"/>
                </a:solidFill>
              </a:rPr>
              <a:t>前后合并成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tempc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865" y="1905635"/>
            <a:ext cx="6318250" cy="304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49250" y="1140460"/>
            <a:ext cx="5039995" cy="5104765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5450" y="1434465"/>
            <a:ext cx="504063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合并文件  </a:t>
            </a:r>
            <a:r>
              <a:rPr lang="en-US" altLang="zh-CN" sz="2400" b="1">
                <a:solidFill>
                  <a:srgbClr val="00524C"/>
                </a:solidFill>
                <a:sym typeface="+mn-ea"/>
              </a:rPr>
              <a:t>paste</a:t>
            </a:r>
            <a:endParaRPr lang="en-US" altLang="zh-CN" sz="2400" b="1">
              <a:solidFill>
                <a:srgbClr val="00524C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b="1"/>
              <a:t>paste </a:t>
            </a:r>
            <a:r>
              <a:rPr lang="zh-CN" altLang="en-US" b="1">
                <a:sym typeface="+mn-ea"/>
              </a:rPr>
              <a:t>[选项] </a:t>
            </a:r>
            <a:r>
              <a:rPr lang="zh-CN" altLang="en-US" b="1"/>
              <a:t>[文件名] </a:t>
            </a:r>
            <a:r>
              <a:rPr lang="zh-CN" altLang="en-US" b="1">
                <a:sym typeface="+mn-ea"/>
              </a:rPr>
              <a:t>[文件名]：把每个文件以列对列的方式，一列列地加以合并。</a:t>
            </a:r>
            <a:endParaRPr lang="zh-CN" altLang="en-US" b="1">
              <a:sym typeface="+mn-ea"/>
            </a:endParaRPr>
          </a:p>
          <a:p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</a:rPr>
              <a:t>-d&lt;间隔字符&gt;或--delimiters=&lt;间隔字符&gt; </a:t>
            </a:r>
            <a:r>
              <a:rPr lang="zh-CN" altLang="en-US">
                <a:solidFill>
                  <a:srgbClr val="FF0000"/>
                </a:solidFill>
              </a:rPr>
              <a:t>　用指定的间隔字符取代跳格字符。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-s或--serial 　</a:t>
            </a:r>
            <a:r>
              <a:rPr lang="zh-CN" altLang="en-US"/>
              <a:t>串列进行而非平行处理。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--help 　     </a:t>
            </a:r>
            <a:r>
              <a:rPr lang="zh-CN" altLang="en-US"/>
              <a:t>在线帮助。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--version 　</a:t>
            </a:r>
            <a:r>
              <a:rPr lang="zh-CN" altLang="en-US"/>
              <a:t>显示帮助信息。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[文件…]      </a:t>
            </a:r>
            <a:r>
              <a:rPr lang="zh-CN" altLang="en-US"/>
              <a:t>指定操作的文件路径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endParaRPr lang="zh-CN" altLang="en-US"/>
          </a:p>
          <a:p>
            <a:endParaRPr lang="zh-CN" altLang="en-US" b="1"/>
          </a:p>
          <a:p>
            <a:r>
              <a:rPr lang="zh-CN" altLang="en-US" b="1">
                <a:solidFill>
                  <a:srgbClr val="FF0000"/>
                </a:solidFill>
              </a:rPr>
              <a:t>paste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tempa tempb &gt; tempc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把两个文件tempa和tempb左右合并成tempc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615" y="1346200"/>
            <a:ext cx="5664200" cy="4699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25450" y="1550035"/>
            <a:ext cx="4885055" cy="4131310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3715" y="1225550"/>
            <a:ext cx="4263390" cy="3276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显示文件的前几行  </a:t>
            </a:r>
            <a:r>
              <a:rPr lang="zh-CN" altLang="en-US" sz="2400" b="1">
                <a:solidFill>
                  <a:srgbClr val="00524C"/>
                </a:solidFill>
              </a:rPr>
              <a:t>head</a:t>
            </a:r>
            <a:endParaRPr lang="zh-CN" altLang="en-US" sz="2400" b="1">
              <a:solidFill>
                <a:srgbClr val="00524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/>
              <a:t>head </a:t>
            </a:r>
            <a:r>
              <a:rPr lang="zh-CN" altLang="en-US" b="1">
                <a:sym typeface="+mn-ea"/>
              </a:rPr>
              <a:t>[选项]</a:t>
            </a:r>
            <a:r>
              <a:rPr lang="zh-CN" altLang="en-US" b="1"/>
              <a:t> [文件名] </a:t>
            </a:r>
            <a:endParaRPr lang="zh-CN" altLang="en-US" b="1"/>
          </a:p>
          <a:p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-q </a:t>
            </a:r>
            <a:r>
              <a:rPr lang="zh-CN" altLang="en-US"/>
              <a:t>隐藏文件名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-v </a:t>
            </a:r>
            <a:r>
              <a:rPr lang="zh-CN" altLang="en-US"/>
              <a:t>显示文件名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</a:rPr>
              <a:t>-c&lt;字节&gt; </a:t>
            </a:r>
            <a:r>
              <a:rPr lang="zh-CN" altLang="en-US">
                <a:solidFill>
                  <a:srgbClr val="FF0000"/>
                </a:solidFill>
              </a:rPr>
              <a:t>显示字节数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</a:rPr>
              <a:t>-n&lt;行数&gt; </a:t>
            </a:r>
            <a:r>
              <a:rPr lang="zh-CN" altLang="en-US">
                <a:solidFill>
                  <a:srgbClr val="FF0000"/>
                </a:solidFill>
              </a:rPr>
              <a:t>显示的行数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/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head -</a:t>
            </a:r>
            <a:r>
              <a:rPr lang="en-US" altLang="zh-CN" b="1"/>
              <a:t>n 5</a:t>
            </a:r>
            <a:r>
              <a:rPr lang="zh-CN" altLang="en-US" b="1"/>
              <a:t> /etc/services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4954270" y="1225550"/>
            <a:ext cx="7016115" cy="4384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查看文件的后几行  tail</a:t>
            </a:r>
            <a:endParaRPr lang="zh-CN" altLang="en-US" sz="2400" b="1">
              <a:solidFill>
                <a:srgbClr val="00524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sym typeface="+mn-ea"/>
              </a:rPr>
              <a:t>tail [选项] [文件名]</a:t>
            </a:r>
            <a:endParaRPr lang="zh-CN" altLang="en-US" b="1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-f </a:t>
            </a:r>
            <a:r>
              <a:rPr lang="zh-CN" altLang="en-US">
                <a:sym typeface="+mn-ea"/>
              </a:rPr>
              <a:t>循环读取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-q </a:t>
            </a:r>
            <a:r>
              <a:rPr lang="zh-CN" altLang="en-US">
                <a:sym typeface="+mn-ea"/>
              </a:rPr>
              <a:t>不显示处理信息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-v </a:t>
            </a:r>
            <a:r>
              <a:rPr lang="zh-CN" altLang="en-US">
                <a:sym typeface="+mn-ea"/>
              </a:rPr>
              <a:t>显示详细的处理信息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-c&lt;数目&gt;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显示的字节数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-n&lt;行数&gt;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显示文件的尾部 n 行内容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--pid=PID </a:t>
            </a:r>
            <a:r>
              <a:rPr lang="zh-CN" altLang="en-US">
                <a:sym typeface="+mn-ea"/>
              </a:rPr>
              <a:t>与-f合用,表示在进程ID,PID死掉之后结束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-q, --quiet, --silent </a:t>
            </a:r>
            <a:r>
              <a:rPr lang="zh-CN" altLang="en-US">
                <a:sym typeface="+mn-ea"/>
              </a:rPr>
              <a:t>从不输出给出文件名的首部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-s, --sleep-interval=S</a:t>
            </a:r>
            <a:r>
              <a:rPr lang="zh-CN" altLang="en-US">
                <a:sym typeface="+mn-ea"/>
              </a:rPr>
              <a:t> 与-f合用,表示在每次反复的间隔休眠S秒</a:t>
            </a:r>
            <a:endParaRPr lang="zh-CN" altLang="en-US">
              <a:sym typeface="+mn-ea"/>
            </a:endParaRPr>
          </a:p>
          <a:p>
            <a:pPr marL="285750" indent="-285750"/>
            <a:endParaRPr lang="zh-CN" altLang="en-US">
              <a:sym typeface="+mn-ea"/>
            </a:endParaRPr>
          </a:p>
          <a:p>
            <a:r>
              <a:rPr lang="zh-CN" altLang="en-US" b="1">
                <a:sym typeface="+mn-ea"/>
              </a:rPr>
              <a:t> </a:t>
            </a:r>
            <a:endParaRPr lang="zh-CN" altLang="en-US" b="1">
              <a:sym typeface="+mn-ea"/>
            </a:endParaRPr>
          </a:p>
          <a:p>
            <a:r>
              <a:rPr lang="zh-CN" altLang="en-US" b="1">
                <a:sym typeface="+mn-ea"/>
              </a:rPr>
              <a:t>tail -</a:t>
            </a:r>
            <a:r>
              <a:rPr lang="en-US" altLang="zh-CN" b="1">
                <a:sym typeface="+mn-ea"/>
              </a:rPr>
              <a:t>n </a:t>
            </a:r>
            <a:r>
              <a:rPr lang="zh-CN" altLang="en-US" b="1">
                <a:sym typeface="+mn-ea"/>
              </a:rPr>
              <a:t>30 /etc/services</a:t>
            </a:r>
            <a:endParaRPr lang="zh-CN" altLang="en-US" b="1"/>
          </a:p>
        </p:txBody>
      </p:sp>
      <p:sp>
        <p:nvSpPr>
          <p:cNvPr id="4" name="矩形 3"/>
          <p:cNvSpPr/>
          <p:nvPr/>
        </p:nvSpPr>
        <p:spPr>
          <a:xfrm>
            <a:off x="483235" y="1376045"/>
            <a:ext cx="3569970" cy="4234180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856480" y="1376045"/>
            <a:ext cx="6955155" cy="4234180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90" y="1086485"/>
            <a:ext cx="10293350" cy="5207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2294" name="Picture 13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31750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1550670" y="3441065"/>
            <a:ext cx="3429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 b="1">
                <a:solidFill>
                  <a:schemeClr val="tx1"/>
                </a:solidFill>
              </a:rPr>
              <a:t>课程内容</a:t>
            </a:r>
            <a:endParaRPr lang="zh-CN" altLang="en-US" sz="4400" b="1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109316" y="5007435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2800" b="1" dirty="0">
                <a:solidFill>
                  <a:schemeClr val="tx1"/>
                </a:solidFill>
                <a:sym typeface="+mn-ea"/>
              </a:rPr>
              <a:t>应用实例</a:t>
            </a:r>
            <a:endParaRPr lang="zh-CN" altLang="en-US" sz="28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09316" y="4125420"/>
            <a:ext cx="2316480" cy="52197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2800" b="1" dirty="0">
                <a:solidFill>
                  <a:schemeClr val="tx1"/>
                </a:solidFill>
                <a:sym typeface="+mn-ea"/>
              </a:rPr>
              <a:t>其它日常命令</a:t>
            </a:r>
            <a:endParaRPr lang="zh-CN" altLang="en-US" sz="28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09316" y="3238960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2800" b="1" dirty="0">
                <a:solidFill>
                  <a:schemeClr val="tx1"/>
                </a:solidFill>
                <a:sym typeface="+mn-ea"/>
              </a:rPr>
              <a:t>文本处理</a:t>
            </a:r>
            <a:endParaRPr lang="zh-CN" altLang="en-US" sz="28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09316" y="2322020"/>
            <a:ext cx="1960880" cy="52197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2800" b="1" dirty="0">
                <a:solidFill>
                  <a:schemeClr val="tx1"/>
                </a:solidFill>
                <a:sym typeface="+mn-ea"/>
              </a:rPr>
              <a:t>文件夹处理</a:t>
            </a:r>
            <a:endParaRPr lang="zh-CN" altLang="en-US" sz="28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982970" y="2325370"/>
            <a:ext cx="533400" cy="533400"/>
          </a:xfrm>
          <a:prstGeom prst="ellipse">
            <a:avLst/>
          </a:prstGeom>
          <a:solidFill>
            <a:srgbClr val="0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982970" y="3242310"/>
            <a:ext cx="533400" cy="533400"/>
          </a:xfrm>
          <a:prstGeom prst="ellipse">
            <a:avLst/>
          </a:prstGeom>
          <a:solidFill>
            <a:srgbClr val="0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bg1"/>
                </a:solidFill>
              </a:rPr>
              <a:t>2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982970" y="5010785"/>
            <a:ext cx="533400" cy="533400"/>
          </a:xfrm>
          <a:prstGeom prst="ellipse">
            <a:avLst/>
          </a:prstGeom>
          <a:solidFill>
            <a:srgbClr val="0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bg1"/>
                </a:solidFill>
              </a:rPr>
              <a:t>4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982970" y="4128770"/>
            <a:ext cx="533400" cy="533400"/>
          </a:xfrm>
          <a:prstGeom prst="ellipse">
            <a:avLst/>
          </a:prstGeom>
          <a:solidFill>
            <a:srgbClr val="0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2860" y="1058545"/>
            <a:ext cx="94659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000" b="1">
                <a:solidFill>
                  <a:srgbClr val="00524C"/>
                </a:solidFill>
              </a:rPr>
              <a:t>文件管理、 系统设置、系统管理、网络管理、磁盘管理、备份压缩、安装包管理</a:t>
            </a:r>
            <a:endParaRPr lang="zh-CN" altLang="en-US" sz="2000" b="1">
              <a:solidFill>
                <a:srgbClr val="00524C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55395" y="850265"/>
            <a:ext cx="9625965" cy="796925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051560"/>
            <a:ext cx="6086475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分页显示文件内容</a:t>
            </a:r>
            <a:r>
              <a:rPr lang="zh-CN" altLang="en-US" sz="2400" b="1">
                <a:solidFill>
                  <a:srgbClr val="00524C"/>
                </a:solidFill>
              </a:rPr>
              <a:t>  more</a:t>
            </a:r>
            <a:endParaRPr lang="zh-CN" altLang="en-US" sz="2400" b="1">
              <a:solidFill>
                <a:srgbClr val="00524C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/>
              <a:t>more [文件名] ：more命令和cat的功能一样都是查看文件里的内容，但有所不同的是</a:t>
            </a:r>
            <a:r>
              <a:rPr lang="zh-CN" altLang="en-US" b="1">
                <a:solidFill>
                  <a:srgbClr val="FF0000"/>
                </a:solidFill>
              </a:rPr>
              <a:t>more可以按页来查看文件的内容</a:t>
            </a:r>
            <a:r>
              <a:rPr lang="zh-CN" altLang="en-US" b="1"/>
              <a:t>，还支持直接跳转行等功能。</a:t>
            </a:r>
            <a:endParaRPr lang="zh-CN" altLang="en-US" b="1"/>
          </a:p>
          <a:p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</a:rPr>
              <a:t>+n      </a:t>
            </a:r>
            <a:r>
              <a:rPr lang="zh-CN" altLang="en-US">
                <a:solidFill>
                  <a:srgbClr val="FF0000"/>
                </a:solidFill>
              </a:rPr>
              <a:t>从笫n行开始显示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-n      </a:t>
            </a:r>
            <a:r>
              <a:rPr lang="zh-CN" altLang="en-US"/>
              <a:t> 定义屏幕大小为n行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+/pattern </a:t>
            </a:r>
            <a:r>
              <a:rPr lang="zh-CN" altLang="en-US"/>
              <a:t>在每个档案显示前搜寻该字串（pattern，然后从该字串前两行之后开始显示  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-c       </a:t>
            </a:r>
            <a:r>
              <a:rPr lang="zh-CN" altLang="en-US"/>
              <a:t>从顶部清屏，然后显示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-d      </a:t>
            </a:r>
            <a:r>
              <a:rPr lang="zh-CN" altLang="en-US"/>
              <a:t> 提示“Press space to continue，’q’ to quit（按空格键继续，按q键退出）”，禁用响铃功能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-l        </a:t>
            </a:r>
            <a:r>
              <a:rPr lang="zh-CN" altLang="en-US"/>
              <a:t>忽略Ctrl+l（换页）字符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-p      </a:t>
            </a:r>
            <a:r>
              <a:rPr lang="zh-CN" altLang="en-US"/>
              <a:t> 通过清除窗口而不是滚屏来对文件进行换页，与-c选项相似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</a:rPr>
              <a:t>-s       </a:t>
            </a:r>
            <a:r>
              <a:rPr lang="zh-CN" altLang="en-US">
                <a:solidFill>
                  <a:srgbClr val="FF0000"/>
                </a:solidFill>
              </a:rPr>
              <a:t>把连续的多个空行显示为一行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-u     </a:t>
            </a:r>
            <a:r>
              <a:rPr lang="zh-CN" altLang="en-US"/>
              <a:t>  把文件内容中的下画线去掉</a:t>
            </a:r>
            <a:endParaRPr lang="zh-CN" altLang="en-US"/>
          </a:p>
          <a:p>
            <a:pPr marL="285750" indent="-285750"/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7137400" y="1329055"/>
            <a:ext cx="4825365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ym typeface="+mn-ea"/>
              </a:rPr>
              <a:t>常用操作命令</a:t>
            </a:r>
            <a:endParaRPr lang="zh-CN" altLang="en-US" sz="2400" b="1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Enter  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向下n行，需要定义。默认为1行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Ctrl+F  </a:t>
            </a:r>
            <a:r>
              <a:rPr lang="zh-CN" altLang="en-US">
                <a:sym typeface="+mn-ea"/>
              </a:rPr>
              <a:t> 向下滚动一屏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空格键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向下滚动一屏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Ctrl+B  </a:t>
            </a:r>
            <a:r>
              <a:rPr lang="zh-CN" altLang="en-US">
                <a:sym typeface="+mn-ea"/>
              </a:rPr>
              <a:t>返回上一屏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=     </a:t>
            </a:r>
            <a:r>
              <a:rPr lang="zh-CN" altLang="en-US">
                <a:sym typeface="+mn-ea"/>
              </a:rPr>
              <a:t>  输出当前行的行号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：f  </a:t>
            </a:r>
            <a:r>
              <a:rPr lang="zh-CN" altLang="en-US">
                <a:sym typeface="+mn-ea"/>
              </a:rPr>
              <a:t>   输出文件名和当前行的行号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V    </a:t>
            </a:r>
            <a:r>
              <a:rPr lang="zh-CN" altLang="en-US">
                <a:sym typeface="+mn-ea"/>
              </a:rPr>
              <a:t>  调用vi编辑器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!命令  </a:t>
            </a:r>
            <a:r>
              <a:rPr lang="zh-CN" altLang="en-US">
                <a:sym typeface="+mn-ea"/>
              </a:rPr>
              <a:t> 调用Shell，并执行命令 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q   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  退出more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285750" indent="-285750"/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 b="1"/>
          </a:p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ym typeface="+mn-ea"/>
              </a:rPr>
              <a:t>more /etc/services</a:t>
            </a:r>
            <a:endParaRPr lang="zh-CN" altLang="en-US" b="1"/>
          </a:p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ym typeface="+mn-ea"/>
              </a:rPr>
              <a:t>ls /etc | more</a:t>
            </a:r>
            <a:endParaRPr lang="zh-CN" altLang="en-US" b="1"/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4650" y="1147445"/>
            <a:ext cx="6201410" cy="4981575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054850" y="1147445"/>
            <a:ext cx="4664710" cy="4981575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6050" y="1037590"/>
            <a:ext cx="695325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按页显示文件内容，可用方向键上下翻页</a:t>
            </a:r>
            <a:r>
              <a:rPr lang="zh-CN" altLang="en-US" sz="2400" b="1">
                <a:solidFill>
                  <a:srgbClr val="00524C"/>
                </a:solidFill>
              </a:rPr>
              <a:t>  less</a:t>
            </a:r>
            <a:endParaRPr lang="zh-CN" altLang="en-US" sz="2400" b="1">
              <a:solidFill>
                <a:srgbClr val="00524C"/>
              </a:solidFill>
            </a:endParaRPr>
          </a:p>
          <a:p>
            <a:pPr algn="just"/>
            <a:r>
              <a:rPr lang="zh-CN" altLang="en-US" b="1"/>
              <a:t>less [文件名] ：less 与 more 类似，但使用 less 可以随意浏览文件，</a:t>
            </a:r>
            <a:r>
              <a:rPr lang="zh-CN" altLang="en-US" b="1">
                <a:solidFill>
                  <a:srgbClr val="FF0000"/>
                </a:solidFill>
              </a:rPr>
              <a:t>而 more 仅能向前移动，却不能向后移动，而且 less 在查看之前不会加载整个文件。</a:t>
            </a:r>
            <a:endParaRPr lang="zh-CN" altLang="en-US" b="1">
              <a:solidFill>
                <a:srgbClr val="FF0000"/>
              </a:solidFill>
            </a:endParaRPr>
          </a:p>
          <a:p>
            <a:pPr algn="just"/>
            <a:endParaRPr lang="zh-CN" altLang="en-US"/>
          </a:p>
          <a:p>
            <a:pPr marL="285750" indent="-285750" algn="just">
              <a:buFont typeface="Wingdings" panose="05000000000000000000" charset="0"/>
              <a:buChar char="n"/>
            </a:pPr>
            <a:r>
              <a:rPr lang="zh-CN" altLang="en-US" b="1"/>
              <a:t>-b &lt;缓冲区大小&gt; </a:t>
            </a:r>
            <a:r>
              <a:rPr lang="zh-CN" altLang="en-US"/>
              <a:t>设置缓冲区的大小</a:t>
            </a:r>
            <a:endParaRPr lang="zh-CN" altLang="en-US"/>
          </a:p>
          <a:p>
            <a:pPr marL="285750" indent="-285750" algn="just">
              <a:buFont typeface="Wingdings" panose="05000000000000000000" charset="0"/>
              <a:buChar char="n"/>
            </a:pPr>
            <a:r>
              <a:rPr lang="zh-CN" altLang="en-US" b="1"/>
              <a:t>-e  </a:t>
            </a:r>
            <a:r>
              <a:rPr lang="zh-CN" altLang="en-US"/>
              <a:t>当文件显示结束后，自动离开</a:t>
            </a:r>
            <a:endParaRPr lang="zh-CN" altLang="en-US"/>
          </a:p>
          <a:p>
            <a:pPr marL="285750" indent="-285750" algn="just">
              <a:buFont typeface="Wingdings" panose="05000000000000000000" charset="0"/>
              <a:buChar char="n"/>
            </a:pPr>
            <a:r>
              <a:rPr lang="zh-CN" altLang="en-US" b="1"/>
              <a:t>-f  </a:t>
            </a:r>
            <a:r>
              <a:rPr lang="zh-CN" altLang="en-US"/>
              <a:t>强迫打开特殊文件，例如外围设备代号、目录和二进制文件</a:t>
            </a:r>
            <a:endParaRPr lang="zh-CN" altLang="en-US"/>
          </a:p>
          <a:p>
            <a:pPr marL="285750" indent="-285750" algn="just">
              <a:buFont typeface="Wingdings" panose="05000000000000000000" charset="0"/>
              <a:buChar char="n"/>
            </a:pPr>
            <a:r>
              <a:rPr lang="zh-CN" altLang="en-US" b="1"/>
              <a:t>-g  </a:t>
            </a:r>
            <a:r>
              <a:rPr lang="zh-CN" altLang="en-US"/>
              <a:t>只标志最后搜索的关键词</a:t>
            </a:r>
            <a:endParaRPr lang="zh-CN" altLang="en-US"/>
          </a:p>
          <a:p>
            <a:pPr marL="285750" indent="-285750" algn="just">
              <a:buFont typeface="Wingdings" panose="05000000000000000000" charset="0"/>
              <a:buChar char="n"/>
            </a:pPr>
            <a:r>
              <a:rPr lang="zh-CN" altLang="en-US" b="1"/>
              <a:t>-i  </a:t>
            </a:r>
            <a:r>
              <a:rPr lang="zh-CN" altLang="en-US"/>
              <a:t>忽略搜索时的大小写</a:t>
            </a:r>
            <a:endParaRPr lang="zh-CN" altLang="en-US"/>
          </a:p>
          <a:p>
            <a:pPr marL="285750" indent="-285750" algn="just">
              <a:buFont typeface="Wingdings" panose="05000000000000000000" charset="0"/>
              <a:buChar char="n"/>
            </a:pPr>
            <a:r>
              <a:rPr lang="zh-CN" altLang="en-US" b="1"/>
              <a:t>-m </a:t>
            </a:r>
            <a:r>
              <a:rPr lang="zh-CN" altLang="en-US"/>
              <a:t> 显示类似more命令的百分比</a:t>
            </a:r>
            <a:endParaRPr lang="zh-CN" altLang="en-US"/>
          </a:p>
          <a:p>
            <a:pPr marL="285750" indent="-285750" algn="just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</a:rPr>
              <a:t>-N</a:t>
            </a:r>
            <a:r>
              <a:rPr lang="zh-CN" altLang="en-US">
                <a:solidFill>
                  <a:srgbClr val="FF0000"/>
                </a:solidFill>
              </a:rPr>
              <a:t>  显示每行的行号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 algn="just">
              <a:buFont typeface="Wingdings" panose="05000000000000000000" charset="0"/>
              <a:buChar char="n"/>
            </a:pPr>
            <a:r>
              <a:rPr lang="zh-CN" altLang="en-US" b="1"/>
              <a:t>-o</a:t>
            </a:r>
            <a:r>
              <a:rPr lang="zh-CN" altLang="en-US"/>
              <a:t> &lt;文件名&gt; 将less 输出的内容在指定文件中保存起来</a:t>
            </a:r>
            <a:endParaRPr lang="zh-CN" altLang="en-US"/>
          </a:p>
          <a:p>
            <a:pPr marL="285750" indent="-285750" algn="just">
              <a:buFont typeface="Wingdings" panose="05000000000000000000" charset="0"/>
              <a:buChar char="n"/>
            </a:pPr>
            <a:r>
              <a:rPr lang="zh-CN" altLang="en-US" b="1"/>
              <a:t>-Q </a:t>
            </a:r>
            <a:r>
              <a:rPr lang="zh-CN" altLang="en-US"/>
              <a:t> 不使用警告音</a:t>
            </a:r>
            <a:endParaRPr lang="zh-CN" altLang="en-US"/>
          </a:p>
          <a:p>
            <a:pPr marL="285750" indent="-285750" algn="just">
              <a:buFont typeface="Wingdings" panose="05000000000000000000" charset="0"/>
              <a:buChar char="n"/>
            </a:pPr>
            <a:r>
              <a:rPr lang="zh-CN" altLang="en-US" b="1"/>
              <a:t>-s  </a:t>
            </a:r>
            <a:r>
              <a:rPr lang="zh-CN" altLang="en-US"/>
              <a:t>显示连续空行为一行</a:t>
            </a:r>
            <a:endParaRPr lang="zh-CN" altLang="en-US"/>
          </a:p>
          <a:p>
            <a:pPr marL="285750" indent="-285750" algn="just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</a:rPr>
              <a:t>-S  </a:t>
            </a:r>
            <a:r>
              <a:rPr lang="zh-CN" altLang="en-US">
                <a:solidFill>
                  <a:srgbClr val="FF0000"/>
                </a:solidFill>
              </a:rPr>
              <a:t>行过长时将超出部分舍弃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 algn="just">
              <a:buFont typeface="Wingdings" panose="05000000000000000000" charset="0"/>
              <a:buChar char="n"/>
            </a:pPr>
            <a:r>
              <a:rPr lang="zh-CN" altLang="en-US" b="1"/>
              <a:t>-x &lt;数字&gt; </a:t>
            </a:r>
            <a:r>
              <a:rPr lang="zh-CN" altLang="en-US"/>
              <a:t>将“tab”键显示为规定的数字空格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454900" y="1037590"/>
            <a:ext cx="4647565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ym typeface="+mn-ea"/>
              </a:rPr>
              <a:t>常用操作命令</a:t>
            </a:r>
            <a:endParaRPr lang="zh-CN" altLang="en-US" sz="2400" b="1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/字符串：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向下搜索“字符串”的功能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?字符串：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向上搜索“字符串”的功能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chemeClr val="tx1"/>
                </a:solidFill>
                <a:sym typeface="+mn-ea"/>
              </a:rPr>
              <a:t>n：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重复前一个搜索（与 / 或 ? 有关）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chemeClr val="tx1"/>
                </a:solidFill>
                <a:sym typeface="+mn-ea"/>
              </a:rPr>
              <a:t>N：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反向重复前一个搜索（与 / 或 ? 有关）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chemeClr val="tx1"/>
                </a:solidFill>
                <a:sym typeface="+mn-ea"/>
              </a:rPr>
              <a:t>b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 向后翻一页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chemeClr val="tx1"/>
                </a:solidFill>
                <a:sym typeface="+mn-ea"/>
              </a:rPr>
              <a:t>d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  向后翻半页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chemeClr val="tx1"/>
                </a:solidFill>
                <a:sym typeface="+mn-ea"/>
              </a:rPr>
              <a:t>h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 显示帮助界面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chemeClr val="tx1"/>
                </a:solidFill>
                <a:sym typeface="+mn-ea"/>
              </a:rPr>
              <a:t>Q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  退出less 命令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chemeClr val="tx1"/>
                </a:solidFill>
                <a:sym typeface="+mn-ea"/>
              </a:rPr>
              <a:t>u 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向前滚动半页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chemeClr val="tx1"/>
                </a:solidFill>
                <a:sym typeface="+mn-ea"/>
              </a:rPr>
              <a:t>y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 向前滚动一行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空格键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滚动一行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回车键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滚动一页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[pagedown]：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向下翻动一页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[pageup]：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向上翻动一页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285750" indent="-285750"/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 b="1"/>
          </a:p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ym typeface="+mn-ea"/>
              </a:rPr>
              <a:t>less /etc/services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1600" y="1085850"/>
            <a:ext cx="6997065" cy="5305425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416800" y="1085850"/>
            <a:ext cx="4685030" cy="5306695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7900" y="899795"/>
            <a:ext cx="10324465" cy="5492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显示文件的行数、单词数、字节数  </a:t>
            </a:r>
            <a:r>
              <a:rPr lang="zh-CN" altLang="en-US" sz="2400" b="1">
                <a:solidFill>
                  <a:srgbClr val="00524C"/>
                </a:solidFill>
              </a:rPr>
              <a:t>wc</a:t>
            </a:r>
            <a:endParaRPr lang="zh-CN" altLang="en-US" sz="2400" b="1">
              <a:solidFill>
                <a:srgbClr val="00524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/>
              <a:t>wc [选项] [文件] </a:t>
            </a:r>
            <a:endParaRPr lang="zh-CN" altLang="en-US" b="1"/>
          </a:p>
          <a:p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-c或--bytes或--chars </a:t>
            </a:r>
            <a:r>
              <a:rPr lang="zh-CN" altLang="en-US"/>
              <a:t>只显示Bytes数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</a:rPr>
              <a:t>-l或--lines         </a:t>
            </a:r>
            <a:r>
              <a:rPr lang="zh-CN" altLang="en-US">
                <a:solidFill>
                  <a:srgbClr val="FF0000"/>
                </a:solidFill>
              </a:rPr>
              <a:t>         只显示行数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-w或--words       </a:t>
            </a:r>
            <a:r>
              <a:rPr lang="zh-CN" altLang="en-US"/>
              <a:t>       只显示字数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--help           </a:t>
            </a:r>
            <a:r>
              <a:rPr lang="zh-CN" altLang="en-US"/>
              <a:t>              在线帮助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--version          </a:t>
            </a:r>
            <a:r>
              <a:rPr lang="zh-CN" altLang="en-US"/>
              <a:t>         显示版本信息</a:t>
            </a:r>
            <a:endParaRPr lang="zh-CN" altLang="en-US" b="1"/>
          </a:p>
          <a:p>
            <a:pPr marL="285750" indent="-285750"/>
            <a:endParaRPr lang="zh-CN" altLang="en-US"/>
          </a:p>
          <a:p>
            <a:endParaRPr lang="zh-CN" altLang="en-US" b="1"/>
          </a:p>
          <a:p>
            <a:r>
              <a:rPr lang="zh-CN" altLang="en-US" b="1"/>
              <a:t>wc testfile   </a:t>
            </a:r>
            <a:r>
              <a:rPr lang="zh-CN" altLang="en-US"/>
              <a:t>                                            # testfile文件的统计信息  </a:t>
            </a:r>
            <a:endParaRPr lang="zh-CN" altLang="en-US"/>
          </a:p>
          <a:p>
            <a:r>
              <a:rPr lang="zh-CN" altLang="en-US"/>
              <a:t>3 92 598 testfile                                       # testfile文件的行数为3、单词数92、字节数598 </a:t>
            </a:r>
            <a:endParaRPr lang="zh-CN" altLang="en-US"/>
          </a:p>
          <a:p>
            <a:endParaRPr lang="zh-CN" altLang="en-US" b="1"/>
          </a:p>
          <a:p>
            <a:r>
              <a:rPr lang="zh-CN" altLang="en-US" b="1">
                <a:solidFill>
                  <a:srgbClr val="FF0000"/>
                </a:solidFill>
              </a:rPr>
              <a:t>wc testfile testfile_1 testfile_2             </a:t>
            </a:r>
            <a:r>
              <a:rPr lang="zh-CN" altLang="en-US">
                <a:solidFill>
                  <a:srgbClr val="FF0000"/>
                </a:solidFill>
              </a:rPr>
              <a:t> # 统计三个文件的信息  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3 92 598 testfile                                       # </a:t>
            </a:r>
            <a:r>
              <a:rPr lang="zh-CN" altLang="en-US">
                <a:solidFill>
                  <a:srgbClr val="FF0000"/>
                </a:solidFill>
              </a:rPr>
              <a:t>第一个文件行数为3、单词数92、字节数598  </a:t>
            </a:r>
            <a:endParaRPr lang="zh-CN" altLang="en-US"/>
          </a:p>
          <a:p>
            <a:r>
              <a:rPr lang="zh-CN" altLang="en-US"/>
              <a:t>9 18 78 testfile_1                                     # 第二个文件的行数为9、单词数18、字节数78  </a:t>
            </a:r>
            <a:endParaRPr lang="zh-CN" altLang="en-US"/>
          </a:p>
          <a:p>
            <a:r>
              <a:rPr lang="zh-CN" altLang="en-US"/>
              <a:t>3 6 32 testfile_2                                       # 第三个文件的行数为3、单词数6、字节数32  </a:t>
            </a:r>
            <a:endParaRPr lang="zh-CN" altLang="en-US"/>
          </a:p>
          <a:p>
            <a:r>
              <a:rPr lang="zh-CN" altLang="en-US"/>
              <a:t>15 116 708 总用量                                   # 三个文件总共的行数为15、单词数116、字节数708 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7900" y="1020445"/>
            <a:ext cx="9655810" cy="2645410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77900" y="3759835"/>
            <a:ext cx="9655810" cy="2645410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6690" y="585470"/>
            <a:ext cx="11477625" cy="6047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在文件中搜寻匹配的行并输出  </a:t>
            </a:r>
            <a:r>
              <a:rPr lang="zh-CN" altLang="en-US" sz="2400" b="1">
                <a:solidFill>
                  <a:srgbClr val="00524C"/>
                </a:solidFill>
              </a:rPr>
              <a:t>grep</a:t>
            </a:r>
            <a:endParaRPr lang="zh-CN" altLang="en-US" sz="2400" b="1">
              <a:solidFill>
                <a:srgbClr val="00524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/>
              <a:t>grep </a:t>
            </a:r>
            <a:r>
              <a:rPr lang="zh-CN" altLang="en-US" b="1">
                <a:sym typeface="+mn-ea"/>
              </a:rPr>
              <a:t>[选项] </a:t>
            </a:r>
            <a:r>
              <a:rPr lang="zh-CN" altLang="en-US" b="1"/>
              <a:t>[要找的字串] [要寻找字串的源文件]</a:t>
            </a:r>
            <a:endParaRPr lang="zh-CN" altLang="en-US" b="1"/>
          </a:p>
          <a:p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-f FILEA FILEB</a:t>
            </a:r>
            <a:r>
              <a:rPr lang="en-US" altLang="zh-CN" b="1">
                <a:sym typeface="+mn-ea"/>
              </a:rPr>
              <a:t>   </a:t>
            </a:r>
            <a:r>
              <a:rPr lang="zh-CN" altLang="en-US">
                <a:sym typeface="+mn-ea"/>
              </a:rPr>
              <a:t>FILEA在FILEAB中的匹配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-l</a:t>
            </a:r>
            <a:r>
              <a:rPr lang="en-US" altLang="zh-CN" b="1"/>
              <a:t>		    </a:t>
            </a:r>
            <a:r>
              <a:rPr lang="zh-CN" altLang="en-US"/>
              <a:t>列出文件内容符合指定的样式的文件名称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-L</a:t>
            </a:r>
            <a:r>
              <a:rPr lang="en-US" altLang="zh-CN" b="1"/>
              <a:t>		</a:t>
            </a:r>
            <a:r>
              <a:rPr lang="zh-CN" altLang="en-US"/>
              <a:t>列出文件内容不符合指定的样式的文件名称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</a:rPr>
              <a:t>-A 数字N</a:t>
            </a:r>
            <a:r>
              <a:rPr lang="en-US" altLang="zh-CN">
                <a:solidFill>
                  <a:srgbClr val="FF0000"/>
                </a:solidFill>
              </a:rPr>
              <a:t>	</a:t>
            </a:r>
            <a:r>
              <a:rPr lang="zh-CN" altLang="en-US">
                <a:solidFill>
                  <a:srgbClr val="FF0000"/>
                </a:solidFill>
              </a:rPr>
              <a:t>找到所有的匹配行，并显示匹配行后N行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</a:rPr>
              <a:t>-B 数字N</a:t>
            </a:r>
            <a:r>
              <a:rPr lang="en-US">
                <a:solidFill>
                  <a:srgbClr val="FF0000"/>
                </a:solidFill>
              </a:rPr>
              <a:t>	</a:t>
            </a:r>
            <a:r>
              <a:rPr lang="zh-CN" altLang="en-US">
                <a:solidFill>
                  <a:srgbClr val="FF0000"/>
                </a:solidFill>
              </a:rPr>
              <a:t>找到所有的匹配行，并显示匹配行前面N行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-b</a:t>
            </a:r>
            <a:r>
              <a:rPr lang="en-US" b="1"/>
              <a:t>	</a:t>
            </a:r>
            <a:r>
              <a:rPr lang="en-US"/>
              <a:t>	</a:t>
            </a:r>
            <a:r>
              <a:rPr lang="zh-CN" altLang="en-US"/>
              <a:t>显示匹配到的字符在文件中的偏移地址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-c</a:t>
            </a:r>
            <a:r>
              <a:rPr lang="en-US" b="1"/>
              <a:t>	</a:t>
            </a:r>
            <a:r>
              <a:rPr lang="en-US"/>
              <a:t>	</a:t>
            </a:r>
            <a:r>
              <a:rPr lang="zh-CN" altLang="en-US"/>
              <a:t>显示有多少行被匹配到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</a:rPr>
              <a:t>--color</a:t>
            </a:r>
            <a:r>
              <a:rPr lang="en-US">
                <a:solidFill>
                  <a:srgbClr val="FF0000"/>
                </a:solidFill>
              </a:rPr>
              <a:t>	</a:t>
            </a:r>
            <a:r>
              <a:rPr lang="zh-CN" altLang="en-US">
                <a:solidFill>
                  <a:srgbClr val="FF0000"/>
                </a:solidFill>
              </a:rPr>
              <a:t>把匹配到的字符用颜色显示出来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-e</a:t>
            </a:r>
            <a:r>
              <a:rPr lang="en-US" altLang="zh-CN" b="1"/>
              <a:t>	</a:t>
            </a:r>
            <a:r>
              <a:rPr lang="en-US" altLang="zh-CN"/>
              <a:t>	</a:t>
            </a:r>
            <a:r>
              <a:rPr lang="zh-CN" altLang="en-US"/>
              <a:t>可以使用多个正则表达式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</a:rPr>
              <a:t>-i</a:t>
            </a:r>
            <a:r>
              <a:rPr lang="en-US" altLang="zh-CN" b="1">
                <a:solidFill>
                  <a:srgbClr val="FF0000"/>
                </a:solidFill>
              </a:rPr>
              <a:t>	</a:t>
            </a:r>
            <a:r>
              <a:rPr lang="en-US" altLang="zh-CN">
                <a:solidFill>
                  <a:srgbClr val="FF0000"/>
                </a:solidFill>
              </a:rPr>
              <a:t>	</a:t>
            </a:r>
            <a:r>
              <a:rPr lang="zh-CN" altLang="en-US">
                <a:solidFill>
                  <a:srgbClr val="FF0000"/>
                </a:solidFill>
              </a:rPr>
              <a:t>不区分大小写针对单个字符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</a:rPr>
              <a:t>-m 数字N</a:t>
            </a:r>
            <a:r>
              <a:rPr lang="en-US" altLang="zh-CN">
                <a:solidFill>
                  <a:srgbClr val="FF0000"/>
                </a:solidFill>
              </a:rPr>
              <a:t>	</a:t>
            </a:r>
            <a:r>
              <a:rPr lang="zh-CN" altLang="en-US">
                <a:solidFill>
                  <a:srgbClr val="FF0000"/>
                </a:solidFill>
              </a:rPr>
              <a:t>最多匹配N个后停止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</a:rPr>
              <a:t>-n</a:t>
            </a:r>
            <a:r>
              <a:rPr lang="en-US" altLang="zh-CN" b="1">
                <a:solidFill>
                  <a:srgbClr val="FF0000"/>
                </a:solidFill>
              </a:rPr>
              <a:t>	</a:t>
            </a:r>
            <a:r>
              <a:rPr lang="en-US" altLang="zh-CN">
                <a:solidFill>
                  <a:srgbClr val="FF0000"/>
                </a:solidFill>
              </a:rPr>
              <a:t>	</a:t>
            </a:r>
            <a:r>
              <a:rPr lang="zh-CN" altLang="en-US">
                <a:solidFill>
                  <a:srgbClr val="FF0000"/>
                </a:solidFill>
              </a:rPr>
              <a:t>打印行号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</a:rPr>
              <a:t>-o</a:t>
            </a:r>
            <a:r>
              <a:rPr lang="en-US" altLang="zh-CN" b="1">
                <a:solidFill>
                  <a:srgbClr val="FF0000"/>
                </a:solidFill>
              </a:rPr>
              <a:t>	</a:t>
            </a:r>
            <a:r>
              <a:rPr lang="en-US" altLang="zh-CN">
                <a:solidFill>
                  <a:srgbClr val="FF0000"/>
                </a:solidFill>
              </a:rPr>
              <a:t>	</a:t>
            </a:r>
            <a:r>
              <a:rPr lang="zh-CN" altLang="en-US">
                <a:solidFill>
                  <a:srgbClr val="FF0000"/>
                </a:solidFill>
              </a:rPr>
              <a:t>只打印出匹配到的字符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-R</a:t>
            </a:r>
            <a:r>
              <a:rPr lang="en-US" altLang="zh-CN"/>
              <a:t>		</a:t>
            </a:r>
            <a:r>
              <a:rPr lang="zh-CN" altLang="en-US"/>
              <a:t>搜索子目录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</a:rPr>
              <a:t>-v</a:t>
            </a:r>
            <a:r>
              <a:rPr lang="en-US" altLang="zh-CN" b="1">
                <a:solidFill>
                  <a:srgbClr val="FF0000"/>
                </a:solidFill>
              </a:rPr>
              <a:t>	</a:t>
            </a:r>
            <a:r>
              <a:rPr lang="en-US" altLang="zh-CN">
                <a:solidFill>
                  <a:srgbClr val="FF0000"/>
                </a:solidFill>
              </a:rPr>
              <a:t>	</a:t>
            </a:r>
            <a:r>
              <a:rPr lang="zh-CN" altLang="en-US">
                <a:solidFill>
                  <a:srgbClr val="FF0000"/>
                </a:solidFill>
              </a:rPr>
              <a:t>显示不包括查找字符的所有行范例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</a:rPr>
              <a:t>-w</a:t>
            </a:r>
            <a:r>
              <a:rPr lang="en-US" altLang="zh-CN" b="1">
                <a:solidFill>
                  <a:srgbClr val="FF0000"/>
                </a:solidFill>
              </a:rPr>
              <a:t>	</a:t>
            </a:r>
            <a:r>
              <a:rPr lang="en-US" altLang="zh-CN">
                <a:solidFill>
                  <a:srgbClr val="FF0000"/>
                </a:solidFill>
              </a:rPr>
              <a:t>	</a:t>
            </a:r>
            <a:r>
              <a:rPr lang="zh-CN" altLang="en-US">
                <a:solidFill>
                  <a:srgbClr val="FF0000"/>
                </a:solidFill>
              </a:rPr>
              <a:t>只显示全字符合的列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/>
              <a:t>-q</a:t>
            </a:r>
            <a:r>
              <a:rPr lang="en-US" altLang="zh-CN" b="1"/>
              <a:t>	</a:t>
            </a:r>
            <a:r>
              <a:rPr lang="en-US" altLang="zh-CN"/>
              <a:t>	</a:t>
            </a:r>
            <a:r>
              <a:rPr lang="zh-CN" altLang="en-US"/>
              <a:t>不显示任何信息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750" y="771525"/>
            <a:ext cx="4977765" cy="57511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86690" y="758825"/>
            <a:ext cx="6417310" cy="5860415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8750" y="1029335"/>
            <a:ext cx="11841480" cy="5215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对文件内容进行排序  </a:t>
            </a:r>
            <a:r>
              <a:rPr lang="en-US" altLang="zh-CN" sz="2400" b="1">
                <a:solidFill>
                  <a:srgbClr val="00524C"/>
                </a:solidFill>
                <a:sym typeface="+mn-ea"/>
              </a:rPr>
              <a:t>sort</a:t>
            </a:r>
            <a:endParaRPr lang="zh-CN" altLang="en-US" sz="2400" b="1">
              <a:solidFill>
                <a:srgbClr val="00524C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sym typeface="+mn-ea"/>
              </a:rPr>
              <a:t>sort</a:t>
            </a:r>
            <a:r>
              <a:rPr lang="zh-CN" altLang="en-US" b="1">
                <a:sym typeface="+mn-ea"/>
              </a:rPr>
              <a:t> [选项] [文件] </a:t>
            </a:r>
            <a:endParaRPr lang="zh-CN" altLang="en-US" b="1"/>
          </a:p>
          <a:p>
            <a:endParaRPr lang="en-US" altLang="zh-CN"/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b="1"/>
              <a:t>-b	</a:t>
            </a:r>
            <a:r>
              <a:rPr lang="en-US" altLang="zh-CN"/>
              <a:t>忽略每行前面开始的空格字符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b="1">
                <a:solidFill>
                  <a:srgbClr val="FF0000"/>
                </a:solidFill>
              </a:rPr>
              <a:t>-c	</a:t>
            </a:r>
            <a:r>
              <a:rPr lang="en-US" altLang="zh-CN">
                <a:solidFill>
                  <a:srgbClr val="FF0000"/>
                </a:solidFill>
              </a:rPr>
              <a:t>检查文件是否已经按照顺序排序</a:t>
            </a:r>
            <a:endParaRPr lang="en-US" altLang="zh-CN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b="1"/>
              <a:t>-C	</a:t>
            </a:r>
            <a:r>
              <a:rPr lang="en-US" altLang="zh-CN"/>
              <a:t>类似于"-c"，只不过不输出任何诊断信息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b="1"/>
              <a:t>-d	</a:t>
            </a:r>
            <a:r>
              <a:rPr lang="en-US" altLang="zh-CN"/>
              <a:t>只处理英文字母、数字及空格，忽略其他的字符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b="1"/>
              <a:t>-f	</a:t>
            </a:r>
            <a:r>
              <a:rPr lang="en-US" altLang="zh-CN"/>
              <a:t>将小写字母视为大写字母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b="1"/>
              <a:t>-h	</a:t>
            </a:r>
            <a:r>
              <a:rPr lang="en-US" altLang="zh-CN"/>
              <a:t>使用易读性数字(例如</a:t>
            </a:r>
            <a:r>
              <a:rPr lang="zh-CN" altLang="en-US"/>
              <a:t>：</a:t>
            </a:r>
            <a:r>
              <a:rPr lang="en-US" altLang="zh-CN"/>
              <a:t>2K、1G)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b="1">
                <a:solidFill>
                  <a:srgbClr val="FF0000"/>
                </a:solidFill>
              </a:rPr>
              <a:t>-k	</a:t>
            </a:r>
            <a:r>
              <a:rPr lang="en-US" altLang="zh-CN">
                <a:solidFill>
                  <a:srgbClr val="FF0000"/>
                </a:solidFill>
              </a:rPr>
              <a:t>以哪个区间 (field) 来进行排序</a:t>
            </a:r>
            <a:endParaRPr lang="en-US" altLang="zh-CN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b="1"/>
              <a:t>-m	</a:t>
            </a:r>
            <a:r>
              <a:rPr lang="en-US" altLang="zh-CN"/>
              <a:t>将几个排序好的文件进行合并，只是单纯合并，不做排序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b="1"/>
              <a:t>-M	</a:t>
            </a:r>
            <a:r>
              <a:rPr lang="en-US" altLang="zh-CN"/>
              <a:t>将前面3个字母依照月份的缩写进行排序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b="1">
                <a:solidFill>
                  <a:srgbClr val="FF0000"/>
                </a:solidFill>
              </a:rPr>
              <a:t>-n	</a:t>
            </a:r>
            <a:r>
              <a:rPr lang="en-US" altLang="zh-CN">
                <a:solidFill>
                  <a:srgbClr val="FF0000"/>
                </a:solidFill>
              </a:rPr>
              <a:t>依照数值的大小排序</a:t>
            </a:r>
            <a:endParaRPr lang="en-US" altLang="zh-CN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b="1"/>
              <a:t>-o&lt;输出文件&gt;</a:t>
            </a:r>
            <a:r>
              <a:rPr lang="en-US" altLang="zh-CN"/>
              <a:t>	将排序后的结果存入指定的文件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b="1">
                <a:solidFill>
                  <a:srgbClr val="FF0000"/>
                </a:solidFill>
              </a:rPr>
              <a:t>-r	</a:t>
            </a:r>
            <a:r>
              <a:rPr lang="en-US" altLang="zh-CN">
                <a:solidFill>
                  <a:srgbClr val="FF0000"/>
                </a:solidFill>
              </a:rPr>
              <a:t>降序</a:t>
            </a:r>
            <a:endParaRPr lang="en-US" altLang="zh-CN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b="1"/>
              <a:t>-u	</a:t>
            </a:r>
            <a:r>
              <a:rPr lang="en-US" altLang="zh-CN"/>
              <a:t>忽略相同行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b="1"/>
              <a:t>-t&lt;分隔字符&gt;	</a:t>
            </a:r>
            <a:r>
              <a:rPr lang="en-US" altLang="zh-CN"/>
              <a:t>指定分隔符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860" y="1464310"/>
            <a:ext cx="4707255" cy="458533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58750" y="1172845"/>
            <a:ext cx="6786245" cy="5073015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1960" y="813435"/>
            <a:ext cx="10711815" cy="5769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对文件内容进行排序  </a:t>
            </a:r>
            <a:r>
              <a:rPr lang="en-US" altLang="zh-CN" sz="2400" b="1">
                <a:solidFill>
                  <a:srgbClr val="00524C"/>
                </a:solidFill>
                <a:sym typeface="+mn-ea"/>
              </a:rPr>
              <a:t>uniq</a:t>
            </a:r>
            <a:endParaRPr lang="zh-CN" altLang="en-US" sz="2400" b="1">
              <a:solidFill>
                <a:srgbClr val="00524C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sym typeface="+mn-ea"/>
              </a:rPr>
              <a:t>uniq</a:t>
            </a:r>
            <a:r>
              <a:rPr lang="zh-CN" altLang="en-US" b="1">
                <a:sym typeface="+mn-ea"/>
              </a:rPr>
              <a:t> [选项] [文件] </a:t>
            </a:r>
            <a:endParaRPr lang="zh-CN" altLang="en-US" b="1"/>
          </a:p>
          <a:p>
            <a:endParaRPr lang="en-US" altLang="zh-CN"/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b="1">
                <a:solidFill>
                  <a:srgbClr val="FF0000"/>
                </a:solidFill>
              </a:rPr>
              <a:t>-c或--count 					</a:t>
            </a:r>
            <a:endParaRPr lang="en-US" altLang="zh-CN" b="1">
              <a:solidFill>
                <a:srgbClr val="FF0000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rgbClr val="FF0000"/>
                </a:solidFill>
              </a:rPr>
              <a:t>	在每列旁边显示该行重复出现的次数</a:t>
            </a:r>
            <a:endParaRPr lang="en-US" altLang="zh-CN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b="1">
                <a:solidFill>
                  <a:srgbClr val="FF0000"/>
                </a:solidFill>
              </a:rPr>
              <a:t>-d或--repeated</a:t>
            </a:r>
            <a:r>
              <a:rPr lang="en-US" altLang="zh-CN">
                <a:solidFill>
                  <a:srgbClr val="FF0000"/>
                </a:solidFill>
              </a:rPr>
              <a:t> 				</a:t>
            </a:r>
            <a:endParaRPr lang="en-US" altLang="zh-CN">
              <a:solidFill>
                <a:srgbClr val="FF0000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rgbClr val="FF0000"/>
                </a:solidFill>
              </a:rPr>
              <a:t>	仅显示重复出现的行列</a:t>
            </a:r>
            <a:endParaRPr lang="en-US" altLang="zh-CN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b="1"/>
              <a:t>-f&lt;栏位&gt;或--skip-fields=&lt;栏位&gt;	</a:t>
            </a:r>
            <a:r>
              <a:rPr lang="en-US" altLang="zh-CN"/>
              <a:t>		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	忽略比较指定的栏位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b="1"/>
              <a:t>-s&lt;字符位置&gt;或--skip-chars=&lt;字符位置&gt;		</a:t>
            </a:r>
            <a:endParaRPr lang="en-US" altLang="zh-CN" b="1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	忽略比较指定的字符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b="1"/>
              <a:t>-u或--unique	</a:t>
            </a:r>
            <a:r>
              <a:rPr lang="en-US" altLang="zh-CN"/>
              <a:t>				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	仅显示出一次的行列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b="1"/>
              <a:t>-w&lt;字符位置&gt;或--check-chars=&lt;字符位置&gt;</a:t>
            </a:r>
            <a:r>
              <a:rPr lang="en-US" altLang="zh-CN"/>
              <a:t> 	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	指定要比较的字符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b="1"/>
              <a:t>--help </a:t>
            </a:r>
            <a:r>
              <a:rPr lang="en-US" altLang="zh-CN"/>
              <a:t>					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	显示帮助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b="1"/>
              <a:t>--version </a:t>
            </a:r>
            <a:r>
              <a:rPr lang="en-US" altLang="zh-CN"/>
              <a:t>					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	显示版本信息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275" y="1136015"/>
            <a:ext cx="5124450" cy="51244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16560" y="944245"/>
            <a:ext cx="4970145" cy="5638165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470" y="1022350"/>
            <a:ext cx="564515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</a:rPr>
              <a:t>分割文件内容  </a:t>
            </a:r>
            <a:r>
              <a:rPr lang="en-US" sz="2400" b="1">
                <a:solidFill>
                  <a:srgbClr val="00524C"/>
                </a:solidFill>
              </a:rPr>
              <a:t>cut</a:t>
            </a:r>
            <a:endParaRPr lang="en-US" sz="2400" b="1">
              <a:solidFill>
                <a:srgbClr val="00524C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>
                <a:sym typeface="+mn-ea"/>
              </a:rPr>
              <a:t>cut </a:t>
            </a:r>
            <a:r>
              <a:rPr lang="zh-CN" altLang="en-US" b="1">
                <a:sym typeface="+mn-ea"/>
              </a:rPr>
              <a:t>[选项] [文件] </a:t>
            </a:r>
            <a:endParaRPr lang="zh-CN" altLang="en-US" b="1"/>
          </a:p>
          <a:p>
            <a:endParaRPr 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b="1">
                <a:solidFill>
                  <a:srgbClr val="FF0000"/>
                </a:solidFill>
              </a:rPr>
              <a:t>-b</a:t>
            </a:r>
            <a:r>
              <a:rPr lang="en-US">
                <a:solidFill>
                  <a:srgbClr val="FF0000"/>
                </a:solidFill>
              </a:rPr>
              <a:t>	以字节为单位进行分割。这些字节位置将忽略多字节字符边界，除非也指定了 -n 标志</a:t>
            </a:r>
            <a:endParaRPr lang="en-US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b="1"/>
              <a:t>-c </a:t>
            </a:r>
            <a:r>
              <a:rPr lang="en-US"/>
              <a:t>	以字符为单位进行分割</a:t>
            </a:r>
            <a:endParaRPr 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b="1">
                <a:solidFill>
                  <a:srgbClr val="FF0000"/>
                </a:solidFill>
              </a:rPr>
              <a:t>-d </a:t>
            </a:r>
            <a:r>
              <a:rPr lang="en-US">
                <a:solidFill>
                  <a:srgbClr val="FF0000"/>
                </a:solidFill>
              </a:rPr>
              <a:t>	自定义分隔符，默认为制表符</a:t>
            </a:r>
            <a:endParaRPr lang="en-US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b="1">
                <a:solidFill>
                  <a:srgbClr val="FF0000"/>
                </a:solidFill>
              </a:rPr>
              <a:t>-f </a:t>
            </a:r>
            <a:r>
              <a:rPr lang="en-US">
                <a:solidFill>
                  <a:srgbClr val="FF0000"/>
                </a:solidFill>
              </a:rPr>
              <a:t>	与-d一起使用，指定显示哪个区域</a:t>
            </a:r>
            <a:endParaRPr lang="en-US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b="1"/>
              <a:t>-n </a:t>
            </a:r>
            <a:r>
              <a:rPr lang="en-US"/>
              <a:t>	取消分割多字节字符。仅和 -b 标志一起使用。如果字符的最后一个字节落在由 -b 标志的 List 参数指示的范围之内，该字符将被写出；否则，该字符将被排除</a:t>
            </a:r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50" y="1109345"/>
            <a:ext cx="5092700" cy="49911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58470" y="1109345"/>
            <a:ext cx="5644515" cy="4990465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850" y="840740"/>
            <a:ext cx="5631815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分割文件内容  </a:t>
            </a:r>
            <a:r>
              <a:rPr lang="en-US" sz="2400" b="1">
                <a:solidFill>
                  <a:srgbClr val="00524C"/>
                </a:solidFill>
                <a:sym typeface="+mn-ea"/>
              </a:rPr>
              <a:t>sed</a:t>
            </a:r>
            <a:endParaRPr lang="en-US" sz="2400" b="1">
              <a:solidFill>
                <a:srgbClr val="00524C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b="1">
                <a:sym typeface="+mn-ea"/>
              </a:rPr>
              <a:t>sed </a:t>
            </a:r>
            <a:r>
              <a:rPr lang="zh-CN" altLang="en-US" b="1">
                <a:sym typeface="+mn-ea"/>
              </a:rPr>
              <a:t>[选项] [文件] </a:t>
            </a:r>
            <a:endParaRPr lang="zh-CN" altLang="en-US" b="1"/>
          </a:p>
          <a:p>
            <a:endParaRPr lang="en-US">
              <a:solidFill>
                <a:schemeClr val="tx1"/>
              </a:solidFill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b="1">
                <a:solidFill>
                  <a:schemeClr val="tx1"/>
                </a:solidFill>
                <a:sym typeface="+mn-ea"/>
              </a:rPr>
              <a:t>1.常用的参数及其作用</a:t>
            </a:r>
            <a:endParaRPr lang="en-US" b="1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>
                <a:solidFill>
                  <a:schemeClr val="tx1"/>
                </a:solidFill>
                <a:sym typeface="+mn-ea"/>
              </a:rPr>
              <a:t>-n ：安静模式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>
                <a:solidFill>
                  <a:schemeClr val="tx1"/>
                </a:solidFill>
                <a:sym typeface="+mn-ea"/>
              </a:rPr>
              <a:t>-e ：直接下命令行模式上进行sed的动作编辑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>
                <a:solidFill>
                  <a:schemeClr val="tx1"/>
                </a:solidFill>
                <a:sym typeface="+mn-ea"/>
              </a:rPr>
              <a:t>-f ：直接将sed的动作写在一个文件内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>
                <a:solidFill>
                  <a:srgbClr val="FF0000"/>
                </a:solidFill>
                <a:sym typeface="+mn-ea"/>
              </a:rPr>
              <a:t>-i ：可直接对源文件内容进行修改</a:t>
            </a:r>
            <a:endParaRPr lang="en-US">
              <a:solidFill>
                <a:srgbClr val="FF0000"/>
              </a:solidFill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en-US">
              <a:solidFill>
                <a:schemeClr val="tx1"/>
              </a:solidFill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b="1">
                <a:sym typeface="+mn-ea"/>
              </a:rPr>
              <a:t>3.sed替换标记</a:t>
            </a:r>
            <a:endParaRPr lang="en-US" b="1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>
                <a:solidFill>
                  <a:srgbClr val="FF0000"/>
                </a:solidFill>
                <a:sym typeface="+mn-ea"/>
              </a:rPr>
              <a:t>g ：表示行内全面替换;</a:t>
            </a:r>
            <a:endParaRPr lang="en-US">
              <a:solidFill>
                <a:srgbClr val="FF0000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>
                <a:sym typeface="+mn-ea"/>
              </a:rPr>
              <a:t>x： 表示互换模板块中的文本和缓冲区中的文本;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>
                <a:sym typeface="+mn-ea"/>
              </a:rPr>
              <a:t>\1： 子串匹配标记;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>
                <a:sym typeface="+mn-ea"/>
              </a:rPr>
              <a:t>&amp; ：已匹配字符串标记;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55665" y="840740"/>
            <a:ext cx="5861685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b="1">
                <a:sym typeface="+mn-ea"/>
              </a:rPr>
              <a:t>2.function有下面这些参数</a:t>
            </a:r>
            <a:endParaRPr lang="en-US" b="1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>
                <a:solidFill>
                  <a:srgbClr val="FF0000"/>
                </a:solidFill>
                <a:sym typeface="+mn-ea"/>
              </a:rPr>
              <a:t>i ：插入，在目标行的上面新增一行。</a:t>
            </a:r>
            <a:endParaRPr lang="en-US">
              <a:solidFill>
                <a:srgbClr val="FF0000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>
                <a:solidFill>
                  <a:srgbClr val="FF0000"/>
                </a:solidFill>
                <a:sym typeface="+mn-ea"/>
              </a:rPr>
              <a:t>a ：插入，在目标行的下面新增一行。</a:t>
            </a:r>
            <a:endParaRPr lang="en-US">
              <a:solidFill>
                <a:srgbClr val="FF0000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>
                <a:solidFill>
                  <a:srgbClr val="FF0000"/>
                </a:solidFill>
                <a:sym typeface="+mn-ea"/>
              </a:rPr>
              <a:t>d ：删除所选行。</a:t>
            </a:r>
            <a:endParaRPr lang="en-US">
              <a:solidFill>
                <a:srgbClr val="FF0000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>
                <a:sym typeface="+mn-ea"/>
              </a:rPr>
              <a:t>p ：打印，也就是将某个选择的数据打印出来，通常参数-p与参数-n搭配使用。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>
                <a:sym typeface="+mn-ea"/>
              </a:rPr>
              <a:t>s ：替换，可以直接进行替换的工作。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>
                <a:sym typeface="+mn-ea"/>
              </a:rPr>
              <a:t>c ：替换，c的后面可以接替字符串，这些字符串可以替换n1，n2之间的行。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>
                <a:sym typeface="+mn-ea"/>
              </a:rPr>
              <a:t>w ：写并追加模板块到file末尾。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>
                <a:sym typeface="+mn-ea"/>
              </a:rPr>
              <a:t>W ： 写并追加模板块的第一行到file末尾。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>
                <a:sym typeface="+mn-ea"/>
              </a:rPr>
              <a:t>! ：表示后面的命令对所有没有被选定的行发生作用。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>
                <a:sym typeface="+mn-ea"/>
              </a:rPr>
              <a:t>= ：打印当前行号; # 把注释扩展到下一个换行符以前。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>
                <a:sym typeface="+mn-ea"/>
              </a:rPr>
              <a:t>以上参数皆不改变原文件内容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3850" y="982345"/>
            <a:ext cx="5299710" cy="3340735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55665" y="982345"/>
            <a:ext cx="5948680" cy="5765165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3850" y="4601845"/>
            <a:ext cx="5299710" cy="2145665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950" y="1167765"/>
            <a:ext cx="11493500" cy="4661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分割文件内容  </a:t>
            </a:r>
            <a:r>
              <a:rPr lang="en-US" sz="2400" b="1">
                <a:solidFill>
                  <a:srgbClr val="00524C"/>
                </a:solidFill>
                <a:sym typeface="+mn-ea"/>
              </a:rPr>
              <a:t>sed</a:t>
            </a:r>
            <a:endParaRPr lang="en-US" sz="2400" b="1">
              <a:solidFill>
                <a:srgbClr val="00524C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b="1">
                <a:sym typeface="+mn-ea"/>
              </a:rPr>
              <a:t>sed </a:t>
            </a:r>
            <a:r>
              <a:rPr lang="zh-CN" altLang="en-US" b="1">
                <a:sym typeface="+mn-ea"/>
              </a:rPr>
              <a:t>[选项] [文件] </a:t>
            </a:r>
            <a:endParaRPr lang="zh-CN" altLang="en-US" b="1"/>
          </a:p>
          <a:p>
            <a:endParaRPr lang="en-US">
              <a:solidFill>
                <a:schemeClr val="tx1"/>
              </a:solidFill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b="1">
                <a:solidFill>
                  <a:schemeClr val="tx1"/>
                </a:solidFill>
                <a:sym typeface="+mn-ea"/>
              </a:rPr>
              <a:t>4.sed元字符集</a:t>
            </a:r>
            <a:endParaRPr lang="en-US" b="1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>
                <a:solidFill>
                  <a:srgbClr val="FF0000"/>
                </a:solidFill>
                <a:sym typeface="+mn-ea"/>
              </a:rPr>
              <a:t>^ 匹配行开始，如：/^ sed/匹配所有以sed开头的行</a:t>
            </a:r>
            <a:endParaRPr lang="en-US">
              <a:solidFill>
                <a:srgbClr val="FF0000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>
                <a:solidFill>
                  <a:srgbClr val="FF0000"/>
                </a:solidFill>
                <a:sym typeface="+mn-ea"/>
              </a:rPr>
              <a:t>$ 匹配行结束，如：/sed$/匹配所有以sed结尾的行;</a:t>
            </a:r>
            <a:endParaRPr lang="en-US">
              <a:solidFill>
                <a:srgbClr val="FF0000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>
                <a:solidFill>
                  <a:srgbClr val="FF0000"/>
                </a:solidFill>
                <a:sym typeface="+mn-ea"/>
              </a:rPr>
              <a:t>.： 匹配一个非换行符的任意字符，如：/s.d/匹配s后接一个任意字符，后是d;</a:t>
            </a:r>
            <a:endParaRPr lang="en-US">
              <a:solidFill>
                <a:srgbClr val="FF0000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>
                <a:solidFill>
                  <a:srgbClr val="FF0000"/>
                </a:solidFill>
                <a:sym typeface="+mn-ea"/>
              </a:rPr>
              <a:t>*：匹配0个或多个字符，如：/*sed/匹配所有模板是一个或多个空格后紧跟sed的行;</a:t>
            </a:r>
            <a:endParaRPr lang="en-US">
              <a:solidFill>
                <a:srgbClr val="FF0000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>
                <a:solidFill>
                  <a:schemeClr val="tx1"/>
                </a:solidFill>
                <a:sym typeface="+mn-ea"/>
              </a:rPr>
              <a:t>[] 匹配一个指定范围内的字符，如/[sS]ed/匹配sed和Sed;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>
                <a:solidFill>
                  <a:schemeClr val="tx1"/>
                </a:solidFill>
                <a:sym typeface="+mn-ea"/>
              </a:rPr>
              <a:t>[^] 匹配一个不在指定范围内的字符，如：/[^A-RT-Z]ed/匹配不包含A-R和T-Z的一个字母开头，紧跟ed的行;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50" y="1294765"/>
            <a:ext cx="11205210" cy="4118610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27685" y="5801995"/>
            <a:ext cx="2673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找出空白行？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9250" y="763905"/>
            <a:ext cx="114935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分割文件内容  </a:t>
            </a:r>
            <a:r>
              <a:rPr lang="en-US" sz="2400" b="1">
                <a:solidFill>
                  <a:srgbClr val="00524C"/>
                </a:solidFill>
                <a:sym typeface="+mn-ea"/>
              </a:rPr>
              <a:t>sed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5" y="1541145"/>
            <a:ext cx="9175750" cy="50101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49250" y="918845"/>
            <a:ext cx="2747645" cy="490220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195070" y="1379220"/>
            <a:ext cx="9802495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zh-CN" altLang="en-US" sz="2800" b="1">
                <a:solidFill>
                  <a:srgbClr val="00524C"/>
                </a:solidFill>
              </a:rPr>
              <a:t>常用文件管理命令：</a:t>
            </a:r>
            <a:endParaRPr lang="zh-CN" altLang="en-US" sz="2800" b="1">
              <a:solidFill>
                <a:srgbClr val="00524C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2000" b="1">
                <a:solidFill>
                  <a:srgbClr val="00524C"/>
                </a:solidFill>
              </a:rPr>
              <a:t>基本命令：</a:t>
            </a:r>
            <a:r>
              <a:rPr lang="zh-CN" altLang="en-US" sz="2000" b="1"/>
              <a:t>ls、cd、pwd、man</a:t>
            </a:r>
            <a:endParaRPr lang="zh-CN" altLang="en-US" sz="2000" b="1"/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2000" b="1">
                <a:solidFill>
                  <a:srgbClr val="00524C"/>
                </a:solidFill>
              </a:rPr>
              <a:t>文件操作：</a:t>
            </a:r>
            <a:r>
              <a:rPr lang="zh-CN" altLang="en-US" sz="2000" b="1"/>
              <a:t>touch、cp、rm、mv、ln、mkdir、rmdir、</a:t>
            </a:r>
            <a:r>
              <a:rPr lang="en-US" altLang="zh-CN" sz="2000" b="1"/>
              <a:t>awk</a:t>
            </a:r>
            <a:r>
              <a:rPr lang="zh-CN" altLang="en-US" sz="2000" b="1"/>
              <a:t>、</a:t>
            </a:r>
            <a:r>
              <a:rPr lang="en-US" altLang="zh-CN" sz="2000" b="1"/>
              <a:t>grep</a:t>
            </a:r>
            <a:r>
              <a:rPr lang="zh-CN" altLang="en-US" sz="2000" b="1"/>
              <a:t>、</a:t>
            </a:r>
            <a:r>
              <a:rPr lang="en-US" altLang="zh-CN" sz="2000" b="1"/>
              <a:t>sed</a:t>
            </a:r>
            <a:r>
              <a:rPr lang="zh-CN" altLang="en-US" sz="2000" b="1"/>
              <a:t>、</a:t>
            </a:r>
            <a:r>
              <a:rPr lang="en-US" altLang="zh-CN" sz="2000" b="1"/>
              <a:t>sort</a:t>
            </a:r>
            <a:r>
              <a:rPr lang="zh-CN" altLang="en-US" sz="2000" b="1"/>
              <a:t> </a:t>
            </a:r>
            <a:endParaRPr lang="zh-CN" altLang="en-US" sz="2000" b="1"/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2000" b="1">
                <a:solidFill>
                  <a:srgbClr val="00524C"/>
                </a:solidFill>
              </a:rPr>
              <a:t>文件查看：</a:t>
            </a:r>
            <a:r>
              <a:rPr lang="zh-CN" altLang="en-US" sz="2000" b="1"/>
              <a:t>cat、more、less、head、tail</a:t>
            </a:r>
            <a:r>
              <a:rPr lang="zh-CN" altLang="en-US" sz="2000" b="1">
                <a:sym typeface="+mn-ea"/>
              </a:rPr>
              <a:t>、wc</a:t>
            </a:r>
            <a:endParaRPr lang="zh-CN" altLang="en-US" sz="2000" b="1"/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2000" b="1">
                <a:solidFill>
                  <a:srgbClr val="00524C"/>
                </a:solidFill>
              </a:rPr>
              <a:t>文件权限：</a:t>
            </a:r>
            <a:r>
              <a:rPr lang="zh-CN" altLang="en-US" sz="2000" b="1"/>
              <a:t>chmod、chgrp、chown</a:t>
            </a:r>
            <a:endParaRPr lang="zh-CN" altLang="en-US" sz="2000" b="1"/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2000" b="1">
                <a:solidFill>
                  <a:srgbClr val="00524C"/>
                </a:solidFill>
              </a:rPr>
              <a:t>文件搜索：</a:t>
            </a:r>
            <a:r>
              <a:rPr lang="zh-CN" altLang="en-US" sz="2000" b="1"/>
              <a:t>which、grep、find</a:t>
            </a:r>
            <a:endParaRPr lang="zh-CN" altLang="en-US" sz="2000" b="1"/>
          </a:p>
        </p:txBody>
      </p:sp>
      <p:sp>
        <p:nvSpPr>
          <p:cNvPr id="3" name="矩形 2"/>
          <p:cNvSpPr/>
          <p:nvPr/>
        </p:nvSpPr>
        <p:spPr>
          <a:xfrm>
            <a:off x="1077595" y="1563370"/>
            <a:ext cx="9823450" cy="3977640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4950" y="932815"/>
            <a:ext cx="5180965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00524C"/>
                </a:solidFill>
              </a:rPr>
              <a:t>文本分析工具 awk</a:t>
            </a:r>
            <a:endParaRPr lang="en-US" sz="2400" b="1">
              <a:solidFill>
                <a:srgbClr val="00524C"/>
              </a:solidFill>
            </a:endParaRPr>
          </a:p>
          <a:p>
            <a:r>
              <a:rPr b="1">
                <a:sym typeface="+mn-ea"/>
              </a:rPr>
              <a:t>awk [选项] 'script' var=value file(s)</a:t>
            </a:r>
            <a:endParaRPr b="1">
              <a:sym typeface="+mn-ea"/>
            </a:endParaRPr>
          </a:p>
          <a:p>
            <a:endParaRPr 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b="1">
                <a:solidFill>
                  <a:srgbClr val="FF0000"/>
                </a:solidFill>
              </a:rPr>
              <a:t>-F	</a:t>
            </a:r>
            <a:r>
              <a:rPr lang="en-US">
                <a:solidFill>
                  <a:srgbClr val="FF0000"/>
                </a:solidFill>
              </a:rPr>
              <a:t>指定输入文件折分隔符</a:t>
            </a:r>
            <a:endParaRPr lang="en-US">
              <a:solidFill>
                <a:srgbClr val="FF0000"/>
              </a:solidFill>
            </a:endParaRPr>
          </a:p>
          <a:p>
            <a:pPr marL="285750" indent="-285750"/>
            <a:endParaRPr lang="zh-CN" altLang="en-US">
              <a:sym typeface="+mn-ea"/>
            </a:endParaRPr>
          </a:p>
          <a:p>
            <a:r>
              <a:rPr lang="zh-CN" altLang="en-US" b="1">
                <a:sym typeface="+mn-ea"/>
              </a:rPr>
              <a:t>运算符：</a:t>
            </a:r>
            <a:endParaRPr lang="zh-CN" altLang="en-US" b="1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= += -= *= /= %= ^= **=	</a:t>
            </a:r>
            <a:r>
              <a:rPr lang="zh-CN" altLang="en-US">
                <a:sym typeface="+mn-ea"/>
              </a:rPr>
              <a:t>赋值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||	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	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逻辑或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&amp;&amp;</a:t>
            </a:r>
            <a:r>
              <a:rPr lang="en-US" b="1">
                <a:solidFill>
                  <a:srgbClr val="FF0000"/>
                </a:solidFill>
                <a:sym typeface="+mn-ea"/>
              </a:rPr>
              <a:t>	    </a:t>
            </a:r>
            <a:r>
              <a:rPr lang="en-US">
                <a:solidFill>
                  <a:srgbClr val="FF0000"/>
                </a:solidFill>
                <a:sym typeface="+mn-ea"/>
              </a:rPr>
              <a:t> 	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逻辑与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~ 和 !~   </a:t>
            </a:r>
            <a:r>
              <a:rPr lang="zh-CN" altLang="en-US">
                <a:sym typeface="+mn-ea"/>
              </a:rPr>
              <a:t> 匹配正则表达式和不匹配正则表达式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&lt; &lt;= &gt; &gt;= != ==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 关系运算符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+ -	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	  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加，减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* / %	</a:t>
            </a:r>
            <a:r>
              <a:rPr lang="en-US" altLang="zh-CN">
                <a:sym typeface="+mn-ea"/>
              </a:rPr>
              <a:t>	    </a:t>
            </a:r>
            <a:r>
              <a:rPr lang="zh-CN" altLang="en-US">
                <a:sym typeface="+mn-ea"/>
              </a:rPr>
              <a:t>乘，除与求余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+ - !	</a:t>
            </a:r>
            <a:r>
              <a:rPr lang="en-US" altLang="zh-CN" b="1">
                <a:sym typeface="+mn-ea"/>
              </a:rPr>
              <a:t>	  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一元加，减和逻辑非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^ ***	</a:t>
            </a:r>
            <a:r>
              <a:rPr lang="en-US" altLang="zh-CN" b="1">
                <a:sym typeface="+mn-ea"/>
              </a:rPr>
              <a:t>	  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求幂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++ --	</a:t>
            </a:r>
            <a:r>
              <a:rPr lang="en-US" altLang="zh-CN" b="1">
                <a:sym typeface="+mn-ea"/>
              </a:rPr>
              <a:t>	  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增加或减少，作为前缀或后缀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$	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	 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字段引用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in	</a:t>
            </a:r>
            <a:r>
              <a:rPr lang="en-US" altLang="zh-CN">
                <a:sym typeface="+mn-ea"/>
              </a:rPr>
              <a:t>	   </a:t>
            </a:r>
            <a:r>
              <a:rPr lang="zh-CN" altLang="en-US">
                <a:sym typeface="+mn-ea"/>
              </a:rPr>
              <a:t>数组成员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00700" y="766445"/>
            <a:ext cx="6369050" cy="60312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内建变量：</a:t>
            </a:r>
            <a:endParaRPr lang="zh-CN" altLang="en-US" b="1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600" b="1">
                <a:solidFill>
                  <a:srgbClr val="FF0000"/>
                </a:solidFill>
                <a:sym typeface="+mn-ea"/>
              </a:rPr>
              <a:t>$n	</a:t>
            </a:r>
            <a:r>
              <a:rPr lang="en-US" altLang="zh-CN" sz="1600" b="1">
                <a:solidFill>
                  <a:srgbClr val="FF0000"/>
                </a:solidFill>
                <a:sym typeface="+mn-ea"/>
              </a:rPr>
              <a:t>	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当前记录的第n个字段，字段间由FS分隔</a:t>
            </a:r>
            <a:endParaRPr lang="zh-CN" altLang="en-US" sz="1600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600" b="1">
                <a:solidFill>
                  <a:srgbClr val="FF0000"/>
                </a:solidFill>
                <a:sym typeface="+mn-ea"/>
              </a:rPr>
              <a:t>$0	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	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完整的输入记录</a:t>
            </a:r>
            <a:endParaRPr lang="zh-CN" altLang="en-US" sz="1600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600" b="1">
                <a:sym typeface="+mn-ea"/>
              </a:rPr>
              <a:t>ARGC	</a:t>
            </a:r>
            <a:r>
              <a:rPr lang="en-US" altLang="zh-CN" sz="1600">
                <a:sym typeface="+mn-ea"/>
              </a:rPr>
              <a:t>	</a:t>
            </a:r>
            <a:r>
              <a:rPr lang="zh-CN" altLang="en-US" sz="1600">
                <a:sym typeface="+mn-ea"/>
              </a:rPr>
              <a:t>命令行参数的数目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600" b="1">
                <a:sym typeface="+mn-ea"/>
              </a:rPr>
              <a:t>ARGIND</a:t>
            </a:r>
            <a:r>
              <a:rPr lang="zh-CN" altLang="en-US" sz="1600">
                <a:sym typeface="+mn-ea"/>
              </a:rPr>
              <a:t>	命令行中当前文件的位置(从0开始算)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600" b="1">
                <a:sym typeface="+mn-ea"/>
              </a:rPr>
              <a:t>ARGV	</a:t>
            </a:r>
            <a:r>
              <a:rPr lang="en-US" altLang="zh-CN" sz="1600">
                <a:sym typeface="+mn-ea"/>
              </a:rPr>
              <a:t>	</a:t>
            </a:r>
            <a:r>
              <a:rPr lang="zh-CN" altLang="en-US" sz="1600">
                <a:sym typeface="+mn-ea"/>
              </a:rPr>
              <a:t>包含命令行参数的数组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600" b="1">
                <a:sym typeface="+mn-ea"/>
              </a:rPr>
              <a:t>CONVFMT</a:t>
            </a:r>
            <a:r>
              <a:rPr lang="zh-CN" altLang="en-US" sz="1600">
                <a:sym typeface="+mn-ea"/>
              </a:rPr>
              <a:t>	数字转换格式(默认值为%.6g)ENVIRON环境变量关联数组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600" b="1">
                <a:sym typeface="+mn-ea"/>
              </a:rPr>
              <a:t>ERRNO</a:t>
            </a:r>
            <a:r>
              <a:rPr lang="zh-CN" altLang="en-US" sz="1600">
                <a:sym typeface="+mn-ea"/>
              </a:rPr>
              <a:t>	最后一个系统错误的描述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600" b="1">
                <a:sym typeface="+mn-ea"/>
              </a:rPr>
              <a:t>FIELDWIDTHS</a:t>
            </a:r>
            <a:r>
              <a:rPr lang="zh-CN" altLang="en-US" sz="1600">
                <a:sym typeface="+mn-ea"/>
              </a:rPr>
              <a:t>	字段宽度列表(用空格键分隔)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600" b="1">
                <a:sym typeface="+mn-ea"/>
              </a:rPr>
              <a:t>FILENAME</a:t>
            </a:r>
            <a:r>
              <a:rPr lang="zh-CN" altLang="en-US" sz="1600">
                <a:sym typeface="+mn-ea"/>
              </a:rPr>
              <a:t>	当前文件名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600" b="1">
                <a:sym typeface="+mn-ea"/>
              </a:rPr>
              <a:t>FNR	</a:t>
            </a:r>
            <a:r>
              <a:rPr lang="en-US" altLang="zh-CN" sz="1600">
                <a:sym typeface="+mn-ea"/>
              </a:rPr>
              <a:t>	</a:t>
            </a:r>
            <a:r>
              <a:rPr lang="zh-CN" altLang="en-US" sz="1600">
                <a:sym typeface="+mn-ea"/>
              </a:rPr>
              <a:t>各文件分别计数的行号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600" b="1">
                <a:sym typeface="+mn-ea"/>
              </a:rPr>
              <a:t>FS</a:t>
            </a:r>
            <a:r>
              <a:rPr lang="zh-CN" altLang="en-US" sz="1600">
                <a:sym typeface="+mn-ea"/>
              </a:rPr>
              <a:t>	</a:t>
            </a:r>
            <a:r>
              <a:rPr lang="en-US" altLang="zh-CN" sz="1600">
                <a:sym typeface="+mn-ea"/>
              </a:rPr>
              <a:t>	</a:t>
            </a:r>
            <a:r>
              <a:rPr lang="zh-CN" altLang="en-US" sz="1600">
                <a:sym typeface="+mn-ea"/>
              </a:rPr>
              <a:t>字段分隔符(默认是任何空格)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600" b="1">
                <a:sym typeface="+mn-ea"/>
              </a:rPr>
              <a:t>IGNORECASE	</a:t>
            </a:r>
            <a:r>
              <a:rPr lang="zh-CN" altLang="en-US" sz="1600">
                <a:sym typeface="+mn-ea"/>
              </a:rPr>
              <a:t>如果为真，则进行忽略大小写的匹配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600" b="1">
                <a:solidFill>
                  <a:srgbClr val="FF0000"/>
                </a:solidFill>
                <a:sym typeface="+mn-ea"/>
              </a:rPr>
              <a:t>NF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	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	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一条记录的字段的数目</a:t>
            </a:r>
            <a:endParaRPr lang="zh-CN" altLang="en-US" sz="1600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600" b="1">
                <a:solidFill>
                  <a:srgbClr val="FF0000"/>
                </a:solidFill>
                <a:sym typeface="+mn-ea"/>
              </a:rPr>
              <a:t>NR	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	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已经读出的记录数，就是行号，从1开始</a:t>
            </a:r>
            <a:endParaRPr lang="zh-CN" altLang="en-US" sz="1600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600" b="1">
                <a:sym typeface="+mn-ea"/>
              </a:rPr>
              <a:t>OFMT	</a:t>
            </a:r>
            <a:r>
              <a:rPr lang="en-US" altLang="zh-CN" sz="1600">
                <a:sym typeface="+mn-ea"/>
              </a:rPr>
              <a:t>	</a:t>
            </a:r>
            <a:r>
              <a:rPr lang="zh-CN" altLang="en-US" sz="1600">
                <a:sym typeface="+mn-ea"/>
              </a:rPr>
              <a:t>数字的输出格式(默认值是%.6g)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600" b="1">
                <a:sym typeface="+mn-ea"/>
              </a:rPr>
              <a:t>OFS	</a:t>
            </a:r>
            <a:r>
              <a:rPr lang="en-US" altLang="zh-CN" sz="1600">
                <a:sym typeface="+mn-ea"/>
              </a:rPr>
              <a:t>	</a:t>
            </a:r>
            <a:r>
              <a:rPr lang="zh-CN" altLang="en-US" sz="1600">
                <a:sym typeface="+mn-ea"/>
              </a:rPr>
              <a:t>输出记录分隔符（输出换行符），输出时用指定的符号代替换行符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600" b="1">
                <a:sym typeface="+mn-ea"/>
              </a:rPr>
              <a:t>ORS</a:t>
            </a:r>
            <a:r>
              <a:rPr lang="zh-CN" altLang="en-US" sz="1600">
                <a:sym typeface="+mn-ea"/>
              </a:rPr>
              <a:t>	</a:t>
            </a:r>
            <a:r>
              <a:rPr lang="en-US" altLang="zh-CN" sz="1600">
                <a:sym typeface="+mn-ea"/>
              </a:rPr>
              <a:t>	</a:t>
            </a:r>
            <a:r>
              <a:rPr lang="zh-CN" altLang="en-US" sz="1600">
                <a:sym typeface="+mn-ea"/>
              </a:rPr>
              <a:t>输出记录分隔符(默认值是一个换行符)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600" b="1">
                <a:sym typeface="+mn-ea"/>
              </a:rPr>
              <a:t>RLENGTH</a:t>
            </a:r>
            <a:r>
              <a:rPr lang="zh-CN" altLang="en-US" sz="1600">
                <a:sym typeface="+mn-ea"/>
              </a:rPr>
              <a:t>	由match函数所匹配的字符串的长度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600" b="1">
                <a:sym typeface="+mn-ea"/>
              </a:rPr>
              <a:t>RS</a:t>
            </a:r>
            <a:r>
              <a:rPr lang="zh-CN" altLang="en-US" sz="1600">
                <a:sym typeface="+mn-ea"/>
              </a:rPr>
              <a:t>	</a:t>
            </a:r>
            <a:r>
              <a:rPr lang="en-US" altLang="zh-CN" sz="1600">
                <a:sym typeface="+mn-ea"/>
              </a:rPr>
              <a:t>	</a:t>
            </a:r>
            <a:r>
              <a:rPr lang="zh-CN" altLang="en-US" sz="1600">
                <a:sym typeface="+mn-ea"/>
              </a:rPr>
              <a:t>记录分隔符(默认是一个换行符)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600" b="1">
                <a:sym typeface="+mn-ea"/>
              </a:rPr>
              <a:t>RSTART</a:t>
            </a:r>
            <a:r>
              <a:rPr lang="zh-CN" altLang="en-US" sz="1600">
                <a:sym typeface="+mn-ea"/>
              </a:rPr>
              <a:t>	由match函数所匹配的字符串的第一个位置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600" b="1">
                <a:sym typeface="+mn-ea"/>
              </a:rPr>
              <a:t>SUBSEP</a:t>
            </a:r>
            <a:r>
              <a:rPr lang="zh-CN" altLang="en-US" sz="1600">
                <a:sym typeface="+mn-ea"/>
              </a:rPr>
              <a:t>	数组下标分隔符(默认值是/034)</a:t>
            </a:r>
            <a:endParaRPr lang="zh-CN" altLang="en-US" sz="160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4950" y="766445"/>
            <a:ext cx="5181600" cy="6031230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00700" y="766445"/>
            <a:ext cx="6369050" cy="6031230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934210"/>
            <a:ext cx="4514850" cy="4013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00" y="1934210"/>
            <a:ext cx="6558915" cy="40138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1950" y="1211580"/>
            <a:ext cx="267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 b="1">
                <a:solidFill>
                  <a:srgbClr val="00524C"/>
                </a:solidFill>
                <a:sym typeface="+mn-ea"/>
              </a:rPr>
              <a:t>文本分析工具 awk</a:t>
            </a:r>
            <a:endParaRPr lang="en-US" altLang="en-US" sz="2400" b="1">
              <a:solidFill>
                <a:srgbClr val="00524C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9250" y="1211580"/>
            <a:ext cx="2685415" cy="461010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650" y="1101725"/>
            <a:ext cx="6699885" cy="5215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zh-CN" altLang="en-US" sz="2400" b="1">
                <a:solidFill>
                  <a:srgbClr val="00524C"/>
                </a:solidFill>
              </a:rPr>
              <a:t>循环</a:t>
            </a:r>
            <a:endParaRPr lang="zh-CN" altLang="en-US" sz="2400" b="1">
              <a:solidFill>
                <a:srgbClr val="00524C"/>
              </a:solidFill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b="1"/>
              <a:t>可以写进</a:t>
            </a:r>
            <a:r>
              <a:rPr lang="en-US" altLang="zh-CN" b="1"/>
              <a:t>.sh</a:t>
            </a:r>
            <a:r>
              <a:rPr lang="zh-CN" altLang="en-US" b="1"/>
              <a:t>的</a:t>
            </a:r>
            <a:r>
              <a:rPr lang="en-US" altLang="zh-CN" b="1"/>
              <a:t>shell</a:t>
            </a:r>
            <a:r>
              <a:rPr lang="zh-CN" altLang="en-US" b="1"/>
              <a:t>脚本中；也可一行命令，以</a:t>
            </a:r>
            <a:r>
              <a:rPr lang="en-US" altLang="zh-CN" b="1"/>
              <a:t>“</a:t>
            </a:r>
            <a:r>
              <a:rPr lang="zh-CN" altLang="en-US" b="1"/>
              <a:t>；</a:t>
            </a:r>
            <a:r>
              <a:rPr lang="en-US" altLang="zh-CN" b="1"/>
              <a:t>”</a:t>
            </a:r>
            <a:r>
              <a:rPr lang="zh-CN" altLang="en-US" b="1"/>
              <a:t>分隔。</a:t>
            </a:r>
            <a:endParaRPr lang="zh-CN" altLang="en-US" b="1"/>
          </a:p>
          <a:p>
            <a:endParaRPr lang="zh-CN" altLang="en-US"/>
          </a:p>
          <a:p>
            <a:r>
              <a:rPr lang="en-US" altLang="zh-CN" b="1"/>
              <a:t>for/while</a:t>
            </a:r>
            <a:r>
              <a:rPr lang="zh-CN" altLang="en-US" b="1"/>
              <a:t>循环</a:t>
            </a:r>
            <a:endParaRPr lang="zh-CN" altLang="en-US" b="1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for</a:t>
            </a:r>
            <a:r>
              <a:rPr lang="en-US" altLang="zh-CN"/>
              <a:t>/while</a:t>
            </a:r>
            <a:r>
              <a:rPr lang="en-US" altLang="zh-CN"/>
              <a:t>		</a:t>
            </a:r>
            <a:r>
              <a:rPr lang="zh-CN" altLang="en-US"/>
              <a:t>##条件</a:t>
            </a:r>
            <a:endParaRPr lang="zh-CN" altLang="en-US"/>
          </a:p>
          <a:p>
            <a:r>
              <a:rPr lang="zh-CN" altLang="en-US"/>
              <a:t>       do                 </a:t>
            </a:r>
            <a:r>
              <a:rPr lang="en-US" altLang="zh-CN"/>
              <a:t>	</a:t>
            </a:r>
            <a:r>
              <a:rPr lang="zh-CN" altLang="en-US"/>
              <a:t>##要做什么</a:t>
            </a:r>
            <a:endParaRPr lang="zh-CN" altLang="en-US"/>
          </a:p>
          <a:p>
            <a:r>
              <a:rPr lang="zh-CN" altLang="en-US"/>
              <a:t>done                     ##结束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 </a:t>
            </a:r>
            <a:endParaRPr lang="zh-CN" altLang="en-US"/>
          </a:p>
          <a:p>
            <a:pPr marL="285750" indent="-285750"/>
            <a:r>
              <a:rPr lang="zh-CN" altLang="en-US"/>
              <a:t>if            ；</a:t>
            </a:r>
            <a:r>
              <a:rPr lang="en-US" altLang="zh-CN"/>
              <a:t>	</a:t>
            </a:r>
            <a:r>
              <a:rPr lang="zh-CN" altLang="en-US">
                <a:sym typeface="+mn-ea"/>
              </a:rPr>
              <a:t>##条件1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then                             </a:t>
            </a:r>
            <a:endParaRPr lang="zh-CN" altLang="en-US"/>
          </a:p>
          <a:p>
            <a:r>
              <a:rPr lang="zh-CN" altLang="en-US"/>
              <a:t>elif          ；</a:t>
            </a:r>
            <a:r>
              <a:rPr lang="en-US" altLang="zh-CN"/>
              <a:t>	</a:t>
            </a:r>
            <a:r>
              <a:rPr lang="zh-CN" altLang="en-US">
                <a:sym typeface="+mn-ea"/>
              </a:rPr>
              <a:t>##条件2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then                             </a:t>
            </a:r>
            <a:endParaRPr lang="zh-CN" altLang="en-US"/>
          </a:p>
          <a:p>
            <a:r>
              <a:rPr lang="zh-CN" altLang="en-US"/>
              <a:t>........                    </a:t>
            </a:r>
            <a:r>
              <a:rPr lang="en-US" altLang="zh-CN"/>
              <a:t>	</a:t>
            </a:r>
            <a:r>
              <a:rPr lang="zh-CN" altLang="en-US"/>
              <a:t>##可以有多个elif</a:t>
            </a:r>
            <a:endParaRPr lang="zh-CN" altLang="en-US"/>
          </a:p>
          <a:p>
            <a:r>
              <a:rPr lang="zh-CN" altLang="en-US"/>
              <a:t>else                      ##最后的条件</a:t>
            </a:r>
            <a:endParaRPr lang="zh-CN" altLang="en-US"/>
          </a:p>
          <a:p>
            <a:r>
              <a:rPr lang="zh-CN" altLang="en-US"/>
              <a:t>fi                           ##结束   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175" y="854075"/>
            <a:ext cx="4083050" cy="578231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04850" y="1198245"/>
            <a:ext cx="6074410" cy="5132070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9920" y="807720"/>
            <a:ext cx="8272780" cy="1060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文本编辑器</a:t>
            </a:r>
            <a:r>
              <a:rPr lang="en-US" altLang="zh-CN" sz="2400" b="1">
                <a:solidFill>
                  <a:srgbClr val="00524C"/>
                </a:solidFill>
                <a:sym typeface="+mn-ea"/>
              </a:rPr>
              <a:t>vi</a:t>
            </a:r>
            <a:r>
              <a:rPr lang="zh-CN" altLang="en-US" sz="2400" b="1">
                <a:solidFill>
                  <a:srgbClr val="00524C"/>
                </a:solidFill>
                <a:sym typeface="+mn-ea"/>
              </a:rPr>
              <a:t>、</a:t>
            </a:r>
            <a:r>
              <a:rPr lang="en-US" altLang="zh-CN" sz="2400" b="1">
                <a:solidFill>
                  <a:srgbClr val="00524C"/>
                </a:solidFill>
                <a:sym typeface="+mn-ea"/>
              </a:rPr>
              <a:t>vim</a:t>
            </a:r>
            <a:endParaRPr lang="en-US" altLang="zh-CN" sz="2400" b="1">
              <a:solidFill>
                <a:srgbClr val="00524C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/>
              <a:t>Vim是从 vi 发展出来的一个文本编辑器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2058670"/>
            <a:ext cx="8350250" cy="449135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08000" y="918845"/>
            <a:ext cx="4398010" cy="962025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3200" y="807720"/>
            <a:ext cx="100831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文本编辑器</a:t>
            </a:r>
            <a:r>
              <a:rPr lang="en-US" altLang="zh-CN" sz="2400" b="1">
                <a:solidFill>
                  <a:srgbClr val="00524C"/>
                </a:solidFill>
                <a:sym typeface="+mn-ea"/>
              </a:rPr>
              <a:t>vi</a:t>
            </a:r>
            <a:r>
              <a:rPr lang="zh-CN" altLang="en-US" sz="2400" b="1">
                <a:solidFill>
                  <a:srgbClr val="00524C"/>
                </a:solidFill>
                <a:sym typeface="+mn-ea"/>
              </a:rPr>
              <a:t>、</a:t>
            </a:r>
            <a:r>
              <a:rPr lang="en-US" altLang="zh-CN" sz="2400" b="1">
                <a:solidFill>
                  <a:srgbClr val="00524C"/>
                </a:solidFill>
                <a:sym typeface="+mn-ea"/>
              </a:rPr>
              <a:t>vim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3200" y="1445895"/>
            <a:ext cx="6870065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olidFill>
                  <a:srgbClr val="FF0000"/>
                </a:solidFill>
              </a:rPr>
              <a:t>:set nu</a:t>
            </a:r>
            <a:r>
              <a:rPr lang="en-US" altLang="zh-CN">
                <a:solidFill>
                  <a:srgbClr val="FF0000"/>
                </a:solidFill>
              </a:rPr>
              <a:t>		</a:t>
            </a:r>
            <a:r>
              <a:rPr lang="zh-CN" altLang="en-US">
                <a:solidFill>
                  <a:srgbClr val="FF0000"/>
                </a:solidFill>
              </a:rPr>
              <a:t>设置行号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>
                <a:solidFill>
                  <a:srgbClr val="FF0000"/>
                </a:solidFill>
              </a:rPr>
              <a:t>:set nonu		</a:t>
            </a:r>
            <a:r>
              <a:rPr lang="zh-CN" altLang="en-US">
                <a:solidFill>
                  <a:srgbClr val="FF0000"/>
                </a:solidFill>
              </a:rPr>
              <a:t>取消行号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/>
            <a:endParaRPr lang="zh-CN" altLang="en-US"/>
          </a:p>
          <a:p>
            <a:r>
              <a:rPr lang="zh-CN" altLang="en-US" b="1"/>
              <a:t>移动光标的方法：</a:t>
            </a:r>
            <a:endParaRPr lang="zh-CN" altLang="en-US" b="1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h 或 向左箭头键(←)	光标向左移动一个字符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j  或 向下箭头键(↓)	光标向下移动一个字符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k 或 向上箭头键(↑)	光标向上移动一个字符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l 或 向右箭头键(→)	光标向右移动一个字符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olidFill>
                  <a:srgbClr val="FF0000"/>
                </a:solidFill>
              </a:rPr>
              <a:t>G	</a:t>
            </a:r>
            <a:r>
              <a:rPr lang="en-US" altLang="zh-CN">
                <a:solidFill>
                  <a:srgbClr val="FF0000"/>
                </a:solidFill>
              </a:rPr>
              <a:t>		</a:t>
            </a:r>
            <a:r>
              <a:rPr lang="zh-CN" altLang="en-US">
                <a:solidFill>
                  <a:srgbClr val="FF0000"/>
                </a:solidFill>
              </a:rPr>
              <a:t>移动到这个档案的最后一行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olidFill>
                  <a:srgbClr val="FF0000"/>
                </a:solidFill>
              </a:rPr>
              <a:t>nG	</a:t>
            </a:r>
            <a:r>
              <a:rPr lang="en-US" altLang="zh-CN">
                <a:solidFill>
                  <a:srgbClr val="FF0000"/>
                </a:solidFill>
              </a:rPr>
              <a:t>		</a:t>
            </a:r>
            <a:r>
              <a:rPr lang="zh-CN" altLang="en-US">
                <a:solidFill>
                  <a:srgbClr val="FF0000"/>
                </a:solidFill>
              </a:rPr>
              <a:t>n 为数字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olidFill>
                  <a:srgbClr val="FF0000"/>
                </a:solidFill>
              </a:rPr>
              <a:t>gg	</a:t>
            </a:r>
            <a:r>
              <a:rPr lang="en-US" altLang="zh-CN">
                <a:solidFill>
                  <a:srgbClr val="FF0000"/>
                </a:solidFill>
              </a:rPr>
              <a:t>		</a:t>
            </a:r>
            <a:r>
              <a:rPr lang="zh-CN" altLang="en-US">
                <a:solidFill>
                  <a:srgbClr val="FF0000"/>
                </a:solidFill>
              </a:rPr>
              <a:t>移动到这个档案的第一行，相当于 1G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olidFill>
                  <a:srgbClr val="FF0000"/>
                </a:solidFill>
              </a:rPr>
              <a:t>n&lt;Enter&gt;	</a:t>
            </a:r>
            <a:r>
              <a:rPr lang="en-US" altLang="zh-CN">
                <a:solidFill>
                  <a:srgbClr val="FF0000"/>
                </a:solidFill>
              </a:rPr>
              <a:t>	</a:t>
            </a:r>
            <a:r>
              <a:rPr lang="zh-CN" altLang="en-US">
                <a:solidFill>
                  <a:srgbClr val="FF0000"/>
                </a:solidFill>
              </a:rPr>
              <a:t>n 为数字。光标向下移动 n 行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/>
            <a:endParaRPr lang="zh-CN" altLang="en-US"/>
          </a:p>
          <a:p>
            <a:r>
              <a:rPr lang="zh-CN" altLang="en-US" b="1"/>
              <a:t>搜索替换：</a:t>
            </a:r>
            <a:endParaRPr lang="zh-CN" altLang="en-US" b="1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olidFill>
                  <a:srgbClr val="FF0000"/>
                </a:solidFill>
              </a:rPr>
              <a:t>/word	向光标之下寻找一个名称为 word 的字符串。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?word	向光标之上寻找一个字符串名称为 word 的字符串。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n	这个 n 是英文按键。代表重复前一个搜寻的动作。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340600" y="1452880"/>
            <a:ext cx="457835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储存、离开等指令：</a:t>
            </a:r>
            <a:endParaRPr lang="zh-CN" altLang="en-US" b="1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:w	将编辑的数据写入文件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:w!	强制写入文件，</a:t>
            </a:r>
            <a:r>
              <a:rPr lang="zh-CN" altLang="en-US">
                <a:sym typeface="+mn-ea"/>
              </a:rPr>
              <a:t>惊叹号 (!) 在 vi 当中，常常具有『强制』的意思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:q	离开 vi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olidFill>
                  <a:srgbClr val="FF0000"/>
                </a:solidFill>
              </a:rPr>
              <a:t>:q!	强制离开不储存档案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:wq	储存后离开，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olidFill>
                  <a:srgbClr val="FF0000"/>
                </a:solidFill>
              </a:rPr>
              <a:t>:wq! </a:t>
            </a:r>
            <a:r>
              <a:rPr lang="en-US" altLang="zh-CN">
                <a:solidFill>
                  <a:srgbClr val="FF0000"/>
                </a:solidFill>
              </a:rPr>
              <a:t>	</a:t>
            </a:r>
            <a:r>
              <a:rPr lang="zh-CN" altLang="en-US">
                <a:solidFill>
                  <a:srgbClr val="FF0000"/>
                </a:solidFill>
              </a:rPr>
              <a:t>则为强制储存后离开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ZZ	效果等同于(保存并退出)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ZQ	效果等同于 :q!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000490" y="5123180"/>
            <a:ext cx="118173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olidFill>
                  <a:srgbClr val="00524C"/>
                </a:solidFill>
                <a:sym typeface="+mn-ea"/>
              </a:rPr>
              <a:t>vimdiff </a:t>
            </a:r>
            <a:endParaRPr lang="en-US" altLang="zh-CN" sz="2400" b="1">
              <a:solidFill>
                <a:srgbClr val="00524C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3200" y="918845"/>
            <a:ext cx="6734810" cy="5327015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340600" y="1445895"/>
            <a:ext cx="4501515" cy="2868295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152765" y="4957445"/>
            <a:ext cx="2900045" cy="791845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5440" y="807720"/>
            <a:ext cx="100831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文本编辑器</a:t>
            </a:r>
            <a:r>
              <a:rPr lang="en-US" altLang="zh-CN" sz="2400" b="1">
                <a:solidFill>
                  <a:srgbClr val="00524C"/>
                </a:solidFill>
                <a:sym typeface="+mn-ea"/>
              </a:rPr>
              <a:t>vi</a:t>
            </a:r>
            <a:r>
              <a:rPr lang="zh-CN" altLang="en-US" sz="2400" b="1">
                <a:solidFill>
                  <a:srgbClr val="00524C"/>
                </a:solidFill>
                <a:sym typeface="+mn-ea"/>
              </a:rPr>
              <a:t>、</a:t>
            </a:r>
            <a:r>
              <a:rPr lang="en-US" altLang="zh-CN" sz="2400" b="1">
                <a:solidFill>
                  <a:srgbClr val="00524C"/>
                </a:solidFill>
                <a:sym typeface="+mn-ea"/>
              </a:rPr>
              <a:t>vim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46075" y="1534795"/>
            <a:ext cx="1178496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删除、复制：</a:t>
            </a:r>
            <a:endParaRPr lang="zh-CN" altLang="en-US" b="1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ym typeface="+mn-ea"/>
              </a:rPr>
              <a:t>x, X	在一行字当中，x 为向后删除一个字符 (相当于 [del] 按键)， X 为向前删除一个字符(相当于 [backspace] 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nx	n 为数字，连续向后删除 n 个字符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dd	删除游标所在的那一整行(常用)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ndd	n 为数字。删除光标所在的向下 n 行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d1G	删除光标所在到第一行的所有数据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dG	删除光标所在到最后一行的所有数据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ym typeface="+mn-ea"/>
              </a:rPr>
              <a:t>d$	删除游标所在处，到该行的最后一个字符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ym typeface="+mn-ea"/>
              </a:rPr>
              <a:t>d0	那个是数字的 0 ，删除游标所在处，到该行的最前面一个字符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yy	复制游标所在的那一行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nyy	n 为数字。复制光标所在的向下 n 行，例如 20yy 则是复制 20 行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ym typeface="+mn-ea"/>
              </a:rPr>
              <a:t>y1G	复制游标所在行到第一行的所有数据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ym typeface="+mn-ea"/>
              </a:rPr>
              <a:t>yG	复制游标所在行到最后一行的所有数据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ym typeface="+mn-ea"/>
              </a:rPr>
              <a:t>y0	复制光标所在的那个字符到该行行首的所有数据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ym typeface="+mn-ea"/>
              </a:rPr>
              <a:t>y$	复制光标所在的那个字符到该行行尾的所有数据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ym typeface="+mn-ea"/>
              </a:rPr>
              <a:t>p, P	p 为将已复制的数据在光标下一行贴上，P 则为贴在游标上一行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u	复原前一个动作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[Ctrl]+r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	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重做上一个动作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9250" y="969645"/>
            <a:ext cx="11492865" cy="5642610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6300" y="1323340"/>
            <a:ext cx="5641975" cy="52197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重点掌握：</a:t>
            </a:r>
            <a:endParaRPr lang="zh-CN" altLang="en-US" sz="2800" b="1" dirty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8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6803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90" y="2514600"/>
            <a:ext cx="10191750" cy="18288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4342" name="Picture 5" descr="pasted-image.p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207" y="6252369"/>
            <a:ext cx="11430794" cy="270669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1266" name="Picture 1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165" y="1811655"/>
            <a:ext cx="5234305" cy="1953260"/>
          </a:xfrm>
          <a:prstGeom prst="rect">
            <a:avLst/>
          </a:prstGeom>
          <a:solidFill>
            <a:srgbClr val="00524C"/>
          </a:solidFill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5274310" y="2431415"/>
            <a:ext cx="3284855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4000" b="1" dirty="0">
                <a:solidFill>
                  <a:schemeClr val="bg1"/>
                </a:solidFill>
                <a:sym typeface="+mn-ea"/>
              </a:rPr>
              <a:t>其它日常命令</a:t>
            </a:r>
            <a:endParaRPr lang="zh-CN" altLang="en-US" sz="40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0243" name="Picture 2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890" y="2051685"/>
            <a:ext cx="1465580" cy="146685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1619250"/>
            <a:ext cx="10045700" cy="850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17550" y="1111250"/>
            <a:ext cx="3048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solidFill>
                  <a:srgbClr val="00524C"/>
                </a:solidFill>
                <a:sym typeface="+mn-ea"/>
              </a:rPr>
              <a:t>比较两个文件的差别  </a:t>
            </a:r>
            <a:r>
              <a:rPr lang="en-US" sz="2000" b="1">
                <a:solidFill>
                  <a:srgbClr val="00524C"/>
                </a:solidFill>
                <a:sym typeface="+mn-ea"/>
              </a:rPr>
              <a:t>diff</a:t>
            </a:r>
            <a:endParaRPr lang="en-US" altLang="en-US" sz="2000" b="1">
              <a:solidFill>
                <a:srgbClr val="00524C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" y="3108325"/>
            <a:ext cx="5054600" cy="33915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115" y="3108325"/>
            <a:ext cx="5361940" cy="33718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7550" y="2605405"/>
            <a:ext cx="51555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solidFill>
                  <a:srgbClr val="00524C"/>
                </a:solidFill>
                <a:sym typeface="+mn-ea"/>
              </a:rPr>
              <a:t>以树的形式列出目录结构 </a:t>
            </a:r>
            <a:r>
              <a:rPr lang="en-US" sz="2000" b="1">
                <a:solidFill>
                  <a:srgbClr val="00524C"/>
                </a:solidFill>
                <a:sym typeface="+mn-ea"/>
              </a:rPr>
              <a:t>tree</a:t>
            </a:r>
            <a:endParaRPr lang="en-US" altLang="en-US" sz="2000" b="1">
              <a:solidFill>
                <a:srgbClr val="00524C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7550" y="1111250"/>
            <a:ext cx="3048635" cy="399415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17550" y="2605405"/>
            <a:ext cx="3534410" cy="399415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0" y="1377950"/>
            <a:ext cx="6838315" cy="5194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9250" y="920750"/>
            <a:ext cx="3048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olidFill>
                  <a:srgbClr val="00524C"/>
                </a:solidFill>
                <a:sym typeface="+mn-ea"/>
              </a:rPr>
              <a:t>linux</a:t>
            </a:r>
            <a:r>
              <a:rPr lang="zh-CN" altLang="en-US" b="1">
                <a:solidFill>
                  <a:srgbClr val="00524C"/>
                </a:solidFill>
                <a:sym typeface="+mn-ea"/>
              </a:rPr>
              <a:t>下的文件下载</a:t>
            </a:r>
            <a:r>
              <a:rPr lang="zh-CN" altLang="en-US" b="1">
                <a:solidFill>
                  <a:srgbClr val="00524C"/>
                </a:solidFill>
                <a:sym typeface="+mn-ea"/>
              </a:rPr>
              <a:t>  </a:t>
            </a:r>
            <a:r>
              <a:rPr lang="en-US" b="1">
                <a:solidFill>
                  <a:srgbClr val="00524C"/>
                </a:solidFill>
                <a:sym typeface="+mn-ea"/>
              </a:rPr>
              <a:t>wget</a:t>
            </a:r>
            <a:endParaRPr lang="en-US" altLang="en-US" b="1">
              <a:solidFill>
                <a:srgbClr val="00524C"/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850" y="1381125"/>
            <a:ext cx="4362450" cy="19500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35850" y="920750"/>
            <a:ext cx="3048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olidFill>
                  <a:srgbClr val="00524C"/>
                </a:solidFill>
                <a:sym typeface="+mn-ea"/>
              </a:rPr>
              <a:t>linux</a:t>
            </a:r>
            <a:r>
              <a:rPr lang="zh-CN" altLang="en-US" b="1">
                <a:solidFill>
                  <a:srgbClr val="00524C"/>
                </a:solidFill>
                <a:sym typeface="+mn-ea"/>
              </a:rPr>
              <a:t>下的计算器  </a:t>
            </a:r>
            <a:r>
              <a:rPr lang="en-US" b="1">
                <a:solidFill>
                  <a:srgbClr val="00524C"/>
                </a:solidFill>
                <a:sym typeface="+mn-ea"/>
              </a:rPr>
              <a:t>bc</a:t>
            </a:r>
            <a:endParaRPr lang="en-US" altLang="en-US" b="1">
              <a:solidFill>
                <a:srgbClr val="00524C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35850" y="3397885"/>
            <a:ext cx="3048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olidFill>
                  <a:srgbClr val="00524C"/>
                </a:solidFill>
                <a:sym typeface="+mn-ea"/>
              </a:rPr>
              <a:t>linux</a:t>
            </a:r>
            <a:r>
              <a:rPr lang="zh-CN" altLang="en-US" b="1">
                <a:solidFill>
                  <a:srgbClr val="00524C"/>
                </a:solidFill>
                <a:sym typeface="+mn-ea"/>
              </a:rPr>
              <a:t>下的帮助文档 </a:t>
            </a:r>
            <a:r>
              <a:rPr lang="en-US" altLang="zh-CN" b="1">
                <a:solidFill>
                  <a:srgbClr val="00524C"/>
                </a:solidFill>
                <a:sym typeface="+mn-ea"/>
              </a:rPr>
              <a:t>man</a:t>
            </a:r>
            <a:endParaRPr lang="en-US" altLang="zh-CN" b="1">
              <a:solidFill>
                <a:srgbClr val="00524C"/>
              </a:solidFill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5850" y="3879850"/>
            <a:ext cx="4362450" cy="22479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435850" y="6203950"/>
            <a:ext cx="3048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00524C"/>
                </a:solidFill>
                <a:sym typeface="+mn-ea"/>
              </a:rPr>
              <a:t>清屏  </a:t>
            </a:r>
            <a:r>
              <a:rPr lang="en-US" altLang="zh-CN" b="1">
                <a:solidFill>
                  <a:srgbClr val="00524C"/>
                </a:solidFill>
                <a:sym typeface="+mn-ea"/>
              </a:rPr>
              <a:t>clear</a:t>
            </a:r>
            <a:endParaRPr lang="en-US" altLang="zh-CN" b="1">
              <a:solidFill>
                <a:srgbClr val="00524C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9250" y="920750"/>
            <a:ext cx="2747645" cy="367665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435850" y="920750"/>
            <a:ext cx="2265045" cy="367665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435850" y="3397885"/>
            <a:ext cx="2646680" cy="367665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435850" y="6204585"/>
            <a:ext cx="1312545" cy="367665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4342" name="Picture 5" descr="pasted-image.p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207" y="6252369"/>
            <a:ext cx="11430794" cy="270669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1266" name="Picture 1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165" y="1811655"/>
            <a:ext cx="5234305" cy="1953260"/>
          </a:xfrm>
          <a:prstGeom prst="rect">
            <a:avLst/>
          </a:prstGeom>
          <a:solidFill>
            <a:srgbClr val="00524C"/>
          </a:solidFill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5274310" y="2431415"/>
            <a:ext cx="3284855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4000" b="1" dirty="0">
                <a:solidFill>
                  <a:schemeClr val="bg1"/>
                </a:solidFill>
                <a:sym typeface="+mn-ea"/>
              </a:rPr>
              <a:t>文件夹处理</a:t>
            </a:r>
            <a:endParaRPr lang="zh-CN" altLang="en-US" sz="40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0243" name="Picture 2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890" y="2051685"/>
            <a:ext cx="1465580" cy="146685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492250" y="1012190"/>
            <a:ext cx="4029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b="1">
                <a:solidFill>
                  <a:srgbClr val="00524C"/>
                </a:solidFill>
                <a:sym typeface="+mn-ea"/>
              </a:rPr>
              <a:t>查看历史命令</a:t>
            </a:r>
            <a:r>
              <a:rPr lang="zh-CN" altLang="en-US" b="1">
                <a:solidFill>
                  <a:srgbClr val="00524C"/>
                </a:solidFill>
                <a:sym typeface="+mn-ea"/>
              </a:rPr>
              <a:t>  </a:t>
            </a:r>
            <a:r>
              <a:rPr lang="en-US" altLang="zh-CN" b="1">
                <a:solidFill>
                  <a:srgbClr val="00524C"/>
                </a:solidFill>
                <a:sym typeface="+mn-ea"/>
              </a:rPr>
              <a:t>history</a:t>
            </a:r>
            <a:r>
              <a:rPr lang="zh-CN" altLang="en-US" b="1">
                <a:solidFill>
                  <a:srgbClr val="00524C"/>
                </a:solidFill>
                <a:sym typeface="+mn-ea"/>
              </a:rPr>
              <a:t> </a:t>
            </a:r>
            <a:endParaRPr lang="zh-CN" altLang="en-US" b="1">
              <a:solidFill>
                <a:srgbClr val="00524C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92250" y="2698750"/>
            <a:ext cx="3048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00524C"/>
                </a:solidFill>
                <a:sym typeface="+mn-ea"/>
              </a:rPr>
              <a:t>转换工具  </a:t>
            </a:r>
            <a:r>
              <a:rPr lang="en-US" b="1">
                <a:solidFill>
                  <a:srgbClr val="00524C"/>
                </a:solidFill>
                <a:sym typeface="+mn-ea"/>
              </a:rPr>
              <a:t>tr</a:t>
            </a:r>
            <a:endParaRPr lang="en-US" altLang="en-US" b="1">
              <a:solidFill>
                <a:srgbClr val="00524C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92250" y="4625975"/>
            <a:ext cx="3048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b="1">
                <a:solidFill>
                  <a:srgbClr val="00524C"/>
                </a:solidFill>
                <a:sym typeface="+mn-ea"/>
              </a:rPr>
              <a:t>手工命令行计数器  </a:t>
            </a:r>
            <a:r>
              <a:rPr lang="en-US" b="1">
                <a:solidFill>
                  <a:srgbClr val="00524C"/>
                </a:solidFill>
                <a:sym typeface="+mn-ea"/>
              </a:rPr>
              <a:t>expr</a:t>
            </a:r>
            <a:endParaRPr lang="en-US" b="1">
              <a:solidFill>
                <a:srgbClr val="00524C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250" y="1522095"/>
            <a:ext cx="4358640" cy="11372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250" y="3105150"/>
            <a:ext cx="4358640" cy="14471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2250" y="5032375"/>
            <a:ext cx="4358640" cy="14319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084060" y="1061720"/>
            <a:ext cx="3450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b="1">
                <a:solidFill>
                  <a:srgbClr val="00524C"/>
                </a:solidFill>
                <a:sym typeface="+mn-ea"/>
              </a:rPr>
              <a:t>传递参数  xargs</a:t>
            </a:r>
            <a:endParaRPr b="1">
              <a:solidFill>
                <a:srgbClr val="00524C"/>
              </a:solidFill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4060" y="1545590"/>
            <a:ext cx="3450590" cy="490093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492250" y="1012825"/>
            <a:ext cx="2532380" cy="367665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92250" y="2698750"/>
            <a:ext cx="1402080" cy="367665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92250" y="4601210"/>
            <a:ext cx="2620645" cy="367665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084060" y="1062355"/>
            <a:ext cx="1846580" cy="367665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2495550" y="858520"/>
            <a:ext cx="6346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00524C"/>
                </a:solidFill>
              </a:rPr>
              <a:t>变更用户  su</a:t>
            </a:r>
            <a:endParaRPr lang="zh-CN" altLang="en-US" b="1">
              <a:solidFill>
                <a:srgbClr val="00524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150" y="1277620"/>
            <a:ext cx="7384415" cy="5797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150" y="2314575"/>
            <a:ext cx="7359650" cy="9080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0150" y="4079240"/>
            <a:ext cx="7359650" cy="24288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470150" y="1946275"/>
            <a:ext cx="1617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rgbClr val="00524C"/>
                </a:solidFill>
                <a:sym typeface="+mn-ea"/>
              </a:rPr>
              <a:t>切换节点  </a:t>
            </a:r>
            <a:r>
              <a:rPr lang="en-US" altLang="zh-CN" b="1">
                <a:solidFill>
                  <a:srgbClr val="00524C"/>
                </a:solidFill>
                <a:sym typeface="+mn-ea"/>
              </a:rPr>
              <a:t>ssh</a:t>
            </a:r>
            <a:endParaRPr lang="en-US" altLang="zh-CN" b="1">
              <a:solidFill>
                <a:srgbClr val="00524C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495550" y="3345180"/>
            <a:ext cx="65938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b="1">
                <a:solidFill>
                  <a:srgbClr val="00524C"/>
                </a:solidFill>
                <a:sym typeface="+mn-ea"/>
              </a:rPr>
              <a:t>目前在 Linux 系统上的文件系统磁盘使用情况统计  </a:t>
            </a:r>
            <a:r>
              <a:rPr lang="en-US" altLang="zh-CN" b="1">
                <a:solidFill>
                  <a:srgbClr val="00524C"/>
                </a:solidFill>
                <a:sym typeface="+mn-ea"/>
              </a:rPr>
              <a:t>df</a:t>
            </a:r>
            <a:endParaRPr lang="zh-CN" altLang="en-US" b="1">
              <a:solidFill>
                <a:srgbClr val="00524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b="1">
                <a:solidFill>
                  <a:srgbClr val="00524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查看目录或文件所占用的磁盘空间  </a:t>
            </a:r>
            <a:r>
              <a:rPr lang="en-US" altLang="zh-CN" b="1">
                <a:solidFill>
                  <a:srgbClr val="00524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du</a:t>
            </a:r>
            <a:endParaRPr lang="en-US" altLang="zh-CN" b="1">
              <a:solidFill>
                <a:srgbClr val="00524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95550" y="858520"/>
            <a:ext cx="1478280" cy="367665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495550" y="1908175"/>
            <a:ext cx="1593215" cy="367665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70150" y="3345180"/>
            <a:ext cx="5655945" cy="645795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369050" y="12871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00524C"/>
                </a:solidFill>
              </a:rPr>
              <a:t>进程管理  top</a:t>
            </a:r>
            <a:endParaRPr lang="zh-CN" altLang="en-US" b="1">
              <a:solidFill>
                <a:srgbClr val="00524C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69050" y="4291965"/>
            <a:ext cx="508000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00524C"/>
                </a:solidFill>
                <a:sym typeface="+mn-ea"/>
              </a:rPr>
              <a:t>删除执行中的程序或工作  </a:t>
            </a:r>
            <a:r>
              <a:rPr lang="en-US" altLang="zh-CN" b="1">
                <a:solidFill>
                  <a:srgbClr val="00524C"/>
                </a:solidFill>
                <a:sym typeface="+mn-ea"/>
              </a:rPr>
              <a:t>k</a:t>
            </a:r>
            <a:r>
              <a:rPr lang="zh-CN" altLang="en-US" b="1">
                <a:solidFill>
                  <a:srgbClr val="00524C"/>
                </a:solidFill>
              </a:rPr>
              <a:t>ill</a:t>
            </a:r>
            <a:endParaRPr lang="zh-CN" altLang="en-US" b="1">
              <a:solidFill>
                <a:srgbClr val="00524C"/>
              </a:solidFill>
            </a:endParaRPr>
          </a:p>
          <a:p>
            <a:r>
              <a:rPr lang="zh-CN" altLang="en-US"/>
              <a:t>kill [-s 信号| -p ] [ -a ] 进程号... 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-9 强行杀掉指定进程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en-US" altLang="zh-CN" b="1">
                <a:solidFill>
                  <a:srgbClr val="FF0000"/>
                </a:solidFill>
              </a:rPr>
              <a:t>kill -9 %1</a:t>
            </a:r>
            <a:endParaRPr lang="en-US" altLang="zh-CN" b="1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050" y="1745615"/>
            <a:ext cx="5290185" cy="6864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050" y="2539365"/>
            <a:ext cx="5290820" cy="1549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17525" y="1315085"/>
            <a:ext cx="45847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00524C"/>
                </a:solidFill>
                <a:sym typeface="+mn-ea"/>
              </a:rPr>
              <a:t>不挂断地在运行命令  </a:t>
            </a:r>
            <a:r>
              <a:rPr lang="en-US" altLang="zh-CN" b="1">
                <a:solidFill>
                  <a:srgbClr val="00524C"/>
                </a:solidFill>
                <a:sym typeface="+mn-ea"/>
              </a:rPr>
              <a:t>nohup &amp;</a:t>
            </a:r>
            <a:endParaRPr lang="zh-CN" altLang="en-US" b="1">
              <a:solidFill>
                <a:srgbClr val="00524C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sym typeface="+mn-ea"/>
              </a:rPr>
              <a:t>nohup sh work.sh &amp;</a:t>
            </a:r>
            <a:endParaRPr lang="zh-CN" altLang="en-US" b="1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525" y="4573905"/>
            <a:ext cx="4915535" cy="7753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17525" y="3145155"/>
            <a:ext cx="502983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00524C"/>
                </a:solidFill>
                <a:sym typeface="+mn-ea"/>
              </a:rPr>
              <a:t>查看系统中运行的进程  ps</a:t>
            </a:r>
            <a:endParaRPr lang="zh-CN" altLang="en-US" b="1">
              <a:solidFill>
                <a:srgbClr val="00524C"/>
              </a:solidFill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ym typeface="+mn-ea"/>
              </a:rPr>
              <a:t>-a 显示所有终端机下执行的程序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ym typeface="+mn-ea"/>
              </a:rPr>
              <a:t>-e 显示所有程序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ym typeface="+mn-ea"/>
              </a:rPr>
              <a:t>-f 显示UID，PPIP，C与STIME栏位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31190" y="248666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00524C"/>
                </a:solidFill>
                <a:sym typeface="+mn-ea"/>
              </a:rPr>
              <a:t>查看任务进程  </a:t>
            </a:r>
            <a:r>
              <a:rPr lang="en-US" altLang="zh-CN" b="1">
                <a:solidFill>
                  <a:srgbClr val="00524C"/>
                </a:solidFill>
                <a:sym typeface="+mn-ea"/>
              </a:rPr>
              <a:t>jobs</a:t>
            </a:r>
            <a:endParaRPr lang="en-US" altLang="zh-CN" b="1">
              <a:solidFill>
                <a:srgbClr val="00524C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7050" y="1377950"/>
            <a:ext cx="3306445" cy="859155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7685" y="2432050"/>
            <a:ext cx="2252980" cy="518160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27685" y="3244850"/>
            <a:ext cx="4081145" cy="1237615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369050" y="1287145"/>
            <a:ext cx="1567180" cy="367665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369050" y="4368800"/>
            <a:ext cx="3230245" cy="1261110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96900" y="924560"/>
            <a:ext cx="6845300" cy="1060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</a:rPr>
              <a:t>系统设置命令</a:t>
            </a:r>
            <a:endParaRPr lang="zh-CN" altLang="en-US" sz="2400" b="1">
              <a:solidFill>
                <a:srgbClr val="00524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/>
              <a:t>环境变量：alias、export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596900" y="1985010"/>
            <a:ext cx="57277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设置指令的别名  </a:t>
            </a:r>
            <a:r>
              <a:rPr lang="zh-CN" altLang="en-US" sz="2400" b="1">
                <a:solidFill>
                  <a:srgbClr val="00524C"/>
                </a:solidFill>
              </a:rPr>
              <a:t>alias</a:t>
            </a:r>
            <a:endParaRPr lang="zh-CN" altLang="en-US" sz="2400" b="1">
              <a:solidFill>
                <a:srgbClr val="00524C"/>
              </a:solidFill>
            </a:endParaRPr>
          </a:p>
          <a:p>
            <a:r>
              <a:rPr lang="zh-CN" altLang="en-US"/>
              <a:t>alias [别名]=[指令名称] • 功能描述：设置指令的别名。</a:t>
            </a:r>
            <a:endParaRPr lang="zh-CN" altLang="en-US"/>
          </a:p>
          <a:p>
            <a:endParaRPr lang="zh-CN" altLang="en-US"/>
          </a:p>
          <a:p>
            <a:endParaRPr lang="zh-CN" altLang="en-US" b="1"/>
          </a:p>
          <a:p>
            <a:r>
              <a:rPr lang="zh-CN" altLang="en-US" b="1"/>
              <a:t>alias l=‘ls -lrt’</a:t>
            </a:r>
            <a:endParaRPr lang="zh-CN" altLang="en-US" b="1"/>
          </a:p>
          <a:p>
            <a:r>
              <a:rPr lang="zh-CN" altLang="en-US"/>
              <a:t>用l替代ls -lrt命令，设置后输入l的结果和ls -lrt相同。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96900" y="4130675"/>
            <a:ext cx="5956935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00524C"/>
                </a:solidFill>
                <a:sym typeface="+mn-ea"/>
              </a:rPr>
              <a:t>设置或显示环境变量</a:t>
            </a:r>
            <a:r>
              <a:rPr lang="zh-CN" altLang="en-US" sz="2400" b="1">
                <a:solidFill>
                  <a:srgbClr val="00524C"/>
                </a:solidFill>
              </a:rPr>
              <a:t>  export</a:t>
            </a:r>
            <a:endParaRPr lang="zh-CN" altLang="en-US" sz="2400" b="1">
              <a:solidFill>
                <a:srgbClr val="00524C"/>
              </a:solidFill>
            </a:endParaRPr>
          </a:p>
          <a:p>
            <a:r>
              <a:rPr lang="zh-CN" altLang="en-US"/>
              <a:t>export [-fnp][变量名称]=[变量设置值]</a:t>
            </a:r>
            <a:endParaRPr lang="zh-CN" altLang="en-US"/>
          </a:p>
          <a:p>
            <a:endParaRPr lang="zh-CN" altLang="en-US"/>
          </a:p>
          <a:p>
            <a:endParaRPr lang="zh-CN" altLang="en-US" b="1"/>
          </a:p>
          <a:p>
            <a:r>
              <a:rPr lang="zh-CN" altLang="en-US" b="1"/>
              <a:t>export name=test</a:t>
            </a:r>
            <a:endParaRPr lang="zh-CN" altLang="en-US" b="1"/>
          </a:p>
          <a:p>
            <a:r>
              <a:rPr lang="zh-CN" altLang="en-US"/>
              <a:t>设置name变量的值为test。</a:t>
            </a:r>
            <a:endParaRPr lang="zh-CN" altLang="en-US"/>
          </a:p>
          <a:p>
            <a:r>
              <a:rPr lang="zh-CN" altLang="en-US" b="1"/>
              <a:t>export -p</a:t>
            </a:r>
            <a:endParaRPr lang="zh-CN" altLang="en-US" b="1"/>
          </a:p>
          <a:p>
            <a:r>
              <a:rPr lang="zh-CN" altLang="en-US"/>
              <a:t>显示所有环境变量。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765" y="1851660"/>
            <a:ext cx="4959350" cy="15735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130" y="3800475"/>
            <a:ext cx="4959350" cy="2482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130" y="4432300"/>
            <a:ext cx="4959985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96900" y="1047750"/>
            <a:ext cx="2823210" cy="975360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6900" y="2165350"/>
            <a:ext cx="5617845" cy="1883410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6900" y="4130675"/>
            <a:ext cx="5617845" cy="2399665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4342" name="Picture 5" descr="pasted-image.p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207" y="6252369"/>
            <a:ext cx="11430794" cy="270669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1266" name="Picture 1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165" y="1811655"/>
            <a:ext cx="5234305" cy="1953260"/>
          </a:xfrm>
          <a:prstGeom prst="rect">
            <a:avLst/>
          </a:prstGeom>
          <a:solidFill>
            <a:srgbClr val="00524C"/>
          </a:solidFill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5274310" y="2431415"/>
            <a:ext cx="3284855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4000" b="1" dirty="0">
                <a:solidFill>
                  <a:schemeClr val="bg1"/>
                </a:solidFill>
                <a:sym typeface="+mn-ea"/>
              </a:rPr>
              <a:t>应用实例</a:t>
            </a:r>
            <a:endParaRPr lang="zh-CN" altLang="en-US" sz="40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0243" name="Picture 2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890" y="2051685"/>
            <a:ext cx="1465580" cy="146685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" name="矩形 1"/>
          <p:cNvSpPr/>
          <p:nvPr/>
        </p:nvSpPr>
        <p:spPr>
          <a:xfrm>
            <a:off x="692150" y="1424940"/>
            <a:ext cx="5641975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3200" b="1" dirty="0">
                <a:solidFill>
                  <a:srgbClr val="00524C"/>
                </a:solidFill>
                <a:sym typeface="+mn-ea"/>
              </a:rPr>
              <a:t>如何删除换行符？</a:t>
            </a:r>
            <a:endParaRPr lang="zh-CN" altLang="en-US" sz="3200" b="1" dirty="0">
              <a:solidFill>
                <a:srgbClr val="00524C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9250" y="2364740"/>
            <a:ext cx="511746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1、使用vim删除换行符</a:t>
            </a:r>
            <a:endParaRPr lang="zh-CN" altLang="en-US" b="1"/>
          </a:p>
          <a:p>
            <a:r>
              <a:rPr lang="zh-CN" altLang="en-US"/>
              <a:t>vim输入命令   </a:t>
            </a:r>
            <a:r>
              <a:rPr lang="en-US" altLang="zh-CN"/>
              <a:t>:</a:t>
            </a:r>
            <a:r>
              <a:rPr lang="zh-CN" altLang="en-US"/>
              <a:t>%s/\n//g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 </a:t>
            </a:r>
            <a:r>
              <a:rPr lang="en-US" altLang="zh-CN" b="1"/>
              <a:t>2</a:t>
            </a:r>
            <a:r>
              <a:rPr lang="zh-CN" altLang="en-US" b="1"/>
              <a:t>、使用</a:t>
            </a:r>
            <a:r>
              <a:rPr lang="en-US" altLang="zh-CN" b="1"/>
              <a:t>tr</a:t>
            </a:r>
            <a:r>
              <a:rPr lang="zh-CN" altLang="en-US" b="1"/>
              <a:t>命令</a:t>
            </a:r>
            <a:endParaRPr lang="zh-CN" altLang="en-US" b="1"/>
          </a:p>
          <a:p>
            <a:r>
              <a:rPr lang="zh-CN" altLang="en-US"/>
              <a:t>cat test.sort.txt | tr '\n' ' '|sed 's/ $/\n/g'</a:t>
            </a:r>
            <a:endParaRPr lang="zh-CN" altLang="en-US"/>
          </a:p>
          <a:p>
            <a:endParaRPr lang="zh-CN" altLang="en-US"/>
          </a:p>
          <a:p>
            <a:r>
              <a:rPr lang="en-US" altLang="zh-CN" b="1"/>
              <a:t>3</a:t>
            </a:r>
            <a:r>
              <a:rPr lang="zh-CN" altLang="en-US" b="1"/>
              <a:t>、使用</a:t>
            </a:r>
            <a:r>
              <a:rPr lang="en-US" altLang="zh-CN" b="1"/>
              <a:t>awk</a:t>
            </a:r>
            <a:endParaRPr lang="en-US" altLang="zh-CN" b="1"/>
          </a:p>
          <a:p>
            <a:r>
              <a:rPr lang="zh-CN" altLang="en-US"/>
              <a:t>cat test.sort.txt | awk '{printf $0" "}'|sed 's/ $/\n/g'</a:t>
            </a:r>
            <a:endParaRPr lang="zh-CN" altLang="en-US"/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 b="1">
                <a:solidFill>
                  <a:srgbClr val="FF0000"/>
                </a:solidFill>
              </a:rPr>
              <a:t>4</a:t>
            </a:r>
            <a:r>
              <a:rPr lang="zh-CN" altLang="en-US" b="1">
                <a:solidFill>
                  <a:srgbClr val="FF0000"/>
                </a:solidFill>
              </a:rPr>
              <a:t>、注意如果是</a:t>
            </a:r>
            <a:r>
              <a:rPr lang="en-US" altLang="zh-CN" b="1">
                <a:solidFill>
                  <a:srgbClr val="FF0000"/>
                </a:solidFill>
              </a:rPr>
              <a:t>windows</a:t>
            </a:r>
            <a:r>
              <a:rPr lang="zh-CN" altLang="en-US" b="1">
                <a:solidFill>
                  <a:srgbClr val="FF0000"/>
                </a:solidFill>
              </a:rPr>
              <a:t>下的文件中通常含有 </a:t>
            </a:r>
            <a:r>
              <a:rPr lang="en-US" altLang="zh-CN" b="1">
                <a:solidFill>
                  <a:srgbClr val="FF0000"/>
                </a:solidFill>
              </a:rPr>
              <a:t>^p </a:t>
            </a:r>
            <a:r>
              <a:rPr lang="zh-CN" altLang="en-US" b="1">
                <a:solidFill>
                  <a:srgbClr val="FF0000"/>
                </a:solidFill>
              </a:rPr>
              <a:t>换行符，也就是转换过来的 </a:t>
            </a:r>
            <a:r>
              <a:rPr lang="en-US" altLang="zh-CN" b="1">
                <a:solidFill>
                  <a:srgbClr val="FF0000"/>
                </a:solidFill>
              </a:rPr>
              <a:t>\r</a:t>
            </a:r>
            <a:r>
              <a:rPr lang="zh-CN" altLang="en-US" b="1">
                <a:solidFill>
                  <a:srgbClr val="FF0000"/>
                </a:solidFill>
              </a:rPr>
              <a:t>，如果需要去除可使用</a:t>
            </a:r>
            <a:r>
              <a:rPr lang="en-US" altLang="zh-CN" b="1">
                <a:solidFill>
                  <a:srgbClr val="FF0000"/>
                </a:solidFill>
              </a:rPr>
              <a:t>sed</a:t>
            </a:r>
            <a:endParaRPr lang="en-US" altLang="zh-CN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sed 's/^M//g' test.sort.txt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350" y="2472690"/>
            <a:ext cx="6314440" cy="254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85750" y="1386840"/>
            <a:ext cx="5155565" cy="4711065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" name="矩形 1"/>
          <p:cNvSpPr/>
          <p:nvPr/>
        </p:nvSpPr>
        <p:spPr>
          <a:xfrm>
            <a:off x="1123950" y="1132840"/>
            <a:ext cx="10022840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3200" b="1" dirty="0">
                <a:solidFill>
                  <a:srgbClr val="00524C"/>
                </a:solidFill>
                <a:sym typeface="+mn-ea"/>
              </a:rPr>
              <a:t>如何用sed、awk、grep同时匹配多个条件？</a:t>
            </a:r>
            <a:endParaRPr lang="zh-CN" altLang="en-US" sz="3200" b="1" dirty="0">
              <a:solidFill>
                <a:srgbClr val="00524C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0" y="1816100"/>
            <a:ext cx="6775450" cy="4495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900" y="1816100"/>
            <a:ext cx="3378200" cy="44888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84250" y="1132840"/>
            <a:ext cx="8259445" cy="583565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" name="矩形 1"/>
          <p:cNvSpPr/>
          <p:nvPr/>
        </p:nvSpPr>
        <p:spPr>
          <a:xfrm>
            <a:off x="692150" y="1132840"/>
            <a:ext cx="10022840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3200" b="1" dirty="0">
                <a:solidFill>
                  <a:srgbClr val="00524C"/>
                </a:solidFill>
                <a:sym typeface="+mn-ea"/>
              </a:rPr>
              <a:t>如何将多行的</a:t>
            </a:r>
            <a:r>
              <a:rPr lang="en-US" altLang="zh-CN" sz="3200" b="1" dirty="0">
                <a:solidFill>
                  <a:srgbClr val="00524C"/>
                </a:solidFill>
                <a:sym typeface="+mn-ea"/>
              </a:rPr>
              <a:t>fasta</a:t>
            </a:r>
            <a:r>
              <a:rPr lang="zh-CN" altLang="en-US" sz="3200" b="1" dirty="0">
                <a:solidFill>
                  <a:srgbClr val="00524C"/>
                </a:solidFill>
                <a:sym typeface="+mn-ea"/>
              </a:rPr>
              <a:t>文件转换成</a:t>
            </a:r>
            <a:r>
              <a:rPr lang="en-US" altLang="zh-CN" sz="3200" b="1" dirty="0">
                <a:solidFill>
                  <a:srgbClr val="00524C"/>
                </a:solidFill>
                <a:sym typeface="+mn-ea"/>
              </a:rPr>
              <a:t>1</a:t>
            </a:r>
            <a:r>
              <a:rPr lang="zh-CN" altLang="en-US" sz="3200" b="1" dirty="0">
                <a:solidFill>
                  <a:srgbClr val="00524C"/>
                </a:solidFill>
                <a:sym typeface="+mn-ea"/>
              </a:rPr>
              <a:t>行的</a:t>
            </a:r>
            <a:r>
              <a:rPr lang="en-US" altLang="zh-CN" sz="3200" b="1" dirty="0">
                <a:solidFill>
                  <a:srgbClr val="00524C"/>
                </a:solidFill>
                <a:sym typeface="+mn-ea"/>
              </a:rPr>
              <a:t>fasta</a:t>
            </a:r>
            <a:r>
              <a:rPr lang="zh-CN" altLang="en-US" sz="3200" b="1" dirty="0">
                <a:solidFill>
                  <a:srgbClr val="00524C"/>
                </a:solidFill>
                <a:sym typeface="+mn-ea"/>
              </a:rPr>
              <a:t>文件</a:t>
            </a:r>
            <a:r>
              <a:rPr lang="zh-CN" altLang="en-US" sz="3200" b="1" dirty="0">
                <a:solidFill>
                  <a:srgbClr val="00524C"/>
                </a:solidFill>
                <a:sym typeface="+mn-ea"/>
              </a:rPr>
              <a:t>？</a:t>
            </a:r>
            <a:endParaRPr lang="zh-CN" altLang="en-US" sz="3200" b="1" dirty="0">
              <a:solidFill>
                <a:srgbClr val="00524C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2285" y="1859915"/>
            <a:ext cx="111874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00524C"/>
                </a:solidFill>
              </a:rPr>
              <a:t>head AP008956.cds.fa |awk '{if ($0~/&gt;/){print $0}else{printf $0}}'|sed 's/&gt;/\n&gt;/g'|sed '1d'|awk '{print $0}'</a:t>
            </a:r>
            <a:endParaRPr lang="zh-CN" altLang="en-US" b="1">
              <a:solidFill>
                <a:srgbClr val="00524C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90" y="2346960"/>
            <a:ext cx="10140950" cy="39751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92150" y="1132840"/>
            <a:ext cx="8652510" cy="584200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02285" y="1859915"/>
            <a:ext cx="11186795" cy="367665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5" grpId="1"/>
      <p:bldP spid="8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" name="矩形 1"/>
          <p:cNvSpPr/>
          <p:nvPr/>
        </p:nvSpPr>
        <p:spPr>
          <a:xfrm>
            <a:off x="692150" y="1005840"/>
            <a:ext cx="11150600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3200" b="1" dirty="0">
                <a:solidFill>
                  <a:srgbClr val="00524C"/>
                </a:solidFill>
                <a:sym typeface="+mn-ea"/>
              </a:rPr>
              <a:t>如何批量修改</a:t>
            </a:r>
            <a:r>
              <a:rPr lang="en-US" altLang="zh-CN" sz="3200" b="1" dirty="0">
                <a:solidFill>
                  <a:srgbClr val="00524C"/>
                </a:solidFill>
                <a:sym typeface="+mn-ea"/>
              </a:rPr>
              <a:t>fasta</a:t>
            </a:r>
            <a:r>
              <a:rPr lang="zh-CN" altLang="en-US" sz="3200" b="1" dirty="0">
                <a:solidFill>
                  <a:srgbClr val="00524C"/>
                </a:solidFill>
                <a:sym typeface="+mn-ea"/>
              </a:rPr>
              <a:t>文件中序列的名称，并与文件名相匹配？</a:t>
            </a:r>
            <a:endParaRPr lang="zh-CN" altLang="en-US" sz="3200" b="1" dirty="0">
              <a:solidFill>
                <a:srgbClr val="00524C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2501900"/>
            <a:ext cx="7620000" cy="403352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349250" y="1742440"/>
            <a:ext cx="11492865" cy="645160"/>
          </a:xfrm>
          <a:prstGeom prst="rect">
            <a:avLst/>
          </a:prstGeom>
          <a:noFill/>
          <a:ln w="25400">
            <a:solidFill>
              <a:srgbClr val="C8C8C8"/>
            </a:solidFill>
            <a:prstDash val="dash"/>
          </a:ln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00524C"/>
                </a:solidFill>
              </a:rPr>
              <a:t>for i in `ls -l *.cds.fa|awk '{print $9}'|sed 's/.cds.fa//g'`;do awk '{if ($0~/&gt;/){print "&gt;'$i'---"$1}else{print $0}}' $i.cds.fa;done|sed 's/---&gt;/---/g'|head -n 6</a:t>
            </a:r>
            <a:endParaRPr lang="zh-CN" altLang="en-US" b="1">
              <a:solidFill>
                <a:srgbClr val="00524C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2150" y="1005840"/>
            <a:ext cx="10671810" cy="584200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00524C"/>
          </a:solidFill>
          <a:ln w="12700">
            <a:noFill/>
          </a:ln>
        </p:spPr>
      </p:pic>
      <p:sp>
        <p:nvSpPr>
          <p:cNvPr id="137" name="文本框 136"/>
          <p:cNvSpPr txBox="1"/>
          <p:nvPr/>
        </p:nvSpPr>
        <p:spPr>
          <a:xfrm>
            <a:off x="2558415" y="2176145"/>
            <a:ext cx="76466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7200" b="1">
                <a:solidFill>
                  <a:schemeClr val="bg1"/>
                </a:solidFill>
              </a:rPr>
              <a:t>谢谢！</a:t>
            </a:r>
            <a:endParaRPr lang="zh-CN" altLang="en-US" sz="7200" b="1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76655" y="28067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中国农业科学院深圳农业基因组研究所</a:t>
            </a:r>
            <a:endParaRPr lang="zh-CN" altLang="en-US" sz="24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024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" y="16510"/>
            <a:ext cx="981075" cy="981710"/>
          </a:xfrm>
          <a:prstGeom prst="rect">
            <a:avLst/>
          </a:prstGeom>
          <a:noFill/>
          <a:ln w="12700">
            <a:noFill/>
          </a:ln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2089785"/>
            <a:ext cx="9848850" cy="24511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文件夹处理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0080" y="951230"/>
            <a:ext cx="11029315" cy="5169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524C"/>
                </a:solidFill>
              </a:rPr>
              <a:t>常用特殊字符：</a:t>
            </a:r>
            <a:endParaRPr lang="zh-CN" altLang="en-US" sz="2000" b="1">
              <a:solidFill>
                <a:srgbClr val="00524C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2000" b="1">
                <a:solidFill>
                  <a:srgbClr val="00524C"/>
                </a:solidFill>
              </a:rPr>
              <a:t>*</a:t>
            </a:r>
            <a:endParaRPr lang="en-US" altLang="zh-CN" sz="2000" b="1">
              <a:solidFill>
                <a:srgbClr val="00524C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2000" b="1">
                <a:solidFill>
                  <a:srgbClr val="00524C"/>
                </a:solidFill>
              </a:rPr>
              <a:t>=</a:t>
            </a:r>
            <a:endParaRPr lang="en-US" altLang="zh-CN" sz="2000" b="1">
              <a:solidFill>
                <a:srgbClr val="00524C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2000" b="1">
                <a:solidFill>
                  <a:srgbClr val="00524C"/>
                </a:solidFill>
              </a:rPr>
              <a:t>$</a:t>
            </a:r>
            <a:endParaRPr lang="en-US" altLang="zh-CN" sz="2000" b="1">
              <a:solidFill>
                <a:srgbClr val="00524C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2000" b="1">
                <a:solidFill>
                  <a:srgbClr val="00524C"/>
                </a:solidFill>
              </a:rPr>
              <a:t>|</a:t>
            </a:r>
            <a:endParaRPr lang="en-US" altLang="zh-CN" sz="2000" b="1">
              <a:solidFill>
                <a:srgbClr val="00524C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2000" b="1">
                <a:solidFill>
                  <a:srgbClr val="00524C"/>
                </a:solidFill>
              </a:rPr>
              <a:t>;</a:t>
            </a:r>
            <a:endParaRPr lang="en-US" altLang="zh-CN" sz="2000" b="1">
              <a:solidFill>
                <a:srgbClr val="00524C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2000" b="1">
                <a:solidFill>
                  <a:srgbClr val="00524C"/>
                </a:solidFill>
              </a:rPr>
              <a:t>||</a:t>
            </a:r>
            <a:endParaRPr lang="en-US" altLang="zh-CN" sz="2000" b="1">
              <a:solidFill>
                <a:srgbClr val="00524C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2000" b="1">
                <a:solidFill>
                  <a:srgbClr val="00524C"/>
                </a:solidFill>
              </a:rPr>
              <a:t>&amp;&amp;</a:t>
            </a:r>
            <a:endParaRPr lang="en-US" altLang="zh-CN" sz="2000" b="1">
              <a:solidFill>
                <a:srgbClr val="00524C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2000" b="1">
                <a:solidFill>
                  <a:srgbClr val="00524C"/>
                </a:solidFill>
              </a:rPr>
              <a:t>-</a:t>
            </a:r>
            <a:endParaRPr lang="en-US" altLang="zh-CN" sz="2000" b="1">
              <a:solidFill>
                <a:srgbClr val="00524C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2000" b="1">
                <a:solidFill>
                  <a:srgbClr val="00524C"/>
                </a:solidFill>
                <a:sym typeface="+mn-ea"/>
              </a:rPr>
              <a:t>&gt;</a:t>
            </a:r>
            <a:endParaRPr lang="en-US" altLang="zh-CN" sz="2000" b="1">
              <a:solidFill>
                <a:srgbClr val="00524C"/>
              </a:solidFill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2000" b="1">
                <a:solidFill>
                  <a:srgbClr val="00524C"/>
                </a:solidFill>
              </a:rPr>
              <a:t>&gt;&gt;</a:t>
            </a:r>
            <a:endParaRPr lang="en-US" altLang="zh-CN" sz="2000" b="1">
              <a:solidFill>
                <a:srgbClr val="00524C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610" y="1471295"/>
            <a:ext cx="8820785" cy="464947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60070" y="1024255"/>
            <a:ext cx="1972945" cy="5095875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文件夹处理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9875" y="1026795"/>
            <a:ext cx="1165161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524C"/>
                </a:solidFill>
              </a:rPr>
              <a:t>命令格式：</a:t>
            </a:r>
            <a:r>
              <a:rPr lang="zh-CN" altLang="en-US" sz="2000"/>
              <a:t>命令  -选项  参数              </a:t>
            </a:r>
            <a:r>
              <a:rPr lang="zh-CN" altLang="en-US" sz="2000" b="1"/>
              <a:t> </a:t>
            </a:r>
            <a:r>
              <a:rPr lang="en-US" altLang="zh-CN" sz="2000" b="1"/>
              <a:t>ls  -al  02.files/test.sort.txt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524C"/>
                </a:solidFill>
              </a:rPr>
              <a:t>绝对路径：</a:t>
            </a:r>
            <a:r>
              <a:rPr lang="zh-CN" altLang="en-US" sz="2000"/>
              <a:t>从根开始一级一级地进入各个子目录，最后指定该命令或文件。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 b="1"/>
              <a:t>/public/agis/wuzhiqiang_group/liaoxuezhu/course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524C"/>
                </a:solidFill>
              </a:rPr>
              <a:t>相对路径：</a:t>
            </a:r>
            <a:r>
              <a:rPr lang="zh-CN" altLang="en-US" sz="2000"/>
              <a:t>从当前目录进入某目录，最后指定该命令或文件，相对路径是相对于当前所在目录而言的。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cd ../01.software/</a:t>
            </a:r>
            <a:endParaRPr lang="zh-CN" altLang="en-US" sz="2000"/>
          </a:p>
          <a:p>
            <a:pPr>
              <a:lnSpc>
                <a:spcPct val="150000"/>
              </a:lnSpc>
            </a:pPr>
            <a:endParaRPr lang="en-US" altLang="zh-CN" sz="2000" b="1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" y="3622040"/>
            <a:ext cx="5818505" cy="27133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695" y="3621405"/>
            <a:ext cx="5991860" cy="27139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2880" y="1026795"/>
            <a:ext cx="11738610" cy="2457450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5362" name="Picture 1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25450"/>
            <a:ext cx="11492707" cy="27860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5363" name="Picture 2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232"/>
            <a:ext cx="12192000" cy="184944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" name="矩形 17"/>
          <p:cNvSpPr/>
          <p:nvPr/>
        </p:nvSpPr>
        <p:spPr>
          <a:xfrm>
            <a:off x="2000250" y="243840"/>
            <a:ext cx="56419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文件夹处理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250" y="871220"/>
            <a:ext cx="7239000" cy="5754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00524C"/>
                </a:solidFill>
                <a:sym typeface="+mn-ea"/>
              </a:rPr>
              <a:t>建立目录、删除空目录</a:t>
            </a:r>
            <a:endParaRPr lang="zh-CN" altLang="en-US" sz="2400" b="1">
              <a:solidFill>
                <a:srgbClr val="00524C"/>
              </a:solidFill>
            </a:endParaRPr>
          </a:p>
          <a:p>
            <a:endParaRPr lang="zh-CN" altLang="en-US" sz="2400" b="1">
              <a:solidFill>
                <a:srgbClr val="00524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24C"/>
                </a:solidFill>
                <a:sym typeface="+mn-ea"/>
              </a:rPr>
              <a:t>建立目录</a:t>
            </a:r>
            <a:r>
              <a:rPr lang="zh-CN" altLang="en-US" sz="2400" b="1">
                <a:solidFill>
                  <a:srgbClr val="00524C"/>
                </a:solidFill>
              </a:rPr>
              <a:t>  </a:t>
            </a:r>
            <a:r>
              <a:rPr lang="zh-CN" altLang="en-US" sz="2400" b="1">
                <a:solidFill>
                  <a:srgbClr val="00524C"/>
                </a:solidFill>
              </a:rPr>
              <a:t>mkdir</a:t>
            </a:r>
            <a:endParaRPr lang="zh-CN" altLang="en-US" sz="2400" b="1">
              <a:solidFill>
                <a:srgbClr val="00524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/>
              <a:t>mkdir 选项</a:t>
            </a:r>
            <a:r>
              <a:rPr lang="zh-CN" altLang="en-US" sz="2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[-p]</a:t>
            </a:r>
            <a:r>
              <a:rPr lang="zh-CN" altLang="en-US" sz="2000" b="1"/>
              <a:t> [目录名] </a:t>
            </a:r>
            <a:endParaRPr lang="zh-CN" altLang="en-US" sz="2000" b="1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 b="1"/>
              <a:t>-p 依次创建目录</a:t>
            </a:r>
            <a:endParaRPr lang="zh-CN" altLang="en-US" sz="2000" b="1"/>
          </a:p>
          <a:p>
            <a:pPr marL="457200" indent="-457200"/>
            <a:endParaRPr lang="zh-CN" altLang="en-US" sz="2000"/>
          </a:p>
          <a:p>
            <a:r>
              <a:rPr lang="zh-CN" altLang="en-US" sz="2000" b="1"/>
              <a:t>范例：</a:t>
            </a:r>
            <a:endParaRPr lang="zh-CN" altLang="en-US" sz="2000" b="1"/>
          </a:p>
          <a:p>
            <a:r>
              <a:rPr lang="zh-CN" altLang="en-US" sz="2000"/>
              <a:t>mkdir int</a:t>
            </a:r>
            <a:endParaRPr lang="zh-CN" altLang="en-US" sz="2000"/>
          </a:p>
          <a:p>
            <a:r>
              <a:rPr lang="zh-CN" altLang="en-US" sz="2000"/>
              <a:t>mkdir -p int1/mail/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400" b="1">
                <a:solidFill>
                  <a:srgbClr val="00524C"/>
                </a:solidFill>
                <a:sym typeface="+mn-ea"/>
              </a:rPr>
              <a:t>删除空目录</a:t>
            </a:r>
            <a:r>
              <a:rPr lang="zh-CN" altLang="en-US" sz="2400" b="1">
                <a:solidFill>
                  <a:srgbClr val="00524C"/>
                </a:solidFill>
                <a:sym typeface="+mn-ea"/>
              </a:rPr>
              <a:t>  </a:t>
            </a:r>
            <a:r>
              <a:rPr lang="zh-CN" altLang="en-US" sz="2400" b="1">
                <a:solidFill>
                  <a:srgbClr val="00524C"/>
                </a:solidFill>
                <a:sym typeface="+mn-ea"/>
              </a:rPr>
              <a:t>rmdir</a:t>
            </a:r>
            <a:endParaRPr lang="zh-CN" altLang="en-US" sz="2400" b="1">
              <a:solidFill>
                <a:srgbClr val="00524C"/>
              </a:solidFill>
            </a:endParaRPr>
          </a:p>
          <a:p>
            <a:r>
              <a:rPr lang="zh-CN" altLang="en-US" sz="2000" b="1">
                <a:sym typeface="+mn-ea"/>
              </a:rPr>
              <a:t>rmdir 选项[-p] [目录名] -p 依次删除目录</a:t>
            </a:r>
            <a:endParaRPr lang="zh-CN" altLang="en-US" sz="2000" b="1">
              <a:sym typeface="+mn-ea"/>
            </a:endParaRPr>
          </a:p>
          <a:p>
            <a:endParaRPr lang="zh-CN" altLang="en-US" sz="2000"/>
          </a:p>
          <a:p>
            <a:r>
              <a:rPr lang="zh-CN" altLang="en-US" sz="2000" b="1">
                <a:sym typeface="+mn-ea"/>
              </a:rPr>
              <a:t>范例：</a:t>
            </a:r>
            <a:endParaRPr lang="zh-CN" altLang="en-US" sz="2000" b="1">
              <a:sym typeface="+mn-ea"/>
            </a:endParaRPr>
          </a:p>
          <a:p>
            <a:r>
              <a:rPr lang="zh-CN" altLang="en-US" sz="2000">
                <a:sym typeface="+mn-ea"/>
              </a:rPr>
              <a:t>rmdir int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rmdir -p int1/mail/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665" y="1212850"/>
            <a:ext cx="5984240" cy="49244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49250" y="871220"/>
            <a:ext cx="5097780" cy="462280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1732280"/>
            <a:ext cx="5097780" cy="4883785"/>
          </a:xfrm>
          <a:prstGeom prst="rect">
            <a:avLst/>
          </a:prstGeom>
          <a:noFill/>
          <a:ln w="22225">
            <a:solidFill>
              <a:srgbClr val="C8C8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1297321629_1_1"/>
</p:tagLst>
</file>

<file path=ppt/tags/tag6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12107</Words>
  <Application>WPS 演示</Application>
  <PresentationFormat>宽屏</PresentationFormat>
  <Paragraphs>890</Paragraphs>
  <Slides>59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6" baseType="lpstr">
      <vt:lpstr>Arial</vt:lpstr>
      <vt:lpstr>宋体</vt:lpstr>
      <vt:lpstr>Wingdings</vt:lpstr>
      <vt:lpstr>微软雅黑</vt:lpstr>
      <vt:lpstr>Wingdings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lxz</cp:lastModifiedBy>
  <cp:revision>64</cp:revision>
  <dcterms:created xsi:type="dcterms:W3CDTF">2019-06-19T02:08:00Z</dcterms:created>
  <dcterms:modified xsi:type="dcterms:W3CDTF">2021-09-29T06:03:13Z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E9081F7E22864ED2B724BD52215B6BD8</vt:lpwstr>
  </property>
</Properties>
</file>