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3" r:id="rId2"/>
    <p:sldId id="330" r:id="rId3"/>
    <p:sldId id="334" r:id="rId4"/>
    <p:sldId id="278" r:id="rId5"/>
    <p:sldId id="297" r:id="rId6"/>
    <p:sldId id="331" r:id="rId7"/>
    <p:sldId id="351" r:id="rId8"/>
    <p:sldId id="332" r:id="rId9"/>
    <p:sldId id="335" r:id="rId10"/>
    <p:sldId id="336" r:id="rId11"/>
    <p:sldId id="337" r:id="rId12"/>
    <p:sldId id="347" r:id="rId13"/>
    <p:sldId id="348" r:id="rId14"/>
    <p:sldId id="339" r:id="rId15"/>
    <p:sldId id="338" r:id="rId16"/>
    <p:sldId id="340" r:id="rId17"/>
    <p:sldId id="342" r:id="rId18"/>
    <p:sldId id="341" r:id="rId19"/>
    <p:sldId id="349" r:id="rId20"/>
    <p:sldId id="350" r:id="rId21"/>
    <p:sldId id="343" r:id="rId22"/>
    <p:sldId id="344" r:id="rId23"/>
    <p:sldId id="345" r:id="rId24"/>
    <p:sldId id="346" r:id="rId25"/>
    <p:sldId id="353" r:id="rId26"/>
    <p:sldId id="352" r:id="rId27"/>
    <p:sldId id="275" r:id="rId28"/>
    <p:sldId id="31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B4B8D-A0AE-7547-9493-1CAFEA1B919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57F7-2830-1A4B-A1B0-64BFE972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7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44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52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89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596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13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68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9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71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adget.com/2017/03/01/yahoo-hackers-accessed-32-million-accounts-with-forged-cookies/" TargetMode="External"/><Relationship Id="rId2" Type="http://schemas.openxmlformats.org/officeDocument/2006/relationships/hyperlink" Target="https://www.nbcnews.com/storyline/hacking-in-america/what-forged-cookie-how-did-it-allow-hackers-get-my-n721866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csoonline.com/article/3180762/data-breach/inside-the-russian-hack-of-yahoo-how-they-did-it.html" TargetMode="External"/><Relationship Id="rId5" Type="http://schemas.openxmlformats.org/officeDocument/2006/relationships/hyperlink" Target="http://fortune.com/2016/12/19/yahoo-hack-cyber-security/" TargetMode="External"/><Relationship Id="rId4" Type="http://schemas.openxmlformats.org/officeDocument/2006/relationships/hyperlink" Target="https://www.wired.com/story/yahoo-breach-three-billion-accounts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witter.com/1.1/search/tweets.json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6A35-C47E-43FB-ABFB-9809690A9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87" y="1910686"/>
            <a:ext cx="9198591" cy="1405719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Hadoop Ecosystem in Twitter Data in Relation to Apple Inc. Topic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F7751-B5BB-4FA6-AFF1-ECF81CE69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397" y="3996241"/>
            <a:ext cx="7766936" cy="1096899"/>
          </a:xfrm>
        </p:spPr>
        <p:txBody>
          <a:bodyPr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US" altLang="zh-TW" sz="280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Yu-</a:t>
            </a:r>
            <a:r>
              <a:rPr lang="en-US" altLang="zh-TW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Chun,Chou</a:t>
            </a: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435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Preprocessing-jobs and folders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96221"/>
              </p:ext>
            </p:extLst>
          </p:nvPr>
        </p:nvGraphicFramePr>
        <p:xfrm>
          <a:off x="415599" y="1715953"/>
          <a:ext cx="11184999" cy="5008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031">
                  <a:extLst>
                    <a:ext uri="{9D8B030D-6E8A-4147-A177-3AD203B41FA5}">
                      <a16:colId xmlns:a16="http://schemas.microsoft.com/office/drawing/2014/main" val="789500421"/>
                    </a:ext>
                  </a:extLst>
                </a:gridCol>
                <a:gridCol w="2497540">
                  <a:extLst>
                    <a:ext uri="{9D8B030D-6E8A-4147-A177-3AD203B41FA5}">
                      <a16:colId xmlns:a16="http://schemas.microsoft.com/office/drawing/2014/main" val="2597714931"/>
                    </a:ext>
                  </a:extLst>
                </a:gridCol>
                <a:gridCol w="1924334">
                  <a:extLst>
                    <a:ext uri="{9D8B030D-6E8A-4147-A177-3AD203B41FA5}">
                      <a16:colId xmlns:a16="http://schemas.microsoft.com/office/drawing/2014/main" val="3853739673"/>
                    </a:ext>
                  </a:extLst>
                </a:gridCol>
                <a:gridCol w="2524836">
                  <a:extLst>
                    <a:ext uri="{9D8B030D-6E8A-4147-A177-3AD203B41FA5}">
                      <a16:colId xmlns:a16="http://schemas.microsoft.com/office/drawing/2014/main" val="3327327820"/>
                    </a:ext>
                  </a:extLst>
                </a:gridCol>
                <a:gridCol w="2702258">
                  <a:extLst>
                    <a:ext uri="{9D8B030D-6E8A-4147-A177-3AD203B41FA5}">
                      <a16:colId xmlns:a16="http://schemas.microsoft.com/office/drawing/2014/main" val="2946816065"/>
                    </a:ext>
                  </a:extLst>
                </a:gridCol>
              </a:tblGrid>
              <a:tr h="604166"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folder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folder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67488"/>
                  </a:ext>
                </a:extLst>
              </a:tr>
              <a:tr h="1034357">
                <a:tc rowSpan="2">
                  <a:txBody>
                    <a:bodyPr/>
                    <a:lstStyle/>
                    <a:p>
                      <a:r>
                        <a:rPr lang="en-US" dirty="0"/>
                        <a:t>Ananlysis_1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  <a:r>
                        <a:rPr lang="en-US" baseline="0" dirty="0"/>
                        <a:t> cloud for 100 frequent word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wordCount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/input-tweet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/output-1/temp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856409"/>
                  </a:ext>
                </a:extLst>
              </a:tr>
              <a:tr h="94547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/output-1/temp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/output-1/final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73656"/>
                  </a:ext>
                </a:extLst>
              </a:tr>
              <a:tr h="828552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Ananlysis_2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the sum information of user location, relation</a:t>
                      </a:r>
                      <a:r>
                        <a:rPr lang="en-US" baseline="0" dirty="0"/>
                        <a:t> to tweet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TweetJoinUser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/input-tweet-info</a:t>
                      </a:r>
                    </a:p>
                    <a:p>
                      <a:r>
                        <a:rPr lang="en-US" dirty="0"/>
                        <a:t>/input-user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/output-2/temp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951258"/>
                  </a:ext>
                </a:extLst>
              </a:tr>
              <a:tr h="6813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GroupByLocation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/output-2/temp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/output-2/final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286751"/>
                  </a:ext>
                </a:extLst>
              </a:tr>
              <a:tr h="5402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Ananlysis_3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the tweet has product keywords (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iPhone,iPad,etc</a:t>
                      </a:r>
                      <a:r>
                        <a:rPr lang="en-US" dirty="0"/>
                        <a:t>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GrepJob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/input-tweet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/output-3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4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0652734" cy="53213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Folder : as the jobs become more and more , file system planning will be important</a:t>
            </a:r>
          </a:p>
          <a:p>
            <a:pPr lvl="1"/>
            <a:r>
              <a:rPr lang="en-US" dirty="0"/>
              <a:t>Input folder name , location</a:t>
            </a:r>
          </a:p>
          <a:p>
            <a:pPr lvl="1"/>
            <a:r>
              <a:rPr lang="en-US" dirty="0"/>
              <a:t>Output folder name , location</a:t>
            </a:r>
          </a:p>
          <a:p>
            <a:pPr lvl="1"/>
            <a:r>
              <a:rPr lang="en-US" dirty="0"/>
              <a:t>Naming convention</a:t>
            </a:r>
          </a:p>
          <a:p>
            <a:r>
              <a:rPr lang="en-US" dirty="0"/>
              <a:t>Job : we must consider about the flexibility and dependency</a:t>
            </a:r>
          </a:p>
          <a:p>
            <a:pPr lvl="1"/>
            <a:r>
              <a:rPr lang="en-US" dirty="0"/>
              <a:t>Follow the </a:t>
            </a:r>
            <a:r>
              <a:rPr lang="en-US" dirty="0" err="1"/>
              <a:t>MapReducer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Use Job chain to integrate different jobs</a:t>
            </a:r>
          </a:p>
          <a:p>
            <a:r>
              <a:rPr lang="en-US" dirty="0"/>
              <a:t>Test </a:t>
            </a:r>
          </a:p>
          <a:p>
            <a:pPr lvl="1"/>
            <a:r>
              <a:rPr lang="en-US" dirty="0"/>
              <a:t>Unit test : </a:t>
            </a:r>
            <a:r>
              <a:rPr lang="en-US" dirty="0" err="1"/>
              <a:t>MRUnit</a:t>
            </a:r>
            <a:r>
              <a:rPr lang="en-US" dirty="0"/>
              <a:t> is useful, for beginner, Object data type and Text data type will be easier</a:t>
            </a:r>
          </a:p>
          <a:p>
            <a:pPr lvl="1"/>
            <a:r>
              <a:rPr lang="en-US" dirty="0"/>
              <a:t>Integration test : use 500 data is enough</a:t>
            </a:r>
          </a:p>
          <a:p>
            <a:r>
              <a:rPr lang="en-US" dirty="0"/>
              <a:t>Configuration management</a:t>
            </a:r>
          </a:p>
          <a:p>
            <a:pPr lvl="1"/>
            <a:r>
              <a:rPr lang="en-US" dirty="0"/>
              <a:t> java : Maven</a:t>
            </a:r>
          </a:p>
          <a:p>
            <a:pPr lvl="1"/>
            <a:r>
              <a:rPr lang="en-US" dirty="0" err="1"/>
              <a:t>Clousera</a:t>
            </a:r>
            <a:r>
              <a:rPr lang="en-US" dirty="0"/>
              <a:t> : shell</a:t>
            </a:r>
          </a:p>
        </p:txBody>
      </p:sp>
    </p:spTree>
    <p:extLst>
      <p:ext uri="{BB962C8B-B14F-4D97-AF65-F5344CB8AC3E}">
        <p14:creationId xmlns:p14="http://schemas.microsoft.com/office/powerpoint/2010/main" val="155535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652734" cy="195719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MapReduce</a:t>
            </a:r>
            <a:r>
              <a:rPr lang="en-US" dirty="0"/>
              <a:t> is very useful in Clean data</a:t>
            </a:r>
          </a:p>
          <a:p>
            <a:pPr lvl="1"/>
            <a:r>
              <a:rPr lang="en-US" dirty="0"/>
              <a:t>Non-structure data sometimes very difficult to analyze</a:t>
            </a:r>
          </a:p>
          <a:p>
            <a:pPr lvl="1"/>
            <a:r>
              <a:rPr lang="en-US" dirty="0"/>
              <a:t>We can design preprocessing job </a:t>
            </a:r>
          </a:p>
          <a:p>
            <a:pPr lvl="1"/>
            <a:r>
              <a:rPr lang="en-US" dirty="0"/>
              <a:t>Example : </a:t>
            </a:r>
            <a:r>
              <a:rPr lang="en-US" dirty="0" err="1"/>
              <a:t>create_date</a:t>
            </a:r>
            <a:r>
              <a:rPr lang="en-US" dirty="0"/>
              <a:t> of tweet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89" y="3493828"/>
            <a:ext cx="6553200" cy="2934267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7888406" y="2198557"/>
            <a:ext cx="2961564" cy="1188334"/>
          </a:xfrm>
          <a:prstGeom prst="wedgeRectCallout">
            <a:avLst>
              <a:gd name="adj1" fmla="val -187316"/>
              <a:gd name="adj2" fmla="val 111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What’s that?????</a:t>
            </a:r>
          </a:p>
        </p:txBody>
      </p:sp>
    </p:spTree>
    <p:extLst>
      <p:ext uri="{BB962C8B-B14F-4D97-AF65-F5344CB8AC3E}">
        <p14:creationId xmlns:p14="http://schemas.microsoft.com/office/powerpoint/2010/main" val="51600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2025433"/>
          </a:xfrm>
        </p:spPr>
        <p:txBody>
          <a:bodyPr/>
          <a:lstStyle/>
          <a:p>
            <a:r>
              <a:rPr lang="en-US" dirty="0"/>
              <a:t>Input file type for </a:t>
            </a:r>
            <a:r>
              <a:rPr lang="en-US" dirty="0" err="1"/>
              <a:t>mapReducer</a:t>
            </a:r>
            <a:r>
              <a:rPr lang="en-US" dirty="0"/>
              <a:t> must be careful</a:t>
            </a:r>
          </a:p>
          <a:p>
            <a:pPr lvl="1"/>
            <a:r>
              <a:rPr lang="en-US" dirty="0"/>
              <a:t>Our assignment used .</a:t>
            </a:r>
            <a:r>
              <a:rPr lang="en-US" dirty="0" err="1"/>
              <a:t>tsv</a:t>
            </a:r>
            <a:r>
              <a:rPr lang="en-US" dirty="0"/>
              <a:t>, but it’s clean data</a:t>
            </a:r>
          </a:p>
          <a:p>
            <a:pPr lvl="1"/>
            <a:r>
              <a:rPr lang="en-US" dirty="0"/>
              <a:t>Xml or </a:t>
            </a:r>
            <a:r>
              <a:rPr lang="en-US" dirty="0" err="1"/>
              <a:t>hbase</a:t>
            </a:r>
            <a:r>
              <a:rPr lang="en-US" dirty="0"/>
              <a:t> will be better than .</a:t>
            </a:r>
            <a:r>
              <a:rPr lang="en-US" dirty="0" err="1"/>
              <a:t>tsv</a:t>
            </a:r>
            <a:r>
              <a:rPr lang="en-US" dirty="0"/>
              <a:t> or .csv , because lots of attributes will use them to separate</a:t>
            </a:r>
          </a:p>
          <a:p>
            <a:pPr lvl="1"/>
            <a:r>
              <a:rPr lang="en-US" dirty="0"/>
              <a:t>For example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04990"/>
              </p:ext>
            </p:extLst>
          </p:nvPr>
        </p:nvGraphicFramePr>
        <p:xfrm>
          <a:off x="611507" y="3562066"/>
          <a:ext cx="4663353" cy="1417320"/>
        </p:xfrm>
        <a:graphic>
          <a:graphicData uri="http://schemas.openxmlformats.org/drawingml/2006/table">
            <a:tbl>
              <a:tblPr/>
              <a:tblGrid>
                <a:gridCol w="4663353">
                  <a:extLst>
                    <a:ext uri="{9D8B030D-6E8A-4147-A177-3AD203B41FA5}">
                      <a16:colId xmlns:a16="http://schemas.microsoft.com/office/drawing/2014/main" val="441106722"/>
                    </a:ext>
                  </a:extLst>
                </a:gridCol>
              </a:tblGrid>
              <a:tr h="14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Washington, D.C. 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998993"/>
                  </a:ext>
                </a:extLst>
              </a:tr>
              <a:tr h="14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Washington, D.C. 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000069"/>
                  </a:ext>
                </a:extLst>
              </a:tr>
              <a:tr h="14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Washington, D.C. 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764942"/>
                  </a:ext>
                </a:extLst>
              </a:tr>
              <a:tr h="14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Washington, D.C., Petworth resident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024607"/>
                  </a:ext>
                </a:extLst>
              </a:tr>
              <a:tr h="14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Washington, D.C., via Karachi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207582"/>
                  </a:ext>
                </a:extLst>
              </a:tr>
              <a:tr h="14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Washington, D.C./London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500421"/>
                  </a:ext>
                </a:extLst>
              </a:tr>
              <a:tr h="14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Washington, DC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247355"/>
                  </a:ext>
                </a:extLst>
              </a:tr>
              <a:tr h="14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Washington, DC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9052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84144" y="3743977"/>
            <a:ext cx="2361062" cy="72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Normal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607073"/>
              </p:ext>
            </p:extLst>
          </p:nvPr>
        </p:nvGraphicFramePr>
        <p:xfrm>
          <a:off x="-996285" y="5149755"/>
          <a:ext cx="2388358" cy="1524000"/>
        </p:xfrm>
        <a:graphic>
          <a:graphicData uri="http://schemas.openxmlformats.org/drawingml/2006/table">
            <a:tbl>
              <a:tblPr/>
              <a:tblGrid>
                <a:gridCol w="1838765">
                  <a:extLst>
                    <a:ext uri="{9D8B030D-6E8A-4147-A177-3AD203B41FA5}">
                      <a16:colId xmlns:a16="http://schemas.microsoft.com/office/drawing/2014/main" val="3036093882"/>
                    </a:ext>
                  </a:extLst>
                </a:gridCol>
                <a:gridCol w="549593">
                  <a:extLst>
                    <a:ext uri="{9D8B030D-6E8A-4147-A177-3AD203B41FA5}">
                      <a16:colId xmlns:a16="http://schemas.microsoft.com/office/drawing/2014/main" val="30697591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43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108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977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878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4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252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892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77544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30640" y="5550089"/>
            <a:ext cx="2825086" cy="72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Strange data ,may be latitude ,there is a 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784" y="3259767"/>
            <a:ext cx="4089068" cy="34392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88940" y="3185729"/>
            <a:ext cx="2825086" cy="72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normal data ,but use tab and comma</a:t>
            </a:r>
          </a:p>
        </p:txBody>
      </p:sp>
    </p:spTree>
    <p:extLst>
      <p:ext uri="{BB962C8B-B14F-4D97-AF65-F5344CB8AC3E}">
        <p14:creationId xmlns:p14="http://schemas.microsoft.com/office/powerpoint/2010/main" val="404126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Data collection </a:t>
            </a:r>
          </a:p>
          <a:p>
            <a:r>
              <a:rPr lang="en-US" sz="3200" dirty="0">
                <a:solidFill>
                  <a:schemeClr val="tx1"/>
                </a:solidFill>
              </a:rPr>
              <a:t>preprocessing</a:t>
            </a:r>
          </a:p>
          <a:p>
            <a:r>
              <a:rPr lang="en-US" sz="3200" dirty="0">
                <a:solidFill>
                  <a:srgbClr val="FF0000"/>
                </a:solidFill>
              </a:rPr>
              <a:t>Analysis1—text cloud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Analysis2—user’s location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Analysis3—products popularity</a:t>
            </a:r>
          </a:p>
          <a:p>
            <a:r>
              <a:rPr lang="en-US" sz="3200" dirty="0">
                <a:solidFill>
                  <a:schemeClr val="tx1"/>
                </a:solidFill>
              </a:rPr>
              <a:t>conclusion</a:t>
            </a:r>
            <a:endParaRPr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6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cloud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pattern</a:t>
            </a:r>
          </a:p>
          <a:p>
            <a:pPr lvl="1"/>
            <a:r>
              <a:rPr lang="en-US" dirty="0"/>
              <a:t>Word count pattern</a:t>
            </a:r>
          </a:p>
          <a:p>
            <a:pPr lvl="1"/>
            <a:r>
              <a:rPr lang="en-US" dirty="0"/>
              <a:t>Top K pattern</a:t>
            </a:r>
          </a:p>
          <a:p>
            <a:r>
              <a:rPr lang="en-US" dirty="0"/>
              <a:t>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621" y="3353866"/>
            <a:ext cx="7034355" cy="3152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77218" y="4299045"/>
            <a:ext cx="1050878" cy="163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799" y="4148951"/>
            <a:ext cx="1050878" cy="163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55660" y="3814233"/>
            <a:ext cx="1050878" cy="163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02656" y="4492391"/>
            <a:ext cx="1303361" cy="20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03979" y="4829049"/>
            <a:ext cx="1303361" cy="20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03978" y="5882500"/>
            <a:ext cx="1973240" cy="359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4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356967"/>
            <a:ext cx="11360800" cy="5321367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Stop word list removal , </a:t>
            </a:r>
          </a:p>
          <a:p>
            <a:pPr lvl="1"/>
            <a:r>
              <a:rPr lang="en-US" dirty="0" err="1"/>
              <a:t>Grep</a:t>
            </a:r>
            <a:r>
              <a:rPr lang="en-US" dirty="0"/>
              <a:t> pattern to ‘filter’ and ‘remove’ the stop words (the ,off ,and , too) </a:t>
            </a:r>
          </a:p>
          <a:p>
            <a:pPr lvl="1"/>
            <a:r>
              <a:rPr lang="en-US" dirty="0"/>
              <a:t>Useful, but still lots garbage words (ex : </a:t>
            </a:r>
            <a:r>
              <a:rPr lang="en-US" dirty="0" err="1"/>
              <a:t>iPhone?X</a:t>
            </a:r>
            <a:r>
              <a:rPr lang="en-US" dirty="0"/>
              <a:t>???Max)</a:t>
            </a:r>
          </a:p>
          <a:p>
            <a:r>
              <a:rPr lang="en-US" dirty="0"/>
              <a:t>Stemming</a:t>
            </a:r>
          </a:p>
          <a:p>
            <a:pPr lvl="1"/>
            <a:r>
              <a:rPr lang="en-US" dirty="0"/>
              <a:t>Like </a:t>
            </a:r>
            <a:r>
              <a:rPr lang="en-US" dirty="0" err="1"/>
              <a:t>bikes</a:t>
            </a:r>
            <a:r>
              <a:rPr lang="en-US" dirty="0" err="1">
                <a:sym typeface="Wingdings" panose="05000000000000000000" pitchFamily="2" charset="2"/>
              </a:rPr>
              <a:t>bike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We don’t know how to implement it in </a:t>
            </a:r>
            <a:r>
              <a:rPr lang="en-US" dirty="0" err="1">
                <a:sym typeface="Wingdings" panose="05000000000000000000" pitchFamily="2" charset="2"/>
              </a:rPr>
              <a:t>MapReducer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Term frequency ,VSM and inverted index</a:t>
            </a:r>
          </a:p>
          <a:p>
            <a:pPr lvl="1"/>
            <a:r>
              <a:rPr lang="en-US" dirty="0" err="1"/>
              <a:t>Wordcount</a:t>
            </a:r>
            <a:r>
              <a:rPr lang="en-US" dirty="0"/>
              <a:t> pattern using tweet ID as key</a:t>
            </a:r>
          </a:p>
          <a:p>
            <a:r>
              <a:rPr lang="en-US" dirty="0"/>
              <a:t>Internationalization problem</a:t>
            </a:r>
          </a:p>
          <a:p>
            <a:pPr lvl="1"/>
            <a:r>
              <a:rPr lang="en-US" dirty="0"/>
              <a:t>Double byte character system can’t use ‘space’ or ‘tab’ to separate words. Japan ,Us , Saudi are the countries using Twitter mostly. </a:t>
            </a:r>
          </a:p>
          <a:p>
            <a:r>
              <a:rPr lang="en-US" dirty="0" err="1"/>
              <a:t>Lucene</a:t>
            </a:r>
            <a:r>
              <a:rPr lang="en-US" dirty="0"/>
              <a:t> or </a:t>
            </a:r>
            <a:r>
              <a:rPr lang="en-US" dirty="0" err="1"/>
              <a:t>Solr</a:t>
            </a:r>
            <a:r>
              <a:rPr lang="en-US" dirty="0"/>
              <a:t> will be a better solution in Hadoop ecosystem to text mining</a:t>
            </a:r>
          </a:p>
          <a:p>
            <a:r>
              <a:rPr lang="en-US" dirty="0"/>
              <a:t>R language or SSRS will be better in graphic report</a:t>
            </a:r>
          </a:p>
        </p:txBody>
      </p:sp>
    </p:spTree>
    <p:extLst>
      <p:ext uri="{BB962C8B-B14F-4D97-AF65-F5344CB8AC3E}">
        <p14:creationId xmlns:p14="http://schemas.microsoft.com/office/powerpoint/2010/main" val="166815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Data collection </a:t>
            </a:r>
          </a:p>
          <a:p>
            <a:r>
              <a:rPr lang="en-US" sz="3200" dirty="0">
                <a:solidFill>
                  <a:schemeClr val="tx1"/>
                </a:solidFill>
              </a:rPr>
              <a:t>preprocessing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Analysis1—text cloud</a:t>
            </a:r>
          </a:p>
          <a:p>
            <a:r>
              <a:rPr lang="en-US" sz="3200" dirty="0">
                <a:solidFill>
                  <a:srgbClr val="FF0000"/>
                </a:solidFill>
              </a:rPr>
              <a:t>Analysis2—user’s location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Analysis3—products popularity</a:t>
            </a:r>
          </a:p>
          <a:p>
            <a:r>
              <a:rPr lang="en-US" sz="3200" dirty="0">
                <a:solidFill>
                  <a:schemeClr val="tx1"/>
                </a:solidFill>
              </a:rPr>
              <a:t>conclusion</a:t>
            </a:r>
            <a:endParaRPr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01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location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pattern</a:t>
            </a:r>
          </a:p>
          <a:p>
            <a:pPr lvl="1"/>
            <a:r>
              <a:rPr lang="en-US" dirty="0"/>
              <a:t>Replication Join pattern</a:t>
            </a:r>
          </a:p>
          <a:p>
            <a:pPr lvl="1"/>
            <a:r>
              <a:rPr lang="en-US" dirty="0"/>
              <a:t>Group by pattern</a:t>
            </a:r>
          </a:p>
          <a:p>
            <a:r>
              <a:rPr lang="en-US" dirty="0"/>
              <a:t>First step </a:t>
            </a:r>
            <a:r>
              <a:rPr lang="en-US" dirty="0">
                <a:sym typeface="Wingdings" panose="05000000000000000000" pitchFamily="2" charset="2"/>
              </a:rPr>
              <a:t> join result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Tweet right outer join User  17450653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Tweet right outer join User and distinct451125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8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location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step : Use hive to verify the result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60" y="2210937"/>
            <a:ext cx="6155140" cy="4230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2700" y="2320831"/>
            <a:ext cx="6086475" cy="41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6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Data collection </a:t>
            </a:r>
          </a:p>
          <a:p>
            <a:r>
              <a:rPr lang="en-US" sz="3200" dirty="0">
                <a:solidFill>
                  <a:schemeClr val="tx1"/>
                </a:solidFill>
              </a:rPr>
              <a:t>preprocessing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Analysis1—text cloud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Analysis2—user’s location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Analysis3—products popularity</a:t>
            </a:r>
          </a:p>
          <a:p>
            <a:r>
              <a:rPr lang="en-US" sz="3200" dirty="0">
                <a:solidFill>
                  <a:schemeClr val="tx1"/>
                </a:solidFill>
              </a:rPr>
              <a:t>conclusion</a:t>
            </a:r>
            <a:endParaRPr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945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step : group by location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345211"/>
              </p:ext>
            </p:extLst>
          </p:nvPr>
        </p:nvGraphicFramePr>
        <p:xfrm>
          <a:off x="1774208" y="2056650"/>
          <a:ext cx="8639033" cy="4214851"/>
        </p:xfrm>
        <a:graphic>
          <a:graphicData uri="http://schemas.openxmlformats.org/drawingml/2006/table">
            <a:tbl>
              <a:tblPr/>
              <a:tblGrid>
                <a:gridCol w="3516237">
                  <a:extLst>
                    <a:ext uri="{9D8B030D-6E8A-4147-A177-3AD203B41FA5}">
                      <a16:colId xmlns:a16="http://schemas.microsoft.com/office/drawing/2014/main" val="2732589279"/>
                    </a:ext>
                  </a:extLst>
                </a:gridCol>
                <a:gridCol w="5122796">
                  <a:extLst>
                    <a:ext uri="{9D8B030D-6E8A-4147-A177-3AD203B41FA5}">
                      <a16:colId xmlns:a16="http://schemas.microsoft.com/office/drawing/2014/main" val="2230618152"/>
                    </a:ext>
                  </a:extLst>
                </a:gridCol>
              </a:tblGrid>
              <a:tr h="5707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�����������]�k�</a:t>
                      </a:r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֤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k�</a:t>
                      </a:r>
                      <a:r>
                        <a:rPr lang="az-Cyrl-A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Ш|�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j?����?��???????��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1924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649933"/>
                  </a:ext>
                </a:extLst>
              </a:tr>
              <a:tr h="2893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����������������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2043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310349"/>
                  </a:ext>
                </a:extLst>
              </a:tr>
              <a:tr h="4418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�������������������� ?scratch Gently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2056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164376"/>
                  </a:ext>
                </a:extLst>
              </a:tr>
              <a:tr h="4300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���������������������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2177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588977"/>
                  </a:ext>
                </a:extLst>
              </a:tr>
              <a:tr h="2893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���𰪮</a:t>
                      </a:r>
                      <a:r>
                        <a:rPr lang="hy-AM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դ��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a��?????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2432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399171"/>
                  </a:ext>
                </a:extLst>
              </a:tr>
              <a:tr h="22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�񳡤�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2699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151672"/>
                  </a:ext>
                </a:extLst>
              </a:tr>
              <a:tr h="22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�񳡴��^?????????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2713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710688"/>
                  </a:ext>
                </a:extLst>
              </a:tr>
              <a:tr h="22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�򥻤U�ⰼ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3054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285156"/>
                  </a:ext>
                </a:extLst>
              </a:tr>
              <a:tr h="22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�򥻪�????�H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3086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27348"/>
                  </a:ext>
                </a:extLst>
              </a:tr>
              <a:tr h="2893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�򥻪�?�V??�</a:t>
                      </a:r>
                      <a:r>
                        <a:rPr lang="ar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ۤ�????�@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3406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734534"/>
                  </a:ext>
                </a:extLst>
              </a:tr>
              <a:tr h="2893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�򥻪��H??���D�D�q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3738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05515"/>
                  </a:ext>
                </a:extLst>
              </a:tr>
              <a:tr h="2893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�򥻺</a:t>
                      </a:r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֩�?�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U�a��?�^???  ????????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3952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120401"/>
                  </a:ext>
                </a:extLst>
              </a:tr>
              <a:tr h="18913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�򨽨D��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9917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524921"/>
                  </a:ext>
                </a:extLst>
              </a:tr>
              <a:tr h="22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🇳🇬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206384</a:t>
                      </a:r>
                    </a:p>
                  </a:txBody>
                  <a:tcPr marL="8086" marR="8086" marT="80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79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992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Normalization</a:t>
            </a:r>
          </a:p>
          <a:p>
            <a:pPr lvl="1"/>
            <a:r>
              <a:rPr lang="en-US" dirty="0"/>
              <a:t>in collecting tweet data, lots of user data are redundant</a:t>
            </a:r>
          </a:p>
          <a:p>
            <a:pPr lvl="1"/>
            <a:r>
              <a:rPr lang="en-US" dirty="0"/>
              <a:t>we must use tweet left outer join user and distinct them</a:t>
            </a:r>
          </a:p>
          <a:p>
            <a:pPr lvl="1"/>
            <a:r>
              <a:rPr lang="en-US" dirty="0"/>
              <a:t>Pair data must be in the same place locally when collection</a:t>
            </a:r>
          </a:p>
          <a:p>
            <a:r>
              <a:rPr lang="en-US" dirty="0"/>
              <a:t>Compare to RDBMS</a:t>
            </a:r>
          </a:p>
          <a:p>
            <a:pPr lvl="1"/>
            <a:r>
              <a:rPr lang="en-US" dirty="0"/>
              <a:t>If The amount of data is only 2 million, RDBMS will be quicker</a:t>
            </a:r>
          </a:p>
          <a:p>
            <a:r>
              <a:rPr lang="en-US" dirty="0"/>
              <a:t>Some hive mechanism will be useless in non-structure data</a:t>
            </a:r>
          </a:p>
          <a:p>
            <a:pPr lvl="1"/>
            <a:r>
              <a:rPr lang="en-US" dirty="0"/>
              <a:t>RC file or ORC file in tweet-info or user , maybe because of predicted index in where condition?</a:t>
            </a:r>
          </a:p>
          <a:p>
            <a:pPr lvl="1"/>
            <a:r>
              <a:rPr lang="en-US" dirty="0"/>
              <a:t>But TEZ engine is actually useful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72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Data collection </a:t>
            </a:r>
          </a:p>
          <a:p>
            <a:r>
              <a:rPr lang="en-US" sz="3200" dirty="0">
                <a:solidFill>
                  <a:schemeClr val="tx1"/>
                </a:solidFill>
              </a:rPr>
              <a:t>preprocessing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Analysis1—text cloud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Analysis2—user’s location</a:t>
            </a:r>
          </a:p>
          <a:p>
            <a:r>
              <a:rPr lang="en-US" sz="3200" dirty="0">
                <a:solidFill>
                  <a:srgbClr val="FF0000"/>
                </a:solidFill>
              </a:rPr>
              <a:t>Analysis3—products popularity</a:t>
            </a:r>
          </a:p>
          <a:p>
            <a:r>
              <a:rPr lang="en-US" sz="3200" dirty="0">
                <a:solidFill>
                  <a:schemeClr val="tx1"/>
                </a:solidFill>
              </a:rPr>
              <a:t>conclusion</a:t>
            </a:r>
            <a:endParaRPr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64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location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547761"/>
          </a:xfrm>
        </p:spPr>
        <p:txBody>
          <a:bodyPr/>
          <a:lstStyle/>
          <a:p>
            <a:r>
              <a:rPr lang="en-US" dirty="0"/>
              <a:t>Use pattern</a:t>
            </a:r>
          </a:p>
          <a:p>
            <a:pPr lvl="1"/>
            <a:r>
              <a:rPr lang="en-US" dirty="0" err="1"/>
              <a:t>Grep</a:t>
            </a:r>
            <a:r>
              <a:rPr lang="en-US" dirty="0"/>
              <a:t> filter pattern</a:t>
            </a:r>
          </a:p>
          <a:p>
            <a:r>
              <a:rPr lang="en-US" dirty="0"/>
              <a:t>result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43833"/>
              </p:ext>
            </p:extLst>
          </p:nvPr>
        </p:nvGraphicFramePr>
        <p:xfrm>
          <a:off x="1117599" y="2876011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287">
                  <a:extLst>
                    <a:ext uri="{9D8B030D-6E8A-4147-A177-3AD203B41FA5}">
                      <a16:colId xmlns:a16="http://schemas.microsoft.com/office/drawing/2014/main" val="3450761039"/>
                    </a:ext>
                  </a:extLst>
                </a:gridCol>
                <a:gridCol w="4591713">
                  <a:extLst>
                    <a:ext uri="{9D8B030D-6E8A-4147-A177-3AD203B41FA5}">
                      <a16:colId xmlns:a16="http://schemas.microsoft.com/office/drawing/2014/main" val="3226954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49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 Watch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0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32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752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iPod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0765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err="1"/>
                        <a:t>iphone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57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400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Interesting facts</a:t>
            </a:r>
          </a:p>
          <a:p>
            <a:pPr lvl="1"/>
            <a:r>
              <a:rPr lang="en-US" dirty="0"/>
              <a:t>Lots of people discuss Apple Watch, IOT era?</a:t>
            </a:r>
          </a:p>
          <a:p>
            <a:r>
              <a:rPr lang="en-US" dirty="0"/>
              <a:t>Synonym setup</a:t>
            </a:r>
          </a:p>
          <a:p>
            <a:pPr lvl="1"/>
            <a:r>
              <a:rPr lang="en-US" dirty="0" err="1"/>
              <a:t>Iphone</a:t>
            </a:r>
            <a:r>
              <a:rPr lang="en-US" dirty="0"/>
              <a:t>= IPHONE = </a:t>
            </a:r>
            <a:r>
              <a:rPr lang="en-US" dirty="0" err="1"/>
              <a:t>Iphone</a:t>
            </a:r>
            <a:endParaRPr lang="en-US" dirty="0"/>
          </a:p>
          <a:p>
            <a:r>
              <a:rPr lang="en-US" dirty="0"/>
              <a:t>Future </a:t>
            </a:r>
          </a:p>
          <a:p>
            <a:pPr lvl="1"/>
            <a:r>
              <a:rPr lang="en-US" dirty="0"/>
              <a:t>Association rule : a tweet discuss ‘Apple Watch’ also talk about ‘</a:t>
            </a:r>
            <a:r>
              <a:rPr lang="en-US" dirty="0" err="1"/>
              <a:t>Iphone</a:t>
            </a:r>
            <a:r>
              <a:rPr lang="en-US" dirty="0"/>
              <a:t>’?</a:t>
            </a:r>
          </a:p>
          <a:p>
            <a:pPr lvl="1"/>
            <a:r>
              <a:rPr lang="en-US" dirty="0"/>
              <a:t>Classification : decision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44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Data collection </a:t>
            </a:r>
          </a:p>
          <a:p>
            <a:r>
              <a:rPr lang="en-US" sz="3200" dirty="0">
                <a:solidFill>
                  <a:schemeClr val="tx1"/>
                </a:solidFill>
              </a:rPr>
              <a:t>preprocessing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Analysis1—text cloud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Analysis2—user’s location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Analysis3—products popularity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conclusion</a:t>
            </a:r>
            <a:endParaRPr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7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Hadoop, </a:t>
            </a:r>
            <a:r>
              <a:rPr lang="en-US" dirty="0" err="1"/>
              <a:t>MapReduce</a:t>
            </a:r>
            <a:r>
              <a:rPr lang="en-US" dirty="0"/>
              <a:t>, Hive are very powerful to deal with social network data, but the problem is how to clean the data.</a:t>
            </a:r>
          </a:p>
          <a:p>
            <a:r>
              <a:rPr lang="en-US" dirty="0"/>
              <a:t>In data collection and preprocessing phase, some better mechanisms can be used to make the data cleaner and collection efficiently, such as multithread jobs, store in NoSQL.</a:t>
            </a:r>
          </a:p>
          <a:p>
            <a:r>
              <a:rPr lang="en-US" dirty="0"/>
              <a:t>Basic text mining isn’t difficult, but difficult to get meaningful analysis and result.</a:t>
            </a:r>
          </a:p>
          <a:p>
            <a:r>
              <a:rPr lang="en-US" dirty="0"/>
              <a:t>Advanced text mining, such as IR and VSM, using the existing solution ,for example , Solar , will be better than we write </a:t>
            </a:r>
            <a:r>
              <a:rPr lang="en-US" dirty="0" err="1"/>
              <a:t>MapReduce</a:t>
            </a:r>
            <a:r>
              <a:rPr lang="en-US" dirty="0"/>
              <a:t> by ourselves.</a:t>
            </a:r>
          </a:p>
          <a:p>
            <a:r>
              <a:rPr lang="en-US" dirty="0"/>
              <a:t>When considering about presentation , other languages ,such as R and Python will be easier to use.</a:t>
            </a:r>
          </a:p>
          <a:p>
            <a:r>
              <a:rPr lang="en-US" dirty="0"/>
              <a:t>If the data amount isn’t large enough, join will be easier in RDBMS.</a:t>
            </a:r>
          </a:p>
          <a:p>
            <a:r>
              <a:rPr lang="en-US" dirty="0"/>
              <a:t>Hive is very useful in ad hoc query and simulate SQL like behavior, but if the data isn’t structure, maybe some advantages in Hive can’t be used.</a:t>
            </a:r>
          </a:p>
          <a:p>
            <a:r>
              <a:rPr lang="en-US" dirty="0"/>
              <a:t>Some data mining and machine learning skills can be used in analyzing social media data, such as association rules, classification  and clustering.</a:t>
            </a:r>
          </a:p>
        </p:txBody>
      </p:sp>
    </p:spTree>
    <p:extLst>
      <p:ext uri="{BB962C8B-B14F-4D97-AF65-F5344CB8AC3E}">
        <p14:creationId xmlns:p14="http://schemas.microsoft.com/office/powerpoint/2010/main" val="271807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https://www.nbcnews.com/storyline/hacking-in-america/what-forged-cookie-how-did-it-allow-hackers-get-my-n721866</a:t>
            </a:r>
            <a:endParaRPr lang="en-US" dirty="0"/>
          </a:p>
          <a:p>
            <a:r>
              <a:rPr lang="en-US" dirty="0">
                <a:hlinkClick r:id="rId3"/>
              </a:rPr>
              <a:t>https://www.engadget.com/2017/03/01/yahoo-hackers-accessed-32-million-accounts-with-forged-cookies/</a:t>
            </a:r>
            <a:endParaRPr lang="en-US" dirty="0"/>
          </a:p>
          <a:p>
            <a:r>
              <a:rPr lang="en-US" dirty="0">
                <a:hlinkClick r:id="rId4"/>
              </a:rPr>
              <a:t>https://www.wired.com/story/yahoo-breach-three-billion-accounts/</a:t>
            </a:r>
            <a:endParaRPr lang="en-US" dirty="0"/>
          </a:p>
          <a:p>
            <a:r>
              <a:rPr lang="en-US" dirty="0">
                <a:hlinkClick r:id="rId5"/>
              </a:rPr>
              <a:t>http://fortune.com/2016/12/19/yahoo-hack-cyber-security/</a:t>
            </a:r>
            <a:endParaRPr lang="en-US" dirty="0"/>
          </a:p>
          <a:p>
            <a:r>
              <a:rPr lang="en-US" dirty="0">
                <a:hlinkClick r:id="rId6"/>
              </a:rPr>
              <a:t>https://www.csoonline.com/article/3180762/data-breach/inside-the-russian-hack-of-yahoo-how-they-did-it.html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45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7177" y="1246025"/>
            <a:ext cx="9144000" cy="4572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74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Data collection </a:t>
            </a:r>
          </a:p>
          <a:p>
            <a:r>
              <a:rPr lang="en-US" sz="3200" dirty="0">
                <a:solidFill>
                  <a:schemeClr val="tx1"/>
                </a:solidFill>
              </a:rPr>
              <a:t>preprocessing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Analysis1—text cloud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Analysis2—user’s location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Analysis3—products popularity</a:t>
            </a:r>
          </a:p>
          <a:p>
            <a:r>
              <a:rPr lang="en-US" sz="3200" dirty="0">
                <a:solidFill>
                  <a:schemeClr val="tx1"/>
                </a:solidFill>
              </a:rPr>
              <a:t>conclusion</a:t>
            </a:r>
            <a:endParaRPr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4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505735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Twitter API</a:t>
            </a:r>
          </a:p>
          <a:p>
            <a:pPr lvl="1"/>
            <a:r>
              <a:rPr lang="en-US" sz="2600" dirty="0"/>
              <a:t>Restful API </a:t>
            </a:r>
          </a:p>
          <a:p>
            <a:pPr lvl="2"/>
            <a:r>
              <a:rPr lang="en-US" sz="2600" dirty="0">
                <a:solidFill>
                  <a:schemeClr val="tx1"/>
                </a:solidFill>
                <a:hlinkClick r:id="rId2"/>
              </a:rPr>
              <a:t>https://api.twitter.com/1.1/search/tweets.json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600" dirty="0"/>
              <a:t>JSON format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{ "</a:t>
            </a:r>
            <a:r>
              <a:rPr lang="en-US" sz="1700" dirty="0" err="1">
                <a:solidFill>
                  <a:schemeClr val="tx1"/>
                </a:solidFill>
              </a:rPr>
              <a:t>created_at</a:t>
            </a:r>
            <a:r>
              <a:rPr lang="en-US" sz="1700" dirty="0">
                <a:solidFill>
                  <a:schemeClr val="tx1"/>
                </a:solidFill>
              </a:rPr>
              <a:t>": "Thu Apr 06 15:24:15 +0000 2017", "</a:t>
            </a:r>
            <a:r>
              <a:rPr lang="en-US" sz="1700" dirty="0" err="1">
                <a:solidFill>
                  <a:schemeClr val="tx1"/>
                </a:solidFill>
              </a:rPr>
              <a:t>id_str</a:t>
            </a:r>
            <a:r>
              <a:rPr lang="en-US" sz="1700" dirty="0">
                <a:solidFill>
                  <a:schemeClr val="tx1"/>
                </a:solidFill>
              </a:rPr>
              <a:t>": "850006245121695744",….}</a:t>
            </a:r>
          </a:p>
          <a:p>
            <a:pPr lvl="1"/>
            <a:r>
              <a:rPr lang="en-US" sz="2600" dirty="0"/>
              <a:t>Search API for history data</a:t>
            </a:r>
          </a:p>
          <a:p>
            <a:pPr lvl="1"/>
            <a:r>
              <a:rPr lang="en-US" sz="2600" dirty="0"/>
              <a:t>Stream API for nearly real time data-low latency</a:t>
            </a:r>
          </a:p>
          <a:p>
            <a:pPr lvl="1"/>
            <a:r>
              <a:rPr lang="en-US" sz="2600" dirty="0"/>
              <a:t>Can use API mode (OAuth) and user mode</a:t>
            </a:r>
          </a:p>
          <a:p>
            <a:pPr lvl="1"/>
            <a:r>
              <a:rPr lang="en-US" sz="2600" dirty="0"/>
              <a:t>Will have time rate limit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8518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356967"/>
            <a:ext cx="11360800" cy="224796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Twitter4j </a:t>
            </a:r>
          </a:p>
          <a:p>
            <a:pPr lvl="1"/>
            <a:r>
              <a:rPr lang="en-US" sz="2600" dirty="0"/>
              <a:t>Java library for twitter API</a:t>
            </a:r>
          </a:p>
          <a:p>
            <a:pPr lvl="1"/>
            <a:r>
              <a:rPr lang="en-US" sz="2600" dirty="0"/>
              <a:t>Use multi thread and call back function to implement asynchronous mechanism</a:t>
            </a:r>
          </a:p>
          <a:p>
            <a:pPr lvl="1"/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3" y="3478543"/>
            <a:ext cx="10647884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3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collection in big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3922471"/>
          </a:xfrm>
        </p:spPr>
        <p:txBody>
          <a:bodyPr/>
          <a:lstStyle/>
          <a:p>
            <a:r>
              <a:rPr lang="en-US" dirty="0"/>
              <a:t>In data mining course</a:t>
            </a:r>
          </a:p>
          <a:p>
            <a:pPr lvl="1"/>
            <a:r>
              <a:rPr lang="en-US" dirty="0"/>
              <a:t>Using ‘spurs’ as keyword and collect 12000 data in 8 hours</a:t>
            </a:r>
          </a:p>
          <a:p>
            <a:pPr lvl="1"/>
            <a:r>
              <a:rPr lang="en-US" dirty="0"/>
              <a:t>Using ‘Spurs , </a:t>
            </a:r>
            <a:r>
              <a:rPr lang="en-US" dirty="0" err="1"/>
              <a:t>nba</a:t>
            </a:r>
            <a:r>
              <a:rPr lang="en-US" dirty="0"/>
              <a:t> , </a:t>
            </a:r>
            <a:r>
              <a:rPr lang="en-US" dirty="0" err="1"/>
              <a:t>Kawhi</a:t>
            </a:r>
            <a:r>
              <a:rPr lang="en-US" dirty="0"/>
              <a:t>’ as keyword and collect 13000 data in 1.5hours</a:t>
            </a:r>
          </a:p>
          <a:p>
            <a:pPr lvl="1"/>
            <a:r>
              <a:rPr lang="en-US" dirty="0"/>
              <a:t>We assume maybe we can collect data very easily by using different keyword</a:t>
            </a:r>
          </a:p>
          <a:p>
            <a:r>
              <a:rPr lang="en-US" dirty="0"/>
              <a:t>In big data course</a:t>
            </a:r>
          </a:p>
          <a:p>
            <a:pPr lvl="1"/>
            <a:r>
              <a:rPr lang="en-US" dirty="0"/>
              <a:t>Using ‘Apple’ as keyword</a:t>
            </a:r>
          </a:p>
          <a:p>
            <a:pPr lvl="1"/>
            <a:r>
              <a:rPr lang="en-US" dirty="0"/>
              <a:t>On average, every hour we can collect 10000 data</a:t>
            </a:r>
          </a:p>
          <a:p>
            <a:pPr lvl="1"/>
            <a:r>
              <a:rPr lang="en-US" dirty="0"/>
              <a:t>If we need 2 million data, it will require </a:t>
            </a:r>
            <a:r>
              <a:rPr lang="en-US" sz="2000" dirty="0">
                <a:solidFill>
                  <a:srgbClr val="FF0000"/>
                </a:solidFill>
              </a:rPr>
              <a:t>200 hours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82626"/>
              </p:ext>
            </p:extLst>
          </p:nvPr>
        </p:nvGraphicFramePr>
        <p:xfrm>
          <a:off x="1513385" y="5459104"/>
          <a:ext cx="7166592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296">
                  <a:extLst>
                    <a:ext uri="{9D8B030D-6E8A-4147-A177-3AD203B41FA5}">
                      <a16:colId xmlns:a16="http://schemas.microsoft.com/office/drawing/2014/main" val="2600916054"/>
                    </a:ext>
                  </a:extLst>
                </a:gridCol>
                <a:gridCol w="3583296">
                  <a:extLst>
                    <a:ext uri="{9D8B030D-6E8A-4147-A177-3AD203B41FA5}">
                      <a16:colId xmlns:a16="http://schemas.microsoft.com/office/drawing/2014/main" val="83505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File_name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74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Tweet.csv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688018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88786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err="1"/>
                        <a:t>Tweet_info.tsv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688018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81643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err="1"/>
                        <a:t>User.tsv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688270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30907"/>
                  </a:ext>
                </a:extLst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8857397" y="4162567"/>
            <a:ext cx="1214651" cy="1131263"/>
          </a:xfrm>
          <a:prstGeom prst="wedgeRoundRectCallout">
            <a:avLst>
              <a:gd name="adj1" fmla="val -135758"/>
              <a:gd name="adj2" fmla="val 95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35 hours</a:t>
            </a:r>
          </a:p>
        </p:txBody>
      </p:sp>
    </p:spTree>
    <p:extLst>
      <p:ext uri="{BB962C8B-B14F-4D97-AF65-F5344CB8AC3E}">
        <p14:creationId xmlns:p14="http://schemas.microsoft.com/office/powerpoint/2010/main" val="138160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304752"/>
            <a:ext cx="11360800" cy="763600"/>
          </a:xfrm>
        </p:spPr>
        <p:txBody>
          <a:bodyPr/>
          <a:lstStyle/>
          <a:p>
            <a:r>
              <a:rPr lang="en-US" dirty="0"/>
              <a:t>Input data format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28555"/>
              </p:ext>
            </p:extLst>
          </p:nvPr>
        </p:nvGraphicFramePr>
        <p:xfrm>
          <a:off x="735463" y="1548268"/>
          <a:ext cx="812800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358019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80555440"/>
                    </a:ext>
                  </a:extLst>
                </a:gridCol>
              </a:tblGrid>
              <a:tr h="230697">
                <a:tc>
                  <a:txBody>
                    <a:bodyPr/>
                    <a:lstStyle/>
                    <a:p>
                      <a:r>
                        <a:rPr lang="en-US" dirty="0"/>
                        <a:t>Attribute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15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Tweet_id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61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90417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err="1"/>
                        <a:t>Create_at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9176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56577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35463" y="1007015"/>
            <a:ext cx="2772012" cy="436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Tweet_info.tsv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5463" y="3446921"/>
            <a:ext cx="2772012" cy="436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User.tsv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45272"/>
              </p:ext>
            </p:extLst>
          </p:nvPr>
        </p:nvGraphicFramePr>
        <p:xfrm>
          <a:off x="735463" y="3867144"/>
          <a:ext cx="812800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358019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80555440"/>
                    </a:ext>
                  </a:extLst>
                </a:gridCol>
              </a:tblGrid>
              <a:tr h="230697">
                <a:tc>
                  <a:txBody>
                    <a:bodyPr/>
                    <a:lstStyle/>
                    <a:p>
                      <a:r>
                        <a:rPr lang="en-US" dirty="0"/>
                        <a:t>Attribute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15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61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Screen_name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90417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err="1"/>
                        <a:t>Create_at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9176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40076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35463" y="5652060"/>
            <a:ext cx="2772012" cy="436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Tweet.tsv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15688"/>
              </p:ext>
            </p:extLst>
          </p:nvPr>
        </p:nvGraphicFramePr>
        <p:xfrm>
          <a:off x="735463" y="6096284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358019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80555440"/>
                    </a:ext>
                  </a:extLst>
                </a:gridCol>
              </a:tblGrid>
              <a:tr h="230697">
                <a:tc>
                  <a:txBody>
                    <a:bodyPr/>
                    <a:lstStyle/>
                    <a:p>
                      <a:r>
                        <a:rPr lang="en-US" dirty="0"/>
                        <a:t>Attribute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15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Tweet 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61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05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big data technology to store and analyze social media, the data generating rate change tremendously.</a:t>
            </a:r>
          </a:p>
          <a:p>
            <a:r>
              <a:rPr lang="en-US" dirty="0"/>
              <a:t>Design other mechanisms to enhance the efficiency of data collection</a:t>
            </a:r>
          </a:p>
          <a:p>
            <a:pPr lvl="1"/>
            <a:r>
              <a:rPr lang="en-US" dirty="0"/>
              <a:t>Use Batch framework</a:t>
            </a:r>
          </a:p>
          <a:p>
            <a:pPr lvl="1"/>
            <a:r>
              <a:rPr lang="en-US" dirty="0"/>
              <a:t>Use multi Twitter account</a:t>
            </a:r>
          </a:p>
          <a:p>
            <a:pPr lvl="1"/>
            <a:r>
              <a:rPr lang="en-US" dirty="0"/>
              <a:t>Collect history data and  nearly real-time data</a:t>
            </a:r>
          </a:p>
          <a:p>
            <a:r>
              <a:rPr lang="en-US" dirty="0"/>
              <a:t>Design other mechanisms to reduce the I/O cost</a:t>
            </a:r>
          </a:p>
          <a:p>
            <a:pPr lvl="1"/>
            <a:r>
              <a:rPr lang="en-US" dirty="0"/>
              <a:t>Store in Hadoop directly---Make use of the advantage of Hadoop storing data locally</a:t>
            </a:r>
          </a:p>
          <a:p>
            <a:pPr lvl="1"/>
            <a:r>
              <a:rPr lang="en-US" dirty="0"/>
              <a:t>Store in </a:t>
            </a:r>
            <a:r>
              <a:rPr lang="en-US" dirty="0" err="1"/>
              <a:t>Hbase</a:t>
            </a:r>
            <a:r>
              <a:rPr lang="en-US" dirty="0"/>
              <a:t> or Cassandra</a:t>
            </a:r>
          </a:p>
        </p:txBody>
      </p:sp>
    </p:spTree>
    <p:extLst>
      <p:ext uri="{BB962C8B-B14F-4D97-AF65-F5344CB8AC3E}">
        <p14:creationId xmlns:p14="http://schemas.microsoft.com/office/powerpoint/2010/main" val="253756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Data collection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preprocessing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Analysis1—text cloud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Analysis2—user’s location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Analysis3—products popularity</a:t>
            </a:r>
          </a:p>
          <a:p>
            <a:r>
              <a:rPr lang="en-US" sz="3200" dirty="0">
                <a:solidFill>
                  <a:schemeClr val="tx1"/>
                </a:solidFill>
              </a:rPr>
              <a:t>conclusion</a:t>
            </a:r>
            <a:endParaRPr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429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19085</TotalTime>
  <Words>1513</Words>
  <Application>Microsoft Office PowerPoint</Application>
  <PresentationFormat>寬螢幕</PresentationFormat>
  <Paragraphs>308</Paragraphs>
  <Slides>28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 New Roman</vt:lpstr>
      <vt:lpstr>Trebuchet MS</vt:lpstr>
      <vt:lpstr>Wingdings 3</vt:lpstr>
      <vt:lpstr>Facet</vt:lpstr>
      <vt:lpstr>Hadoop Ecosystem in Twitter Data in Relation to Apple Inc. Topic</vt:lpstr>
      <vt:lpstr>Outline</vt:lpstr>
      <vt:lpstr>Outline</vt:lpstr>
      <vt:lpstr>Data collection</vt:lpstr>
      <vt:lpstr>Data collection and preprocessing</vt:lpstr>
      <vt:lpstr>Twitter collection in big data</vt:lpstr>
      <vt:lpstr>Input data format</vt:lpstr>
      <vt:lpstr>Some learning</vt:lpstr>
      <vt:lpstr>Outline</vt:lpstr>
      <vt:lpstr>Preprocessing-jobs and folders</vt:lpstr>
      <vt:lpstr>Some learning</vt:lpstr>
      <vt:lpstr>Some learning</vt:lpstr>
      <vt:lpstr>Some learning</vt:lpstr>
      <vt:lpstr>Outline</vt:lpstr>
      <vt:lpstr>Text cloud</vt:lpstr>
      <vt:lpstr>Some learning</vt:lpstr>
      <vt:lpstr>Outline</vt:lpstr>
      <vt:lpstr>User’s location</vt:lpstr>
      <vt:lpstr>User’s location</vt:lpstr>
      <vt:lpstr>PowerPoint 簡報</vt:lpstr>
      <vt:lpstr>Some learning</vt:lpstr>
      <vt:lpstr>Outline</vt:lpstr>
      <vt:lpstr>User’s location</vt:lpstr>
      <vt:lpstr>Some learning</vt:lpstr>
      <vt:lpstr>Outline</vt:lpstr>
      <vt:lpstr>conclusion</vt:lpstr>
      <vt:lpstr>references</vt:lpstr>
      <vt:lpstr>PowerPoint 簡報</vt:lpstr>
    </vt:vector>
  </TitlesOfParts>
  <Company>Symantec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presentation skills</dc:title>
  <dc:creator>glo</dc:creator>
  <cp:lastModifiedBy>Yu-chun Chou</cp:lastModifiedBy>
  <cp:revision>418</cp:revision>
  <dcterms:created xsi:type="dcterms:W3CDTF">2016-11-04T16:38:06Z</dcterms:created>
  <dcterms:modified xsi:type="dcterms:W3CDTF">2019-05-04T22:29:11Z</dcterms:modified>
</cp:coreProperties>
</file>