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63" r:id="rId2"/>
    <p:sldId id="264" r:id="rId3"/>
    <p:sldId id="307" r:id="rId4"/>
    <p:sldId id="278" r:id="rId5"/>
    <p:sldId id="297" r:id="rId6"/>
    <p:sldId id="308" r:id="rId7"/>
    <p:sldId id="309" r:id="rId8"/>
    <p:sldId id="301" r:id="rId9"/>
    <p:sldId id="300" r:id="rId10"/>
    <p:sldId id="310" r:id="rId11"/>
    <p:sldId id="302" r:id="rId12"/>
    <p:sldId id="303" r:id="rId13"/>
    <p:sldId id="311" r:id="rId14"/>
    <p:sldId id="312" r:id="rId15"/>
    <p:sldId id="304" r:id="rId16"/>
    <p:sldId id="316" r:id="rId17"/>
    <p:sldId id="313" r:id="rId18"/>
    <p:sldId id="318" r:id="rId19"/>
    <p:sldId id="320" r:id="rId20"/>
    <p:sldId id="324" r:id="rId21"/>
    <p:sldId id="323" r:id="rId22"/>
    <p:sldId id="321" r:id="rId23"/>
    <p:sldId id="322" r:id="rId24"/>
    <p:sldId id="325" r:id="rId25"/>
    <p:sldId id="326" r:id="rId26"/>
    <p:sldId id="327" r:id="rId27"/>
    <p:sldId id="328" r:id="rId28"/>
    <p:sldId id="329" r:id="rId29"/>
    <p:sldId id="315" r:id="rId30"/>
    <p:sldId id="314" r:id="rId31"/>
    <p:sldId id="275" r:id="rId32"/>
    <p:sldId id="31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4660"/>
  </p:normalViewPr>
  <p:slideViewPr>
    <p:cSldViewPr snapToGrid="0">
      <p:cViewPr>
        <p:scale>
          <a:sx n="75" d="100"/>
          <a:sy n="75" d="100"/>
        </p:scale>
        <p:origin x="54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B4B8D-A0AE-7547-9493-1CAFEA1B919D}" type="datetimeFigureOut">
              <a:rPr lang="en-US" smtClean="0"/>
              <a:t>7/24/2018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E57F7-2830-1A4B-A1B0-64BFE972107E}" type="slidenum">
              <a:rPr lang="en-US" smtClean="0"/>
              <a:t>‹#›</a:t>
            </a:fld>
            <a:endParaRPr lang="en-US"/>
          </a:p>
        </p:txBody>
      </p:sp>
    </p:spTree>
    <p:extLst>
      <p:ext uri="{BB962C8B-B14F-4D97-AF65-F5344CB8AC3E}">
        <p14:creationId xmlns:p14="http://schemas.microsoft.com/office/powerpoint/2010/main" val="58817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4145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737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959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97666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7062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2856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35088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51158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2337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 id="214748366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hyperlink" Target="https://www.engadget.com/2017/03/01/yahoo-hackers-accessed-32-million-accounts-with-forged-cookies/" TargetMode="External"/><Relationship Id="rId2" Type="http://schemas.openxmlformats.org/officeDocument/2006/relationships/hyperlink" Target="https://www.nbcnews.com/storyline/hacking-in-america/what-forged-cookie-how-did-it-allow-hackers-get-my-n721866" TargetMode="External"/><Relationship Id="rId1" Type="http://schemas.openxmlformats.org/officeDocument/2006/relationships/slideLayout" Target="../slideLayouts/slideLayout17.xml"/><Relationship Id="rId6" Type="http://schemas.openxmlformats.org/officeDocument/2006/relationships/hyperlink" Target="https://www.csoonline.com/article/3180762/data-breach/inside-the-russian-hack-of-yahoo-how-they-did-it.html" TargetMode="External"/><Relationship Id="rId5" Type="http://schemas.openxmlformats.org/officeDocument/2006/relationships/hyperlink" Target="http://fortune.com/2016/12/19/yahoo-hack-cyber-security/" TargetMode="External"/><Relationship Id="rId4" Type="http://schemas.openxmlformats.org/officeDocument/2006/relationships/hyperlink" Target="https://www.wired.com/story/yahoo-breach-three-billion-account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api.twitter.com/1.1/search/tweets.json"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6A35-C47E-43FB-ABFB-9809690A9972}"/>
              </a:ext>
            </a:extLst>
          </p:cNvPr>
          <p:cNvSpPr>
            <a:spLocks noGrp="1"/>
          </p:cNvSpPr>
          <p:nvPr>
            <p:ph type="ctrTitle"/>
          </p:nvPr>
        </p:nvSpPr>
        <p:spPr>
          <a:xfrm>
            <a:off x="1401049" y="2081369"/>
            <a:ext cx="8275214" cy="1969463"/>
          </a:xfrm>
        </p:spPr>
        <p:txBody>
          <a:bodyPr/>
          <a:lstStyle/>
          <a:p>
            <a:pPr algn="ctr"/>
            <a:r>
              <a:rPr lang="en-US" altLang="zh-TW" dirty="0" smtClean="0"/>
              <a:t/>
            </a:r>
            <a:br>
              <a:rPr lang="en-US" altLang="zh-TW" dirty="0" smtClean="0"/>
            </a:br>
            <a:r>
              <a:rPr lang="en-US" altLang="zh-TW" dirty="0" smtClean="0"/>
              <a:t>Data mining</a:t>
            </a:r>
            <a:r>
              <a:rPr lang="en-US" altLang="zh-TW" dirty="0"/>
              <a:t> </a:t>
            </a:r>
            <a:r>
              <a:rPr lang="en-US" altLang="zh-TW" dirty="0" smtClean="0"/>
              <a:t>final Project</a:t>
            </a:r>
            <a:br>
              <a:rPr lang="en-US" altLang="zh-TW" dirty="0" smtClean="0"/>
            </a:br>
            <a:r>
              <a:rPr lang="en-US" altLang="zh-TW" dirty="0" smtClean="0"/>
              <a:t>-KDD from tweet data</a:t>
            </a:r>
            <a:endParaRPr lang="zh-TW" altLang="en-US" dirty="0"/>
          </a:p>
        </p:txBody>
      </p:sp>
      <p:sp>
        <p:nvSpPr>
          <p:cNvPr id="3" name="Subtitle 2">
            <a:extLst>
              <a:ext uri="{FF2B5EF4-FFF2-40B4-BE49-F238E27FC236}">
                <a16:creationId xmlns:a16="http://schemas.microsoft.com/office/drawing/2014/main" id="{C8BF7751-B5BB-4FA6-AFF1-ECF81CE69FFE}"/>
              </a:ext>
            </a:extLst>
          </p:cNvPr>
          <p:cNvSpPr>
            <a:spLocks noGrp="1"/>
          </p:cNvSpPr>
          <p:nvPr>
            <p:ph type="subTitle" idx="1"/>
          </p:nvPr>
        </p:nvSpPr>
        <p:spPr/>
        <p:txBody>
          <a:bodyPr>
            <a:normAutofit/>
          </a:bodyPr>
          <a:lstStyle/>
          <a:p>
            <a:pPr lvl="0" algn="ctr">
              <a:spcBef>
                <a:spcPts val="0"/>
              </a:spcBef>
            </a:pPr>
            <a:r>
              <a:rPr lang="en-US" altLang="zh-TW" sz="2400" dirty="0">
                <a:solidFill>
                  <a:schemeClr val="dk1"/>
                </a:solidFill>
                <a:latin typeface="Times New Roman"/>
                <a:ea typeface="Times New Roman"/>
                <a:cs typeface="Times New Roman"/>
                <a:sym typeface="Times New Roman"/>
              </a:rPr>
              <a:t>Students: </a:t>
            </a:r>
            <a:r>
              <a:rPr lang="en-US" altLang="zh-TW" sz="2400" dirty="0" smtClean="0">
                <a:solidFill>
                  <a:schemeClr val="dk1"/>
                </a:solidFill>
                <a:latin typeface="Times New Roman"/>
                <a:ea typeface="Times New Roman"/>
                <a:cs typeface="Times New Roman"/>
                <a:sym typeface="Times New Roman"/>
              </a:rPr>
              <a:t>Yu-</a:t>
            </a:r>
            <a:r>
              <a:rPr lang="en-US" altLang="zh-TW" sz="2400" dirty="0" err="1">
                <a:solidFill>
                  <a:schemeClr val="dk1"/>
                </a:solidFill>
                <a:latin typeface="Times New Roman"/>
                <a:ea typeface="Times New Roman"/>
                <a:cs typeface="Times New Roman"/>
                <a:sym typeface="Times New Roman"/>
              </a:rPr>
              <a:t>C</a:t>
            </a:r>
            <a:r>
              <a:rPr lang="en-US" altLang="zh-TW" sz="2400" dirty="0" err="1" smtClean="0">
                <a:solidFill>
                  <a:schemeClr val="dk1"/>
                </a:solidFill>
                <a:latin typeface="Times New Roman"/>
                <a:ea typeface="Times New Roman"/>
                <a:cs typeface="Times New Roman"/>
                <a:sym typeface="Times New Roman"/>
              </a:rPr>
              <a:t>hun,Chou</a:t>
            </a:r>
            <a:endParaRPr lang="en-US" altLang="zh-TW"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84354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t>Data collection </a:t>
            </a:r>
            <a:endParaRPr lang="en-US" sz="3200" dirty="0" smtClean="0"/>
          </a:p>
          <a:p>
            <a:r>
              <a:rPr lang="en-US" sz="3200" dirty="0" smtClean="0"/>
              <a:t>Classification</a:t>
            </a:r>
          </a:p>
          <a:p>
            <a:pPr lvl="1"/>
            <a:r>
              <a:rPr lang="en-US" sz="2800" dirty="0">
                <a:solidFill>
                  <a:schemeClr val="tx1"/>
                </a:solidFill>
              </a:rPr>
              <a:t>preprocessing</a:t>
            </a:r>
          </a:p>
          <a:p>
            <a:pPr lvl="1"/>
            <a:r>
              <a:rPr lang="en-US" sz="2800" dirty="0">
                <a:solidFill>
                  <a:srgbClr val="FF0000"/>
                </a:solidFill>
              </a:rPr>
              <a:t>Data mining</a:t>
            </a:r>
          </a:p>
          <a:p>
            <a:r>
              <a:rPr lang="en-US" sz="3200" dirty="0"/>
              <a:t>Text mining-first time</a:t>
            </a:r>
          </a:p>
          <a:p>
            <a:r>
              <a:rPr lang="en-US" sz="3200" dirty="0"/>
              <a:t>Text mining-second time</a:t>
            </a:r>
          </a:p>
          <a:p>
            <a:r>
              <a:rPr lang="en-US" sz="3200" dirty="0" smtClean="0"/>
              <a:t>conclusion</a:t>
            </a:r>
            <a:endParaRPr sz="3200" dirty="0"/>
          </a:p>
        </p:txBody>
      </p:sp>
    </p:spTree>
    <p:extLst>
      <p:ext uri="{BB962C8B-B14F-4D97-AF65-F5344CB8AC3E}">
        <p14:creationId xmlns:p14="http://schemas.microsoft.com/office/powerpoint/2010/main" val="18238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tree---classification by favorite counts</a:t>
            </a:r>
            <a:endParaRPr lang="en-US" dirty="0"/>
          </a:p>
        </p:txBody>
      </p:sp>
      <p:pic>
        <p:nvPicPr>
          <p:cNvPr id="4" name="Picture 3"/>
          <p:cNvPicPr>
            <a:picLocks noChangeAspect="1"/>
          </p:cNvPicPr>
          <p:nvPr/>
        </p:nvPicPr>
        <p:blipFill>
          <a:blip r:embed="rId2"/>
          <a:stretch>
            <a:fillRect/>
          </a:stretch>
        </p:blipFill>
        <p:spPr>
          <a:xfrm>
            <a:off x="381714" y="1596788"/>
            <a:ext cx="10181653" cy="4994116"/>
          </a:xfrm>
          <a:prstGeom prst="rect">
            <a:avLst/>
          </a:prstGeom>
        </p:spPr>
      </p:pic>
    </p:spTree>
    <p:extLst>
      <p:ext uri="{BB962C8B-B14F-4D97-AF65-F5344CB8AC3E}">
        <p14:creationId xmlns:p14="http://schemas.microsoft.com/office/powerpoint/2010/main" val="291855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3" name="Picture 2"/>
          <p:cNvPicPr>
            <a:picLocks noChangeAspect="1"/>
          </p:cNvPicPr>
          <p:nvPr/>
        </p:nvPicPr>
        <p:blipFill>
          <a:blip r:embed="rId2"/>
          <a:stretch>
            <a:fillRect/>
          </a:stretch>
        </p:blipFill>
        <p:spPr>
          <a:xfrm>
            <a:off x="953037" y="1847849"/>
            <a:ext cx="8329075" cy="4269615"/>
          </a:xfrm>
          <a:prstGeom prst="rect">
            <a:avLst/>
          </a:prstGeom>
        </p:spPr>
      </p:pic>
    </p:spTree>
    <p:extLst>
      <p:ext uri="{BB962C8B-B14F-4D97-AF65-F5344CB8AC3E}">
        <p14:creationId xmlns:p14="http://schemas.microsoft.com/office/powerpoint/2010/main" val="1602090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learning</a:t>
            </a:r>
            <a:endParaRPr lang="en-US" dirty="0"/>
          </a:p>
        </p:txBody>
      </p:sp>
      <p:sp>
        <p:nvSpPr>
          <p:cNvPr id="3" name="Text Placeholder 2"/>
          <p:cNvSpPr>
            <a:spLocks noGrp="1"/>
          </p:cNvSpPr>
          <p:nvPr>
            <p:ph type="body" idx="1"/>
          </p:nvPr>
        </p:nvSpPr>
        <p:spPr/>
        <p:txBody>
          <a:bodyPr>
            <a:normAutofit/>
          </a:bodyPr>
          <a:lstStyle/>
          <a:p>
            <a:r>
              <a:rPr lang="en-US" sz="2400" dirty="0" smtClean="0"/>
              <a:t>Do we need to delete all the outlier data until all data meet the requirements?</a:t>
            </a:r>
          </a:p>
          <a:p>
            <a:r>
              <a:rPr lang="en-US" sz="2400" dirty="0" smtClean="0"/>
              <a:t>When I want to produce decision tree, if there are lots of different results of classifier, the R will crash, so I transfer the Lang to {“</a:t>
            </a:r>
            <a:r>
              <a:rPr lang="en-US" sz="2400" dirty="0" err="1" smtClean="0"/>
              <a:t>en</a:t>
            </a:r>
            <a:r>
              <a:rPr lang="en-US" sz="2400" dirty="0" smtClean="0"/>
              <a:t>”,”others”}</a:t>
            </a:r>
          </a:p>
          <a:p>
            <a:r>
              <a:rPr lang="en-US" sz="2400" dirty="0" smtClean="0"/>
              <a:t>When I want to use the status count ,language, </a:t>
            </a:r>
            <a:r>
              <a:rPr lang="en-US" sz="2400" dirty="0" err="1" smtClean="0"/>
              <a:t>friendscount</a:t>
            </a:r>
            <a:r>
              <a:rPr lang="en-US" sz="2400" dirty="0" smtClean="0"/>
              <a:t>, location to run the decision tree, the R will meet the difficulty, so I transfer the data into different bins.</a:t>
            </a:r>
          </a:p>
          <a:p>
            <a:r>
              <a:rPr lang="en-US" sz="2400" dirty="0" smtClean="0"/>
              <a:t>If our data source is social network, we’d better to collect all the information at the first time, because the data will change immediately, unlike the structure data in RDBMS and data warehouse.  </a:t>
            </a:r>
            <a:endParaRPr lang="en-US" sz="2400" dirty="0"/>
          </a:p>
        </p:txBody>
      </p:sp>
    </p:spTree>
    <p:extLst>
      <p:ext uri="{BB962C8B-B14F-4D97-AF65-F5344CB8AC3E}">
        <p14:creationId xmlns:p14="http://schemas.microsoft.com/office/powerpoint/2010/main" val="31496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solidFill>
                  <a:schemeClr val="tx1"/>
                </a:solidFill>
              </a:rPr>
              <a:t>Data collection and preprocessing</a:t>
            </a:r>
          </a:p>
          <a:p>
            <a:r>
              <a:rPr lang="en-US" sz="3200" dirty="0" smtClean="0"/>
              <a:t>Classification</a:t>
            </a:r>
          </a:p>
          <a:p>
            <a:r>
              <a:rPr lang="en-US" sz="3200" dirty="0" smtClean="0"/>
              <a:t>Text </a:t>
            </a:r>
            <a:r>
              <a:rPr lang="en-US" sz="3200" dirty="0" smtClean="0"/>
              <a:t>mining-first time</a:t>
            </a:r>
          </a:p>
          <a:p>
            <a:pPr lvl="1"/>
            <a:r>
              <a:rPr lang="en-US" sz="2800" dirty="0">
                <a:solidFill>
                  <a:srgbClr val="FF0000"/>
                </a:solidFill>
              </a:rPr>
              <a:t>preprocessing</a:t>
            </a:r>
          </a:p>
          <a:p>
            <a:pPr lvl="1"/>
            <a:r>
              <a:rPr lang="en-US" sz="2800" dirty="0">
                <a:solidFill>
                  <a:schemeClr val="tx1"/>
                </a:solidFill>
              </a:rPr>
              <a:t>Data </a:t>
            </a:r>
            <a:r>
              <a:rPr lang="en-US" sz="2800" dirty="0" smtClean="0">
                <a:solidFill>
                  <a:schemeClr val="tx1"/>
                </a:solidFill>
              </a:rPr>
              <a:t>mining</a:t>
            </a:r>
          </a:p>
          <a:p>
            <a:r>
              <a:rPr lang="en-US" sz="3200" dirty="0">
                <a:solidFill>
                  <a:schemeClr val="tx1"/>
                </a:solidFill>
              </a:rPr>
              <a:t>Text mining-second </a:t>
            </a:r>
            <a:r>
              <a:rPr lang="en-US" sz="3200" dirty="0" smtClean="0">
                <a:solidFill>
                  <a:schemeClr val="tx1"/>
                </a:solidFill>
              </a:rPr>
              <a:t>time</a:t>
            </a:r>
            <a:endParaRPr lang="en-US" sz="3200" dirty="0" smtClean="0">
              <a:solidFill>
                <a:schemeClr val="tx1"/>
              </a:solidFill>
            </a:endParaRPr>
          </a:p>
          <a:p>
            <a:r>
              <a:rPr lang="en-US" sz="3200" dirty="0" smtClean="0">
                <a:solidFill>
                  <a:schemeClr val="tx1"/>
                </a:solidFill>
              </a:rPr>
              <a:t>conclusion</a:t>
            </a:r>
            <a:endParaRPr sz="3200" dirty="0">
              <a:solidFill>
                <a:schemeClr val="tx1"/>
              </a:solidFill>
            </a:endParaRPr>
          </a:p>
        </p:txBody>
      </p:sp>
    </p:spTree>
    <p:extLst>
      <p:ext uri="{BB962C8B-B14F-4D97-AF65-F5344CB8AC3E}">
        <p14:creationId xmlns:p14="http://schemas.microsoft.com/office/powerpoint/2010/main" val="3264633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endParaRPr lang="en-US" dirty="0"/>
          </a:p>
        </p:txBody>
      </p:sp>
      <p:sp>
        <p:nvSpPr>
          <p:cNvPr id="3" name="Text Placeholder 2"/>
          <p:cNvSpPr>
            <a:spLocks noGrp="1"/>
          </p:cNvSpPr>
          <p:nvPr>
            <p:ph type="body" idx="1"/>
          </p:nvPr>
        </p:nvSpPr>
        <p:spPr/>
        <p:txBody>
          <a:bodyPr/>
          <a:lstStyle/>
          <a:p>
            <a:r>
              <a:rPr lang="en-US" dirty="0" smtClean="0"/>
              <a:t>KEY WORD : “</a:t>
            </a:r>
            <a:r>
              <a:rPr lang="en-US" dirty="0" err="1" smtClean="0"/>
              <a:t>nba</a:t>
            </a:r>
            <a:r>
              <a:rPr lang="en-US" dirty="0" smtClean="0"/>
              <a:t>, Spurs”</a:t>
            </a:r>
          </a:p>
          <a:p>
            <a:r>
              <a:rPr lang="en-US" dirty="0" smtClean="0"/>
              <a:t>Collection time : 07/23/2018 19:20~07/24/2018 07:30</a:t>
            </a:r>
          </a:p>
          <a:p>
            <a:r>
              <a:rPr lang="en-US" dirty="0" smtClean="0"/>
              <a:t>Collected data : 13197</a:t>
            </a:r>
          </a:p>
          <a:p>
            <a:r>
              <a:rPr lang="en-US" dirty="0" smtClean="0"/>
              <a:t>Data format : plain text , save as individual files</a:t>
            </a:r>
            <a:endParaRPr lang="en-US" dirty="0"/>
          </a:p>
        </p:txBody>
      </p:sp>
      <p:pic>
        <p:nvPicPr>
          <p:cNvPr id="4" name="Picture 3"/>
          <p:cNvPicPr>
            <a:picLocks noChangeAspect="1"/>
          </p:cNvPicPr>
          <p:nvPr/>
        </p:nvPicPr>
        <p:blipFill>
          <a:blip r:embed="rId2"/>
          <a:stretch>
            <a:fillRect/>
          </a:stretch>
        </p:blipFill>
        <p:spPr>
          <a:xfrm>
            <a:off x="1717652" y="2928379"/>
            <a:ext cx="7967797" cy="3499430"/>
          </a:xfrm>
          <a:prstGeom prst="rect">
            <a:avLst/>
          </a:prstGeom>
        </p:spPr>
      </p:pic>
    </p:spTree>
    <p:extLst>
      <p:ext uri="{BB962C8B-B14F-4D97-AF65-F5344CB8AC3E}">
        <p14:creationId xmlns:p14="http://schemas.microsoft.com/office/powerpoint/2010/main" val="3482174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19524"/>
            <a:ext cx="11360800" cy="763600"/>
          </a:xfrm>
        </p:spPr>
        <p:txBody>
          <a:bodyPr/>
          <a:lstStyle/>
          <a:p>
            <a:r>
              <a:rPr lang="en-US" dirty="0"/>
              <a:t>Some learning</a:t>
            </a:r>
          </a:p>
        </p:txBody>
      </p:sp>
      <p:sp>
        <p:nvSpPr>
          <p:cNvPr id="3" name="Text Placeholder 2"/>
          <p:cNvSpPr>
            <a:spLocks noGrp="1"/>
          </p:cNvSpPr>
          <p:nvPr>
            <p:ph type="body" idx="1"/>
          </p:nvPr>
        </p:nvSpPr>
        <p:spPr>
          <a:xfrm>
            <a:off x="415600" y="883124"/>
            <a:ext cx="11360800" cy="2391423"/>
          </a:xfrm>
        </p:spPr>
        <p:txBody>
          <a:bodyPr/>
          <a:lstStyle/>
          <a:p>
            <a:pPr>
              <a:buFont typeface="Wingdings" panose="05000000000000000000" pitchFamily="2" charset="2"/>
              <a:buChar char="q"/>
            </a:pPr>
            <a:r>
              <a:rPr lang="en-US" dirty="0" smtClean="0"/>
              <a:t>We need to use more keyword to get the sample data more precisely, but it also will affect the</a:t>
            </a:r>
          </a:p>
          <a:p>
            <a:pPr marL="152396" indent="0">
              <a:buNone/>
            </a:pPr>
            <a:r>
              <a:rPr lang="en-US" dirty="0"/>
              <a:t> </a:t>
            </a:r>
            <a:r>
              <a:rPr lang="en-US" dirty="0" smtClean="0"/>
              <a:t>      Time of gathering data.(ex: spurs is a tool when we didn’t indicate NBA)</a:t>
            </a:r>
          </a:p>
          <a:p>
            <a:pPr>
              <a:buFont typeface="Wingdings" panose="05000000000000000000" pitchFamily="2" charset="2"/>
              <a:buChar char="q"/>
            </a:pPr>
            <a:r>
              <a:rPr lang="en-US" dirty="0" smtClean="0"/>
              <a:t>To identify Stop words list in social network data is very difficult, because people will tend to </a:t>
            </a:r>
          </a:p>
          <a:p>
            <a:pPr marL="152396" indent="0">
              <a:buNone/>
            </a:pPr>
            <a:r>
              <a:rPr lang="en-US" dirty="0" smtClean="0"/>
              <a:t>      Use some mouthful or strange format of words, or some words about trends and fads. (</a:t>
            </a:r>
            <a:r>
              <a:rPr lang="en-US" dirty="0" err="1" smtClean="0"/>
              <a:t>ex:cydream</a:t>
            </a:r>
            <a:r>
              <a:rPr lang="en-US" dirty="0" smtClean="0"/>
              <a:t> is an Instagram hashtag)</a:t>
            </a:r>
          </a:p>
          <a:p>
            <a:pPr>
              <a:buFont typeface="Wingdings" panose="05000000000000000000" pitchFamily="2" charset="2"/>
              <a:buChar char="q"/>
            </a:pPr>
            <a:r>
              <a:rPr lang="en-US" dirty="0" smtClean="0"/>
              <a:t>Remove punctuation will cause some problems in social network data, because in social network, people tend to present feeling and use lots of reference network address</a:t>
            </a:r>
            <a:endParaRPr lang="en-US" dirty="0"/>
          </a:p>
        </p:txBody>
      </p:sp>
      <p:graphicFrame>
        <p:nvGraphicFramePr>
          <p:cNvPr id="7" name="Table 6"/>
          <p:cNvGraphicFramePr>
            <a:graphicFrameLocks noGrp="1"/>
          </p:cNvGraphicFramePr>
          <p:nvPr>
            <p:extLst/>
          </p:nvPr>
        </p:nvGraphicFramePr>
        <p:xfrm>
          <a:off x="643944" y="3066339"/>
          <a:ext cx="10650828" cy="3637767"/>
        </p:xfrm>
        <a:graphic>
          <a:graphicData uri="http://schemas.openxmlformats.org/drawingml/2006/table">
            <a:tbl>
              <a:tblPr firstRow="1" firstCol="1" bandRow="1">
                <a:tableStyleId>{5C22544A-7EE6-4342-B048-85BDC9FD1C3A}</a:tableStyleId>
              </a:tblPr>
              <a:tblGrid>
                <a:gridCol w="3406536">
                  <a:extLst>
                    <a:ext uri="{9D8B030D-6E8A-4147-A177-3AD203B41FA5}">
                      <a16:colId xmlns:a16="http://schemas.microsoft.com/office/drawing/2014/main" val="1935420007"/>
                    </a:ext>
                  </a:extLst>
                </a:gridCol>
                <a:gridCol w="7244292">
                  <a:extLst>
                    <a:ext uri="{9D8B030D-6E8A-4147-A177-3AD203B41FA5}">
                      <a16:colId xmlns:a16="http://schemas.microsoft.com/office/drawing/2014/main" val="4030695340"/>
                    </a:ext>
                  </a:extLst>
                </a:gridCol>
              </a:tblGrid>
              <a:tr h="296701">
                <a:tc>
                  <a:txBody>
                    <a:bodyPr/>
                    <a:lstStyle/>
                    <a:p>
                      <a:pPr marL="457200" marR="0">
                        <a:lnSpc>
                          <a:spcPct val="107000"/>
                        </a:lnSpc>
                        <a:spcBef>
                          <a:spcPts val="0"/>
                        </a:spcBef>
                        <a:spcAft>
                          <a:spcPts val="800"/>
                        </a:spcAft>
                      </a:pPr>
                      <a:r>
                        <a:rPr lang="en-US"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dirty="0" err="1" smtClean="0">
                          <a:solidFill>
                            <a:schemeClr val="tx1"/>
                          </a:solidFill>
                        </a:rPr>
                        <a:t>conent</a:t>
                      </a:r>
                      <a:endParaRPr lang="en-US" dirty="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41994501"/>
                  </a:ext>
                </a:extLst>
              </a:tr>
              <a:tr h="470063">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Original data</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effectLst/>
                        </a:rPr>
                        <a:t>rt</a:t>
                      </a:r>
                      <a:r>
                        <a:rPr lang="en-US" dirty="0" smtClean="0">
                          <a:effectLst/>
                        </a:rPr>
                        <a:t> @</a:t>
                      </a:r>
                      <a:r>
                        <a:rPr lang="en-US" dirty="0" err="1" smtClean="0">
                          <a:effectLst/>
                        </a:rPr>
                        <a:t>makeitbiz</a:t>
                      </a:r>
                      <a:r>
                        <a:rPr lang="en-US" dirty="0" smtClean="0">
                          <a:effectLst/>
                        </a:rPr>
                        <a:t>: Dangote cement¡¦s rally Spurs </a:t>
                      </a:r>
                      <a:r>
                        <a:rPr lang="en-US" dirty="0" err="1" smtClean="0">
                          <a:effectLst/>
                        </a:rPr>
                        <a:t>nse</a:t>
                      </a:r>
                      <a:r>
                        <a:rPr lang="en-US" dirty="0" smtClean="0">
                          <a:effectLst/>
                        </a:rPr>
                        <a:t>¡¦s 0.30%?rise https://t.co/gladbw1m6s https://t.co/voivvh1kgd</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2211068"/>
                  </a:ext>
                </a:extLst>
              </a:tr>
              <a:tr h="512219">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 </a:t>
                      </a:r>
                      <a:r>
                        <a:rPr lang="en-US" sz="1800" b="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content_transformer</a:t>
                      </a: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tolower</a:t>
                      </a: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indent="0">
                        <a:lnSpc>
                          <a:spcPct val="107000"/>
                        </a:lnSpc>
                        <a:spcBef>
                          <a:spcPts val="0"/>
                        </a:spcBef>
                        <a:spcAft>
                          <a:spcPts val="800"/>
                        </a:spcAft>
                        <a:buFont typeface="Arial" panose="020B0604020202020204" pitchFamily="34" charset="0"/>
                        <a:buNone/>
                      </a:pPr>
                      <a:r>
                        <a:rPr lang="en-US" dirty="0" err="1" smtClean="0">
                          <a:effectLst/>
                        </a:rPr>
                        <a:t>rt</a:t>
                      </a:r>
                      <a:r>
                        <a:rPr lang="en-US" dirty="0" smtClean="0">
                          <a:effectLst/>
                        </a:rPr>
                        <a:t> @</a:t>
                      </a:r>
                      <a:r>
                        <a:rPr lang="en-US" dirty="0" err="1" smtClean="0">
                          <a:effectLst/>
                        </a:rPr>
                        <a:t>makeitbiz</a:t>
                      </a:r>
                      <a:r>
                        <a:rPr lang="en-US" dirty="0" smtClean="0">
                          <a:effectLst/>
                        </a:rPr>
                        <a:t>: </a:t>
                      </a:r>
                      <a:r>
                        <a:rPr lang="en-US" dirty="0" err="1" smtClean="0">
                          <a:effectLst/>
                        </a:rPr>
                        <a:t>dangote</a:t>
                      </a:r>
                      <a:r>
                        <a:rPr lang="en-US" dirty="0" smtClean="0">
                          <a:effectLst/>
                        </a:rPr>
                        <a:t> cement¡¦s rally spurs </a:t>
                      </a:r>
                      <a:r>
                        <a:rPr lang="en-US" dirty="0" err="1" smtClean="0">
                          <a:effectLst/>
                        </a:rPr>
                        <a:t>nse</a:t>
                      </a:r>
                      <a:r>
                        <a:rPr lang="en-US" dirty="0" smtClean="0">
                          <a:effectLst/>
                        </a:rPr>
                        <a:t>¡¦s 0.30%?rise https://t.co/gladbw1m6s https://t.co/voivvh1kgd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94967"/>
                  </a:ext>
                </a:extLst>
              </a:tr>
              <a:tr h="502923">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removeNumbers</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indent="0">
                        <a:lnSpc>
                          <a:spcPct val="107000"/>
                        </a:lnSpc>
                        <a:spcBef>
                          <a:spcPts val="0"/>
                        </a:spcBef>
                        <a:spcAft>
                          <a:spcPts val="800"/>
                        </a:spcAft>
                        <a:buFont typeface="Arial" panose="020B0604020202020204" pitchFamily="34" charset="0"/>
                        <a:buNone/>
                      </a:pPr>
                      <a:r>
                        <a:rPr lang="en-US" dirty="0" err="1" smtClean="0">
                          <a:effectLst/>
                        </a:rPr>
                        <a:t>rt</a:t>
                      </a:r>
                      <a:r>
                        <a:rPr lang="en-US" dirty="0" smtClean="0">
                          <a:effectLst/>
                        </a:rPr>
                        <a:t> @</a:t>
                      </a:r>
                      <a:r>
                        <a:rPr lang="en-US" dirty="0" err="1" smtClean="0">
                          <a:effectLst/>
                        </a:rPr>
                        <a:t>makeitbiz</a:t>
                      </a:r>
                      <a:r>
                        <a:rPr lang="en-US" dirty="0" smtClean="0">
                          <a:effectLst/>
                        </a:rPr>
                        <a:t>: </a:t>
                      </a:r>
                      <a:r>
                        <a:rPr lang="en-US" dirty="0" err="1" smtClean="0">
                          <a:effectLst/>
                        </a:rPr>
                        <a:t>dangote</a:t>
                      </a:r>
                      <a:r>
                        <a:rPr lang="en-US" dirty="0" smtClean="0">
                          <a:effectLst/>
                        </a:rPr>
                        <a:t> cement¡¦s rally spurs </a:t>
                      </a:r>
                      <a:r>
                        <a:rPr lang="en-US" dirty="0" err="1" smtClean="0">
                          <a:effectLst/>
                        </a:rPr>
                        <a:t>nse</a:t>
                      </a:r>
                      <a:r>
                        <a:rPr lang="en-US" dirty="0" smtClean="0">
                          <a:effectLst/>
                        </a:rPr>
                        <a:t>¡¦s 0.30%?rise https://t.co/gladbw1m6s https://t.co/voivvh1kgd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13664"/>
                  </a:ext>
                </a:extLst>
              </a:tr>
              <a:tr h="632552">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removePunctuation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indent="0">
                        <a:lnSpc>
                          <a:spcPct val="107000"/>
                        </a:lnSpc>
                        <a:spcBef>
                          <a:spcPts val="0"/>
                        </a:spcBef>
                        <a:spcAft>
                          <a:spcPts val="800"/>
                        </a:spcAft>
                        <a:buFont typeface="Arial" panose="020B0604020202020204" pitchFamily="34" charset="0"/>
                        <a:buNone/>
                      </a:pPr>
                      <a:r>
                        <a:rPr lang="en-US" dirty="0" err="1" smtClean="0">
                          <a:effectLst/>
                        </a:rPr>
                        <a:t>rt</a:t>
                      </a:r>
                      <a:r>
                        <a:rPr lang="en-US" dirty="0" smtClean="0">
                          <a:effectLst/>
                        </a:rPr>
                        <a:t> </a:t>
                      </a:r>
                      <a:r>
                        <a:rPr lang="en-US" dirty="0" err="1" smtClean="0">
                          <a:effectLst/>
                        </a:rPr>
                        <a:t>makeitbiz</a:t>
                      </a:r>
                      <a:r>
                        <a:rPr lang="en-US" dirty="0" smtClean="0">
                          <a:effectLst/>
                        </a:rPr>
                        <a:t> </a:t>
                      </a:r>
                      <a:r>
                        <a:rPr lang="en-US" dirty="0" err="1" smtClean="0">
                          <a:effectLst/>
                        </a:rPr>
                        <a:t>dangote</a:t>
                      </a:r>
                      <a:r>
                        <a:rPr lang="en-US" dirty="0" smtClean="0">
                          <a:effectLst/>
                        </a:rPr>
                        <a:t> cement¡¦s rally spurs </a:t>
                      </a:r>
                      <a:r>
                        <a:rPr lang="en-US" dirty="0" err="1" smtClean="0">
                          <a:effectLst/>
                        </a:rPr>
                        <a:t>nse</a:t>
                      </a:r>
                      <a:r>
                        <a:rPr lang="en-US" dirty="0" smtClean="0">
                          <a:effectLst/>
                        </a:rPr>
                        <a:t>¡¦s rise </a:t>
                      </a:r>
                      <a:r>
                        <a:rPr lang="en-US" dirty="0" err="1" smtClean="0">
                          <a:effectLst/>
                        </a:rPr>
                        <a:t>httpstcogladbwms</a:t>
                      </a:r>
                      <a:r>
                        <a:rPr lang="en-US" dirty="0" smtClean="0">
                          <a:effectLst/>
                        </a:rPr>
                        <a:t> </a:t>
                      </a:r>
                      <a:r>
                        <a:rPr lang="en-US" dirty="0" err="1" smtClean="0">
                          <a:effectLst/>
                        </a:rPr>
                        <a:t>httpstcovoivvhkgd</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795048"/>
                  </a:ext>
                </a:extLst>
              </a:tr>
              <a:tr h="985886">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 </a:t>
                      </a:r>
                      <a:r>
                        <a:rPr lang="en-US" sz="1800" b="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stopwords</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indent="0">
                        <a:lnSpc>
                          <a:spcPct val="107000"/>
                        </a:lnSpc>
                        <a:spcBef>
                          <a:spcPts val="0"/>
                        </a:spcBef>
                        <a:spcAft>
                          <a:spcPts val="800"/>
                        </a:spcAft>
                        <a:buFont typeface="Arial" panose="020B0604020202020204" pitchFamily="34" charset="0"/>
                        <a:buNone/>
                      </a:pPr>
                      <a:r>
                        <a:rPr lang="en-US" dirty="0" err="1" smtClean="0">
                          <a:effectLst/>
                        </a:rPr>
                        <a:t>rt</a:t>
                      </a:r>
                      <a:r>
                        <a:rPr lang="en-US" dirty="0" smtClean="0">
                          <a:effectLst/>
                        </a:rPr>
                        <a:t> </a:t>
                      </a:r>
                      <a:r>
                        <a:rPr lang="en-US" dirty="0" err="1" smtClean="0">
                          <a:effectLst/>
                        </a:rPr>
                        <a:t>makeitbiz</a:t>
                      </a:r>
                      <a:r>
                        <a:rPr lang="en-US" dirty="0" smtClean="0">
                          <a:effectLst/>
                        </a:rPr>
                        <a:t> </a:t>
                      </a:r>
                      <a:r>
                        <a:rPr lang="en-US" dirty="0" err="1" smtClean="0">
                          <a:effectLst/>
                        </a:rPr>
                        <a:t>dangote</a:t>
                      </a:r>
                      <a:r>
                        <a:rPr lang="en-US" dirty="0" smtClean="0">
                          <a:effectLst/>
                        </a:rPr>
                        <a:t> cement¡¦s rally spurs </a:t>
                      </a:r>
                      <a:r>
                        <a:rPr lang="en-US" dirty="0" err="1" smtClean="0">
                          <a:effectLst/>
                        </a:rPr>
                        <a:t>nse</a:t>
                      </a:r>
                      <a:r>
                        <a:rPr lang="en-US" dirty="0" smtClean="0">
                          <a:effectLst/>
                        </a:rPr>
                        <a:t>¡¦s rise </a:t>
                      </a:r>
                      <a:r>
                        <a:rPr lang="en-US" dirty="0" err="1" smtClean="0">
                          <a:effectLst/>
                        </a:rPr>
                        <a:t>httpstcogladbwms</a:t>
                      </a:r>
                      <a:r>
                        <a:rPr lang="en-US" dirty="0" smtClean="0">
                          <a:effectLst/>
                        </a:rPr>
                        <a:t> </a:t>
                      </a:r>
                      <a:r>
                        <a:rPr lang="en-US" dirty="0" err="1" smtClean="0">
                          <a:effectLst/>
                        </a:rPr>
                        <a:t>httpstcovoivvhkgd</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416330"/>
                  </a:ext>
                </a:extLst>
              </a:tr>
            </a:tbl>
          </a:graphicData>
        </a:graphic>
      </p:graphicFrame>
    </p:spTree>
    <p:extLst>
      <p:ext uri="{BB962C8B-B14F-4D97-AF65-F5344CB8AC3E}">
        <p14:creationId xmlns:p14="http://schemas.microsoft.com/office/powerpoint/2010/main" val="236831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solidFill>
                  <a:schemeClr val="tx1"/>
                </a:solidFill>
              </a:rPr>
              <a:t>Data collection and preprocessing</a:t>
            </a:r>
          </a:p>
          <a:p>
            <a:r>
              <a:rPr lang="en-US" sz="3200" dirty="0" smtClean="0"/>
              <a:t>Classification</a:t>
            </a:r>
          </a:p>
          <a:p>
            <a:r>
              <a:rPr lang="en-US" sz="3200" dirty="0" smtClean="0"/>
              <a:t>Text </a:t>
            </a:r>
            <a:r>
              <a:rPr lang="en-US" sz="3200" dirty="0" smtClean="0"/>
              <a:t>mining</a:t>
            </a:r>
          </a:p>
          <a:p>
            <a:pPr lvl="1"/>
            <a:r>
              <a:rPr lang="en-US" sz="2800" dirty="0">
                <a:solidFill>
                  <a:schemeClr val="tx1"/>
                </a:solidFill>
              </a:rPr>
              <a:t>preprocessing</a:t>
            </a:r>
          </a:p>
          <a:p>
            <a:pPr lvl="1"/>
            <a:r>
              <a:rPr lang="en-US" sz="2800" dirty="0">
                <a:solidFill>
                  <a:srgbClr val="FF0000"/>
                </a:solidFill>
              </a:rPr>
              <a:t>Data </a:t>
            </a:r>
            <a:r>
              <a:rPr lang="en-US" sz="2800" dirty="0" smtClean="0">
                <a:solidFill>
                  <a:srgbClr val="FF0000"/>
                </a:solidFill>
              </a:rPr>
              <a:t>mining</a:t>
            </a:r>
            <a:endParaRPr lang="en-US" sz="2800" dirty="0" smtClean="0"/>
          </a:p>
          <a:p>
            <a:r>
              <a:rPr lang="en-US" sz="3200" dirty="0">
                <a:solidFill>
                  <a:schemeClr val="tx1"/>
                </a:solidFill>
              </a:rPr>
              <a:t>Text mining-second </a:t>
            </a:r>
            <a:r>
              <a:rPr lang="en-US" sz="3200" dirty="0" smtClean="0">
                <a:solidFill>
                  <a:schemeClr val="tx1"/>
                </a:solidFill>
              </a:rPr>
              <a:t>time</a:t>
            </a:r>
            <a:endParaRPr lang="en-US" sz="3200" dirty="0" smtClean="0"/>
          </a:p>
          <a:p>
            <a:r>
              <a:rPr lang="en-US" sz="3200" dirty="0" smtClean="0">
                <a:solidFill>
                  <a:schemeClr val="tx1"/>
                </a:solidFill>
              </a:rPr>
              <a:t>conclusion</a:t>
            </a:r>
            <a:endParaRPr sz="3200" dirty="0">
              <a:solidFill>
                <a:schemeClr val="tx1"/>
              </a:solidFill>
            </a:endParaRPr>
          </a:p>
        </p:txBody>
      </p:sp>
    </p:spTree>
    <p:extLst>
      <p:ext uri="{BB962C8B-B14F-4D97-AF65-F5344CB8AC3E}">
        <p14:creationId xmlns:p14="http://schemas.microsoft.com/office/powerpoint/2010/main" val="207592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mining</a:t>
            </a:r>
            <a:endParaRPr lang="en-US" dirty="0"/>
          </a:p>
        </p:txBody>
      </p:sp>
      <p:pic>
        <p:nvPicPr>
          <p:cNvPr id="4" name="Picture 3"/>
          <p:cNvPicPr>
            <a:picLocks noChangeAspect="1"/>
          </p:cNvPicPr>
          <p:nvPr/>
        </p:nvPicPr>
        <p:blipFill>
          <a:blip r:embed="rId2"/>
          <a:stretch>
            <a:fillRect/>
          </a:stretch>
        </p:blipFill>
        <p:spPr>
          <a:xfrm>
            <a:off x="1056069" y="1181381"/>
            <a:ext cx="8693238" cy="5464118"/>
          </a:xfrm>
          <a:prstGeom prst="rect">
            <a:avLst/>
          </a:prstGeom>
        </p:spPr>
      </p:pic>
      <p:sp>
        <p:nvSpPr>
          <p:cNvPr id="3" name="Rounded Rectangle 2"/>
          <p:cNvSpPr/>
          <p:nvPr/>
        </p:nvSpPr>
        <p:spPr>
          <a:xfrm>
            <a:off x="2421228" y="2060620"/>
            <a:ext cx="875764" cy="3090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18196" y="3219718"/>
            <a:ext cx="796345" cy="1803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217052" y="1399700"/>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100</a:t>
            </a:r>
            <a:endParaRPr lang="en-US" dirty="0">
              <a:solidFill>
                <a:schemeClr val="tx1"/>
              </a:solidFill>
            </a:endParaRPr>
          </a:p>
        </p:txBody>
      </p:sp>
    </p:spTree>
    <p:extLst>
      <p:ext uri="{BB962C8B-B14F-4D97-AF65-F5344CB8AC3E}">
        <p14:creationId xmlns:p14="http://schemas.microsoft.com/office/powerpoint/2010/main" val="1696240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a:t>
            </a:r>
          </a:p>
        </p:txBody>
      </p:sp>
      <p:sp>
        <p:nvSpPr>
          <p:cNvPr id="5" name="Rounded Rectangle 4"/>
          <p:cNvSpPr/>
          <p:nvPr/>
        </p:nvSpPr>
        <p:spPr>
          <a:xfrm>
            <a:off x="1700011" y="1565388"/>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500</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1960002" y="2082901"/>
            <a:ext cx="7325665" cy="4330777"/>
          </a:xfrm>
          <a:prstGeom prst="rect">
            <a:avLst/>
          </a:prstGeom>
        </p:spPr>
      </p:pic>
      <p:sp>
        <p:nvSpPr>
          <p:cNvPr id="8" name="Rounded Rectangle 7"/>
          <p:cNvSpPr/>
          <p:nvPr/>
        </p:nvSpPr>
        <p:spPr>
          <a:xfrm>
            <a:off x="4520484" y="2614411"/>
            <a:ext cx="2884867" cy="29621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198512" y="4353058"/>
            <a:ext cx="875764" cy="30909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t>Data collection and preprocessing</a:t>
            </a:r>
          </a:p>
          <a:p>
            <a:r>
              <a:rPr lang="en-US" sz="3200" dirty="0" smtClean="0"/>
              <a:t>Classification</a:t>
            </a:r>
          </a:p>
          <a:p>
            <a:r>
              <a:rPr lang="en-US" sz="3200" dirty="0"/>
              <a:t>Text mining-first time</a:t>
            </a:r>
          </a:p>
          <a:p>
            <a:r>
              <a:rPr lang="en-US" sz="3200" dirty="0"/>
              <a:t>Text mining-second time</a:t>
            </a:r>
          </a:p>
          <a:p>
            <a:r>
              <a:rPr lang="en-US" sz="3200" dirty="0" smtClean="0"/>
              <a:t>conclusion</a:t>
            </a:r>
            <a:endParaRPr sz="3200" dirty="0"/>
          </a:p>
        </p:txBody>
      </p:sp>
    </p:spTree>
    <p:extLst>
      <p:ext uri="{BB962C8B-B14F-4D97-AF65-F5344CB8AC3E}">
        <p14:creationId xmlns:p14="http://schemas.microsoft.com/office/powerpoint/2010/main" val="3578419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mining—frequency plot</a:t>
            </a:r>
            <a:endParaRPr lang="en-US" dirty="0"/>
          </a:p>
        </p:txBody>
      </p:sp>
      <p:pic>
        <p:nvPicPr>
          <p:cNvPr id="6" name="Picture 5"/>
          <p:cNvPicPr>
            <a:picLocks noChangeAspect="1"/>
          </p:cNvPicPr>
          <p:nvPr/>
        </p:nvPicPr>
        <p:blipFill>
          <a:blip r:embed="rId2"/>
          <a:stretch>
            <a:fillRect/>
          </a:stretch>
        </p:blipFill>
        <p:spPr>
          <a:xfrm>
            <a:off x="1030311" y="2082902"/>
            <a:ext cx="8139928" cy="4495238"/>
          </a:xfrm>
          <a:prstGeom prst="rect">
            <a:avLst/>
          </a:prstGeom>
        </p:spPr>
      </p:pic>
      <p:sp>
        <p:nvSpPr>
          <p:cNvPr id="7" name="Rounded Rectangle 6"/>
          <p:cNvSpPr/>
          <p:nvPr/>
        </p:nvSpPr>
        <p:spPr>
          <a:xfrm>
            <a:off x="1700011" y="1565388"/>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500</a:t>
            </a:r>
            <a:endParaRPr lang="en-US" dirty="0">
              <a:solidFill>
                <a:schemeClr val="tx1"/>
              </a:solidFill>
            </a:endParaRPr>
          </a:p>
        </p:txBody>
      </p:sp>
    </p:spTree>
    <p:extLst>
      <p:ext uri="{BB962C8B-B14F-4D97-AF65-F5344CB8AC3E}">
        <p14:creationId xmlns:p14="http://schemas.microsoft.com/office/powerpoint/2010/main" val="329047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119524"/>
            <a:ext cx="11360800" cy="763600"/>
          </a:xfrm>
        </p:spPr>
        <p:txBody>
          <a:bodyPr/>
          <a:lstStyle/>
          <a:p>
            <a:r>
              <a:rPr lang="en-US" dirty="0"/>
              <a:t>Some learning</a:t>
            </a:r>
          </a:p>
        </p:txBody>
      </p:sp>
      <p:sp>
        <p:nvSpPr>
          <p:cNvPr id="3" name="Text Placeholder 2"/>
          <p:cNvSpPr>
            <a:spLocks noGrp="1"/>
          </p:cNvSpPr>
          <p:nvPr>
            <p:ph type="body" idx="1"/>
          </p:nvPr>
        </p:nvSpPr>
        <p:spPr>
          <a:xfrm>
            <a:off x="415600" y="883124"/>
            <a:ext cx="11360800" cy="2391423"/>
          </a:xfrm>
        </p:spPr>
        <p:txBody>
          <a:bodyPr>
            <a:normAutofit/>
          </a:bodyPr>
          <a:lstStyle/>
          <a:p>
            <a:pPr>
              <a:buFont typeface="Wingdings" panose="05000000000000000000" pitchFamily="2" charset="2"/>
              <a:buChar char="q"/>
            </a:pPr>
            <a:r>
              <a:rPr lang="en-US" sz="3200" dirty="0" smtClean="0"/>
              <a:t>If we can’t use proper keyword to collect data, the mining result will be strange….</a:t>
            </a:r>
            <a:endParaRPr lang="en-US" sz="3200" dirty="0"/>
          </a:p>
        </p:txBody>
      </p:sp>
    </p:spTree>
    <p:extLst>
      <p:ext uri="{BB962C8B-B14F-4D97-AF65-F5344CB8AC3E}">
        <p14:creationId xmlns:p14="http://schemas.microsoft.com/office/powerpoint/2010/main" val="101898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solidFill>
                  <a:schemeClr val="tx1"/>
                </a:solidFill>
              </a:rPr>
              <a:t>Data collection and preprocessing</a:t>
            </a:r>
          </a:p>
          <a:p>
            <a:r>
              <a:rPr lang="en-US" sz="3200" dirty="0" smtClean="0"/>
              <a:t>Classification</a:t>
            </a:r>
          </a:p>
          <a:p>
            <a:r>
              <a:rPr lang="en-US" sz="3200" dirty="0" smtClean="0"/>
              <a:t>Text </a:t>
            </a:r>
            <a:r>
              <a:rPr lang="en-US" sz="3200" dirty="0" smtClean="0"/>
              <a:t>mining-first time</a:t>
            </a:r>
          </a:p>
          <a:p>
            <a:r>
              <a:rPr lang="en-US" sz="3200" dirty="0" smtClean="0"/>
              <a:t>Text mining-second time</a:t>
            </a:r>
          </a:p>
          <a:p>
            <a:pPr lvl="1"/>
            <a:r>
              <a:rPr lang="en-US" sz="3200" dirty="0">
                <a:solidFill>
                  <a:srgbClr val="FF0000"/>
                </a:solidFill>
              </a:rPr>
              <a:t>preprocessing</a:t>
            </a:r>
          </a:p>
          <a:p>
            <a:pPr lvl="1"/>
            <a:r>
              <a:rPr lang="en-US" sz="3200" dirty="0">
                <a:solidFill>
                  <a:schemeClr val="tx1"/>
                </a:solidFill>
              </a:rPr>
              <a:t>Data </a:t>
            </a:r>
            <a:r>
              <a:rPr lang="en-US" sz="3200" dirty="0" smtClean="0">
                <a:solidFill>
                  <a:schemeClr val="tx1"/>
                </a:solidFill>
              </a:rPr>
              <a:t>mining</a:t>
            </a:r>
            <a:endParaRPr lang="en-US" sz="3000" dirty="0" smtClean="0"/>
          </a:p>
          <a:p>
            <a:r>
              <a:rPr lang="en-US" sz="3200" dirty="0" smtClean="0"/>
              <a:t>conclusion</a:t>
            </a:r>
            <a:endParaRPr sz="3200" dirty="0"/>
          </a:p>
        </p:txBody>
      </p:sp>
    </p:spTree>
    <p:extLst>
      <p:ext uri="{BB962C8B-B14F-4D97-AF65-F5344CB8AC3E}">
        <p14:creationId xmlns:p14="http://schemas.microsoft.com/office/powerpoint/2010/main" val="163942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endParaRPr lang="en-US" dirty="0"/>
          </a:p>
        </p:txBody>
      </p:sp>
      <p:sp>
        <p:nvSpPr>
          <p:cNvPr id="3" name="Text Placeholder 2"/>
          <p:cNvSpPr>
            <a:spLocks noGrp="1"/>
          </p:cNvSpPr>
          <p:nvPr>
            <p:ph type="body" idx="1"/>
          </p:nvPr>
        </p:nvSpPr>
        <p:spPr/>
        <p:txBody>
          <a:bodyPr/>
          <a:lstStyle/>
          <a:p>
            <a:r>
              <a:rPr lang="en-US" dirty="0" smtClean="0"/>
              <a:t>KEY WORD : “</a:t>
            </a:r>
            <a:r>
              <a:rPr lang="en-US" dirty="0" err="1" smtClean="0"/>
              <a:t>Spurs,nba,Kawhi</a:t>
            </a:r>
            <a:r>
              <a:rPr lang="en-US" dirty="0" smtClean="0"/>
              <a:t>”</a:t>
            </a:r>
            <a:endParaRPr lang="en-US" dirty="0" smtClean="0"/>
          </a:p>
          <a:p>
            <a:r>
              <a:rPr lang="en-US" dirty="0" smtClean="0"/>
              <a:t>Collection time : 07/25/2018 11:00~07/25/2018 12:30</a:t>
            </a:r>
          </a:p>
          <a:p>
            <a:r>
              <a:rPr lang="en-US" dirty="0" smtClean="0"/>
              <a:t>Collected data : 12411</a:t>
            </a:r>
          </a:p>
          <a:p>
            <a:r>
              <a:rPr lang="en-US" dirty="0" smtClean="0"/>
              <a:t>Data format : plain text , save as individual files</a:t>
            </a:r>
            <a:endParaRPr lang="en-US" dirty="0"/>
          </a:p>
        </p:txBody>
      </p:sp>
      <p:pic>
        <p:nvPicPr>
          <p:cNvPr id="5" name="Picture 4"/>
          <p:cNvPicPr>
            <a:picLocks noChangeAspect="1"/>
          </p:cNvPicPr>
          <p:nvPr/>
        </p:nvPicPr>
        <p:blipFill>
          <a:blip r:embed="rId2"/>
          <a:stretch>
            <a:fillRect/>
          </a:stretch>
        </p:blipFill>
        <p:spPr>
          <a:xfrm>
            <a:off x="2311400" y="2960687"/>
            <a:ext cx="5765800" cy="3414713"/>
          </a:xfrm>
          <a:prstGeom prst="rect">
            <a:avLst/>
          </a:prstGeom>
        </p:spPr>
      </p:pic>
    </p:spTree>
    <p:extLst>
      <p:ext uri="{BB962C8B-B14F-4D97-AF65-F5344CB8AC3E}">
        <p14:creationId xmlns:p14="http://schemas.microsoft.com/office/powerpoint/2010/main" val="2856158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a:t>
            </a:r>
          </a:p>
        </p:txBody>
      </p:sp>
      <p:pic>
        <p:nvPicPr>
          <p:cNvPr id="5" name="Picture 4"/>
          <p:cNvPicPr>
            <a:picLocks noChangeAspect="1"/>
          </p:cNvPicPr>
          <p:nvPr/>
        </p:nvPicPr>
        <p:blipFill>
          <a:blip r:embed="rId2"/>
          <a:stretch>
            <a:fillRect/>
          </a:stretch>
        </p:blipFill>
        <p:spPr>
          <a:xfrm>
            <a:off x="1460500" y="2376487"/>
            <a:ext cx="7607300" cy="4024313"/>
          </a:xfrm>
          <a:prstGeom prst="rect">
            <a:avLst/>
          </a:prstGeom>
        </p:spPr>
      </p:pic>
      <p:sp>
        <p:nvSpPr>
          <p:cNvPr id="7" name="Rounded Rectangle 6"/>
          <p:cNvSpPr/>
          <p:nvPr/>
        </p:nvSpPr>
        <p:spPr>
          <a:xfrm>
            <a:off x="1178952" y="1920400"/>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100</a:t>
            </a:r>
            <a:endParaRPr lang="en-US" dirty="0">
              <a:solidFill>
                <a:schemeClr val="tx1"/>
              </a:solidFill>
            </a:endParaRPr>
          </a:p>
        </p:txBody>
      </p:sp>
    </p:spTree>
    <p:extLst>
      <p:ext uri="{BB962C8B-B14F-4D97-AF65-F5344CB8AC3E}">
        <p14:creationId xmlns:p14="http://schemas.microsoft.com/office/powerpoint/2010/main" val="1624291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a:t>
            </a:r>
          </a:p>
        </p:txBody>
      </p:sp>
      <p:pic>
        <p:nvPicPr>
          <p:cNvPr id="4" name="Picture 3"/>
          <p:cNvPicPr>
            <a:picLocks noChangeAspect="1"/>
          </p:cNvPicPr>
          <p:nvPr/>
        </p:nvPicPr>
        <p:blipFill>
          <a:blip r:embed="rId2"/>
          <a:stretch>
            <a:fillRect/>
          </a:stretch>
        </p:blipFill>
        <p:spPr>
          <a:xfrm>
            <a:off x="685800" y="2427287"/>
            <a:ext cx="9309100" cy="3529013"/>
          </a:xfrm>
          <a:prstGeom prst="rect">
            <a:avLst/>
          </a:prstGeom>
        </p:spPr>
      </p:pic>
      <p:sp>
        <p:nvSpPr>
          <p:cNvPr id="5" name="Rounded Rectangle 4"/>
          <p:cNvSpPr/>
          <p:nvPr/>
        </p:nvSpPr>
        <p:spPr>
          <a:xfrm>
            <a:off x="1128152" y="1686394"/>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500</a:t>
            </a:r>
            <a:endParaRPr lang="en-US" dirty="0">
              <a:solidFill>
                <a:schemeClr val="tx1"/>
              </a:solidFill>
            </a:endParaRPr>
          </a:p>
        </p:txBody>
      </p:sp>
    </p:spTree>
    <p:extLst>
      <p:ext uri="{BB962C8B-B14F-4D97-AF65-F5344CB8AC3E}">
        <p14:creationId xmlns:p14="http://schemas.microsoft.com/office/powerpoint/2010/main" val="275283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mining</a:t>
            </a:r>
          </a:p>
        </p:txBody>
      </p:sp>
      <p:pic>
        <p:nvPicPr>
          <p:cNvPr id="4" name="Picture 3"/>
          <p:cNvPicPr>
            <a:picLocks noChangeAspect="1"/>
          </p:cNvPicPr>
          <p:nvPr/>
        </p:nvPicPr>
        <p:blipFill>
          <a:blip r:embed="rId2"/>
          <a:stretch>
            <a:fillRect/>
          </a:stretch>
        </p:blipFill>
        <p:spPr>
          <a:xfrm>
            <a:off x="965200" y="2273509"/>
            <a:ext cx="9220199" cy="4089191"/>
          </a:xfrm>
          <a:prstGeom prst="rect">
            <a:avLst/>
          </a:prstGeom>
        </p:spPr>
      </p:pic>
      <p:sp>
        <p:nvSpPr>
          <p:cNvPr id="5" name="Rounded Rectangle 4"/>
          <p:cNvSpPr/>
          <p:nvPr/>
        </p:nvSpPr>
        <p:spPr>
          <a:xfrm>
            <a:off x="1484111" y="1660691"/>
            <a:ext cx="2202288" cy="309093"/>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Frequency &gt; 500</a:t>
            </a:r>
            <a:endParaRPr lang="en-US" dirty="0">
              <a:solidFill>
                <a:schemeClr val="tx1"/>
              </a:solidFill>
            </a:endParaRPr>
          </a:p>
        </p:txBody>
      </p:sp>
    </p:spTree>
    <p:extLst>
      <p:ext uri="{BB962C8B-B14F-4D97-AF65-F5344CB8AC3E}">
        <p14:creationId xmlns:p14="http://schemas.microsoft.com/office/powerpoint/2010/main" val="268392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pic>
        <p:nvPicPr>
          <p:cNvPr id="4" name="Picture 3"/>
          <p:cNvPicPr>
            <a:picLocks noChangeAspect="1"/>
          </p:cNvPicPr>
          <p:nvPr/>
        </p:nvPicPr>
        <p:blipFill>
          <a:blip r:embed="rId2"/>
          <a:stretch>
            <a:fillRect/>
          </a:stretch>
        </p:blipFill>
        <p:spPr>
          <a:xfrm>
            <a:off x="800100" y="1219200"/>
            <a:ext cx="8636000" cy="5105400"/>
          </a:xfrm>
          <a:prstGeom prst="rect">
            <a:avLst/>
          </a:prstGeom>
        </p:spPr>
      </p:pic>
    </p:spTree>
    <p:extLst>
      <p:ext uri="{BB962C8B-B14F-4D97-AF65-F5344CB8AC3E}">
        <p14:creationId xmlns:p14="http://schemas.microsoft.com/office/powerpoint/2010/main" val="7625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 </a:t>
            </a:r>
            <a:r>
              <a:rPr lang="en-US" dirty="0" err="1" smtClean="0"/>
              <a:t>term</a:t>
            </a:r>
            <a:r>
              <a:rPr lang="en-US" dirty="0" smtClean="0"/>
              <a:t> </a:t>
            </a:r>
            <a:r>
              <a:rPr lang="en-US" b="1" dirty="0"/>
              <a:t>Adjacency </a:t>
            </a:r>
            <a:r>
              <a:rPr lang="en-US" b="1" dirty="0" smtClean="0"/>
              <a:t>Matrix graph</a:t>
            </a:r>
            <a:endParaRPr lang="en-US" dirty="0"/>
          </a:p>
        </p:txBody>
      </p:sp>
      <p:pic>
        <p:nvPicPr>
          <p:cNvPr id="4" name="Picture 3"/>
          <p:cNvPicPr>
            <a:picLocks noChangeAspect="1"/>
          </p:cNvPicPr>
          <p:nvPr/>
        </p:nvPicPr>
        <p:blipFill>
          <a:blip r:embed="rId2"/>
          <a:stretch>
            <a:fillRect/>
          </a:stretch>
        </p:blipFill>
        <p:spPr>
          <a:xfrm>
            <a:off x="415600" y="1644650"/>
            <a:ext cx="8467725" cy="3238500"/>
          </a:xfrm>
          <a:prstGeom prst="rect">
            <a:avLst/>
          </a:prstGeom>
        </p:spPr>
      </p:pic>
      <p:pic>
        <p:nvPicPr>
          <p:cNvPr id="6" name="Picture 5"/>
          <p:cNvPicPr>
            <a:picLocks noChangeAspect="1"/>
          </p:cNvPicPr>
          <p:nvPr/>
        </p:nvPicPr>
        <p:blipFill>
          <a:blip r:embed="rId3"/>
          <a:stretch>
            <a:fillRect/>
          </a:stretch>
        </p:blipFill>
        <p:spPr>
          <a:xfrm>
            <a:off x="6197600" y="1981200"/>
            <a:ext cx="5791200" cy="4876800"/>
          </a:xfrm>
          <a:prstGeom prst="rect">
            <a:avLst/>
          </a:prstGeom>
        </p:spPr>
      </p:pic>
    </p:spTree>
    <p:extLst>
      <p:ext uri="{BB962C8B-B14F-4D97-AF65-F5344CB8AC3E}">
        <p14:creationId xmlns:p14="http://schemas.microsoft.com/office/powerpoint/2010/main" val="2419630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solidFill>
                  <a:schemeClr val="tx1"/>
                </a:solidFill>
              </a:rPr>
              <a:t>Data collection </a:t>
            </a:r>
            <a:r>
              <a:rPr lang="en-US" sz="3200" dirty="0" smtClean="0">
                <a:solidFill>
                  <a:schemeClr val="tx1"/>
                </a:solidFill>
              </a:rPr>
              <a:t>methods</a:t>
            </a:r>
          </a:p>
          <a:p>
            <a:r>
              <a:rPr lang="en-US" sz="3200" dirty="0" smtClean="0"/>
              <a:t>Classification</a:t>
            </a:r>
            <a:endParaRPr lang="en-US" sz="3200" dirty="0" smtClean="0"/>
          </a:p>
          <a:p>
            <a:r>
              <a:rPr lang="en-US" sz="3200" dirty="0"/>
              <a:t>Text mining-first time</a:t>
            </a:r>
          </a:p>
          <a:p>
            <a:r>
              <a:rPr lang="en-US" sz="3200" dirty="0"/>
              <a:t>Text mining-second time</a:t>
            </a:r>
          </a:p>
          <a:p>
            <a:r>
              <a:rPr lang="en-US" sz="3200" dirty="0" smtClean="0">
                <a:solidFill>
                  <a:srgbClr val="FF0000"/>
                </a:solidFill>
              </a:rPr>
              <a:t>conclusion</a:t>
            </a:r>
            <a:endParaRPr sz="3200" dirty="0">
              <a:solidFill>
                <a:srgbClr val="FF0000"/>
              </a:solidFill>
            </a:endParaRPr>
          </a:p>
        </p:txBody>
      </p:sp>
    </p:spTree>
    <p:extLst>
      <p:ext uri="{BB962C8B-B14F-4D97-AF65-F5344CB8AC3E}">
        <p14:creationId xmlns:p14="http://schemas.microsoft.com/office/powerpoint/2010/main" val="100843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solidFill>
                  <a:srgbClr val="FF0000"/>
                </a:solidFill>
              </a:rPr>
              <a:t>Data collection </a:t>
            </a:r>
            <a:r>
              <a:rPr lang="en-US" sz="3200" dirty="0" smtClean="0">
                <a:solidFill>
                  <a:srgbClr val="FF0000"/>
                </a:solidFill>
              </a:rPr>
              <a:t>methods</a:t>
            </a:r>
          </a:p>
          <a:p>
            <a:r>
              <a:rPr lang="en-US" sz="3200" dirty="0" smtClean="0"/>
              <a:t>Classification</a:t>
            </a:r>
            <a:endParaRPr lang="en-US" sz="3200" dirty="0" smtClean="0"/>
          </a:p>
          <a:p>
            <a:r>
              <a:rPr lang="en-US" sz="3200" dirty="0"/>
              <a:t>Text mining-first time</a:t>
            </a:r>
          </a:p>
          <a:p>
            <a:r>
              <a:rPr lang="en-US" sz="3200" dirty="0"/>
              <a:t>Text mining-second time</a:t>
            </a:r>
          </a:p>
          <a:p>
            <a:r>
              <a:rPr lang="en-US" sz="3200" dirty="0" smtClean="0"/>
              <a:t>conclusion</a:t>
            </a:r>
            <a:endParaRPr sz="3200" dirty="0"/>
          </a:p>
        </p:txBody>
      </p:sp>
    </p:spTree>
    <p:extLst>
      <p:ext uri="{BB962C8B-B14F-4D97-AF65-F5344CB8AC3E}">
        <p14:creationId xmlns:p14="http://schemas.microsoft.com/office/powerpoint/2010/main" val="2648216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dirty="0" smtClean="0"/>
              <a:t>Social network data is very non-structure, we can difficultly to apply our rules in data mining</a:t>
            </a:r>
          </a:p>
          <a:p>
            <a:pPr marL="152396" indent="0">
              <a:buNone/>
            </a:pPr>
            <a:r>
              <a:rPr lang="en-US" dirty="0"/>
              <a:t>	</a:t>
            </a:r>
            <a:r>
              <a:rPr lang="en-US" dirty="0" smtClean="0"/>
              <a:t>in this kind of data</a:t>
            </a:r>
          </a:p>
          <a:p>
            <a:r>
              <a:rPr lang="en-US" dirty="0"/>
              <a:t>In Twitter, every tweet </a:t>
            </a:r>
            <a:r>
              <a:rPr lang="en-US" dirty="0" smtClean="0"/>
              <a:t>are very </a:t>
            </a:r>
            <a:r>
              <a:rPr lang="en-US" dirty="0"/>
              <a:t>short (140 characters limit) but various, it’s difficult to</a:t>
            </a:r>
          </a:p>
          <a:p>
            <a:pPr marL="152396" indent="0">
              <a:buNone/>
            </a:pPr>
            <a:r>
              <a:rPr lang="en-US" dirty="0"/>
              <a:t>	classify and cluster</a:t>
            </a:r>
            <a:r>
              <a:rPr lang="en-US" dirty="0" smtClean="0"/>
              <a:t>.</a:t>
            </a:r>
          </a:p>
          <a:p>
            <a:r>
              <a:rPr lang="en-US" dirty="0" smtClean="0"/>
              <a:t>Because of the data amount and content variance, maybe we can Consider </a:t>
            </a:r>
            <a:r>
              <a:rPr lang="en-US" dirty="0"/>
              <a:t>about </a:t>
            </a:r>
            <a:r>
              <a:rPr lang="en-US" dirty="0" smtClean="0"/>
              <a:t>using cloud platform to do the distributed training, especially for real time analysis</a:t>
            </a:r>
          </a:p>
          <a:p>
            <a:r>
              <a:rPr lang="en-US" dirty="0" smtClean="0"/>
              <a:t>AWS has the platform in their cloud infrastructure, can deal with the data parallelism and model parallelism, using YARN , </a:t>
            </a:r>
            <a:r>
              <a:rPr lang="en-US" dirty="0" err="1" smtClean="0"/>
              <a:t>TensorFlow</a:t>
            </a:r>
            <a:r>
              <a:rPr lang="en-US" dirty="0" smtClean="0"/>
              <a:t> , </a:t>
            </a:r>
            <a:r>
              <a:rPr lang="en-US" dirty="0" err="1" smtClean="0"/>
              <a:t>Kinesis,EMR</a:t>
            </a:r>
            <a:r>
              <a:rPr lang="en-US" dirty="0" smtClean="0"/>
              <a:t> ,etc..</a:t>
            </a:r>
            <a:endParaRPr lang="en-US" dirty="0"/>
          </a:p>
        </p:txBody>
      </p:sp>
    </p:spTree>
    <p:extLst>
      <p:ext uri="{BB962C8B-B14F-4D97-AF65-F5344CB8AC3E}">
        <p14:creationId xmlns:p14="http://schemas.microsoft.com/office/powerpoint/2010/main" val="3986854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www.nbcnews.com/storyline/hacking-in-america/what-forged-cookie-how-did-it-allow-hackers-get-my-n721866</a:t>
            </a:r>
            <a:endParaRPr lang="en-US" dirty="0" smtClean="0"/>
          </a:p>
          <a:p>
            <a:r>
              <a:rPr lang="en-US" dirty="0">
                <a:hlinkClick r:id="rId3"/>
              </a:rPr>
              <a:t>https://www.engadget.com/2017/03/01/yahoo-hackers-accessed-32-million-accounts-with-forged-cookies</a:t>
            </a:r>
            <a:r>
              <a:rPr lang="en-US" dirty="0" smtClean="0">
                <a:hlinkClick r:id="rId3"/>
              </a:rPr>
              <a:t>/</a:t>
            </a:r>
            <a:endParaRPr lang="en-US" dirty="0" smtClean="0"/>
          </a:p>
          <a:p>
            <a:r>
              <a:rPr lang="en-US" dirty="0">
                <a:hlinkClick r:id="rId4"/>
              </a:rPr>
              <a:t>https://www.wired.com/story/yahoo-breach-three-billion-accounts</a:t>
            </a:r>
            <a:r>
              <a:rPr lang="en-US" dirty="0" smtClean="0">
                <a:hlinkClick r:id="rId4"/>
              </a:rPr>
              <a:t>/</a:t>
            </a:r>
            <a:endParaRPr lang="en-US" dirty="0" smtClean="0"/>
          </a:p>
          <a:p>
            <a:r>
              <a:rPr lang="en-US" dirty="0">
                <a:hlinkClick r:id="rId5"/>
              </a:rPr>
              <a:t>http://fortune.com/2016/12/19/yahoo-hack-cyber-security</a:t>
            </a:r>
            <a:r>
              <a:rPr lang="en-US" dirty="0" smtClean="0">
                <a:hlinkClick r:id="rId5"/>
              </a:rPr>
              <a:t>/</a:t>
            </a:r>
            <a:endParaRPr lang="en-US" dirty="0" smtClean="0"/>
          </a:p>
          <a:p>
            <a:r>
              <a:rPr lang="en-US" dirty="0">
                <a:hlinkClick r:id="rId6"/>
              </a:rPr>
              <a:t>https://</a:t>
            </a:r>
            <a:r>
              <a:rPr lang="en-US" dirty="0" smtClean="0">
                <a:hlinkClick r:id="rId6"/>
              </a:rPr>
              <a:t>www.csoonline.com/article/3180762/data-breach/inside-the-russian-hack-of-yahoo-how-they-did-it.html</a:t>
            </a:r>
            <a:endParaRPr lang="en-US" dirty="0"/>
          </a:p>
        </p:txBody>
      </p:sp>
    </p:spTree>
    <p:extLst>
      <p:ext uri="{BB962C8B-B14F-4D97-AF65-F5344CB8AC3E}">
        <p14:creationId xmlns:p14="http://schemas.microsoft.com/office/powerpoint/2010/main" val="417974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16"/>
          <p:cNvPicPr preferRelativeResize="0"/>
          <p:nvPr/>
        </p:nvPicPr>
        <p:blipFill>
          <a:blip r:embed="rId2">
            <a:alphaModFix/>
          </a:blip>
          <a:stretch>
            <a:fillRect/>
          </a:stretch>
        </p:blipFill>
        <p:spPr>
          <a:xfrm>
            <a:off x="867177" y="1246025"/>
            <a:ext cx="9144000" cy="4572012"/>
          </a:xfrm>
          <a:prstGeom prst="rect">
            <a:avLst/>
          </a:prstGeom>
          <a:noFill/>
          <a:ln>
            <a:noFill/>
          </a:ln>
        </p:spPr>
      </p:pic>
    </p:spTree>
    <p:extLst>
      <p:ext uri="{BB962C8B-B14F-4D97-AF65-F5344CB8AC3E}">
        <p14:creationId xmlns:p14="http://schemas.microsoft.com/office/powerpoint/2010/main" val="96374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collection</a:t>
            </a:r>
            <a:endParaRPr lang="en-US" dirty="0"/>
          </a:p>
        </p:txBody>
      </p:sp>
      <p:sp>
        <p:nvSpPr>
          <p:cNvPr id="3" name="Text Placeholder 2"/>
          <p:cNvSpPr>
            <a:spLocks noGrp="1"/>
          </p:cNvSpPr>
          <p:nvPr>
            <p:ph type="body" idx="1"/>
          </p:nvPr>
        </p:nvSpPr>
        <p:spPr>
          <a:xfrm>
            <a:off x="415600" y="1536633"/>
            <a:ext cx="11360800" cy="5057350"/>
          </a:xfrm>
        </p:spPr>
        <p:txBody>
          <a:bodyPr>
            <a:normAutofit fontScale="92500" lnSpcReduction="20000"/>
          </a:bodyPr>
          <a:lstStyle/>
          <a:p>
            <a:r>
              <a:rPr lang="en-US" sz="2800" dirty="0" smtClean="0"/>
              <a:t>Twitter API</a:t>
            </a:r>
          </a:p>
          <a:p>
            <a:pPr lvl="1"/>
            <a:r>
              <a:rPr lang="en-US" sz="2600" dirty="0" smtClean="0"/>
              <a:t>Restful API </a:t>
            </a:r>
          </a:p>
          <a:p>
            <a:pPr lvl="2"/>
            <a:r>
              <a:rPr lang="en-US" sz="2600" dirty="0" smtClean="0">
                <a:solidFill>
                  <a:schemeClr val="tx1"/>
                </a:solidFill>
                <a:hlinkClick r:id="rId2"/>
              </a:rPr>
              <a:t>https</a:t>
            </a:r>
            <a:r>
              <a:rPr lang="en-US" sz="2600" dirty="0">
                <a:solidFill>
                  <a:schemeClr val="tx1"/>
                </a:solidFill>
                <a:hlinkClick r:id="rId2"/>
              </a:rPr>
              <a:t>://</a:t>
            </a:r>
            <a:r>
              <a:rPr lang="en-US" sz="2600" dirty="0" smtClean="0">
                <a:solidFill>
                  <a:schemeClr val="tx1"/>
                </a:solidFill>
                <a:hlinkClick r:id="rId2"/>
              </a:rPr>
              <a:t>api.twitter.com/1.1/search/tweets.json</a:t>
            </a:r>
            <a:endParaRPr lang="en-US" sz="2400" dirty="0" smtClean="0">
              <a:solidFill>
                <a:schemeClr val="tx1"/>
              </a:solidFill>
            </a:endParaRPr>
          </a:p>
          <a:p>
            <a:pPr lvl="1"/>
            <a:r>
              <a:rPr lang="en-US" sz="2600" dirty="0" smtClean="0"/>
              <a:t>JSON format</a:t>
            </a:r>
          </a:p>
          <a:p>
            <a:pPr lvl="2"/>
            <a:r>
              <a:rPr lang="en-US" sz="1700" dirty="0">
                <a:solidFill>
                  <a:schemeClr val="tx1"/>
                </a:solidFill>
              </a:rPr>
              <a:t>{ "</a:t>
            </a:r>
            <a:r>
              <a:rPr lang="en-US" sz="1700" dirty="0" err="1">
                <a:solidFill>
                  <a:schemeClr val="tx1"/>
                </a:solidFill>
              </a:rPr>
              <a:t>created_at</a:t>
            </a:r>
            <a:r>
              <a:rPr lang="en-US" sz="1700" dirty="0">
                <a:solidFill>
                  <a:schemeClr val="tx1"/>
                </a:solidFill>
              </a:rPr>
              <a:t>": "Thu Apr 06 15:24:15 +0000 2017", "</a:t>
            </a:r>
            <a:r>
              <a:rPr lang="en-US" sz="1700" dirty="0" err="1">
                <a:solidFill>
                  <a:schemeClr val="tx1"/>
                </a:solidFill>
              </a:rPr>
              <a:t>id_str</a:t>
            </a:r>
            <a:r>
              <a:rPr lang="en-US" sz="1700" dirty="0">
                <a:solidFill>
                  <a:schemeClr val="tx1"/>
                </a:solidFill>
              </a:rPr>
              <a:t>": "850006245121695744</a:t>
            </a:r>
            <a:r>
              <a:rPr lang="en-US" sz="1700" dirty="0" smtClean="0">
                <a:solidFill>
                  <a:schemeClr val="tx1"/>
                </a:solidFill>
              </a:rPr>
              <a:t>",….}</a:t>
            </a:r>
            <a:endParaRPr lang="en-US" sz="1700" dirty="0" smtClean="0">
              <a:solidFill>
                <a:schemeClr val="tx1"/>
              </a:solidFill>
            </a:endParaRPr>
          </a:p>
          <a:p>
            <a:pPr lvl="1"/>
            <a:r>
              <a:rPr lang="en-US" sz="2600" dirty="0" smtClean="0"/>
              <a:t>Search API for history data</a:t>
            </a:r>
          </a:p>
          <a:p>
            <a:pPr lvl="1"/>
            <a:r>
              <a:rPr lang="en-US" sz="2600" dirty="0" smtClean="0"/>
              <a:t>Stream API for nearly real time data-low </a:t>
            </a:r>
            <a:r>
              <a:rPr lang="en-US" sz="2600" dirty="0" smtClean="0"/>
              <a:t>latency</a:t>
            </a:r>
            <a:endParaRPr lang="en-US" sz="2600" dirty="0" smtClean="0"/>
          </a:p>
          <a:p>
            <a:pPr lvl="1"/>
            <a:r>
              <a:rPr lang="en-US" sz="2600" dirty="0" smtClean="0"/>
              <a:t>Can use API mode (OAuth) and user mode</a:t>
            </a:r>
          </a:p>
          <a:p>
            <a:pPr lvl="1"/>
            <a:r>
              <a:rPr lang="en-US" sz="2600" dirty="0" smtClean="0"/>
              <a:t>Will have time rate limit</a:t>
            </a:r>
          </a:p>
          <a:p>
            <a:pPr lvl="1"/>
            <a:endParaRPr lang="en-US" sz="2600" dirty="0" smtClean="0"/>
          </a:p>
        </p:txBody>
      </p:sp>
    </p:spTree>
    <p:extLst>
      <p:ext uri="{BB962C8B-B14F-4D97-AF65-F5344CB8AC3E}">
        <p14:creationId xmlns:p14="http://schemas.microsoft.com/office/powerpoint/2010/main" val="78518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preprocessing</a:t>
            </a:r>
          </a:p>
        </p:txBody>
      </p:sp>
      <p:sp>
        <p:nvSpPr>
          <p:cNvPr id="3" name="Text Placeholder 2"/>
          <p:cNvSpPr>
            <a:spLocks noGrp="1"/>
          </p:cNvSpPr>
          <p:nvPr>
            <p:ph type="body" idx="1"/>
          </p:nvPr>
        </p:nvSpPr>
        <p:spPr>
          <a:xfrm>
            <a:off x="415600" y="1356967"/>
            <a:ext cx="11360800" cy="2247967"/>
          </a:xfrm>
        </p:spPr>
        <p:txBody>
          <a:bodyPr>
            <a:normAutofit lnSpcReduction="10000"/>
          </a:bodyPr>
          <a:lstStyle/>
          <a:p>
            <a:r>
              <a:rPr lang="en-US" sz="2800" dirty="0" smtClean="0"/>
              <a:t>Twitter4j </a:t>
            </a:r>
          </a:p>
          <a:p>
            <a:pPr lvl="1"/>
            <a:r>
              <a:rPr lang="en-US" sz="2600" dirty="0" smtClean="0"/>
              <a:t>Java library for twitter API</a:t>
            </a:r>
          </a:p>
          <a:p>
            <a:pPr lvl="1"/>
            <a:r>
              <a:rPr lang="en-US" sz="2600" dirty="0" smtClean="0"/>
              <a:t>Use multi </a:t>
            </a:r>
            <a:r>
              <a:rPr lang="en-US" sz="2600" dirty="0" smtClean="0"/>
              <a:t>thread and call back function </a:t>
            </a:r>
            <a:r>
              <a:rPr lang="en-US" sz="2600" dirty="0" smtClean="0"/>
              <a:t>to implement </a:t>
            </a:r>
            <a:r>
              <a:rPr lang="en-US" sz="2600" dirty="0" smtClean="0"/>
              <a:t>asynchronous mechanism</a:t>
            </a:r>
          </a:p>
          <a:p>
            <a:pPr lvl="1"/>
            <a:endParaRPr lang="en-US" sz="2600" dirty="0" smtClean="0"/>
          </a:p>
        </p:txBody>
      </p:sp>
      <p:pic>
        <p:nvPicPr>
          <p:cNvPr id="4" name="Picture 3"/>
          <p:cNvPicPr>
            <a:picLocks noChangeAspect="1"/>
          </p:cNvPicPr>
          <p:nvPr/>
        </p:nvPicPr>
        <p:blipFill>
          <a:blip r:embed="rId2"/>
          <a:stretch>
            <a:fillRect/>
          </a:stretch>
        </p:blipFill>
        <p:spPr>
          <a:xfrm>
            <a:off x="3424103" y="3604934"/>
            <a:ext cx="7534275" cy="3403600"/>
          </a:xfrm>
          <a:prstGeom prst="rect">
            <a:avLst/>
          </a:prstGeom>
        </p:spPr>
      </p:pic>
    </p:spTree>
    <p:extLst>
      <p:ext uri="{BB962C8B-B14F-4D97-AF65-F5344CB8AC3E}">
        <p14:creationId xmlns:p14="http://schemas.microsoft.com/office/powerpoint/2010/main" val="80113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zh-TW" b="1">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61" name="Shape 6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US" sz="3200" dirty="0" smtClean="0"/>
              <a:t>Data collection </a:t>
            </a:r>
            <a:endParaRPr lang="en-US" sz="3200" dirty="0" smtClean="0"/>
          </a:p>
          <a:p>
            <a:r>
              <a:rPr lang="en-US" sz="3200" dirty="0" smtClean="0"/>
              <a:t>Classification</a:t>
            </a:r>
          </a:p>
          <a:p>
            <a:pPr lvl="1"/>
            <a:r>
              <a:rPr lang="en-US" sz="2800" dirty="0">
                <a:solidFill>
                  <a:srgbClr val="FF0000"/>
                </a:solidFill>
              </a:rPr>
              <a:t>preprocessing</a:t>
            </a:r>
          </a:p>
          <a:p>
            <a:pPr lvl="1"/>
            <a:r>
              <a:rPr lang="en-US" sz="3000" dirty="0" smtClean="0"/>
              <a:t>Data mining</a:t>
            </a:r>
            <a:endParaRPr lang="en-US" sz="3000" dirty="0" smtClean="0"/>
          </a:p>
          <a:p>
            <a:r>
              <a:rPr lang="en-US" sz="3200" dirty="0"/>
              <a:t>Text mining-first time</a:t>
            </a:r>
          </a:p>
          <a:p>
            <a:r>
              <a:rPr lang="en-US" sz="3200" dirty="0"/>
              <a:t>Text mining-second time</a:t>
            </a:r>
          </a:p>
          <a:p>
            <a:r>
              <a:rPr lang="en-US" sz="3200" dirty="0" smtClean="0"/>
              <a:t>conclusion</a:t>
            </a:r>
            <a:endParaRPr sz="3200" dirty="0"/>
          </a:p>
        </p:txBody>
      </p:sp>
    </p:spTree>
    <p:extLst>
      <p:ext uri="{BB962C8B-B14F-4D97-AF65-F5344CB8AC3E}">
        <p14:creationId xmlns:p14="http://schemas.microsoft.com/office/powerpoint/2010/main" val="25497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Text Placeholder 2"/>
          <p:cNvSpPr>
            <a:spLocks noGrp="1"/>
          </p:cNvSpPr>
          <p:nvPr>
            <p:ph type="body" idx="1"/>
          </p:nvPr>
        </p:nvSpPr>
        <p:spPr/>
        <p:txBody>
          <a:bodyPr>
            <a:normAutofit fontScale="92500" lnSpcReduction="20000"/>
          </a:bodyPr>
          <a:lstStyle/>
          <a:p>
            <a:r>
              <a:rPr lang="en-US" sz="2800" dirty="0"/>
              <a:t>Twitter data</a:t>
            </a:r>
          </a:p>
          <a:p>
            <a:pPr lvl="1"/>
            <a:r>
              <a:rPr lang="en-US" sz="2600" dirty="0"/>
              <a:t>Collection time </a:t>
            </a:r>
            <a:endParaRPr lang="en-US" sz="2600" dirty="0" smtClean="0"/>
          </a:p>
          <a:p>
            <a:pPr lvl="2"/>
            <a:r>
              <a:rPr lang="en-US" sz="2400" dirty="0" smtClean="0"/>
              <a:t>7/23/2017 02:02:51~06:50:30</a:t>
            </a:r>
          </a:p>
          <a:p>
            <a:pPr lvl="2"/>
            <a:r>
              <a:rPr lang="en-US" sz="2400" dirty="0" smtClean="0"/>
              <a:t>7/24/2017 02:10:15~02:58:10</a:t>
            </a:r>
            <a:endParaRPr lang="en-US" sz="2400" dirty="0"/>
          </a:p>
          <a:p>
            <a:pPr lvl="1"/>
            <a:r>
              <a:rPr lang="en-US" sz="2600" dirty="0"/>
              <a:t>Data collected keyword : </a:t>
            </a:r>
            <a:r>
              <a:rPr lang="en-US" sz="2600" dirty="0" err="1"/>
              <a:t>Nba</a:t>
            </a:r>
            <a:r>
              <a:rPr lang="en-US" sz="2600" dirty="0"/>
              <a:t>, Spurs </a:t>
            </a:r>
          </a:p>
          <a:p>
            <a:pPr lvl="1"/>
            <a:r>
              <a:rPr lang="en-US" sz="2600" dirty="0"/>
              <a:t>Data collected </a:t>
            </a:r>
            <a:r>
              <a:rPr lang="en-US" sz="2600" dirty="0" smtClean="0"/>
              <a:t>amount</a:t>
            </a:r>
          </a:p>
          <a:p>
            <a:pPr lvl="2"/>
            <a:r>
              <a:rPr lang="en-US" sz="2400" dirty="0" smtClean="0"/>
              <a:t>First time:  1242</a:t>
            </a:r>
          </a:p>
          <a:p>
            <a:pPr lvl="2"/>
            <a:r>
              <a:rPr lang="en-US" sz="2400" dirty="0" smtClean="0">
                <a:sym typeface="Wingdings" panose="05000000000000000000" pitchFamily="2" charset="2"/>
              </a:rPr>
              <a:t>Second time: 7873</a:t>
            </a:r>
            <a:endParaRPr lang="en-US" sz="2400" dirty="0"/>
          </a:p>
          <a:p>
            <a:pPr lvl="2"/>
            <a:endParaRPr lang="en-US" dirty="0"/>
          </a:p>
        </p:txBody>
      </p:sp>
    </p:spTree>
    <p:extLst>
      <p:ext uri="{BB962C8B-B14F-4D97-AF65-F5344CB8AC3E}">
        <p14:creationId xmlns:p14="http://schemas.microsoft.com/office/powerpoint/2010/main" val="409832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Text Placeholder 2"/>
          <p:cNvSpPr>
            <a:spLocks noGrp="1"/>
          </p:cNvSpPr>
          <p:nvPr>
            <p:ph type="body" idx="1"/>
          </p:nvPr>
        </p:nvSpPr>
        <p:spPr/>
        <p:txBody>
          <a:bodyPr/>
          <a:lstStyle/>
          <a:p>
            <a:r>
              <a:rPr lang="en-US" dirty="0" smtClean="0"/>
              <a:t>Data format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07319093"/>
              </p:ext>
            </p:extLst>
          </p:nvPr>
        </p:nvGraphicFramePr>
        <p:xfrm>
          <a:off x="1119116" y="2033516"/>
          <a:ext cx="8379727" cy="4353638"/>
        </p:xfrm>
        <a:graphic>
          <a:graphicData uri="http://schemas.openxmlformats.org/drawingml/2006/table">
            <a:tbl>
              <a:tblPr firstRow="1" firstCol="1" bandRow="1">
                <a:tableStyleId>{5C22544A-7EE6-4342-B048-85BDC9FD1C3A}</a:tableStyleId>
              </a:tblPr>
              <a:tblGrid>
                <a:gridCol w="2474984">
                  <a:extLst>
                    <a:ext uri="{9D8B030D-6E8A-4147-A177-3AD203B41FA5}">
                      <a16:colId xmlns:a16="http://schemas.microsoft.com/office/drawing/2014/main" val="1935420007"/>
                    </a:ext>
                  </a:extLst>
                </a:gridCol>
                <a:gridCol w="3314700">
                  <a:extLst>
                    <a:ext uri="{9D8B030D-6E8A-4147-A177-3AD203B41FA5}">
                      <a16:colId xmlns:a16="http://schemas.microsoft.com/office/drawing/2014/main" val="4030695340"/>
                    </a:ext>
                  </a:extLst>
                </a:gridCol>
                <a:gridCol w="2590043">
                  <a:extLst>
                    <a:ext uri="{9D8B030D-6E8A-4147-A177-3AD203B41FA5}">
                      <a16:colId xmlns:a16="http://schemas.microsoft.com/office/drawing/2014/main" val="1174949995"/>
                    </a:ext>
                  </a:extLst>
                </a:gridCol>
              </a:tblGrid>
              <a:tr h="563943">
                <a:tc>
                  <a:txBody>
                    <a:bodyPr/>
                    <a:lstStyle/>
                    <a:p>
                      <a:pPr marL="457200" marR="0">
                        <a:lnSpc>
                          <a:spcPct val="107000"/>
                        </a:lnSpc>
                        <a:spcBef>
                          <a:spcPts val="0"/>
                        </a:spcBef>
                        <a:spcAft>
                          <a:spcPts val="800"/>
                        </a:spcAft>
                      </a:pPr>
                      <a:r>
                        <a:rPr lang="en-US" sz="1800">
                          <a:solidFill>
                            <a:schemeClr val="tx1"/>
                          </a:solidFill>
                          <a:effectLst/>
                        </a:rPr>
                        <a:t>attributes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a:t>
                      </a:r>
                      <a:r>
                        <a:rPr lang="en-US" sz="18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source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457200" marR="0" indent="0" algn="l" defTabSz="457200" rtl="0" eaLnBrk="1" fontAlgn="auto" latinLnBrk="0" hangingPunct="1">
                        <a:lnSpc>
                          <a:spcPct val="107000"/>
                        </a:lnSpc>
                        <a:spcBef>
                          <a:spcPts val="0"/>
                        </a:spcBef>
                        <a:spcAft>
                          <a:spcPts val="800"/>
                        </a:spcAft>
                        <a:buClrTx/>
                        <a:buSzTx/>
                        <a:buFontTx/>
                        <a:buNone/>
                        <a:tabLst/>
                        <a:defRPr/>
                      </a:pPr>
                      <a:r>
                        <a:rPr lang="en-US" sz="1800" dirty="0" smtClean="0">
                          <a:solidFill>
                            <a:schemeClr val="tx1"/>
                          </a:solidFill>
                          <a:effectLst/>
                        </a:rPr>
                        <a:t>types</a:t>
                      </a:r>
                      <a:endParaRPr lang="en-US"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41994501"/>
                  </a:ext>
                </a:extLst>
              </a:tr>
              <a:tr h="541385">
                <a:tc>
                  <a:txBody>
                    <a:bodyPr/>
                    <a:lstStyle/>
                    <a:p>
                      <a:pPr marL="457200" marR="0">
                        <a:lnSpc>
                          <a:spcPct val="107000"/>
                        </a:lnSpc>
                        <a:spcBef>
                          <a:spcPts val="0"/>
                        </a:spcBef>
                        <a:spcAft>
                          <a:spcPts val="800"/>
                        </a:spcAft>
                      </a:pPr>
                      <a:r>
                        <a:rPr lang="en-US" sz="1800" b="1" kern="1200" dirty="0" err="1" smtClean="0">
                          <a:solidFill>
                            <a:schemeClr val="tx1"/>
                          </a:solidFill>
                          <a:latin typeface="+mn-lt"/>
                          <a:ea typeface="+mn-ea"/>
                          <a:cs typeface="+mn-cs"/>
                        </a:rPr>
                        <a:t>FavouritesCount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Number(ratio)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2211068"/>
                  </a:ext>
                </a:extLst>
              </a:tr>
              <a:tr h="541385">
                <a:tc>
                  <a:txBody>
                    <a:bodyPr/>
                    <a:lstStyle/>
                    <a:p>
                      <a:pPr marL="457200" marR="0">
                        <a:lnSpc>
                          <a:spcPct val="107000"/>
                        </a:lnSpc>
                        <a:spcBef>
                          <a:spcPts val="0"/>
                        </a:spcBef>
                        <a:spcAft>
                          <a:spcPts val="800"/>
                        </a:spcAft>
                      </a:pPr>
                      <a:r>
                        <a:rPr lang="en-US" sz="1800" b="1" kern="1200" dirty="0" err="1" smtClean="0">
                          <a:solidFill>
                            <a:schemeClr val="tx1"/>
                          </a:solidFill>
                          <a:latin typeface="+mn-lt"/>
                          <a:ea typeface="+mn-ea"/>
                          <a:cs typeface="+mn-cs"/>
                        </a:rPr>
                        <a:t>FriendsCount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Number(ratio)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94967"/>
                  </a:ext>
                </a:extLst>
              </a:tr>
              <a:tr h="541385">
                <a:tc>
                  <a:txBody>
                    <a:bodyPr/>
                    <a:lstStyle/>
                    <a:p>
                      <a:pPr marL="457200" marR="0">
                        <a:lnSpc>
                          <a:spcPct val="107000"/>
                        </a:lnSpc>
                        <a:spcBef>
                          <a:spcPts val="0"/>
                        </a:spcBef>
                        <a:spcAft>
                          <a:spcPts val="800"/>
                        </a:spcAft>
                      </a:pPr>
                      <a:r>
                        <a:rPr lang="en-US" sz="1800" b="1" kern="1200" dirty="0" err="1" smtClean="0">
                          <a:solidFill>
                            <a:schemeClr val="tx1"/>
                          </a:solidFill>
                          <a:latin typeface="+mn-lt"/>
                          <a:ea typeface="+mn-ea"/>
                          <a:cs typeface="+mn-cs"/>
                        </a:rPr>
                        <a:t>FriendsCount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Number(ratio)</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13664"/>
                  </a:ext>
                </a:extLst>
              </a:tr>
              <a:tr h="541385">
                <a:tc>
                  <a:txBody>
                    <a:bodyPr/>
                    <a:lstStyle/>
                    <a:p>
                      <a:pPr marL="457200" marR="0">
                        <a:lnSpc>
                          <a:spcPct val="107000"/>
                        </a:lnSpc>
                        <a:spcBef>
                          <a:spcPts val="0"/>
                        </a:spcBef>
                        <a:spcAft>
                          <a:spcPts val="800"/>
                        </a:spcAft>
                      </a:pPr>
                      <a:r>
                        <a:rPr lang="en-US" sz="1800" b="1" kern="1200" dirty="0" err="1" smtClean="0">
                          <a:solidFill>
                            <a:schemeClr val="tx1"/>
                          </a:solidFill>
                          <a:latin typeface="+mn-lt"/>
                          <a:ea typeface="+mn-ea"/>
                          <a:cs typeface="+mn-cs"/>
                        </a:rPr>
                        <a:t>isVerified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Boolean(binary)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795048"/>
                  </a:ext>
                </a:extLst>
              </a:tr>
              <a:tr h="541385">
                <a:tc>
                  <a:txBody>
                    <a:bodyPr/>
                    <a:lstStyle/>
                    <a:p>
                      <a:pPr marL="457200" marR="0">
                        <a:lnSpc>
                          <a:spcPct val="107000"/>
                        </a:lnSpc>
                        <a:spcBef>
                          <a:spcPts val="0"/>
                        </a:spcBef>
                        <a:spcAft>
                          <a:spcPts val="800"/>
                        </a:spcAft>
                      </a:pPr>
                      <a:r>
                        <a:rPr lang="en-US" sz="1800" b="1" kern="1200" dirty="0" err="1" smtClean="0">
                          <a:solidFill>
                            <a:schemeClr val="tx1"/>
                          </a:solidFill>
                          <a:latin typeface="+mn-lt"/>
                          <a:ea typeface="+mn-ea"/>
                          <a:cs typeface="+mn-cs"/>
                        </a:rPr>
                        <a:t>isTranslator</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Date(binary)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42851"/>
                  </a:ext>
                </a:extLst>
              </a:tr>
              <a:tr h="541385">
                <a:tc>
                  <a:txBody>
                    <a:bodyPr/>
                    <a:lstStyle/>
                    <a:p>
                      <a:pPr marL="457200" marR="0">
                        <a:lnSpc>
                          <a:spcPct val="107000"/>
                        </a:lnSpc>
                        <a:spcBef>
                          <a:spcPts val="0"/>
                        </a:spcBef>
                        <a:spcAft>
                          <a:spcPts val="800"/>
                        </a:spcAft>
                      </a:pPr>
                      <a:r>
                        <a:rPr lang="en-US" sz="1800" b="1" kern="1200" dirty="0" smtClean="0">
                          <a:solidFill>
                            <a:schemeClr val="tx1"/>
                          </a:solidFill>
                          <a:latin typeface="+mn-lt"/>
                          <a:ea typeface="+mn-ea"/>
                          <a:cs typeface="+mn-cs"/>
                        </a:rPr>
                        <a:t>location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String(nominal)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968871"/>
                  </a:ext>
                </a:extLst>
              </a:tr>
              <a:tr h="541385">
                <a:tc>
                  <a:txBody>
                    <a:bodyPr/>
                    <a:lstStyle/>
                    <a:p>
                      <a:pPr marL="457200" marR="0">
                        <a:lnSpc>
                          <a:spcPct val="107000"/>
                        </a:lnSpc>
                        <a:spcBef>
                          <a:spcPts val="0"/>
                        </a:spcBef>
                        <a:spcAft>
                          <a:spcPts val="800"/>
                        </a:spcAft>
                      </a:pPr>
                      <a:r>
                        <a:rPr lang="en-US" sz="1800" b="1" kern="1200" dirty="0" smtClean="0">
                          <a:solidFill>
                            <a:schemeClr val="tx1"/>
                          </a:solidFill>
                          <a:latin typeface="+mn-lt"/>
                          <a:ea typeface="+mn-ea"/>
                          <a:cs typeface="+mn-cs"/>
                        </a:rPr>
                        <a:t>Lang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user who sent the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Times New Roman" panose="02020603050405020304" pitchFamily="18" charset="0"/>
                          <a:cs typeface="Times New Roman" panose="02020603050405020304" pitchFamily="18" charset="0"/>
                        </a:rPr>
                        <a:t>String(nominal)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5613677"/>
                  </a:ext>
                </a:extLst>
              </a:tr>
            </a:tbl>
          </a:graphicData>
        </a:graphic>
      </p:graphicFrame>
    </p:spTree>
    <p:extLst>
      <p:ext uri="{BB962C8B-B14F-4D97-AF65-F5344CB8AC3E}">
        <p14:creationId xmlns:p14="http://schemas.microsoft.com/office/powerpoint/2010/main" val="401481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20134079"/>
              </p:ext>
            </p:extLst>
          </p:nvPr>
        </p:nvGraphicFramePr>
        <p:xfrm>
          <a:off x="1119116" y="1356967"/>
          <a:ext cx="8379726" cy="5293804"/>
        </p:xfrm>
        <a:graphic>
          <a:graphicData uri="http://schemas.openxmlformats.org/drawingml/2006/table">
            <a:tbl>
              <a:tblPr firstRow="1" firstCol="1" bandRow="1">
                <a:tableStyleId>{5C22544A-7EE6-4342-B048-85BDC9FD1C3A}</a:tableStyleId>
              </a:tblPr>
              <a:tblGrid>
                <a:gridCol w="4189863">
                  <a:extLst>
                    <a:ext uri="{9D8B030D-6E8A-4147-A177-3AD203B41FA5}">
                      <a16:colId xmlns:a16="http://schemas.microsoft.com/office/drawing/2014/main" val="1935420007"/>
                    </a:ext>
                  </a:extLst>
                </a:gridCol>
                <a:gridCol w="4189863">
                  <a:extLst>
                    <a:ext uri="{9D8B030D-6E8A-4147-A177-3AD203B41FA5}">
                      <a16:colId xmlns:a16="http://schemas.microsoft.com/office/drawing/2014/main" val="4030695340"/>
                    </a:ext>
                  </a:extLst>
                </a:gridCol>
              </a:tblGrid>
              <a:tr h="563943">
                <a:tc>
                  <a:txBody>
                    <a:bodyPr/>
                    <a:lstStyle/>
                    <a:p>
                      <a:pPr marL="457200" marR="0">
                        <a:lnSpc>
                          <a:spcPct val="107000"/>
                        </a:lnSpc>
                        <a:spcBef>
                          <a:spcPts val="0"/>
                        </a:spcBef>
                        <a:spcAft>
                          <a:spcPts val="800"/>
                        </a:spcAft>
                      </a:pPr>
                      <a:r>
                        <a:rPr lang="en-US"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tasks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457200" marR="0">
                        <a:lnSpc>
                          <a:spcPct val="107000"/>
                        </a:lnSpc>
                        <a:spcBef>
                          <a:spcPts val="0"/>
                        </a:spcBef>
                        <a:spcAft>
                          <a:spcPts val="800"/>
                        </a:spcAft>
                      </a:pPr>
                      <a:r>
                        <a:rPr lang="en-US"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Choose</a:t>
                      </a:r>
                      <a:r>
                        <a:rPr lang="en-US" sz="1800" baseline="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tasks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41994501"/>
                  </a:ext>
                </a:extLst>
              </a:tr>
              <a:tr h="541385">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cleaning—missing data</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Global</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constant</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 unknown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2211068"/>
                  </a:ext>
                </a:extLst>
              </a:tr>
              <a:tr h="541385">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cleaning---noisy data</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Z-score</a:t>
                      </a:r>
                    </a:p>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Delete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favoriteCount</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z-score&gt;3</a:t>
                      </a:r>
                    </a:p>
                    <a:p>
                      <a:pPr marL="742950" marR="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Delete</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friendsCount</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z-score&gt;3</a:t>
                      </a:r>
                    </a:p>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Delete </a:t>
                      </a:r>
                      <a:r>
                        <a:rPr lang="en-US" sz="18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statusesCount</a:t>
                      </a: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z-score&gt;3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294967"/>
                  </a:ext>
                </a:extLst>
              </a:tr>
              <a:tr h="541385">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integration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Tuple duplication</a:t>
                      </a:r>
                    </a:p>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Delete duplicate Tweet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13664"/>
                  </a:ext>
                </a:extLst>
              </a:tr>
              <a:tr h="541385">
                <a:tc>
                  <a:txBody>
                    <a:bodyPr/>
                    <a:lstStyle/>
                    <a:p>
                      <a:pPr marL="457200" marR="0">
                        <a:lnSpc>
                          <a:spcPct val="107000"/>
                        </a:lnSpc>
                        <a:spcBef>
                          <a:spcPts val="0"/>
                        </a:spcBef>
                        <a:spcAft>
                          <a:spcPts val="800"/>
                        </a:spcAft>
                      </a:pPr>
                      <a:r>
                        <a:rPr lang="en-US" sz="1800" b="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b="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transformation</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marR="0" indent="-285750">
                        <a:lnSpc>
                          <a:spcPct val="107000"/>
                        </a:lnSpc>
                        <a:spcBef>
                          <a:spcPts val="0"/>
                        </a:spcBef>
                        <a:spcAft>
                          <a:spcPts val="800"/>
                        </a:spcAft>
                        <a:buFont typeface="Arial" panose="020B0604020202020204" pitchFamily="34" charset="0"/>
                        <a:buChar char="•"/>
                      </a:pPr>
                      <a:r>
                        <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Min-max normalization</a:t>
                      </a:r>
                    </a:p>
                    <a:p>
                      <a:pPr marL="742950" marR="0" indent="-285750">
                        <a:lnSpc>
                          <a:spcPct val="107000"/>
                        </a:lnSpc>
                        <a:spcBef>
                          <a:spcPts val="0"/>
                        </a:spcBef>
                        <a:spcAft>
                          <a:spcPts val="800"/>
                        </a:spcAft>
                        <a:buFont typeface="Arial" panose="020B0604020202020204" pitchFamily="34" charset="0"/>
                        <a:buChar char="•"/>
                      </a:pPr>
                      <a:r>
                        <a:rPr lang="en-US" sz="180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friendsCount</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indent="-285750">
                        <a:lnSpc>
                          <a:spcPct val="107000"/>
                        </a:lnSpc>
                        <a:spcBef>
                          <a:spcPts val="0"/>
                        </a:spcBef>
                        <a:spcAft>
                          <a:spcPts val="800"/>
                        </a:spcAft>
                        <a:buFont typeface="Arial" panose="020B0604020202020204" pitchFamily="34" charset="0"/>
                        <a:buChar char="•"/>
                      </a:pPr>
                      <a:r>
                        <a:rPr lang="en-US" sz="180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statusesCount</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Bin normalization</a:t>
                      </a:r>
                    </a:p>
                    <a:p>
                      <a:pPr marL="742950" marR="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baseline="0" dirty="0" err="1"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favoriteCount</a:t>
                      </a:r>
                      <a:r>
                        <a:rPr lang="en-US" sz="18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into 4 bins</a:t>
                      </a:r>
                      <a:endParaRPr lang="en-US"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795048"/>
                  </a:ext>
                </a:extLst>
              </a:tr>
            </a:tbl>
          </a:graphicData>
        </a:graphic>
      </p:graphicFrame>
    </p:spTree>
    <p:extLst>
      <p:ext uri="{BB962C8B-B14F-4D97-AF65-F5344CB8AC3E}">
        <p14:creationId xmlns:p14="http://schemas.microsoft.com/office/powerpoint/2010/main" val="36823407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13125</TotalTime>
  <Words>885</Words>
  <Application>Microsoft Office PowerPoint</Application>
  <PresentationFormat>Widescreen</PresentationFormat>
  <Paragraphs>193</Paragraphs>
  <Slides>32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微軟正黑體</vt:lpstr>
      <vt:lpstr>Arial</vt:lpstr>
      <vt:lpstr>Calibri</vt:lpstr>
      <vt:lpstr>Times New Roman</vt:lpstr>
      <vt:lpstr>Trebuchet MS</vt:lpstr>
      <vt:lpstr>Wingdings</vt:lpstr>
      <vt:lpstr>Wingdings 3</vt:lpstr>
      <vt:lpstr>Facet</vt:lpstr>
      <vt:lpstr> Data mining final Project -KDD from tweet data</vt:lpstr>
      <vt:lpstr>Outline</vt:lpstr>
      <vt:lpstr>Outline</vt:lpstr>
      <vt:lpstr>Data collection</vt:lpstr>
      <vt:lpstr>Data collection and preprocessing</vt:lpstr>
      <vt:lpstr>Outline</vt:lpstr>
      <vt:lpstr>preprocessing</vt:lpstr>
      <vt:lpstr>preprocessing</vt:lpstr>
      <vt:lpstr>preprocessing</vt:lpstr>
      <vt:lpstr>Outline</vt:lpstr>
      <vt:lpstr>Decision tree---classification by favorite counts</vt:lpstr>
      <vt:lpstr>evaluation</vt:lpstr>
      <vt:lpstr>Some learning</vt:lpstr>
      <vt:lpstr>Outline</vt:lpstr>
      <vt:lpstr>preprocessing</vt:lpstr>
      <vt:lpstr>Some learning</vt:lpstr>
      <vt:lpstr>Outline</vt:lpstr>
      <vt:lpstr>Text mining</vt:lpstr>
      <vt:lpstr>Text mining</vt:lpstr>
      <vt:lpstr>Text mining—frequency plot</vt:lpstr>
      <vt:lpstr>Some learning</vt:lpstr>
      <vt:lpstr>Outline</vt:lpstr>
      <vt:lpstr>preprocessing</vt:lpstr>
      <vt:lpstr>Text mining</vt:lpstr>
      <vt:lpstr>Text mining</vt:lpstr>
      <vt:lpstr>Text mining</vt:lpstr>
      <vt:lpstr>K-means</vt:lpstr>
      <vt:lpstr>Term term Adjacency Matrix graph</vt:lpstr>
      <vt:lpstr>Outline</vt:lpstr>
      <vt:lpstr>conclusion</vt:lpstr>
      <vt:lpstr>references</vt:lpstr>
      <vt:lpstr>PowerPoint Presentation</vt:lpstr>
    </vt:vector>
  </TitlesOfParts>
  <Company>Symantec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presentation skills</dc:title>
  <dc:creator>glo</dc:creator>
  <cp:lastModifiedBy>chou jim</cp:lastModifiedBy>
  <cp:revision>352</cp:revision>
  <dcterms:created xsi:type="dcterms:W3CDTF">2016-11-04T16:38:06Z</dcterms:created>
  <dcterms:modified xsi:type="dcterms:W3CDTF">2018-07-26T11:58:24Z</dcterms:modified>
</cp:coreProperties>
</file>