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5" r:id="rId2"/>
    <p:sldMasterId id="2147483762" r:id="rId3"/>
  </p:sldMasterIdLst>
  <p:sldIdLst>
    <p:sldId id="256" r:id="rId4"/>
    <p:sldId id="630" r:id="rId5"/>
    <p:sldId id="631" r:id="rId6"/>
    <p:sldId id="632" r:id="rId7"/>
    <p:sldId id="633" r:id="rId8"/>
    <p:sldId id="555" r:id="rId9"/>
    <p:sldId id="634" r:id="rId10"/>
    <p:sldId id="635" r:id="rId11"/>
    <p:sldId id="636" r:id="rId12"/>
    <p:sldId id="637" r:id="rId13"/>
    <p:sldId id="558" r:id="rId14"/>
    <p:sldId id="638" r:id="rId15"/>
    <p:sldId id="639" r:id="rId16"/>
    <p:sldId id="640" r:id="rId17"/>
    <p:sldId id="560" r:id="rId18"/>
    <p:sldId id="621" r:id="rId19"/>
    <p:sldId id="622" r:id="rId20"/>
    <p:sldId id="623" r:id="rId21"/>
    <p:sldId id="561" r:id="rId22"/>
    <p:sldId id="624" r:id="rId23"/>
    <p:sldId id="625" r:id="rId24"/>
    <p:sldId id="626" r:id="rId25"/>
    <p:sldId id="562" r:id="rId26"/>
    <p:sldId id="627" r:id="rId27"/>
    <p:sldId id="628" r:id="rId28"/>
    <p:sldId id="629" r:id="rId29"/>
    <p:sldId id="563" r:id="rId30"/>
    <p:sldId id="606" r:id="rId31"/>
    <p:sldId id="607" r:id="rId32"/>
    <p:sldId id="608" r:id="rId33"/>
    <p:sldId id="609" r:id="rId34"/>
    <p:sldId id="610" r:id="rId35"/>
    <p:sldId id="564" r:id="rId36"/>
    <p:sldId id="611" r:id="rId37"/>
    <p:sldId id="612" r:id="rId38"/>
    <p:sldId id="613" r:id="rId39"/>
    <p:sldId id="614" r:id="rId40"/>
    <p:sldId id="615" r:id="rId41"/>
    <p:sldId id="565" r:id="rId42"/>
    <p:sldId id="616" r:id="rId43"/>
    <p:sldId id="617" r:id="rId44"/>
    <p:sldId id="618" r:id="rId45"/>
    <p:sldId id="619" r:id="rId46"/>
    <p:sldId id="620" r:id="rId47"/>
    <p:sldId id="566" r:id="rId48"/>
    <p:sldId id="589" r:id="rId49"/>
    <p:sldId id="573" r:id="rId50"/>
    <p:sldId id="574" r:id="rId51"/>
    <p:sldId id="604" r:id="rId52"/>
    <p:sldId id="567" r:id="rId53"/>
    <p:sldId id="588" r:id="rId54"/>
    <p:sldId id="496" r:id="rId55"/>
    <p:sldId id="497" r:id="rId56"/>
    <p:sldId id="605" r:id="rId57"/>
    <p:sldId id="594" r:id="rId58"/>
    <p:sldId id="591" r:id="rId59"/>
    <p:sldId id="592" r:id="rId60"/>
    <p:sldId id="593" r:id="rId61"/>
    <p:sldId id="595" r:id="rId62"/>
    <p:sldId id="596" r:id="rId63"/>
    <p:sldId id="597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microsoft.com/office/2016/11/relationships/changesInfo" Target="changesInfos/changesInfo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세명" userId="3f3026fd3f846e20" providerId="LiveId" clId="{0D166837-9D61-4876-9738-57CE606731B7}"/>
    <pc:docChg chg="delSld modSld">
      <pc:chgData name="박 세명" userId="3f3026fd3f846e20" providerId="LiveId" clId="{0D166837-9D61-4876-9738-57CE606731B7}" dt="2023-02-13T06:35:24.208" v="18" actId="47"/>
      <pc:docMkLst>
        <pc:docMk/>
      </pc:docMkLst>
      <pc:sldChg chg="del">
        <pc:chgData name="박 세명" userId="3f3026fd3f846e20" providerId="LiveId" clId="{0D166837-9D61-4876-9738-57CE606731B7}" dt="2023-02-13T06:35:24.208" v="18" actId="47"/>
        <pc:sldMkLst>
          <pc:docMk/>
          <pc:sldMk cId="1281049943" sldId="519"/>
        </pc:sldMkLst>
      </pc:sldChg>
      <pc:sldChg chg="del">
        <pc:chgData name="박 세명" userId="3f3026fd3f846e20" providerId="LiveId" clId="{0D166837-9D61-4876-9738-57CE606731B7}" dt="2023-02-13T06:35:22.752" v="17" actId="47"/>
        <pc:sldMkLst>
          <pc:docMk/>
          <pc:sldMk cId="2095183714" sldId="523"/>
        </pc:sldMkLst>
      </pc:sldChg>
      <pc:sldChg chg="modSp mod">
        <pc:chgData name="박 세명" userId="3f3026fd3f846e20" providerId="LiveId" clId="{0D166837-9D61-4876-9738-57CE606731B7}" dt="2023-02-13T06:35:19.290" v="16" actId="20577"/>
        <pc:sldMkLst>
          <pc:docMk/>
          <pc:sldMk cId="3762931731" sldId="568"/>
        </pc:sldMkLst>
        <pc:spChg chg="mod">
          <ac:chgData name="박 세명" userId="3f3026fd3f846e20" providerId="LiveId" clId="{0D166837-9D61-4876-9738-57CE606731B7}" dt="2023-02-13T06:35:19.290" v="16" actId="20577"/>
          <ac:spMkLst>
            <pc:docMk/>
            <pc:sldMk cId="3762931731" sldId="568"/>
            <ac:spMk id="2" creationId="{750E9B58-58B3-6191-21D5-2CDFDAEE83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8EB0C-A7E9-5A2A-AF64-40BDE0C8B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470767-6DE6-F2BE-107E-D50EB75EF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B9E8A-DF30-073D-C8AC-3068B3B9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F661-8CCB-41C9-97B1-75398E373482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DA564-957D-2D5A-591C-9C9E8DA0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582B6-87EF-61FF-1C7D-F498D4EC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F4C3-86A0-4327-9526-BABDF2C34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57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7B0C-A279-1654-7FED-C48B6C6C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05B38-BCA0-8001-5AD3-6302AFFA7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AF6EC-9364-0FE2-3064-453873F0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F661-8CCB-41C9-97B1-75398E373482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D2A4A-9E02-A8F5-E1B6-BE679E3C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11004-41DF-1CA2-B175-EA2F25EB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F4C3-86A0-4327-9526-BABDF2C34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9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010026-4983-0190-18A7-3D981E6F3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599665-1018-A3D3-7055-4BA58D14C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12988-13CD-B7F9-DD88-8BD0A451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F661-8CCB-41C9-97B1-75398E373482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B9BBC-1A45-2376-8213-66F22E69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72657-B6AF-F287-BBB3-0BC801A7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F4C3-86A0-4327-9526-BABDF2C34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84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330201" y="963753"/>
            <a:ext cx="11537461" cy="546562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>
              <a:defRPr/>
            </a:pPr>
            <a:endParaRPr lang="en-US" altLang="ko-KR" sz="2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defRPr/>
            </a:pPr>
            <a:endParaRPr lang="en-US" altLang="ko-KR" sz="2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7724082" y="491964"/>
            <a:ext cx="58862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>
              <a:defRPr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명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732222" y="697416"/>
            <a:ext cx="5870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>
              <a:defRPr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 :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9665728" y="697416"/>
            <a:ext cx="5870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PG   ID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 Box 44">
            <a:extLst>
              <a:ext uri="{FF2B5EF4-FFF2-40B4-BE49-F238E27FC236}">
                <a16:creationId xmlns:a16="http://schemas.microsoft.com/office/drawing/2014/main" id="{B3186536-ABE0-4786-9599-CAE375E2AA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7569" y="117475"/>
            <a:ext cx="590843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H-Smart-DSPP 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중대재해 예방 플랫폼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11F494-DB69-4848-BC5A-FA8AE8508582}"/>
              </a:ext>
            </a:extLst>
          </p:cNvPr>
          <p:cNvSpPr/>
          <p:nvPr userDrawn="1"/>
        </p:nvSpPr>
        <p:spPr>
          <a:xfrm>
            <a:off x="351718" y="6603240"/>
            <a:ext cx="3404170" cy="201902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  <a:latin typeface="+mj-lt"/>
              </a:rPr>
              <a:t>내부자료</a:t>
            </a:r>
            <a:r>
              <a:rPr lang="en-US" altLang="ko-KR" sz="800" dirty="0">
                <a:solidFill>
                  <a:srgbClr val="FF0000"/>
                </a:solidFill>
                <a:latin typeface="+mj-lt"/>
              </a:rPr>
              <a:t>-</a:t>
            </a:r>
            <a:r>
              <a:rPr lang="ko-KR" altLang="en-US" sz="800" dirty="0">
                <a:solidFill>
                  <a:srgbClr val="FF0000"/>
                </a:solidFill>
                <a:latin typeface="+mj-lt"/>
              </a:rPr>
              <a:t>대외비</a:t>
            </a:r>
            <a:r>
              <a:rPr lang="en-US" altLang="ko-KR" sz="800" dirty="0">
                <a:solidFill>
                  <a:srgbClr val="FF0000"/>
                </a:solidFill>
                <a:latin typeface="+mj-lt"/>
              </a:rPr>
              <a:t>(1</a:t>
            </a:r>
            <a:r>
              <a:rPr lang="ko-KR" altLang="en-US" sz="800" dirty="0">
                <a:solidFill>
                  <a:srgbClr val="FF0000"/>
                </a:solidFill>
                <a:latin typeface="+mj-lt"/>
              </a:rPr>
              <a:t>등급</a:t>
            </a:r>
            <a:r>
              <a:rPr lang="en-US" altLang="ko-KR" sz="800" dirty="0">
                <a:solidFill>
                  <a:srgbClr val="FF0000"/>
                </a:solidFill>
                <a:latin typeface="+mj-lt"/>
              </a:rPr>
              <a:t>) - </a:t>
            </a:r>
            <a:r>
              <a:rPr lang="ko-KR" altLang="en-US" sz="800" dirty="0">
                <a:solidFill>
                  <a:srgbClr val="FF0000"/>
                </a:solidFill>
                <a:latin typeface="+mj-lt"/>
              </a:rPr>
              <a:t>외부 유출</a:t>
            </a:r>
            <a:r>
              <a:rPr lang="en-US" altLang="ko-KR" sz="800" dirty="0">
                <a:solidFill>
                  <a:srgbClr val="FF0000"/>
                </a:solidFill>
                <a:latin typeface="+mj-lt"/>
              </a:rPr>
              <a:t>(</a:t>
            </a:r>
            <a:r>
              <a:rPr lang="ko-KR" altLang="en-US" sz="800" dirty="0">
                <a:solidFill>
                  <a:srgbClr val="FF0000"/>
                </a:solidFill>
                <a:latin typeface="+mj-lt"/>
              </a:rPr>
              <a:t>파일</a:t>
            </a:r>
            <a:r>
              <a:rPr lang="en-US" altLang="ko-KR" sz="800" dirty="0">
                <a:solidFill>
                  <a:srgbClr val="FF0000"/>
                </a:solidFill>
                <a:latin typeface="+mj-lt"/>
              </a:rPr>
              <a:t>/</a:t>
            </a:r>
            <a:r>
              <a:rPr lang="ko-KR" altLang="en-US" sz="800" dirty="0">
                <a:solidFill>
                  <a:srgbClr val="FF0000"/>
                </a:solidFill>
                <a:latin typeface="+mj-lt"/>
              </a:rPr>
              <a:t>출력물</a:t>
            </a:r>
            <a:r>
              <a:rPr lang="en-US" altLang="ko-KR" sz="800" dirty="0">
                <a:solidFill>
                  <a:srgbClr val="FF0000"/>
                </a:solidFill>
                <a:latin typeface="+mj-lt"/>
              </a:rPr>
              <a:t>) </a:t>
            </a:r>
            <a:r>
              <a:rPr lang="ko-KR" altLang="en-US" sz="800" dirty="0">
                <a:solidFill>
                  <a:srgbClr val="FF0000"/>
                </a:solidFill>
                <a:latin typeface="+mj-lt"/>
              </a:rPr>
              <a:t>금지</a:t>
            </a:r>
            <a:r>
              <a:rPr lang="en-US" altLang="ko-KR" sz="800" dirty="0">
                <a:solidFill>
                  <a:srgbClr val="FF0000"/>
                </a:solidFill>
                <a:latin typeface="+mj-lt"/>
              </a:rPr>
              <a:t>!</a:t>
            </a:r>
            <a:endParaRPr lang="ko-KR" altLang="en-US" sz="8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068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8AD522F-37D5-499B-BFA9-3733707104C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87981519"/>
              </p:ext>
            </p:extLst>
          </p:nvPr>
        </p:nvGraphicFramePr>
        <p:xfrm>
          <a:off x="220190" y="131625"/>
          <a:ext cx="11731814" cy="2662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607">
                  <a:extLst>
                    <a:ext uri="{9D8B030D-6E8A-4147-A177-3AD203B41FA5}">
                      <a16:colId xmlns:a16="http://schemas.microsoft.com/office/drawing/2014/main" val="3484355089"/>
                    </a:ext>
                  </a:extLst>
                </a:gridCol>
                <a:gridCol w="1381191">
                  <a:extLst>
                    <a:ext uri="{9D8B030D-6E8A-4147-A177-3AD203B41FA5}">
                      <a16:colId xmlns:a16="http://schemas.microsoft.com/office/drawing/2014/main" val="3254260657"/>
                    </a:ext>
                  </a:extLst>
                </a:gridCol>
                <a:gridCol w="828715">
                  <a:extLst>
                    <a:ext uri="{9D8B030D-6E8A-4147-A177-3AD203B41FA5}">
                      <a16:colId xmlns:a16="http://schemas.microsoft.com/office/drawing/2014/main" val="3574611023"/>
                    </a:ext>
                  </a:extLst>
                </a:gridCol>
                <a:gridCol w="2271292">
                  <a:extLst>
                    <a:ext uri="{9D8B030D-6E8A-4147-A177-3AD203B41FA5}">
                      <a16:colId xmlns:a16="http://schemas.microsoft.com/office/drawing/2014/main" val="2640474437"/>
                    </a:ext>
                  </a:extLst>
                </a:gridCol>
                <a:gridCol w="992414">
                  <a:extLst>
                    <a:ext uri="{9D8B030D-6E8A-4147-A177-3AD203B41FA5}">
                      <a16:colId xmlns:a16="http://schemas.microsoft.com/office/drawing/2014/main" val="2472884882"/>
                    </a:ext>
                  </a:extLst>
                </a:gridCol>
                <a:gridCol w="1483500">
                  <a:extLst>
                    <a:ext uri="{9D8B030D-6E8A-4147-A177-3AD203B41FA5}">
                      <a16:colId xmlns:a16="http://schemas.microsoft.com/office/drawing/2014/main" val="3922063494"/>
                    </a:ext>
                  </a:extLst>
                </a:gridCol>
                <a:gridCol w="1033337">
                  <a:extLst>
                    <a:ext uri="{9D8B030D-6E8A-4147-A177-3AD203B41FA5}">
                      <a16:colId xmlns:a16="http://schemas.microsoft.com/office/drawing/2014/main" val="2622804195"/>
                    </a:ext>
                  </a:extLst>
                </a:gridCol>
                <a:gridCol w="2907758">
                  <a:extLst>
                    <a:ext uri="{9D8B030D-6E8A-4147-A177-3AD203B41FA5}">
                      <a16:colId xmlns:a16="http://schemas.microsoft.com/office/drawing/2014/main" val="1089161959"/>
                    </a:ext>
                  </a:extLst>
                </a:gridCol>
              </a:tblGrid>
              <a:tr h="266273"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914" marR="77914" marT="31652" marB="3165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914" marR="77914" marT="31652" marB="31652" anchor="ctr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7914" marR="77914" marT="31652" marB="3165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914" marR="77914" marT="31652" marB="31652"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상세화면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dirty="0"/>
                    </a:p>
                  </a:txBody>
                  <a:tcPr marL="77914" marR="77914" marT="31652" marB="3165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77914" marR="77914" marT="31652" marB="31652" anchor="ctr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상세화면명</a:t>
                      </a:r>
                    </a:p>
                  </a:txBody>
                  <a:tcPr marL="77914" marR="77914" marT="31652" marB="3165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77914" marR="77914" marT="31652" marB="31652" anchor="ctr"/>
                </a:tc>
                <a:extLst>
                  <a:ext uri="{0D108BD9-81ED-4DB2-BD59-A6C34878D82A}">
                    <a16:rowId xmlns:a16="http://schemas.microsoft.com/office/drawing/2014/main" val="130106402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E590F38-C26D-4DB1-9D4B-2D4B95BE0F7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95616684"/>
              </p:ext>
            </p:extLst>
          </p:nvPr>
        </p:nvGraphicFramePr>
        <p:xfrm>
          <a:off x="220191" y="401157"/>
          <a:ext cx="6305151" cy="4940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5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레이아웃</a:t>
                      </a:r>
                    </a:p>
                  </a:txBody>
                  <a:tcPr marL="112542" marR="112542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430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7E4A51F-2C3B-460B-BB2D-1BBCB9DB1C3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26303052"/>
              </p:ext>
            </p:extLst>
          </p:nvPr>
        </p:nvGraphicFramePr>
        <p:xfrm>
          <a:off x="6525344" y="401158"/>
          <a:ext cx="5426660" cy="6318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6660">
                  <a:extLst>
                    <a:ext uri="{9D8B030D-6E8A-4147-A177-3AD203B41FA5}">
                      <a16:colId xmlns:a16="http://schemas.microsoft.com/office/drawing/2014/main" val="4091832172"/>
                    </a:ext>
                  </a:extLst>
                </a:gridCol>
              </a:tblGrid>
              <a:tr h="261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프로그램 기능설명</a:t>
                      </a:r>
                    </a:p>
                  </a:txBody>
                  <a:tcPr marL="112542" marR="112542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32214"/>
                  </a:ext>
                </a:extLst>
              </a:tr>
              <a:tr h="605690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endParaRPr lang="en-US" altLang="ko-KR" sz="800" baseline="0" dirty="0">
                        <a:latin typeface="Calibri (본문)"/>
                        <a:ea typeface="+mn-ea"/>
                      </a:endParaRP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0410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94794E6-47E7-4582-8901-2021EBDEF8F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4359056"/>
              </p:ext>
            </p:extLst>
          </p:nvPr>
        </p:nvGraphicFramePr>
        <p:xfrm>
          <a:off x="220189" y="5343787"/>
          <a:ext cx="6305150" cy="1375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2575">
                  <a:extLst>
                    <a:ext uri="{9D8B030D-6E8A-4147-A177-3AD203B41FA5}">
                      <a16:colId xmlns:a16="http://schemas.microsoft.com/office/drawing/2014/main" val="61681841"/>
                    </a:ext>
                  </a:extLst>
                </a:gridCol>
                <a:gridCol w="3152575">
                  <a:extLst>
                    <a:ext uri="{9D8B030D-6E8A-4147-A177-3AD203B41FA5}">
                      <a16:colId xmlns:a16="http://schemas.microsoft.com/office/drawing/2014/main" val="2371379788"/>
                    </a:ext>
                  </a:extLst>
                </a:gridCol>
              </a:tblGrid>
              <a:tr h="2356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적용 테이블</a:t>
                      </a:r>
                    </a:p>
                  </a:txBody>
                  <a:tcPr marL="112542" marR="112542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참조화면</a:t>
                      </a:r>
                    </a:p>
                  </a:txBody>
                  <a:tcPr marL="112542" marR="112542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51057"/>
                  </a:ext>
                </a:extLst>
              </a:tr>
              <a:tr h="1131733">
                <a:tc>
                  <a:txBody>
                    <a:bodyPr/>
                    <a:lstStyle/>
                    <a:p>
                      <a:pPr algn="l" latinLnBrk="1"/>
                      <a:endParaRPr lang="en-US" altLang="ko-KR" sz="900" dirty="0"/>
                    </a:p>
                    <a:p>
                      <a:pPr algn="l" latinLnBrk="1"/>
                      <a:endParaRPr lang="en-US" altLang="ko-KR" sz="900" dirty="0"/>
                    </a:p>
                    <a:p>
                      <a:pPr algn="l" latinLnBrk="1"/>
                      <a:endParaRPr lang="en-US" altLang="ko-KR" sz="900" dirty="0"/>
                    </a:p>
                    <a:p>
                      <a:pPr algn="l" latinLnBrk="1"/>
                      <a:endParaRPr lang="en-US" altLang="ko-KR" sz="900" dirty="0"/>
                    </a:p>
                    <a:p>
                      <a:pPr algn="l" latinLnBrk="1"/>
                      <a:endParaRPr lang="en-US" altLang="ko-KR" sz="900" dirty="0"/>
                    </a:p>
                    <a:p>
                      <a:pPr algn="l" latinLnBrk="1"/>
                      <a:endParaRPr lang="en-US" altLang="ko-KR" sz="900" dirty="0"/>
                    </a:p>
                    <a:p>
                      <a:pPr algn="l" latinLnBrk="1"/>
                      <a:endParaRPr lang="en-US" altLang="ko-KR" sz="900" dirty="0"/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dirty="0"/>
                    </a:p>
                    <a:p>
                      <a:pPr algn="l" latinLnBrk="1"/>
                      <a:endParaRPr lang="en-US" altLang="ko-KR" sz="900" dirty="0"/>
                    </a:p>
                    <a:p>
                      <a:pPr algn="l" latinLnBrk="1"/>
                      <a:endParaRPr lang="en-US" altLang="ko-KR" sz="900" dirty="0"/>
                    </a:p>
                    <a:p>
                      <a:pPr algn="l" latinLnBrk="1"/>
                      <a:endParaRPr lang="en-US" altLang="ko-KR" sz="900" dirty="0"/>
                    </a:p>
                    <a:p>
                      <a:pPr algn="l" latinLnBrk="1"/>
                      <a:endParaRPr lang="en-US" altLang="ko-KR" sz="900" dirty="0"/>
                    </a:p>
                    <a:p>
                      <a:pPr algn="l" latinLnBrk="1"/>
                      <a:endParaRPr lang="en-US" altLang="ko-KR" sz="900" dirty="0"/>
                    </a:p>
                    <a:p>
                      <a:pPr algn="l" latinLnBrk="1"/>
                      <a:endParaRPr lang="ko-KR" altLang="en-US" sz="900" dirty="0"/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49169"/>
                  </a:ext>
                </a:extLst>
              </a:tr>
            </a:tbl>
          </a:graphicData>
        </a:graphic>
      </p:graphicFrame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EE28EEE-28A5-44B7-8067-F9830A3C50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9696" y="172317"/>
            <a:ext cx="1219094" cy="196030"/>
          </a:xfrm>
        </p:spPr>
        <p:txBody>
          <a:bodyPr anchor="ctr"/>
          <a:lstStyle>
            <a:lvl1pPr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16">
            <a:extLst>
              <a:ext uri="{FF2B5EF4-FFF2-40B4-BE49-F238E27FC236}">
                <a16:creationId xmlns:a16="http://schemas.microsoft.com/office/drawing/2014/main" id="{4DB99704-0B1A-431D-97DC-D7C83BE196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25090" y="163363"/>
            <a:ext cx="2107598" cy="213938"/>
          </a:xfrm>
        </p:spPr>
        <p:txBody>
          <a:bodyPr anchor="ctr"/>
          <a:lstStyle>
            <a:lvl1pPr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6">
            <a:extLst>
              <a:ext uri="{FF2B5EF4-FFF2-40B4-BE49-F238E27FC236}">
                <a16:creationId xmlns:a16="http://schemas.microsoft.com/office/drawing/2014/main" id="{1998BD47-77EB-4687-BE41-469A285A00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54697" y="163363"/>
            <a:ext cx="1394085" cy="213938"/>
          </a:xfrm>
        </p:spPr>
        <p:txBody>
          <a:bodyPr anchor="ctr"/>
          <a:lstStyle>
            <a:lvl1pPr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16">
            <a:extLst>
              <a:ext uri="{FF2B5EF4-FFF2-40B4-BE49-F238E27FC236}">
                <a16:creationId xmlns:a16="http://schemas.microsoft.com/office/drawing/2014/main" id="{8E2C38BD-EBC1-4382-B8E0-02C2041937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08608" y="163363"/>
            <a:ext cx="2759409" cy="213938"/>
          </a:xfrm>
        </p:spPr>
        <p:txBody>
          <a:bodyPr anchor="ctr"/>
          <a:lstStyle>
            <a:lvl1pPr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16">
            <a:extLst>
              <a:ext uri="{FF2B5EF4-FFF2-40B4-BE49-F238E27FC236}">
                <a16:creationId xmlns:a16="http://schemas.microsoft.com/office/drawing/2014/main" id="{0CCA398E-EAB2-4229-A2CC-1866AE95A4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95623" y="714895"/>
            <a:ext cx="5313321" cy="5979742"/>
          </a:xfrm>
        </p:spPr>
        <p:txBody>
          <a:bodyPr anchor="ctr"/>
          <a:lstStyle>
            <a:lvl1pPr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22" name="텍스트 개체 틀 16">
            <a:extLst>
              <a:ext uri="{FF2B5EF4-FFF2-40B4-BE49-F238E27FC236}">
                <a16:creationId xmlns:a16="http://schemas.microsoft.com/office/drawing/2014/main" id="{2AC042CD-97AE-4CCD-9426-CDA3604F58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0031" y="5619359"/>
            <a:ext cx="3065058" cy="1074637"/>
          </a:xfrm>
        </p:spPr>
        <p:txBody>
          <a:bodyPr anchor="ctr"/>
          <a:lstStyle>
            <a:lvl1pPr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52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172EC0-268E-4A2B-9FBC-FCE50AF6D85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59919136"/>
              </p:ext>
            </p:extLst>
          </p:nvPr>
        </p:nvGraphicFramePr>
        <p:xfrm>
          <a:off x="9361407" y="401157"/>
          <a:ext cx="2590596" cy="6269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739">
                  <a:extLst>
                    <a:ext uri="{9D8B030D-6E8A-4147-A177-3AD203B41FA5}">
                      <a16:colId xmlns:a16="http://schemas.microsoft.com/office/drawing/2014/main" val="4091832172"/>
                    </a:ext>
                  </a:extLst>
                </a:gridCol>
                <a:gridCol w="2250857">
                  <a:extLst>
                    <a:ext uri="{9D8B030D-6E8A-4147-A177-3AD203B41FA5}">
                      <a16:colId xmlns:a16="http://schemas.microsoft.com/office/drawing/2014/main" val="2878876236"/>
                    </a:ext>
                  </a:extLst>
                </a:gridCol>
              </a:tblGrid>
              <a:tr h="2642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기능 설명</a:t>
                      </a:r>
                    </a:p>
                  </a:txBody>
                  <a:tcPr marL="112542" marR="112542" anchor="ctr"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232214"/>
                  </a:ext>
                </a:extLst>
              </a:tr>
              <a:tr h="1170317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800" baseline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04109"/>
                  </a:ext>
                </a:extLst>
              </a:tr>
              <a:tr h="533445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aseline="0" dirty="0">
                        <a:latin typeface="+mn-ea"/>
                        <a:ea typeface="+mn-ea"/>
                      </a:endParaRP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32764"/>
                  </a:ext>
                </a:extLst>
              </a:tr>
              <a:tr h="533445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19290"/>
                  </a:ext>
                </a:extLst>
              </a:tr>
              <a:tr h="533445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244602"/>
                  </a:ext>
                </a:extLst>
              </a:tr>
              <a:tr h="533445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565115"/>
                  </a:ext>
                </a:extLst>
              </a:tr>
              <a:tr h="533445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811202"/>
                  </a:ext>
                </a:extLst>
              </a:tr>
              <a:tr h="533445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62346"/>
                  </a:ext>
                </a:extLst>
              </a:tr>
              <a:tr h="438257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424013"/>
                  </a:ext>
                </a:extLst>
              </a:tr>
              <a:tr h="119643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참조 화면</a:t>
                      </a: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27859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95BA2C9-E402-4DC6-A2E9-93F2B3D62EB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86568090"/>
              </p:ext>
            </p:extLst>
          </p:nvPr>
        </p:nvGraphicFramePr>
        <p:xfrm>
          <a:off x="220191" y="401160"/>
          <a:ext cx="9141218" cy="5022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 레이아웃</a:t>
                      </a:r>
                    </a:p>
                  </a:txBody>
                  <a:tcPr marL="112542" marR="112542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86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E0B5D9E6-75CC-4885-AADD-3584C7099FB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66020526"/>
              </p:ext>
            </p:extLst>
          </p:nvPr>
        </p:nvGraphicFramePr>
        <p:xfrm>
          <a:off x="220189" y="5423958"/>
          <a:ext cx="9141218" cy="125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0609">
                  <a:extLst>
                    <a:ext uri="{9D8B030D-6E8A-4147-A177-3AD203B41FA5}">
                      <a16:colId xmlns:a16="http://schemas.microsoft.com/office/drawing/2014/main" val="61681841"/>
                    </a:ext>
                  </a:extLst>
                </a:gridCol>
                <a:gridCol w="4570609">
                  <a:extLst>
                    <a:ext uri="{9D8B030D-6E8A-4147-A177-3AD203B41FA5}">
                      <a16:colId xmlns:a16="http://schemas.microsoft.com/office/drawing/2014/main" val="2371379788"/>
                    </a:ext>
                  </a:extLst>
                </a:gridCol>
              </a:tblGrid>
              <a:tr h="233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적용 테이블</a:t>
                      </a:r>
                    </a:p>
                  </a:txBody>
                  <a:tcPr marL="112542" marR="112542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기타사항</a:t>
                      </a:r>
                    </a:p>
                  </a:txBody>
                  <a:tcPr marL="112542" marR="112542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51057"/>
                  </a:ext>
                </a:extLst>
              </a:tr>
              <a:tr h="1008410">
                <a:tc>
                  <a:txBody>
                    <a:bodyPr/>
                    <a:lstStyle/>
                    <a:p>
                      <a:pPr algn="l" latinLnBrk="1"/>
                      <a:endParaRPr lang="en-US" altLang="ko-KR" sz="900" dirty="0"/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dirty="0"/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49169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C22986DD-885D-447F-A9E9-10B01BFDB72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44069099"/>
              </p:ext>
            </p:extLst>
          </p:nvPr>
        </p:nvGraphicFramePr>
        <p:xfrm>
          <a:off x="220190" y="131625"/>
          <a:ext cx="11731814" cy="2662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607">
                  <a:extLst>
                    <a:ext uri="{9D8B030D-6E8A-4147-A177-3AD203B41FA5}">
                      <a16:colId xmlns:a16="http://schemas.microsoft.com/office/drawing/2014/main" val="3484355089"/>
                    </a:ext>
                  </a:extLst>
                </a:gridCol>
                <a:gridCol w="1381191">
                  <a:extLst>
                    <a:ext uri="{9D8B030D-6E8A-4147-A177-3AD203B41FA5}">
                      <a16:colId xmlns:a16="http://schemas.microsoft.com/office/drawing/2014/main" val="3254260657"/>
                    </a:ext>
                  </a:extLst>
                </a:gridCol>
                <a:gridCol w="828715">
                  <a:extLst>
                    <a:ext uri="{9D8B030D-6E8A-4147-A177-3AD203B41FA5}">
                      <a16:colId xmlns:a16="http://schemas.microsoft.com/office/drawing/2014/main" val="3574611023"/>
                    </a:ext>
                  </a:extLst>
                </a:gridCol>
                <a:gridCol w="2271292">
                  <a:extLst>
                    <a:ext uri="{9D8B030D-6E8A-4147-A177-3AD203B41FA5}">
                      <a16:colId xmlns:a16="http://schemas.microsoft.com/office/drawing/2014/main" val="2640474437"/>
                    </a:ext>
                  </a:extLst>
                </a:gridCol>
                <a:gridCol w="992414">
                  <a:extLst>
                    <a:ext uri="{9D8B030D-6E8A-4147-A177-3AD203B41FA5}">
                      <a16:colId xmlns:a16="http://schemas.microsoft.com/office/drawing/2014/main" val="2472884882"/>
                    </a:ext>
                  </a:extLst>
                </a:gridCol>
                <a:gridCol w="1483500">
                  <a:extLst>
                    <a:ext uri="{9D8B030D-6E8A-4147-A177-3AD203B41FA5}">
                      <a16:colId xmlns:a16="http://schemas.microsoft.com/office/drawing/2014/main" val="3922063494"/>
                    </a:ext>
                  </a:extLst>
                </a:gridCol>
                <a:gridCol w="1033337">
                  <a:extLst>
                    <a:ext uri="{9D8B030D-6E8A-4147-A177-3AD203B41FA5}">
                      <a16:colId xmlns:a16="http://schemas.microsoft.com/office/drawing/2014/main" val="2622804195"/>
                    </a:ext>
                  </a:extLst>
                </a:gridCol>
                <a:gridCol w="2907758">
                  <a:extLst>
                    <a:ext uri="{9D8B030D-6E8A-4147-A177-3AD203B41FA5}">
                      <a16:colId xmlns:a16="http://schemas.microsoft.com/office/drawing/2014/main" val="1089161959"/>
                    </a:ext>
                  </a:extLst>
                </a:gridCol>
              </a:tblGrid>
              <a:tr h="266273"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914" marR="77914" marT="31652" marB="3165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914" marR="77914" marT="31652" marB="31652" anchor="ctr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7914" marR="77914" marT="31652" marB="3165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914" marR="77914" marT="31652" marB="31652"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상세화면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dirty="0"/>
                    </a:p>
                  </a:txBody>
                  <a:tcPr marL="77914" marR="77914" marT="31652" marB="3165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77914" marR="77914" marT="31652" marB="31652" anchor="ctr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상세화면명</a:t>
                      </a:r>
                    </a:p>
                  </a:txBody>
                  <a:tcPr marL="77914" marR="77914" marT="31652" marB="3165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77914" marR="77914" marT="31652" marB="31652" anchor="ctr"/>
                </a:tc>
                <a:extLst>
                  <a:ext uri="{0D108BD9-81ED-4DB2-BD59-A6C34878D82A}">
                    <a16:rowId xmlns:a16="http://schemas.microsoft.com/office/drawing/2014/main" val="1301064023"/>
                  </a:ext>
                </a:extLst>
              </a:tr>
            </a:tbl>
          </a:graphicData>
        </a:graphic>
      </p:graphicFrame>
      <p:sp>
        <p:nvSpPr>
          <p:cNvPr id="56" name="텍스트 개체 틀 16">
            <a:extLst>
              <a:ext uri="{FF2B5EF4-FFF2-40B4-BE49-F238E27FC236}">
                <a16:creationId xmlns:a16="http://schemas.microsoft.com/office/drawing/2014/main" id="{27698D08-6563-45F9-A1E3-4BAB6725F61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9696" y="172317"/>
            <a:ext cx="1219094" cy="196030"/>
          </a:xfrm>
        </p:spPr>
        <p:txBody>
          <a:bodyPr wrap="none" lIns="36000" tIns="36000" rIns="36000" bIns="36000" anchor="ctr">
            <a:noAutofit/>
          </a:bodyPr>
          <a:lstStyle>
            <a:lvl1pPr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57" name="텍스트 개체 틀 16">
            <a:extLst>
              <a:ext uri="{FF2B5EF4-FFF2-40B4-BE49-F238E27FC236}">
                <a16:creationId xmlns:a16="http://schemas.microsoft.com/office/drawing/2014/main" id="{80BB6357-A2ED-44C4-826D-E82FDA9706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25090" y="163363"/>
            <a:ext cx="2107598" cy="213938"/>
          </a:xfrm>
        </p:spPr>
        <p:txBody>
          <a:bodyPr wrap="none" lIns="36000" tIns="36000" rIns="36000" bIns="36000" anchor="ctr">
            <a:noAutofit/>
          </a:bodyPr>
          <a:lstStyle>
            <a:lvl1pPr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58" name="텍스트 개체 틀 16">
            <a:extLst>
              <a:ext uri="{FF2B5EF4-FFF2-40B4-BE49-F238E27FC236}">
                <a16:creationId xmlns:a16="http://schemas.microsoft.com/office/drawing/2014/main" id="{6C9DF992-771D-47AD-A948-ACB1926B9C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54697" y="163363"/>
            <a:ext cx="1394085" cy="213938"/>
          </a:xfrm>
        </p:spPr>
        <p:txBody>
          <a:bodyPr wrap="none" lIns="36000" tIns="36000" rIns="36000" bIns="36000" anchor="ctr">
            <a:noAutofit/>
          </a:bodyPr>
          <a:lstStyle>
            <a:lvl1pPr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59" name="텍스트 개체 틀 16">
            <a:extLst>
              <a:ext uri="{FF2B5EF4-FFF2-40B4-BE49-F238E27FC236}">
                <a16:creationId xmlns:a16="http://schemas.microsoft.com/office/drawing/2014/main" id="{44401042-222D-499F-90BE-9F95C28981C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08608" y="163363"/>
            <a:ext cx="2759409" cy="213938"/>
          </a:xfrm>
        </p:spPr>
        <p:txBody>
          <a:bodyPr wrap="none" lIns="36000" tIns="36000" rIns="36000" bIns="36000" anchor="ctr">
            <a:noAutofit/>
          </a:bodyPr>
          <a:lstStyle>
            <a:lvl1pPr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60" name="텍스트 개체 틀 16">
            <a:extLst>
              <a:ext uri="{FF2B5EF4-FFF2-40B4-BE49-F238E27FC236}">
                <a16:creationId xmlns:a16="http://schemas.microsoft.com/office/drawing/2014/main" id="{D30FE3B1-3CEB-4838-947A-7740A934F8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00128" y="698148"/>
            <a:ext cx="2435426" cy="1080776"/>
          </a:xfrm>
        </p:spPr>
        <p:txBody>
          <a:bodyPr wrap="none" lIns="36000" tIns="36000" rIns="36000" bIns="36000" anchor="t"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61" name="텍스트 개체 틀 16">
            <a:extLst>
              <a:ext uri="{FF2B5EF4-FFF2-40B4-BE49-F238E27FC236}">
                <a16:creationId xmlns:a16="http://schemas.microsoft.com/office/drawing/2014/main" id="{0D4F5539-9FBE-4F1E-9BE5-EB70793627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0460" y="5684642"/>
            <a:ext cx="4507209" cy="986450"/>
          </a:xfrm>
        </p:spPr>
        <p:txBody>
          <a:bodyPr wrap="none" lIns="36000" tIns="36000" rIns="36000" bIns="36000" anchor="ctr">
            <a:noAutofit/>
          </a:bodyPr>
          <a:lstStyle>
            <a:lvl1pPr marL="0" indent="0">
              <a:spcBef>
                <a:spcPts val="500"/>
              </a:spcBef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62" name="텍스트 개체 틀 16">
            <a:extLst>
              <a:ext uri="{FF2B5EF4-FFF2-40B4-BE49-F238E27FC236}">
                <a16:creationId xmlns:a16="http://schemas.microsoft.com/office/drawing/2014/main" id="{AEEBB54D-FD4A-472F-A8B1-BD89601EEE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45369" y="5669698"/>
            <a:ext cx="4413729" cy="986450"/>
          </a:xfrm>
        </p:spPr>
        <p:txBody>
          <a:bodyPr wrap="none" lIns="36000" tIns="36000" rIns="36000" bIns="36000" anchor="ctr">
            <a:noAutofit/>
          </a:bodyPr>
          <a:lstStyle>
            <a:lvl1pPr marL="0" indent="0">
              <a:spcBef>
                <a:spcPts val="500"/>
              </a:spcBef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63" name="텍스트 개체 틀 16">
            <a:extLst>
              <a:ext uri="{FF2B5EF4-FFF2-40B4-BE49-F238E27FC236}">
                <a16:creationId xmlns:a16="http://schemas.microsoft.com/office/drawing/2014/main" id="{5ED62B68-CD50-428D-8572-EF5591052D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36111" y="1881660"/>
            <a:ext cx="2131906" cy="454218"/>
          </a:xfrm>
        </p:spPr>
        <p:txBody>
          <a:bodyPr wrap="none" lIns="36000" tIns="36000" rIns="36000" bIns="36000" anchor="t"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64" name="텍스트 개체 틀 16">
            <a:extLst>
              <a:ext uri="{FF2B5EF4-FFF2-40B4-BE49-F238E27FC236}">
                <a16:creationId xmlns:a16="http://schemas.microsoft.com/office/drawing/2014/main" id="{87D31493-6195-4F2D-83F4-6ED466C405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736111" y="2412804"/>
            <a:ext cx="2131906" cy="454218"/>
          </a:xfrm>
        </p:spPr>
        <p:txBody>
          <a:bodyPr wrap="none" lIns="36000" tIns="36000" rIns="36000" bIns="36000" anchor="t"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65" name="텍스트 개체 틀 16">
            <a:extLst>
              <a:ext uri="{FF2B5EF4-FFF2-40B4-BE49-F238E27FC236}">
                <a16:creationId xmlns:a16="http://schemas.microsoft.com/office/drawing/2014/main" id="{1CA16148-0443-41F5-81B5-8DA173FC55F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736111" y="2943948"/>
            <a:ext cx="2131906" cy="454218"/>
          </a:xfrm>
        </p:spPr>
        <p:txBody>
          <a:bodyPr wrap="none" lIns="36000" tIns="36000" rIns="36000" bIns="36000" anchor="t"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66" name="텍스트 개체 틀 16">
            <a:extLst>
              <a:ext uri="{FF2B5EF4-FFF2-40B4-BE49-F238E27FC236}">
                <a16:creationId xmlns:a16="http://schemas.microsoft.com/office/drawing/2014/main" id="{4903B9BA-246C-43C6-8855-FC91DAA474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36111" y="3475092"/>
            <a:ext cx="2131906" cy="454218"/>
          </a:xfrm>
        </p:spPr>
        <p:txBody>
          <a:bodyPr wrap="none" lIns="36000" tIns="36000" rIns="36000" bIns="36000" anchor="t"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67" name="텍스트 개체 틀 16">
            <a:extLst>
              <a:ext uri="{FF2B5EF4-FFF2-40B4-BE49-F238E27FC236}">
                <a16:creationId xmlns:a16="http://schemas.microsoft.com/office/drawing/2014/main" id="{76F82F33-C429-4939-9968-382394B63B0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736111" y="4006236"/>
            <a:ext cx="2131906" cy="454218"/>
          </a:xfrm>
        </p:spPr>
        <p:txBody>
          <a:bodyPr wrap="none" lIns="36000" tIns="36000" rIns="36000" bIns="36000" anchor="t"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68" name="텍스트 개체 틀 16">
            <a:extLst>
              <a:ext uri="{FF2B5EF4-FFF2-40B4-BE49-F238E27FC236}">
                <a16:creationId xmlns:a16="http://schemas.microsoft.com/office/drawing/2014/main" id="{4BFF512F-DBC5-43E7-B39E-5CD654C468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736111" y="4537380"/>
            <a:ext cx="2131906" cy="454218"/>
          </a:xfrm>
        </p:spPr>
        <p:txBody>
          <a:bodyPr wrap="none" lIns="36000" tIns="36000" rIns="36000" bIns="36000" anchor="t"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69" name="텍스트 개체 틀 16">
            <a:extLst>
              <a:ext uri="{FF2B5EF4-FFF2-40B4-BE49-F238E27FC236}">
                <a16:creationId xmlns:a16="http://schemas.microsoft.com/office/drawing/2014/main" id="{709EE23F-EFCF-4E33-9036-5A9FF8CBB62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36111" y="5078098"/>
            <a:ext cx="2131906" cy="368564"/>
          </a:xfrm>
        </p:spPr>
        <p:txBody>
          <a:bodyPr wrap="none" lIns="36000" tIns="36000" rIns="36000" bIns="36000" anchor="t"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471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A870-BC23-4884-AEC8-C80E448A1310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C74A-7378-455A-A42B-AD24D502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081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A870-BC23-4884-AEC8-C80E448A1310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C74A-7378-455A-A42B-AD24D502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737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A870-BC23-4884-AEC8-C80E448A1310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C74A-7378-455A-A42B-AD24D502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72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A870-BC23-4884-AEC8-C80E448A1310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C74A-7378-455A-A42B-AD24D502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793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A870-BC23-4884-AEC8-C80E448A1310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C74A-7378-455A-A42B-AD24D502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83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E408A-A8BC-600F-4A5D-5F73AE21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193F8-A811-51E3-5CB3-D474FA29C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C5FE2-E1A6-E209-415C-ED1CEE0A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F661-8CCB-41C9-97B1-75398E373482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E8FC6-5DD9-E577-CD42-B349DF2C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D5130-F45D-C9B2-7C78-FD4CEB99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F4C3-86A0-4327-9526-BABDF2C34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15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A870-BC23-4884-AEC8-C80E448A1310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C74A-7378-455A-A42B-AD24D502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797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A870-BC23-4884-AEC8-C80E448A1310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C74A-7378-455A-A42B-AD24D502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53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A870-BC23-4884-AEC8-C80E448A1310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C74A-7378-455A-A42B-AD24D502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3078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A870-BC23-4884-AEC8-C80E448A1310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C74A-7378-455A-A42B-AD24D502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419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A870-BC23-4884-AEC8-C80E448A1310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C74A-7378-455A-A42B-AD24D502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8127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A870-BC23-4884-AEC8-C80E448A1310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C74A-7378-455A-A42B-AD24D502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0699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A870-BC23-4884-AEC8-C80E448A1310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C74A-7378-455A-A42B-AD24D502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573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5213" y="2708921"/>
            <a:ext cx="11862857" cy="1337143"/>
          </a:xfrm>
          <a:solidFill>
            <a:srgbClr val="3E7271"/>
          </a:solidFill>
        </p:spPr>
        <p:txBody>
          <a:bodyPr lIns="50391" tIns="50391" rIns="50391" bIns="50391">
            <a:normAutofit/>
          </a:bodyPr>
          <a:lstStyle>
            <a:lvl1pPr algn="ctr">
              <a:defRPr sz="3857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65213" y="4293098"/>
            <a:ext cx="11862857" cy="771429"/>
          </a:xfrm>
          <a:solidFill>
            <a:schemeClr val="bg1"/>
          </a:solidFill>
          <a:ln>
            <a:noFill/>
          </a:ln>
        </p:spPr>
        <p:txBody>
          <a:bodyPr vert="horz" wrap="square" lIns="50391" tIns="50391" rIns="50391" bIns="50391" numCol="1" anchor="ctr" anchorCtr="0" compatLnSpc="1">
            <a:prstTxWarp prst="textNoShape">
              <a:avLst/>
            </a:prstTxWarp>
            <a:normAutofit/>
          </a:bodyPr>
          <a:lstStyle>
            <a:lvl1pPr marL="257134" indent="-257134" algn="ctr">
              <a:buFontTx/>
              <a:buNone/>
              <a:defRPr lang="ko-KR" altLang="en-US" sz="2357" dirty="0">
                <a:latin typeface="+mn-ea"/>
                <a:ea typeface="+mn-ea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-7535" y="-17097"/>
            <a:ext cx="12199535" cy="360000"/>
          </a:xfrm>
          <a:prstGeom prst="rect">
            <a:avLst/>
          </a:prstGeom>
          <a:solidFill>
            <a:srgbClr val="52858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714" tIns="0" rIns="25714" bIns="0" rtlCol="0" anchor="ctr"/>
          <a:lstStyle/>
          <a:p>
            <a:pPr algn="ctr"/>
            <a:endParaRPr lang="ko-KR" altLang="en-US" sz="714" dirty="0">
              <a:solidFill>
                <a:schemeClr val="tx1"/>
              </a:solidFill>
            </a:endParaRPr>
          </a:p>
        </p:txBody>
      </p:sp>
      <p:sp>
        <p:nvSpPr>
          <p:cNvPr id="14" name="제목 1"/>
          <p:cNvSpPr txBox="1">
            <a:spLocks/>
          </p:cNvSpPr>
          <p:nvPr userDrawn="1"/>
        </p:nvSpPr>
        <p:spPr bwMode="auto">
          <a:xfrm>
            <a:off x="9158106" y="34337"/>
            <a:ext cx="2835692" cy="216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txBody>
          <a:bodyPr lIns="0" tIns="25714" rIns="0" bIns="0" anchor="ctr">
            <a:normAutofit/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sz="1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>
              <a:defRPr/>
            </a:pPr>
            <a:r>
              <a:rPr lang="ko-KR" altLang="en-US" sz="929" b="1" dirty="0">
                <a:solidFill>
                  <a:schemeClr val="bg1"/>
                </a:solidFill>
                <a:latin typeface="+mn-ea"/>
                <a:ea typeface="+mn-ea"/>
              </a:rPr>
              <a:t>화면설계서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 bwMode="auto">
          <a:xfrm>
            <a:off x="129624" y="34337"/>
            <a:ext cx="4253538" cy="216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txBody>
          <a:bodyPr lIns="25714" tIns="25714" rIns="0" bIns="0" anchor="ctr">
            <a:noAutofit/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sz="1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1" lang="ko-KR" altLang="en-US" sz="1000" b="1" kern="1200" baseline="0">
                <a:solidFill>
                  <a:srgbClr val="E5EEEF"/>
                </a:solidFill>
                <a:latin typeface="+mn-ea"/>
                <a:ea typeface="+mn-ea"/>
                <a:cs typeface="+mj-cs"/>
              </a:rPr>
              <a:t>시스템 </a:t>
            </a:r>
            <a:r>
              <a:rPr kumimoji="1" lang="ko-KR" altLang="en-US" sz="1000" b="1" kern="1200" baseline="0" dirty="0">
                <a:solidFill>
                  <a:srgbClr val="E5EEEF"/>
                </a:solidFill>
                <a:latin typeface="+mn-ea"/>
                <a:ea typeface="+mn-ea"/>
                <a:cs typeface="+mj-cs"/>
              </a:rPr>
              <a:t>구축</a:t>
            </a: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5564250" y="6597352"/>
            <a:ext cx="1063386" cy="180000"/>
          </a:xfrm>
        </p:spPr>
        <p:txBody>
          <a:bodyPr lIns="50391" tIns="0" rIns="50391" bIns="0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786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2D921F00-A86B-4D03-9386-EABB2C9910D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12" name="Picture 3" descr="D:\00_김솔지(Design)\00_Project\00_HCNC\00_Logo\Logo_표준\hcnc_logo_영문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7418" y="6553042"/>
            <a:ext cx="1167573" cy="28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4580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3954" cy="682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799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330201" y="963753"/>
            <a:ext cx="11537461" cy="546562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>
              <a:defRPr/>
            </a:pPr>
            <a:endParaRPr lang="en-US" altLang="ko-KR" sz="2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defRPr/>
            </a:pPr>
            <a:endParaRPr lang="en-US" altLang="ko-KR" sz="2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7724082" y="491964"/>
            <a:ext cx="58862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>
              <a:defRPr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명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732222" y="697416"/>
            <a:ext cx="5870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>
              <a:defRPr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 :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9665728" y="697416"/>
            <a:ext cx="5870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PG   ID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 Box 44">
            <a:extLst>
              <a:ext uri="{FF2B5EF4-FFF2-40B4-BE49-F238E27FC236}">
                <a16:creationId xmlns:a16="http://schemas.microsoft.com/office/drawing/2014/main" id="{B3186536-ABE0-4786-9599-CAE375E2AA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7569" y="117475"/>
            <a:ext cx="590843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H-Smart-DSPP 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중대재해 예방 플랫폼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11F494-DB69-4848-BC5A-FA8AE8508582}"/>
              </a:ext>
            </a:extLst>
          </p:cNvPr>
          <p:cNvSpPr/>
          <p:nvPr userDrawn="1"/>
        </p:nvSpPr>
        <p:spPr>
          <a:xfrm>
            <a:off x="351718" y="6603240"/>
            <a:ext cx="3404170" cy="201902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  <a:latin typeface="+mj-lt"/>
              </a:rPr>
              <a:t>내부자료</a:t>
            </a:r>
            <a:r>
              <a:rPr lang="en-US" altLang="ko-KR" sz="800" dirty="0">
                <a:solidFill>
                  <a:srgbClr val="FF0000"/>
                </a:solidFill>
                <a:latin typeface="+mj-lt"/>
              </a:rPr>
              <a:t>-</a:t>
            </a:r>
            <a:r>
              <a:rPr lang="ko-KR" altLang="en-US" sz="800" dirty="0">
                <a:solidFill>
                  <a:srgbClr val="FF0000"/>
                </a:solidFill>
                <a:latin typeface="+mj-lt"/>
              </a:rPr>
              <a:t>대외비</a:t>
            </a:r>
            <a:r>
              <a:rPr lang="en-US" altLang="ko-KR" sz="800" dirty="0">
                <a:solidFill>
                  <a:srgbClr val="FF0000"/>
                </a:solidFill>
                <a:latin typeface="+mj-lt"/>
              </a:rPr>
              <a:t>(1</a:t>
            </a:r>
            <a:r>
              <a:rPr lang="ko-KR" altLang="en-US" sz="800" dirty="0">
                <a:solidFill>
                  <a:srgbClr val="FF0000"/>
                </a:solidFill>
                <a:latin typeface="+mj-lt"/>
              </a:rPr>
              <a:t>등급</a:t>
            </a:r>
            <a:r>
              <a:rPr lang="en-US" altLang="ko-KR" sz="800" dirty="0">
                <a:solidFill>
                  <a:srgbClr val="FF0000"/>
                </a:solidFill>
                <a:latin typeface="+mj-lt"/>
              </a:rPr>
              <a:t>) - </a:t>
            </a:r>
            <a:r>
              <a:rPr lang="ko-KR" altLang="en-US" sz="800" dirty="0">
                <a:solidFill>
                  <a:srgbClr val="FF0000"/>
                </a:solidFill>
                <a:latin typeface="+mj-lt"/>
              </a:rPr>
              <a:t>외부 유출</a:t>
            </a:r>
            <a:r>
              <a:rPr lang="en-US" altLang="ko-KR" sz="800" dirty="0">
                <a:solidFill>
                  <a:srgbClr val="FF0000"/>
                </a:solidFill>
                <a:latin typeface="+mj-lt"/>
              </a:rPr>
              <a:t>(</a:t>
            </a:r>
            <a:r>
              <a:rPr lang="ko-KR" altLang="en-US" sz="800" dirty="0">
                <a:solidFill>
                  <a:srgbClr val="FF0000"/>
                </a:solidFill>
                <a:latin typeface="+mj-lt"/>
              </a:rPr>
              <a:t>파일</a:t>
            </a:r>
            <a:r>
              <a:rPr lang="en-US" altLang="ko-KR" sz="800" dirty="0">
                <a:solidFill>
                  <a:srgbClr val="FF0000"/>
                </a:solidFill>
                <a:latin typeface="+mj-lt"/>
              </a:rPr>
              <a:t>/</a:t>
            </a:r>
            <a:r>
              <a:rPr lang="ko-KR" altLang="en-US" sz="800" dirty="0">
                <a:solidFill>
                  <a:srgbClr val="FF0000"/>
                </a:solidFill>
                <a:latin typeface="+mj-lt"/>
              </a:rPr>
              <a:t>출력물</a:t>
            </a:r>
            <a:r>
              <a:rPr lang="en-US" altLang="ko-KR" sz="800" dirty="0">
                <a:solidFill>
                  <a:srgbClr val="FF0000"/>
                </a:solidFill>
                <a:latin typeface="+mj-lt"/>
              </a:rPr>
              <a:t>) </a:t>
            </a:r>
            <a:r>
              <a:rPr lang="ko-KR" altLang="en-US" sz="800" dirty="0">
                <a:solidFill>
                  <a:srgbClr val="FF0000"/>
                </a:solidFill>
                <a:latin typeface="+mj-lt"/>
              </a:rPr>
              <a:t>금지</a:t>
            </a:r>
            <a:r>
              <a:rPr lang="en-US" altLang="ko-KR" sz="800" dirty="0">
                <a:solidFill>
                  <a:srgbClr val="FF0000"/>
                </a:solidFill>
                <a:latin typeface="+mj-lt"/>
              </a:rPr>
              <a:t>!</a:t>
            </a:r>
            <a:endParaRPr lang="ko-KR" altLang="en-US" sz="8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543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DBB46-03E5-7195-98DB-290364A7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2609D8-23B4-99A9-D427-6FD804992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D7364-1923-017E-42A5-76EEF9AB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F661-8CCB-41C9-97B1-75398E373482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07653E-617A-26AF-6BEC-507CC1D0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CDEC8-BB4F-34A2-4371-2DADE2A8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F4C3-86A0-4327-9526-BABDF2C34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2352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5343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/>
          <p:cNvSpPr txBox="1">
            <a:spLocks noChangeArrowheads="1"/>
          </p:cNvSpPr>
          <p:nvPr userDrawn="1"/>
        </p:nvSpPr>
        <p:spPr bwMode="auto">
          <a:xfrm>
            <a:off x="187569" y="117475"/>
            <a:ext cx="590843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H-Smart-DSPP 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중대재해 예방 플랫폼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8207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330201" y="963753"/>
            <a:ext cx="11537461" cy="546562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>
              <a:defRPr/>
            </a:pPr>
            <a:endParaRPr lang="en-US" altLang="ko-KR" sz="2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defRPr/>
            </a:pPr>
            <a:endParaRPr lang="en-US" altLang="ko-KR" sz="2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7724082" y="491964"/>
            <a:ext cx="58862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>
              <a:defRPr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명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732222" y="697416"/>
            <a:ext cx="5870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>
              <a:defRPr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 :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9665728" y="697416"/>
            <a:ext cx="5870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PG   ID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 Box 44">
            <a:extLst>
              <a:ext uri="{FF2B5EF4-FFF2-40B4-BE49-F238E27FC236}">
                <a16:creationId xmlns:a16="http://schemas.microsoft.com/office/drawing/2014/main" id="{B3186536-ABE0-4786-9599-CAE375E2AA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7569" y="117475"/>
            <a:ext cx="590843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H-Smart-DSPP 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중대재해 예방 플랫폼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11F494-DB69-4848-BC5A-FA8AE8508582}"/>
              </a:ext>
            </a:extLst>
          </p:cNvPr>
          <p:cNvSpPr/>
          <p:nvPr userDrawn="1"/>
        </p:nvSpPr>
        <p:spPr>
          <a:xfrm>
            <a:off x="351718" y="6603240"/>
            <a:ext cx="3404170" cy="201902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  <a:latin typeface="+mj-lt"/>
              </a:rPr>
              <a:t>내부자료</a:t>
            </a:r>
            <a:r>
              <a:rPr lang="en-US" altLang="ko-KR" sz="800" dirty="0">
                <a:solidFill>
                  <a:srgbClr val="FF0000"/>
                </a:solidFill>
                <a:latin typeface="+mj-lt"/>
              </a:rPr>
              <a:t>-</a:t>
            </a:r>
            <a:r>
              <a:rPr lang="ko-KR" altLang="en-US" sz="800" dirty="0">
                <a:solidFill>
                  <a:srgbClr val="FF0000"/>
                </a:solidFill>
                <a:latin typeface="+mj-lt"/>
              </a:rPr>
              <a:t>대외비</a:t>
            </a:r>
            <a:r>
              <a:rPr lang="en-US" altLang="ko-KR" sz="800" dirty="0">
                <a:solidFill>
                  <a:srgbClr val="FF0000"/>
                </a:solidFill>
                <a:latin typeface="+mj-lt"/>
              </a:rPr>
              <a:t>(1</a:t>
            </a:r>
            <a:r>
              <a:rPr lang="ko-KR" altLang="en-US" sz="800" dirty="0">
                <a:solidFill>
                  <a:srgbClr val="FF0000"/>
                </a:solidFill>
                <a:latin typeface="+mj-lt"/>
              </a:rPr>
              <a:t>등급</a:t>
            </a:r>
            <a:r>
              <a:rPr lang="en-US" altLang="ko-KR" sz="800" dirty="0">
                <a:solidFill>
                  <a:srgbClr val="FF0000"/>
                </a:solidFill>
                <a:latin typeface="+mj-lt"/>
              </a:rPr>
              <a:t>) - </a:t>
            </a:r>
            <a:r>
              <a:rPr lang="ko-KR" altLang="en-US" sz="800" dirty="0">
                <a:solidFill>
                  <a:srgbClr val="FF0000"/>
                </a:solidFill>
                <a:latin typeface="+mj-lt"/>
              </a:rPr>
              <a:t>외부 유출</a:t>
            </a:r>
            <a:r>
              <a:rPr lang="en-US" altLang="ko-KR" sz="800" dirty="0">
                <a:solidFill>
                  <a:srgbClr val="FF0000"/>
                </a:solidFill>
                <a:latin typeface="+mj-lt"/>
              </a:rPr>
              <a:t>(</a:t>
            </a:r>
            <a:r>
              <a:rPr lang="ko-KR" altLang="en-US" sz="800" dirty="0">
                <a:solidFill>
                  <a:srgbClr val="FF0000"/>
                </a:solidFill>
                <a:latin typeface="+mj-lt"/>
              </a:rPr>
              <a:t>파일</a:t>
            </a:r>
            <a:r>
              <a:rPr lang="en-US" altLang="ko-KR" sz="800" dirty="0">
                <a:solidFill>
                  <a:srgbClr val="FF0000"/>
                </a:solidFill>
                <a:latin typeface="+mj-lt"/>
              </a:rPr>
              <a:t>/</a:t>
            </a:r>
            <a:r>
              <a:rPr lang="ko-KR" altLang="en-US" sz="800" dirty="0">
                <a:solidFill>
                  <a:srgbClr val="FF0000"/>
                </a:solidFill>
                <a:latin typeface="+mj-lt"/>
              </a:rPr>
              <a:t>출력물</a:t>
            </a:r>
            <a:r>
              <a:rPr lang="en-US" altLang="ko-KR" sz="800" dirty="0">
                <a:solidFill>
                  <a:srgbClr val="FF0000"/>
                </a:solidFill>
                <a:latin typeface="+mj-lt"/>
              </a:rPr>
              <a:t>) </a:t>
            </a:r>
            <a:r>
              <a:rPr lang="ko-KR" altLang="en-US" sz="800" dirty="0">
                <a:solidFill>
                  <a:srgbClr val="FF0000"/>
                </a:solidFill>
                <a:latin typeface="+mj-lt"/>
              </a:rPr>
              <a:t>금지</a:t>
            </a:r>
            <a:r>
              <a:rPr lang="en-US" altLang="ko-KR" sz="800" dirty="0">
                <a:solidFill>
                  <a:srgbClr val="FF0000"/>
                </a:solidFill>
                <a:latin typeface="+mj-lt"/>
              </a:rPr>
              <a:t>!</a:t>
            </a:r>
            <a:endParaRPr lang="ko-KR" altLang="en-US" sz="8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47096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A870-BC23-4884-AEC8-C80E448A1310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C74A-7378-455A-A42B-AD24D502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53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172EC0-268E-4A2B-9FBC-FCE50AF6D85E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9361407" y="401157"/>
          <a:ext cx="2590596" cy="6269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739">
                  <a:extLst>
                    <a:ext uri="{9D8B030D-6E8A-4147-A177-3AD203B41FA5}">
                      <a16:colId xmlns:a16="http://schemas.microsoft.com/office/drawing/2014/main" val="4091832172"/>
                    </a:ext>
                  </a:extLst>
                </a:gridCol>
                <a:gridCol w="2250857">
                  <a:extLst>
                    <a:ext uri="{9D8B030D-6E8A-4147-A177-3AD203B41FA5}">
                      <a16:colId xmlns:a16="http://schemas.microsoft.com/office/drawing/2014/main" val="2878876236"/>
                    </a:ext>
                  </a:extLst>
                </a:gridCol>
              </a:tblGrid>
              <a:tr h="2642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기능 설명</a:t>
                      </a:r>
                    </a:p>
                  </a:txBody>
                  <a:tcPr marL="112542" marR="112542" anchor="ctr"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232214"/>
                  </a:ext>
                </a:extLst>
              </a:tr>
              <a:tr h="1170317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800" baseline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04109"/>
                  </a:ext>
                </a:extLst>
              </a:tr>
              <a:tr h="533445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aseline="0" dirty="0">
                        <a:latin typeface="+mn-ea"/>
                        <a:ea typeface="+mn-ea"/>
                      </a:endParaRP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32764"/>
                  </a:ext>
                </a:extLst>
              </a:tr>
              <a:tr h="533445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19290"/>
                  </a:ext>
                </a:extLst>
              </a:tr>
              <a:tr h="533445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244602"/>
                  </a:ext>
                </a:extLst>
              </a:tr>
              <a:tr h="533445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565115"/>
                  </a:ext>
                </a:extLst>
              </a:tr>
              <a:tr h="533445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811202"/>
                  </a:ext>
                </a:extLst>
              </a:tr>
              <a:tr h="533445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62346"/>
                  </a:ext>
                </a:extLst>
              </a:tr>
              <a:tr h="438257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424013"/>
                  </a:ext>
                </a:extLst>
              </a:tr>
              <a:tr h="119643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참조 화면</a:t>
                      </a:r>
                    </a:p>
                  </a:txBody>
                  <a:tcPr marL="112542" marR="112542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27859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95BA2C9-E402-4DC6-A2E9-93F2B3D62EB8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220191" y="401160"/>
          <a:ext cx="9141218" cy="5022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 레이아웃</a:t>
                      </a:r>
                    </a:p>
                  </a:txBody>
                  <a:tcPr marL="112542" marR="112542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86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E0B5D9E6-75CC-4885-AADD-3584C7099FB8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220189" y="5423958"/>
          <a:ext cx="9141218" cy="125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0609">
                  <a:extLst>
                    <a:ext uri="{9D8B030D-6E8A-4147-A177-3AD203B41FA5}">
                      <a16:colId xmlns:a16="http://schemas.microsoft.com/office/drawing/2014/main" val="61681841"/>
                    </a:ext>
                  </a:extLst>
                </a:gridCol>
                <a:gridCol w="4570609">
                  <a:extLst>
                    <a:ext uri="{9D8B030D-6E8A-4147-A177-3AD203B41FA5}">
                      <a16:colId xmlns:a16="http://schemas.microsoft.com/office/drawing/2014/main" val="2371379788"/>
                    </a:ext>
                  </a:extLst>
                </a:gridCol>
              </a:tblGrid>
              <a:tr h="233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적용 테이블</a:t>
                      </a:r>
                    </a:p>
                  </a:txBody>
                  <a:tcPr marL="112542" marR="112542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기타사항</a:t>
                      </a:r>
                    </a:p>
                  </a:txBody>
                  <a:tcPr marL="112542" marR="112542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51057"/>
                  </a:ext>
                </a:extLst>
              </a:tr>
              <a:tr h="1008410">
                <a:tc>
                  <a:txBody>
                    <a:bodyPr/>
                    <a:lstStyle/>
                    <a:p>
                      <a:pPr algn="l" latinLnBrk="1"/>
                      <a:endParaRPr lang="en-US" altLang="ko-KR" sz="900" dirty="0"/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dirty="0"/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49169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C22986DD-885D-447F-A9E9-10B01BFDB72D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220190" y="131625"/>
          <a:ext cx="11731814" cy="2662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607">
                  <a:extLst>
                    <a:ext uri="{9D8B030D-6E8A-4147-A177-3AD203B41FA5}">
                      <a16:colId xmlns:a16="http://schemas.microsoft.com/office/drawing/2014/main" val="3484355089"/>
                    </a:ext>
                  </a:extLst>
                </a:gridCol>
                <a:gridCol w="1381191">
                  <a:extLst>
                    <a:ext uri="{9D8B030D-6E8A-4147-A177-3AD203B41FA5}">
                      <a16:colId xmlns:a16="http://schemas.microsoft.com/office/drawing/2014/main" val="3254260657"/>
                    </a:ext>
                  </a:extLst>
                </a:gridCol>
                <a:gridCol w="828715">
                  <a:extLst>
                    <a:ext uri="{9D8B030D-6E8A-4147-A177-3AD203B41FA5}">
                      <a16:colId xmlns:a16="http://schemas.microsoft.com/office/drawing/2014/main" val="3574611023"/>
                    </a:ext>
                  </a:extLst>
                </a:gridCol>
                <a:gridCol w="2271292">
                  <a:extLst>
                    <a:ext uri="{9D8B030D-6E8A-4147-A177-3AD203B41FA5}">
                      <a16:colId xmlns:a16="http://schemas.microsoft.com/office/drawing/2014/main" val="2640474437"/>
                    </a:ext>
                  </a:extLst>
                </a:gridCol>
                <a:gridCol w="992414">
                  <a:extLst>
                    <a:ext uri="{9D8B030D-6E8A-4147-A177-3AD203B41FA5}">
                      <a16:colId xmlns:a16="http://schemas.microsoft.com/office/drawing/2014/main" val="2472884882"/>
                    </a:ext>
                  </a:extLst>
                </a:gridCol>
                <a:gridCol w="1483500">
                  <a:extLst>
                    <a:ext uri="{9D8B030D-6E8A-4147-A177-3AD203B41FA5}">
                      <a16:colId xmlns:a16="http://schemas.microsoft.com/office/drawing/2014/main" val="3922063494"/>
                    </a:ext>
                  </a:extLst>
                </a:gridCol>
                <a:gridCol w="1033337">
                  <a:extLst>
                    <a:ext uri="{9D8B030D-6E8A-4147-A177-3AD203B41FA5}">
                      <a16:colId xmlns:a16="http://schemas.microsoft.com/office/drawing/2014/main" val="2622804195"/>
                    </a:ext>
                  </a:extLst>
                </a:gridCol>
                <a:gridCol w="2907758">
                  <a:extLst>
                    <a:ext uri="{9D8B030D-6E8A-4147-A177-3AD203B41FA5}">
                      <a16:colId xmlns:a16="http://schemas.microsoft.com/office/drawing/2014/main" val="1089161959"/>
                    </a:ext>
                  </a:extLst>
                </a:gridCol>
              </a:tblGrid>
              <a:tr h="266273"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914" marR="77914" marT="31652" marB="3165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914" marR="77914" marT="31652" marB="31652" anchor="ctr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7914" marR="77914" marT="31652" marB="3165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914" marR="77914" marT="31652" marB="31652"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상세화면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dirty="0"/>
                    </a:p>
                  </a:txBody>
                  <a:tcPr marL="77914" marR="77914" marT="31652" marB="3165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77914" marR="77914" marT="31652" marB="31652" anchor="ctr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상세화면명</a:t>
                      </a:r>
                    </a:p>
                  </a:txBody>
                  <a:tcPr marL="77914" marR="77914" marT="31652" marB="3165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77914" marR="77914" marT="31652" marB="31652" anchor="ctr"/>
                </a:tc>
                <a:extLst>
                  <a:ext uri="{0D108BD9-81ED-4DB2-BD59-A6C34878D82A}">
                    <a16:rowId xmlns:a16="http://schemas.microsoft.com/office/drawing/2014/main" val="1301064023"/>
                  </a:ext>
                </a:extLst>
              </a:tr>
            </a:tbl>
          </a:graphicData>
        </a:graphic>
      </p:graphicFrame>
      <p:sp>
        <p:nvSpPr>
          <p:cNvPr id="56" name="텍스트 개체 틀 16">
            <a:extLst>
              <a:ext uri="{FF2B5EF4-FFF2-40B4-BE49-F238E27FC236}">
                <a16:creationId xmlns:a16="http://schemas.microsoft.com/office/drawing/2014/main" id="{27698D08-6563-45F9-A1E3-4BAB6725F61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9696" y="172317"/>
            <a:ext cx="1219094" cy="196030"/>
          </a:xfrm>
        </p:spPr>
        <p:txBody>
          <a:bodyPr wrap="none" lIns="36000" tIns="36000" rIns="36000" bIns="36000" anchor="ctr">
            <a:noAutofit/>
          </a:bodyPr>
          <a:lstStyle>
            <a:lvl1pPr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57" name="텍스트 개체 틀 16">
            <a:extLst>
              <a:ext uri="{FF2B5EF4-FFF2-40B4-BE49-F238E27FC236}">
                <a16:creationId xmlns:a16="http://schemas.microsoft.com/office/drawing/2014/main" id="{80BB6357-A2ED-44C4-826D-E82FDA9706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25090" y="163363"/>
            <a:ext cx="2107598" cy="213938"/>
          </a:xfrm>
        </p:spPr>
        <p:txBody>
          <a:bodyPr wrap="none" lIns="36000" tIns="36000" rIns="36000" bIns="36000" anchor="ctr">
            <a:noAutofit/>
          </a:bodyPr>
          <a:lstStyle>
            <a:lvl1pPr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58" name="텍스트 개체 틀 16">
            <a:extLst>
              <a:ext uri="{FF2B5EF4-FFF2-40B4-BE49-F238E27FC236}">
                <a16:creationId xmlns:a16="http://schemas.microsoft.com/office/drawing/2014/main" id="{6C9DF992-771D-47AD-A948-ACB1926B9C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54697" y="163363"/>
            <a:ext cx="1394085" cy="213938"/>
          </a:xfrm>
        </p:spPr>
        <p:txBody>
          <a:bodyPr wrap="none" lIns="36000" tIns="36000" rIns="36000" bIns="36000" anchor="ctr">
            <a:noAutofit/>
          </a:bodyPr>
          <a:lstStyle>
            <a:lvl1pPr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59" name="텍스트 개체 틀 16">
            <a:extLst>
              <a:ext uri="{FF2B5EF4-FFF2-40B4-BE49-F238E27FC236}">
                <a16:creationId xmlns:a16="http://schemas.microsoft.com/office/drawing/2014/main" id="{44401042-222D-499F-90BE-9F95C28981C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08608" y="163363"/>
            <a:ext cx="2759409" cy="213938"/>
          </a:xfrm>
        </p:spPr>
        <p:txBody>
          <a:bodyPr wrap="none" lIns="36000" tIns="36000" rIns="36000" bIns="36000" anchor="ctr">
            <a:noAutofit/>
          </a:bodyPr>
          <a:lstStyle>
            <a:lvl1pPr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60" name="텍스트 개체 틀 16">
            <a:extLst>
              <a:ext uri="{FF2B5EF4-FFF2-40B4-BE49-F238E27FC236}">
                <a16:creationId xmlns:a16="http://schemas.microsoft.com/office/drawing/2014/main" id="{D30FE3B1-3CEB-4838-947A-7740A934F8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00128" y="698148"/>
            <a:ext cx="2435426" cy="1080776"/>
          </a:xfrm>
        </p:spPr>
        <p:txBody>
          <a:bodyPr wrap="none" lIns="36000" tIns="36000" rIns="36000" bIns="36000" anchor="t"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61" name="텍스트 개체 틀 16">
            <a:extLst>
              <a:ext uri="{FF2B5EF4-FFF2-40B4-BE49-F238E27FC236}">
                <a16:creationId xmlns:a16="http://schemas.microsoft.com/office/drawing/2014/main" id="{0D4F5539-9FBE-4F1E-9BE5-EB70793627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0460" y="5684642"/>
            <a:ext cx="4507209" cy="986450"/>
          </a:xfrm>
        </p:spPr>
        <p:txBody>
          <a:bodyPr wrap="none" lIns="36000" tIns="36000" rIns="36000" bIns="36000" anchor="ctr">
            <a:noAutofit/>
          </a:bodyPr>
          <a:lstStyle>
            <a:lvl1pPr marL="0" indent="0">
              <a:spcBef>
                <a:spcPts val="500"/>
              </a:spcBef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62" name="텍스트 개체 틀 16">
            <a:extLst>
              <a:ext uri="{FF2B5EF4-FFF2-40B4-BE49-F238E27FC236}">
                <a16:creationId xmlns:a16="http://schemas.microsoft.com/office/drawing/2014/main" id="{AEEBB54D-FD4A-472F-A8B1-BD89601EEE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45369" y="5669698"/>
            <a:ext cx="4413729" cy="986450"/>
          </a:xfrm>
        </p:spPr>
        <p:txBody>
          <a:bodyPr wrap="none" lIns="36000" tIns="36000" rIns="36000" bIns="36000" anchor="ctr">
            <a:noAutofit/>
          </a:bodyPr>
          <a:lstStyle>
            <a:lvl1pPr marL="0" indent="0">
              <a:spcBef>
                <a:spcPts val="500"/>
              </a:spcBef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63" name="텍스트 개체 틀 16">
            <a:extLst>
              <a:ext uri="{FF2B5EF4-FFF2-40B4-BE49-F238E27FC236}">
                <a16:creationId xmlns:a16="http://schemas.microsoft.com/office/drawing/2014/main" id="{5ED62B68-CD50-428D-8572-EF5591052D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36111" y="1881660"/>
            <a:ext cx="2131906" cy="454218"/>
          </a:xfrm>
        </p:spPr>
        <p:txBody>
          <a:bodyPr wrap="none" lIns="36000" tIns="36000" rIns="36000" bIns="36000" anchor="t"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64" name="텍스트 개체 틀 16">
            <a:extLst>
              <a:ext uri="{FF2B5EF4-FFF2-40B4-BE49-F238E27FC236}">
                <a16:creationId xmlns:a16="http://schemas.microsoft.com/office/drawing/2014/main" id="{87D31493-6195-4F2D-83F4-6ED466C405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736111" y="2412804"/>
            <a:ext cx="2131906" cy="454218"/>
          </a:xfrm>
        </p:spPr>
        <p:txBody>
          <a:bodyPr wrap="none" lIns="36000" tIns="36000" rIns="36000" bIns="36000" anchor="t"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65" name="텍스트 개체 틀 16">
            <a:extLst>
              <a:ext uri="{FF2B5EF4-FFF2-40B4-BE49-F238E27FC236}">
                <a16:creationId xmlns:a16="http://schemas.microsoft.com/office/drawing/2014/main" id="{1CA16148-0443-41F5-81B5-8DA173FC55F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736111" y="2943948"/>
            <a:ext cx="2131906" cy="454218"/>
          </a:xfrm>
        </p:spPr>
        <p:txBody>
          <a:bodyPr wrap="none" lIns="36000" tIns="36000" rIns="36000" bIns="36000" anchor="t"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66" name="텍스트 개체 틀 16">
            <a:extLst>
              <a:ext uri="{FF2B5EF4-FFF2-40B4-BE49-F238E27FC236}">
                <a16:creationId xmlns:a16="http://schemas.microsoft.com/office/drawing/2014/main" id="{4903B9BA-246C-43C6-8855-FC91DAA474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36111" y="3475092"/>
            <a:ext cx="2131906" cy="454218"/>
          </a:xfrm>
        </p:spPr>
        <p:txBody>
          <a:bodyPr wrap="none" lIns="36000" tIns="36000" rIns="36000" bIns="36000" anchor="t"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67" name="텍스트 개체 틀 16">
            <a:extLst>
              <a:ext uri="{FF2B5EF4-FFF2-40B4-BE49-F238E27FC236}">
                <a16:creationId xmlns:a16="http://schemas.microsoft.com/office/drawing/2014/main" id="{76F82F33-C429-4939-9968-382394B63B0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736111" y="4006236"/>
            <a:ext cx="2131906" cy="454218"/>
          </a:xfrm>
        </p:spPr>
        <p:txBody>
          <a:bodyPr wrap="none" lIns="36000" tIns="36000" rIns="36000" bIns="36000" anchor="t"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68" name="텍스트 개체 틀 16">
            <a:extLst>
              <a:ext uri="{FF2B5EF4-FFF2-40B4-BE49-F238E27FC236}">
                <a16:creationId xmlns:a16="http://schemas.microsoft.com/office/drawing/2014/main" id="{4BFF512F-DBC5-43E7-B39E-5CD654C468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736111" y="4537380"/>
            <a:ext cx="2131906" cy="454218"/>
          </a:xfrm>
        </p:spPr>
        <p:txBody>
          <a:bodyPr wrap="none" lIns="36000" tIns="36000" rIns="36000" bIns="36000" anchor="t"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69" name="텍스트 개체 틀 16">
            <a:extLst>
              <a:ext uri="{FF2B5EF4-FFF2-40B4-BE49-F238E27FC236}">
                <a16:creationId xmlns:a16="http://schemas.microsoft.com/office/drawing/2014/main" id="{709EE23F-EFCF-4E33-9036-5A9FF8CBB62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36111" y="5078098"/>
            <a:ext cx="2131906" cy="368564"/>
          </a:xfrm>
        </p:spPr>
        <p:txBody>
          <a:bodyPr wrap="none" lIns="36000" tIns="36000" rIns="36000" bIns="36000" anchor="t"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70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631DE-34E9-D9CC-4BA1-41439E9A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B2BBE8-59A8-21A7-B5A7-CA179B890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CDA823-149E-C4B4-F2D2-82C193028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3CC1A-0C33-E6F2-DA53-3471B8C3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F661-8CCB-41C9-97B1-75398E373482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A21A1B-3BA9-156D-2391-61F127B2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D359EE-AE87-C7E2-E72E-3A263E39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F4C3-86A0-4327-9526-BABDF2C34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31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C002D-F416-3B7F-6F91-2FE47563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CA3DCC-9D4E-3E97-4249-63FD2AA6A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2BBF83-CDFB-F809-41D7-4949AB125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6DDF4C-0F90-D918-BDD9-597136642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48D947-0B7A-4A77-2670-6C9AEAC70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C8096B-8CEB-4409-C0CF-27B34734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F661-8CCB-41C9-97B1-75398E373482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71E9FF-C6FF-AD5B-89CF-FDD75549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788A6B-A9EB-9D78-A8C3-D153177D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F4C3-86A0-4327-9526-BABDF2C34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3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8CF58-EC49-F04B-DFFC-61A7BF61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E0C4AE-032D-D17C-F32D-3FC420E6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F661-8CCB-41C9-97B1-75398E373482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75A69-CF3A-9789-BCBE-4508A904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E43B46-6780-951A-B8E8-AB4BDF41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F4C3-86A0-4327-9526-BABDF2C34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14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377C50-D1A5-36A3-2DD7-39710427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F661-8CCB-41C9-97B1-75398E373482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5D021E-7DD1-54A3-9AE4-51C653F1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1DDBDC-689C-F7C4-A525-1B6494F6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F4C3-86A0-4327-9526-BABDF2C34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9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048D2-3F29-976F-BAAA-E05643487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74529-13E8-D386-2CAC-8C0EB5A1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8CE346-534C-CF99-5092-A7D47BFAF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03F13C-A092-FFCF-B8F5-21813E3A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F661-8CCB-41C9-97B1-75398E373482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C15D94-4D13-6E2F-5163-E71B84AF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8D6D04-DDD1-4BE3-9379-41FE1051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F4C3-86A0-4327-9526-BABDF2C34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58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4AC7A-7B15-552A-829C-2DB76E79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E20E76-B7B3-A09E-E8A7-9C533A348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66B28B-AB4E-6AB2-5836-B9EF81A0F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70E8A-4025-5F85-A985-A9DE0933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F661-8CCB-41C9-97B1-75398E373482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62ED6-4927-475E-C4A2-0803F0E7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AE3F8-F07B-DC92-C113-69C8A974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F4C3-86A0-4327-9526-BABDF2C34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8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A5679A-39AB-6006-B7CE-91A2968AB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1DE91-BAD9-EB80-05EF-724EA3864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E5AF8-3462-ADD8-1278-7B391CCD7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EF661-8CCB-41C9-97B1-75398E373482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F20A9C-19D9-07BE-44CE-4FA3F13B4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6ACE3C-D864-0E17-36B0-3B4445617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F4C3-86A0-4327-9526-BABDF2C34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8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7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7A870-BC23-4884-AEC8-C80E448A1310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0C74A-7378-455A-A42B-AD24D502D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0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72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32"/>
          <p:cNvSpPr txBox="1">
            <a:spLocks noChangeArrowheads="1"/>
          </p:cNvSpPr>
          <p:nvPr/>
        </p:nvSpPr>
        <p:spPr bwMode="auto">
          <a:xfrm>
            <a:off x="7354277" y="127000"/>
            <a:ext cx="467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화면설계서</a:t>
            </a:r>
          </a:p>
        </p:txBody>
      </p:sp>
      <p:sp>
        <p:nvSpPr>
          <p:cNvPr id="1027" name="Text Box 36"/>
          <p:cNvSpPr txBox="1">
            <a:spLocks noChangeArrowheads="1"/>
          </p:cNvSpPr>
          <p:nvPr/>
        </p:nvSpPr>
        <p:spPr bwMode="auto">
          <a:xfrm>
            <a:off x="5576278" y="6583364"/>
            <a:ext cx="1051169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1EDF34F-2FE2-4E63-9DED-2F73BF544FDC}" type="slidenum"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0" name="Line 51"/>
          <p:cNvSpPr>
            <a:spLocks noChangeShapeType="1"/>
          </p:cNvSpPr>
          <p:nvPr/>
        </p:nvSpPr>
        <p:spPr bwMode="auto">
          <a:xfrm>
            <a:off x="281354" y="422275"/>
            <a:ext cx="11629292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1800"/>
          </a:p>
        </p:txBody>
      </p:sp>
      <p:sp>
        <p:nvSpPr>
          <p:cNvPr id="1031" name="Text Box 52"/>
          <p:cNvSpPr txBox="1">
            <a:spLocks noChangeArrowheads="1"/>
          </p:cNvSpPr>
          <p:nvPr/>
        </p:nvSpPr>
        <p:spPr bwMode="auto">
          <a:xfrm>
            <a:off x="7348416" y="6575425"/>
            <a:ext cx="467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㈜에이치씨엔씨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2" name="Line 58"/>
          <p:cNvSpPr>
            <a:spLocks noChangeShapeType="1"/>
          </p:cNvSpPr>
          <p:nvPr userDrawn="1"/>
        </p:nvSpPr>
        <p:spPr bwMode="auto">
          <a:xfrm>
            <a:off x="324339" y="6556375"/>
            <a:ext cx="116292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08838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E9B58-58B3-6191-21D5-2CDFDAEE8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고요한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45645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509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412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250D96F-D4B7-4AB7-B8AF-A0C9B0BF2957}"/>
              </a:ext>
            </a:extLst>
          </p:cNvPr>
          <p:cNvSpPr/>
          <p:nvPr/>
        </p:nvSpPr>
        <p:spPr bwMode="auto">
          <a:xfrm>
            <a:off x="8431287" y="5166990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35" name="직사각형 2">
            <a:extLst>
              <a:ext uri="{FF2B5EF4-FFF2-40B4-BE49-F238E27FC236}">
                <a16:creationId xmlns:a16="http://schemas.microsoft.com/office/drawing/2014/main" id="{B0566C54-9110-4000-98B0-473C7F285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622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412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575532-AACB-40B0-9737-B323FF01E6C3}"/>
              </a:ext>
            </a:extLst>
          </p:cNvPr>
          <p:cNvSpPr/>
          <p:nvPr/>
        </p:nvSpPr>
        <p:spPr bwMode="auto">
          <a:xfrm>
            <a:off x="513571" y="1745416"/>
            <a:ext cx="9020175" cy="4070232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aphicFrame>
        <p:nvGraphicFramePr>
          <p:cNvPr id="22" name="표 5">
            <a:extLst>
              <a:ext uri="{FF2B5EF4-FFF2-40B4-BE49-F238E27FC236}">
                <a16:creationId xmlns:a16="http://schemas.microsoft.com/office/drawing/2014/main" id="{B1865CF0-944E-4EFB-85F4-79CFA79CEE0C}"/>
              </a:ext>
            </a:extLst>
          </p:cNvPr>
          <p:cNvGraphicFramePr>
            <a:graphicFrameLocks noGrp="1"/>
          </p:cNvGraphicFramePr>
          <p:nvPr/>
        </p:nvGraphicFramePr>
        <p:xfrm>
          <a:off x="934953" y="2100461"/>
          <a:ext cx="8117280" cy="2711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2648704">
                  <a:extLst>
                    <a:ext uri="{9D8B030D-6E8A-4147-A177-3AD203B41FA5}">
                      <a16:colId xmlns:a16="http://schemas.microsoft.com/office/drawing/2014/main" val="172166411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545521814"/>
                    </a:ext>
                  </a:extLst>
                </a:gridCol>
                <a:gridCol w="2588576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280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홍길동 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280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중대재해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예방 플랫폼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Open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안내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997228"/>
                  </a:ext>
                </a:extLst>
              </a:tr>
              <a:tr h="1868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안녕하세요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중대재해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예방 플랫폼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Open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일정을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안내드립니다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Open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일정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: 2022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월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3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115022"/>
                  </a:ext>
                </a:extLst>
              </a:tr>
              <a:tr h="280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첨부파일명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86386"/>
                  </a:ext>
                </a:extLst>
              </a:tr>
            </a:tbl>
          </a:graphicData>
        </a:graphic>
      </p:graphicFrame>
      <p:sp>
        <p:nvSpPr>
          <p:cNvPr id="25" name="직사각형 1">
            <a:extLst>
              <a:ext uri="{FF2B5EF4-FFF2-40B4-BE49-F238E27FC236}">
                <a16:creationId xmlns:a16="http://schemas.microsoft.com/office/drawing/2014/main" id="{24873A59-6878-41F3-97AB-81261DF7A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605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5B7B69A-3DCD-4156-BA7F-F81A14B34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09" y="1452381"/>
            <a:ext cx="252000" cy="21724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06D75C-E813-4AF4-BC69-DEC3D5942C1D}"/>
              </a:ext>
            </a:extLst>
          </p:cNvPr>
          <p:cNvSpPr/>
          <p:nvPr/>
        </p:nvSpPr>
        <p:spPr bwMode="auto">
          <a:xfrm>
            <a:off x="514057" y="1444776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년도         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E975998-13E9-485E-A1AC-99B0C726E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09" y="1452381"/>
            <a:ext cx="252000" cy="21724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983533-977E-47BC-A434-C62D07330750}"/>
              </a:ext>
            </a:extLst>
          </p:cNvPr>
          <p:cNvSpPr/>
          <p:nvPr/>
        </p:nvSpPr>
        <p:spPr bwMode="auto">
          <a:xfrm>
            <a:off x="514057" y="1444776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제목 검색 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2A6D3E-8760-47CE-AB18-8E5A5D524005}"/>
              </a:ext>
            </a:extLst>
          </p:cNvPr>
          <p:cNvSpPr/>
          <p:nvPr/>
        </p:nvSpPr>
        <p:spPr bwMode="auto">
          <a:xfrm>
            <a:off x="1538537" y="1447581"/>
            <a:ext cx="2088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96E6B9-1816-4109-B824-8EC7E72FEC42}"/>
              </a:ext>
            </a:extLst>
          </p:cNvPr>
          <p:cNvSpPr/>
          <p:nvPr/>
        </p:nvSpPr>
        <p:spPr bwMode="auto">
          <a:xfrm>
            <a:off x="2469530" y="4564463"/>
            <a:ext cx="4212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1C10FF-B557-4C8F-878C-CD4BF31A989A}"/>
              </a:ext>
            </a:extLst>
          </p:cNvPr>
          <p:cNvSpPr/>
          <p:nvPr/>
        </p:nvSpPr>
        <p:spPr bwMode="auto">
          <a:xfrm>
            <a:off x="8010189" y="4564002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찾기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84779" y="637080"/>
            <a:ext cx="37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적용 테이블 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: tsp06410, tsp06210</a:t>
            </a:r>
            <a:endParaRPr lang="ko-KR" altLang="en-US" sz="1000" dirty="0"/>
          </a:p>
        </p:txBody>
      </p:sp>
      <p:sp>
        <p:nvSpPr>
          <p:cNvPr id="27" name="사각형: 둥근 모서리 21">
            <a:extLst>
              <a:ext uri="{FF2B5EF4-FFF2-40B4-BE49-F238E27FC236}">
                <a16:creationId xmlns:a16="http://schemas.microsoft.com/office/drawing/2014/main" id="{4E0A88DA-4550-4194-A459-67134A60E756}"/>
              </a:ext>
            </a:extLst>
          </p:cNvPr>
          <p:cNvSpPr/>
          <p:nvPr/>
        </p:nvSpPr>
        <p:spPr bwMode="auto">
          <a:xfrm>
            <a:off x="7709549" y="5166990"/>
            <a:ext cx="601280" cy="264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 smtClean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취소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676961" y="4591437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458136" y="5216560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091972" y="5214677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36523" y="1360136"/>
            <a:ext cx="2128750" cy="3406505"/>
          </a:xfrm>
          <a:prstGeom prst="rect">
            <a:avLst/>
          </a:prstGeom>
          <a:noFill/>
        </p:spPr>
        <p:txBody>
          <a:bodyPr wrap="square" tIns="36000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파일 찾기 클릭 시 첨부 파일 선택 기능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취소 버튼 클릭 시 현재 팝업 닫기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수정 버튼 클릭 시 팝업에 작성된 내용 수정 </a:t>
            </a:r>
            <a:r>
              <a:rPr lang="en-US" altLang="ko-KR" sz="1200" dirty="0" smtClean="0"/>
              <a:t>Update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* </a:t>
            </a:r>
            <a:r>
              <a:rPr lang="ko-KR" altLang="en-US" sz="1200" dirty="0" smtClean="0"/>
              <a:t>첨부파일을 제외한 모든 항목 조건은 필수항목으로 필수 항목에 값이 </a:t>
            </a:r>
            <a:r>
              <a:rPr lang="ko-KR" altLang="en-US" sz="1200" dirty="0" err="1" smtClean="0"/>
              <a:t>없을때</a:t>
            </a:r>
            <a:r>
              <a:rPr lang="ko-KR" altLang="en-US" sz="1200" dirty="0" smtClean="0"/>
              <a:t> 저장되지 않고 </a:t>
            </a:r>
            <a:r>
              <a:rPr lang="ko-KR" altLang="en-US" sz="1200" dirty="0" err="1" smtClean="0"/>
              <a:t>미입력</a:t>
            </a:r>
            <a:r>
              <a:rPr lang="ko-KR" altLang="en-US" sz="1200" dirty="0" smtClean="0"/>
              <a:t> 해당 항목 </a:t>
            </a:r>
            <a:r>
              <a:rPr lang="ko-KR" altLang="en-US" sz="1200" dirty="0" err="1" smtClean="0"/>
              <a:t>알림창으로</a:t>
            </a:r>
            <a:r>
              <a:rPr lang="ko-KR" altLang="en-US" sz="1200" dirty="0" smtClean="0"/>
              <a:t> 표출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701020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E9B58-58B3-6191-21D5-2CDFDAEE8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김진웅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03544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8161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경영자리더십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경영방침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년간안전보건계획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2">
            <a:extLst>
              <a:ext uri="{FF2B5EF4-FFF2-40B4-BE49-F238E27FC236}">
                <a16:creationId xmlns:a16="http://schemas.microsoft.com/office/drawing/2014/main" id="{EF7D06E7-9D0E-4E96-B847-88FFBE330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2846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65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B51C71-F40E-42DA-873B-95C8DB96F779}"/>
              </a:ext>
            </a:extLst>
          </p:cNvPr>
          <p:cNvSpPr/>
          <p:nvPr/>
        </p:nvSpPr>
        <p:spPr bwMode="auto">
          <a:xfrm>
            <a:off x="522369" y="1147698"/>
            <a:ext cx="1368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err="1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년간안전보건계획</a:t>
            </a:r>
            <a:endParaRPr kumimoji="1" lang="ko-KR" altLang="en-US" sz="1000" dirty="0">
              <a:ln w="0"/>
              <a:solidFill>
                <a:srgbClr val="00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F3FF51-B261-44D6-B3E1-DFCDC46F23AD}"/>
              </a:ext>
            </a:extLst>
          </p:cNvPr>
          <p:cNvCxnSpPr>
            <a:cxnSpLocks/>
          </p:cNvCxnSpPr>
          <p:nvPr/>
        </p:nvCxnSpPr>
        <p:spPr bwMode="auto">
          <a:xfrm>
            <a:off x="522369" y="1370700"/>
            <a:ext cx="9019200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A983F052-5DCD-4018-8723-63D2F58DF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617" y="1452381"/>
            <a:ext cx="252000" cy="21724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6EDF2F-4100-4B06-A73F-54CF648818EB}"/>
              </a:ext>
            </a:extLst>
          </p:cNvPr>
          <p:cNvSpPr/>
          <p:nvPr/>
        </p:nvSpPr>
        <p:spPr bwMode="auto">
          <a:xfrm>
            <a:off x="522369" y="1444776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년도         </a:t>
            </a:r>
            <a:r>
              <a:rPr kumimoji="1" lang="ko-KR" altLang="en-US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7BDFA9-8DDC-426E-8808-4D2F102A6000}"/>
              </a:ext>
            </a:extLst>
          </p:cNvPr>
          <p:cNvSpPr/>
          <p:nvPr/>
        </p:nvSpPr>
        <p:spPr bwMode="auto">
          <a:xfrm>
            <a:off x="1546849" y="1447581"/>
            <a:ext cx="1080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2022</a:t>
            </a:r>
            <a:endParaRPr kumimoji="1" lang="ko-KR" altLang="en-US" sz="1000" dirty="0">
              <a:ln w="0"/>
              <a:solidFill>
                <a:srgbClr val="00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AF70C1D-941F-44A7-B4D3-9DF5055BD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617" y="1452381"/>
            <a:ext cx="252000" cy="21724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EA6B64-1C27-4682-A3DB-57414BDF0840}"/>
              </a:ext>
            </a:extLst>
          </p:cNvPr>
          <p:cNvSpPr/>
          <p:nvPr/>
        </p:nvSpPr>
        <p:spPr bwMode="auto">
          <a:xfrm>
            <a:off x="522369" y="1444776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년도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9788B0-213A-4882-8870-902E40C811E9}"/>
              </a:ext>
            </a:extLst>
          </p:cNvPr>
          <p:cNvSpPr/>
          <p:nvPr/>
        </p:nvSpPr>
        <p:spPr bwMode="auto">
          <a:xfrm>
            <a:off x="1546849" y="1447581"/>
            <a:ext cx="1080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2022</a:t>
            </a:r>
            <a:endParaRPr kumimoji="1" lang="ko-KR" altLang="en-US" sz="1000" dirty="0">
              <a:ln w="0"/>
              <a:solidFill>
                <a:srgbClr val="00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5" name="표 5">
            <a:extLst>
              <a:ext uri="{FF2B5EF4-FFF2-40B4-BE49-F238E27FC236}">
                <a16:creationId xmlns:a16="http://schemas.microsoft.com/office/drawing/2014/main" id="{90288CF4-271B-423D-96C8-9A2AAF1974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0127" y="1865673"/>
          <a:ext cx="8047078" cy="270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058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933223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5019449">
                  <a:extLst>
                    <a:ext uri="{9D8B030D-6E8A-4147-A177-3AD203B41FA5}">
                      <a16:colId xmlns:a16="http://schemas.microsoft.com/office/drawing/2014/main" val="705424373"/>
                    </a:ext>
                  </a:extLst>
                </a:gridCol>
                <a:gridCol w="1269348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194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이사회 보고일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년간안전보건계획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이사회 보고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2021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21-01-20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2021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</a:t>
                      </a:r>
                      <a:r>
                        <a:rPr lang="ko-KR" altLang="en-US" sz="1000" dirty="0" err="1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년간안전보건계획</a:t>
                      </a:r>
                      <a:r>
                        <a:rPr kumimoji="1" lang="en-US" altLang="ko-KR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.docx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21-01-28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2022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22-01-20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2022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</a:t>
                      </a:r>
                      <a:r>
                        <a:rPr lang="ko-KR" altLang="en-US" sz="1000" dirty="0" err="1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년간안전보건계획</a:t>
                      </a:r>
                      <a:r>
                        <a:rPr kumimoji="1" lang="en-US" altLang="ko-KR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.docx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22-01-28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27017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2210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44410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130896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5069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B8EED9-6CD3-4541-BAB9-7C95062B10E3}"/>
              </a:ext>
            </a:extLst>
          </p:cNvPr>
          <p:cNvSpPr/>
          <p:nvPr/>
        </p:nvSpPr>
        <p:spPr bwMode="auto">
          <a:xfrm rot="5400000">
            <a:off x="7818545" y="3141350"/>
            <a:ext cx="2268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◀                                                     ▶</a:t>
            </a:r>
          </a:p>
        </p:txBody>
      </p:sp>
      <p:graphicFrame>
        <p:nvGraphicFramePr>
          <p:cNvPr id="27" name="표 5">
            <a:extLst>
              <a:ext uri="{FF2B5EF4-FFF2-40B4-BE49-F238E27FC236}">
                <a16:creationId xmlns:a16="http://schemas.microsoft.com/office/drawing/2014/main" id="{041D0B3E-1F41-4559-81B8-8C05CC3844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2629" y="5080468"/>
          <a:ext cx="8047078" cy="79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56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925725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5026947">
                  <a:extLst>
                    <a:ext uri="{9D8B030D-6E8A-4147-A177-3AD203B41FA5}">
                      <a16:colId xmlns:a16="http://schemas.microsoft.com/office/drawing/2014/main" val="705424373"/>
                    </a:ext>
                  </a:extLst>
                </a:gridCol>
                <a:gridCol w="1261850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194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이사회 보고일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년간안전보건계획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이사회 보고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2022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22-01-20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2022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</a:t>
                      </a:r>
                      <a:r>
                        <a:rPr lang="ko-KR" altLang="en-US" sz="1000" dirty="0" err="1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년간안전보건계획</a:t>
                      </a:r>
                      <a:r>
                        <a:rPr kumimoji="1" lang="en-US" altLang="ko-KR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.docx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22-01-28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FEAB94C-94A5-4E5C-AAFA-571C6A1D3CF2}"/>
              </a:ext>
            </a:extLst>
          </p:cNvPr>
          <p:cNvSpPr/>
          <p:nvPr/>
        </p:nvSpPr>
        <p:spPr bwMode="auto">
          <a:xfrm>
            <a:off x="7737729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>
                <a:solidFill>
                  <a:srgbClr val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48E8704-4E24-4F7F-97C2-F9896E7CACB7}"/>
              </a:ext>
            </a:extLst>
          </p:cNvPr>
          <p:cNvSpPr/>
          <p:nvPr/>
        </p:nvSpPr>
        <p:spPr bwMode="auto">
          <a:xfrm>
            <a:off x="7016193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>
                <a:solidFill>
                  <a:srgbClr val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추가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AF6142F-14AF-4FE7-A499-2194CABFAA19}"/>
              </a:ext>
            </a:extLst>
          </p:cNvPr>
          <p:cNvSpPr/>
          <p:nvPr/>
        </p:nvSpPr>
        <p:spPr bwMode="auto">
          <a:xfrm>
            <a:off x="8433610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>
                <a:solidFill>
                  <a:srgbClr val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127576B-DBF3-45E5-86B5-A2868D4BC77C}"/>
              </a:ext>
            </a:extLst>
          </p:cNvPr>
          <p:cNvSpPr/>
          <p:nvPr/>
        </p:nvSpPr>
        <p:spPr bwMode="auto">
          <a:xfrm>
            <a:off x="1129864" y="5927804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찾기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6B864AA-305B-46F8-BE65-FB4C217BECAC}"/>
              </a:ext>
            </a:extLst>
          </p:cNvPr>
          <p:cNvSpPr/>
          <p:nvPr/>
        </p:nvSpPr>
        <p:spPr bwMode="auto">
          <a:xfrm>
            <a:off x="2166784" y="5918760"/>
            <a:ext cx="4212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C:\\</a:t>
            </a:r>
            <a:r>
              <a:rPr kumimoji="1" lang="ko-KR" altLang="en-US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경영자리더십</a:t>
            </a:r>
            <a:r>
              <a:rPr kumimoji="1" lang="en-US" altLang="ko-KR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\2022</a:t>
            </a:r>
            <a:r>
              <a:rPr kumimoji="1" lang="ko-KR" altLang="en-US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 </a:t>
            </a:r>
            <a:r>
              <a:rPr kumimoji="1" lang="ko-KR" altLang="en-US" sz="1000" dirty="0" err="1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년간안전보건계획</a:t>
            </a:r>
            <a:r>
              <a:rPr kumimoji="1" lang="en-US" altLang="ko-KR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.docx</a:t>
            </a:r>
            <a:endParaRPr kumimoji="1" lang="ko-KR" altLang="en-US" sz="1000" dirty="0">
              <a:ln w="0"/>
              <a:solidFill>
                <a:srgbClr val="00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17EABD-8852-488F-BB79-03E5042E93DE}"/>
              </a:ext>
            </a:extLst>
          </p:cNvPr>
          <p:cNvSpPr/>
          <p:nvPr/>
        </p:nvSpPr>
        <p:spPr bwMode="auto">
          <a:xfrm>
            <a:off x="521883" y="1745416"/>
            <a:ext cx="9020175" cy="3006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solidFill>
                <a:srgbClr val="0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BDFCB1-2237-493F-9E32-8CC61FBAEDE4}"/>
              </a:ext>
            </a:extLst>
          </p:cNvPr>
          <p:cNvSpPr/>
          <p:nvPr/>
        </p:nvSpPr>
        <p:spPr bwMode="auto">
          <a:xfrm>
            <a:off x="521883" y="4872073"/>
            <a:ext cx="9020175" cy="144307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solidFill>
                <a:srgbClr val="0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84780" y="637080"/>
            <a:ext cx="1542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적용 테이블 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: tsp01210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9736523" y="1360136"/>
            <a:ext cx="2128750" cy="4791499"/>
          </a:xfrm>
          <a:prstGeom prst="rect">
            <a:avLst/>
          </a:prstGeom>
          <a:noFill/>
        </p:spPr>
        <p:txBody>
          <a:bodyPr wrap="square" tIns="36000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행 클릭 시 아래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번 폼으로 선택된 데이터 나타냄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파일 찾기 버튼 클릭 시 파일 선택 기능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추가 버튼 클릭 시 작성된 내용 추가 </a:t>
            </a:r>
            <a:r>
              <a:rPr lang="en-US" altLang="ko-KR" sz="1200" dirty="0" smtClean="0"/>
              <a:t>Insert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수정 버튼 클릭 시 수정된 내용 수정 </a:t>
            </a:r>
            <a:r>
              <a:rPr lang="en-US" altLang="ko-KR" sz="1200" dirty="0" smtClean="0"/>
              <a:t>Update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삭제 버튼 클릭 시 선택한 항목 삭제 </a:t>
            </a:r>
            <a:r>
              <a:rPr lang="en-US" altLang="ko-KR" sz="1200" dirty="0" smtClean="0"/>
              <a:t>Delete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조회 버튼 클릭 시 입력한 년도로 검색 </a:t>
            </a:r>
            <a:r>
              <a:rPr lang="en-US" altLang="ko-KR" sz="1200" dirty="0" smtClean="0"/>
              <a:t>Select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* </a:t>
            </a:r>
            <a:r>
              <a:rPr lang="ko-KR" altLang="en-US" sz="1200" dirty="0" smtClean="0"/>
              <a:t>필수 항목은 년도이며 조회한 내용 선택 시 읽기전용으로 수정 불가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* </a:t>
            </a:r>
            <a:r>
              <a:rPr lang="ko-KR" altLang="en-US" sz="1200" dirty="0" smtClean="0"/>
              <a:t>추가 시 필수 </a:t>
            </a:r>
            <a:r>
              <a:rPr lang="ko-KR" altLang="en-US" sz="1200" dirty="0" err="1" smtClean="0"/>
              <a:t>입력값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년도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확인</a:t>
            </a:r>
            <a:endParaRPr lang="en-US" altLang="ko-KR" sz="1200" dirty="0" smtClean="0"/>
          </a:p>
        </p:txBody>
      </p:sp>
      <p:sp>
        <p:nvSpPr>
          <p:cNvPr id="36" name="타원 35"/>
          <p:cNvSpPr/>
          <p:nvPr/>
        </p:nvSpPr>
        <p:spPr>
          <a:xfrm>
            <a:off x="779765" y="5397166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79765" y="2579151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70220" y="5941935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7942777" y="5707947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777709" y="5956876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9097290" y="5956876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027552" y="1476662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87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5607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경영자리더십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안전보건예산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계획대비실적</a:t>
            </a:r>
          </a:p>
        </p:txBody>
      </p:sp>
      <p:sp>
        <p:nvSpPr>
          <p:cNvPr id="51" name="직사각형 2">
            <a:extLst>
              <a:ext uri="{FF2B5EF4-FFF2-40B4-BE49-F238E27FC236}">
                <a16:creationId xmlns:a16="http://schemas.microsoft.com/office/drawing/2014/main" id="{EF7D06E7-9D0E-4E96-B847-88FFBE330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5734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509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039E0D-3EB3-483E-8C57-220215F1B660}"/>
              </a:ext>
            </a:extLst>
          </p:cNvPr>
          <p:cNvSpPr/>
          <p:nvPr/>
        </p:nvSpPr>
        <p:spPr bwMode="auto">
          <a:xfrm>
            <a:off x="513570" y="1745416"/>
            <a:ext cx="9020173" cy="407136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solidFill>
                <a:srgbClr val="0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56CD60-CBB6-45A5-BC93-BA0CB1863946}"/>
              </a:ext>
            </a:extLst>
          </p:cNvPr>
          <p:cNvSpPr/>
          <p:nvPr/>
        </p:nvSpPr>
        <p:spPr bwMode="auto">
          <a:xfrm>
            <a:off x="523376" y="1144136"/>
            <a:ext cx="1080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계획대비실적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DCE5C1-BEF2-4551-8044-0F2F022FA3BF}"/>
              </a:ext>
            </a:extLst>
          </p:cNvPr>
          <p:cNvCxnSpPr>
            <a:cxnSpLocks/>
          </p:cNvCxnSpPr>
          <p:nvPr/>
        </p:nvCxnSpPr>
        <p:spPr bwMode="auto">
          <a:xfrm>
            <a:off x="514056" y="1367138"/>
            <a:ext cx="901968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4D8222-EB83-4D89-BDA2-92D8E64AA7F6}"/>
              </a:ext>
            </a:extLst>
          </p:cNvPr>
          <p:cNvSpPr/>
          <p:nvPr/>
        </p:nvSpPr>
        <p:spPr bwMode="auto">
          <a:xfrm>
            <a:off x="1596444" y="1144136"/>
            <a:ext cx="108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예산관리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9E80AAF-1917-47CE-B8E8-B8B79E165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304" y="1452381"/>
            <a:ext cx="252000" cy="21724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500E43-BB82-45D1-9AD6-821E98488CAB}"/>
              </a:ext>
            </a:extLst>
          </p:cNvPr>
          <p:cNvSpPr/>
          <p:nvPr/>
        </p:nvSpPr>
        <p:spPr bwMode="auto">
          <a:xfrm>
            <a:off x="514056" y="1444776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 년도         </a:t>
            </a:r>
            <a:endParaRPr kumimoji="1" lang="ko-KR" altLang="en-US" sz="1000" dirty="0">
              <a:ln w="0"/>
              <a:solidFill>
                <a:srgbClr val="00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3B259E-746A-4AE6-AA67-BA878F56FE32}"/>
              </a:ext>
            </a:extLst>
          </p:cNvPr>
          <p:cNvSpPr/>
          <p:nvPr/>
        </p:nvSpPr>
        <p:spPr bwMode="auto">
          <a:xfrm>
            <a:off x="1538536" y="1447581"/>
            <a:ext cx="1080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2022</a:t>
            </a:r>
            <a:endParaRPr kumimoji="1" lang="ko-KR" altLang="en-US" sz="1000" dirty="0">
              <a:ln w="0"/>
              <a:solidFill>
                <a:srgbClr val="00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BCF6EF-B368-4B8F-979D-9B97F38912A5}"/>
              </a:ext>
            </a:extLst>
          </p:cNvPr>
          <p:cNvSpPr/>
          <p:nvPr/>
        </p:nvSpPr>
        <p:spPr bwMode="auto">
          <a:xfrm>
            <a:off x="812392" y="1868906"/>
            <a:ext cx="108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kumimoji="1" lang="ko-KR" altLang="en-US" sz="1000" dirty="0" err="1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총금액</a:t>
            </a:r>
            <a:r>
              <a:rPr kumimoji="1" lang="en-US" altLang="ko-KR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kumimoji="1" lang="ko-KR" altLang="en-US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원</a:t>
            </a:r>
            <a:r>
              <a:rPr kumimoji="1" lang="en-US" altLang="ko-KR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kumimoji="1" lang="ko-KR" altLang="en-US" sz="1000" dirty="0">
              <a:ln w="0"/>
              <a:solidFill>
                <a:srgbClr val="00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D3E96E0-81BF-4E8B-898E-0DA3524F6635}"/>
              </a:ext>
            </a:extLst>
          </p:cNvPr>
          <p:cNvSpPr/>
          <p:nvPr/>
        </p:nvSpPr>
        <p:spPr bwMode="auto">
          <a:xfrm>
            <a:off x="2019176" y="1868906"/>
            <a:ext cx="900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3,400,000</a:t>
            </a:r>
            <a:endParaRPr kumimoji="1" lang="ko-KR" altLang="en-US" sz="1000" dirty="0">
              <a:ln w="0"/>
              <a:solidFill>
                <a:srgbClr val="00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BA6518-3782-4013-9B5A-6CF12043FF62}"/>
              </a:ext>
            </a:extLst>
          </p:cNvPr>
          <p:cNvSpPr/>
          <p:nvPr/>
        </p:nvSpPr>
        <p:spPr bwMode="auto">
          <a:xfrm>
            <a:off x="5802247" y="1868906"/>
            <a:ext cx="108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 </a:t>
            </a:r>
            <a:r>
              <a:rPr kumimoji="1" lang="ko-KR" altLang="en-US" sz="1000" dirty="0" err="1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총금액</a:t>
            </a:r>
            <a:r>
              <a:rPr kumimoji="1" lang="en-US" altLang="ko-KR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kumimoji="1" lang="ko-KR" altLang="en-US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원</a:t>
            </a:r>
            <a:r>
              <a:rPr kumimoji="1" lang="en-US" altLang="ko-KR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kumimoji="1" lang="ko-KR" altLang="en-US" sz="1000" dirty="0">
              <a:ln w="0"/>
              <a:solidFill>
                <a:srgbClr val="00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FFD4BF-EEDF-44B6-8055-3B630D0792B8}"/>
              </a:ext>
            </a:extLst>
          </p:cNvPr>
          <p:cNvSpPr/>
          <p:nvPr/>
        </p:nvSpPr>
        <p:spPr bwMode="auto">
          <a:xfrm>
            <a:off x="7009031" y="1868906"/>
            <a:ext cx="900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3,100,000</a:t>
            </a:r>
            <a:endParaRPr kumimoji="1" lang="ko-KR" altLang="en-US" sz="1000" dirty="0">
              <a:ln w="0"/>
              <a:solidFill>
                <a:srgbClr val="00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E8595ED-4111-4935-A95F-0985025DEA62}"/>
              </a:ext>
            </a:extLst>
          </p:cNvPr>
          <p:cNvCxnSpPr>
            <a:cxnSpLocks/>
          </p:cNvCxnSpPr>
          <p:nvPr/>
        </p:nvCxnSpPr>
        <p:spPr bwMode="auto">
          <a:xfrm>
            <a:off x="5023656" y="1735904"/>
            <a:ext cx="0" cy="410400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A0F9F8D-BFE8-4C20-A576-DB617FF605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2392" y="2297738"/>
          <a:ext cx="3970746" cy="3217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582">
                  <a:extLst>
                    <a:ext uri="{9D8B030D-6E8A-4147-A177-3AD203B41FA5}">
                      <a16:colId xmlns:a16="http://schemas.microsoft.com/office/drawing/2014/main" val="1028192653"/>
                    </a:ext>
                  </a:extLst>
                </a:gridCol>
                <a:gridCol w="1323582">
                  <a:extLst>
                    <a:ext uri="{9D8B030D-6E8A-4147-A177-3AD203B41FA5}">
                      <a16:colId xmlns:a16="http://schemas.microsoft.com/office/drawing/2014/main" val="672430325"/>
                    </a:ext>
                  </a:extLst>
                </a:gridCol>
                <a:gridCol w="1323582">
                  <a:extLst>
                    <a:ext uri="{9D8B030D-6E8A-4147-A177-3AD203B41FA5}">
                      <a16:colId xmlns:a16="http://schemas.microsoft.com/office/drawing/2014/main" val="3049064749"/>
                    </a:ext>
                  </a:extLst>
                </a:gridCol>
              </a:tblGrid>
              <a:tr h="402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금액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981033"/>
                  </a:ext>
                </a:extLst>
              </a:tr>
              <a:tr h="402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초기예산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개인보호장비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500,000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762951"/>
                  </a:ext>
                </a:extLst>
              </a:tr>
              <a:tr h="402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초기예산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안전펜스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600,000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59600"/>
                  </a:ext>
                </a:extLst>
              </a:tr>
              <a:tr h="402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초기예산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프레스 수리비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1,000,000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295744"/>
                  </a:ext>
                </a:extLst>
              </a:tr>
              <a:tr h="402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초기예산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지게차 수리비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1,000,000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295879"/>
                  </a:ext>
                </a:extLst>
              </a:tr>
              <a:tr h="402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추가예산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공구함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300,000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608304"/>
                  </a:ext>
                </a:extLst>
              </a:tr>
              <a:tr h="40215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910873"/>
                  </a:ext>
                </a:extLst>
              </a:tr>
              <a:tr h="40215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54917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FA35A7-3C72-453A-BC29-75D999A8732A}"/>
              </a:ext>
            </a:extLst>
          </p:cNvPr>
          <p:cNvSpPr/>
          <p:nvPr/>
        </p:nvSpPr>
        <p:spPr bwMode="auto">
          <a:xfrm rot="5400000">
            <a:off x="3255868" y="3989516"/>
            <a:ext cx="2808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◀                                                                    ▶</a:t>
            </a:r>
          </a:p>
        </p:txBody>
      </p:sp>
      <p:graphicFrame>
        <p:nvGraphicFramePr>
          <p:cNvPr id="30" name="표 6">
            <a:extLst>
              <a:ext uri="{FF2B5EF4-FFF2-40B4-BE49-F238E27FC236}">
                <a16:creationId xmlns:a16="http://schemas.microsoft.com/office/drawing/2014/main" id="{7005D910-3DBF-4945-81EB-937DF34D62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61870" y="2295804"/>
          <a:ext cx="3970746" cy="3217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582">
                  <a:extLst>
                    <a:ext uri="{9D8B030D-6E8A-4147-A177-3AD203B41FA5}">
                      <a16:colId xmlns:a16="http://schemas.microsoft.com/office/drawing/2014/main" val="1028192653"/>
                    </a:ext>
                  </a:extLst>
                </a:gridCol>
                <a:gridCol w="1323582">
                  <a:extLst>
                    <a:ext uri="{9D8B030D-6E8A-4147-A177-3AD203B41FA5}">
                      <a16:colId xmlns:a16="http://schemas.microsoft.com/office/drawing/2014/main" val="672430325"/>
                    </a:ext>
                  </a:extLst>
                </a:gridCol>
                <a:gridCol w="1323582">
                  <a:extLst>
                    <a:ext uri="{9D8B030D-6E8A-4147-A177-3AD203B41FA5}">
                      <a16:colId xmlns:a16="http://schemas.microsoft.com/office/drawing/2014/main" val="3049064749"/>
                    </a:ext>
                  </a:extLst>
                </a:gridCol>
              </a:tblGrid>
              <a:tr h="402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금액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981033"/>
                  </a:ext>
                </a:extLst>
              </a:tr>
              <a:tr h="402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초기예산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개인보호장비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400,000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762951"/>
                  </a:ext>
                </a:extLst>
              </a:tr>
              <a:tr h="402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초기예산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안전펜스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500,000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59600"/>
                  </a:ext>
                </a:extLst>
              </a:tr>
              <a:tr h="402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초기예산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프레스 수리비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900,000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295744"/>
                  </a:ext>
                </a:extLst>
              </a:tr>
              <a:tr h="402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초기예산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지게차 수리비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1,000,000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295879"/>
                  </a:ext>
                </a:extLst>
              </a:tr>
              <a:tr h="402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추가예산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공구함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200,000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608304"/>
                  </a:ext>
                </a:extLst>
              </a:tr>
              <a:tr h="402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예산전용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방진마스크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100,000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910873"/>
                  </a:ext>
                </a:extLst>
              </a:tr>
              <a:tr h="40215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549171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69AB50-8E65-4688-931A-F428F6BAD2E5}"/>
              </a:ext>
            </a:extLst>
          </p:cNvPr>
          <p:cNvSpPr/>
          <p:nvPr/>
        </p:nvSpPr>
        <p:spPr bwMode="auto">
          <a:xfrm rot="5400000">
            <a:off x="7705346" y="3987582"/>
            <a:ext cx="2808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◀                                                                    ▶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84779" y="637080"/>
            <a:ext cx="3901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적용 테이블 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: tsp01420, tsp01430, tsp06311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9736523" y="1360136"/>
            <a:ext cx="2128750" cy="2021510"/>
          </a:xfrm>
          <a:prstGeom prst="rect">
            <a:avLst/>
          </a:prstGeom>
          <a:noFill/>
        </p:spPr>
        <p:txBody>
          <a:bodyPr wrap="square" tIns="36000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조회 버튼 클릭 시 입력한 년도에 해당되는 예산과 실적 데이터 조회 </a:t>
            </a:r>
            <a:r>
              <a:rPr lang="en-US" altLang="ko-KR" sz="1200" dirty="0" smtClean="0"/>
              <a:t>Select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조회된 예산 데이터의 금액 총합을 나타냄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조회된 실적 데이터의 금액 총합을 나타냄</a:t>
            </a:r>
            <a:endParaRPr lang="en-US" altLang="ko-KR" sz="1200" dirty="0" smtClean="0"/>
          </a:p>
        </p:txBody>
      </p:sp>
      <p:sp>
        <p:nvSpPr>
          <p:cNvPr id="33" name="타원 32"/>
          <p:cNvSpPr/>
          <p:nvPr/>
        </p:nvSpPr>
        <p:spPr>
          <a:xfrm>
            <a:off x="3086491" y="1476662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976231" y="1896826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016218" y="1892567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972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884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경영자리더십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안전보건예산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예산관리</a:t>
            </a:r>
          </a:p>
        </p:txBody>
      </p:sp>
      <p:sp>
        <p:nvSpPr>
          <p:cNvPr id="51" name="직사각형 2">
            <a:extLst>
              <a:ext uri="{FF2B5EF4-FFF2-40B4-BE49-F238E27FC236}">
                <a16:creationId xmlns:a16="http://schemas.microsoft.com/office/drawing/2014/main" id="{EF7D06E7-9D0E-4E96-B847-88FFBE330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9624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232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039E0D-3EB3-483E-8C57-220215F1B660}"/>
              </a:ext>
            </a:extLst>
          </p:cNvPr>
          <p:cNvSpPr/>
          <p:nvPr/>
        </p:nvSpPr>
        <p:spPr bwMode="auto">
          <a:xfrm>
            <a:off x="496947" y="1745416"/>
            <a:ext cx="9020175" cy="3006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solidFill>
                <a:srgbClr val="0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56CD60-CBB6-45A5-BC93-BA0CB1863946}"/>
              </a:ext>
            </a:extLst>
          </p:cNvPr>
          <p:cNvSpPr/>
          <p:nvPr/>
        </p:nvSpPr>
        <p:spPr bwMode="auto">
          <a:xfrm>
            <a:off x="506753" y="1144136"/>
            <a:ext cx="108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계획대비실적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DCE5C1-BEF2-4551-8044-0F2F022FA3BF}"/>
              </a:ext>
            </a:extLst>
          </p:cNvPr>
          <p:cNvCxnSpPr>
            <a:cxnSpLocks/>
          </p:cNvCxnSpPr>
          <p:nvPr/>
        </p:nvCxnSpPr>
        <p:spPr bwMode="auto">
          <a:xfrm>
            <a:off x="497433" y="1367138"/>
            <a:ext cx="901968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4D8222-EB83-4D89-BDA2-92D8E64AA7F6}"/>
              </a:ext>
            </a:extLst>
          </p:cNvPr>
          <p:cNvSpPr/>
          <p:nvPr/>
        </p:nvSpPr>
        <p:spPr bwMode="auto">
          <a:xfrm>
            <a:off x="1579821" y="1144136"/>
            <a:ext cx="1080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예산관리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9E80AAF-1917-47CE-B8E8-B8B79E165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681" y="1452381"/>
            <a:ext cx="252000" cy="21724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500E43-BB82-45D1-9AD6-821E98488CAB}"/>
              </a:ext>
            </a:extLst>
          </p:cNvPr>
          <p:cNvSpPr/>
          <p:nvPr/>
        </p:nvSpPr>
        <p:spPr bwMode="auto">
          <a:xfrm>
            <a:off x="497433" y="1444776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년도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3B259E-746A-4AE6-AA67-BA878F56FE32}"/>
              </a:ext>
            </a:extLst>
          </p:cNvPr>
          <p:cNvSpPr/>
          <p:nvPr/>
        </p:nvSpPr>
        <p:spPr bwMode="auto">
          <a:xfrm>
            <a:off x="1521913" y="1447581"/>
            <a:ext cx="1080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2022</a:t>
            </a:r>
            <a:endParaRPr kumimoji="1" lang="ko-KR" altLang="en-US" sz="1000" dirty="0">
              <a:ln w="0"/>
              <a:solidFill>
                <a:srgbClr val="00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669E3B-961A-4A43-B307-8B7FAD70E349}"/>
              </a:ext>
            </a:extLst>
          </p:cNvPr>
          <p:cNvSpPr/>
          <p:nvPr/>
        </p:nvSpPr>
        <p:spPr bwMode="auto">
          <a:xfrm>
            <a:off x="496947" y="4872073"/>
            <a:ext cx="9020175" cy="144307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solidFill>
                <a:srgbClr val="0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aphicFrame>
        <p:nvGraphicFramePr>
          <p:cNvPr id="37" name="표 5">
            <a:extLst>
              <a:ext uri="{FF2B5EF4-FFF2-40B4-BE49-F238E27FC236}">
                <a16:creationId xmlns:a16="http://schemas.microsoft.com/office/drawing/2014/main" id="{CEC1E25A-DEC7-400F-A72E-8CD4CA184A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87693" y="5080468"/>
          <a:ext cx="8047078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930281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996797">
                  <a:extLst>
                    <a:ext uri="{9D8B030D-6E8A-4147-A177-3AD203B41FA5}">
                      <a16:colId xmlns:a16="http://schemas.microsoft.com/office/drawing/2014/main" val="705424373"/>
                    </a:ext>
                  </a:extLst>
                </a:gridCol>
                <a:gridCol w="2484000">
                  <a:extLst>
                    <a:ext uri="{9D8B030D-6E8A-4147-A177-3AD203B41FA5}">
                      <a16:colId xmlns:a16="http://schemas.microsoft.com/office/drawing/2014/main" val="1721664118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545521814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194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금액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원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상세내용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초기예산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개인보호장비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500,000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안전화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50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안전모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50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 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2022-01-07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</a:tbl>
          </a:graphicData>
        </a:graphic>
      </p:graphicFrame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E348FC4-AC43-4EE8-A4A9-3D6C35AFF930}"/>
              </a:ext>
            </a:extLst>
          </p:cNvPr>
          <p:cNvSpPr/>
          <p:nvPr/>
        </p:nvSpPr>
        <p:spPr bwMode="auto">
          <a:xfrm>
            <a:off x="7712793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>
                <a:solidFill>
                  <a:srgbClr val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37DE30B-787C-4021-AC56-9094581A1C0A}"/>
              </a:ext>
            </a:extLst>
          </p:cNvPr>
          <p:cNvSpPr/>
          <p:nvPr/>
        </p:nvSpPr>
        <p:spPr bwMode="auto">
          <a:xfrm>
            <a:off x="6991257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>
                <a:solidFill>
                  <a:srgbClr val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E1180E5-F0D2-4163-BEC8-C8BBCFE6A1BC}"/>
              </a:ext>
            </a:extLst>
          </p:cNvPr>
          <p:cNvSpPr/>
          <p:nvPr/>
        </p:nvSpPr>
        <p:spPr bwMode="auto">
          <a:xfrm>
            <a:off x="8408674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>
                <a:solidFill>
                  <a:srgbClr val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삭제</a:t>
            </a:r>
          </a:p>
        </p:txBody>
      </p:sp>
      <p:graphicFrame>
        <p:nvGraphicFramePr>
          <p:cNvPr id="41" name="표 5">
            <a:extLst>
              <a:ext uri="{FF2B5EF4-FFF2-40B4-BE49-F238E27FC236}">
                <a16:creationId xmlns:a16="http://schemas.microsoft.com/office/drawing/2014/main" id="{5F551A8E-10D1-4ADE-8ABC-C8C0151406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5191" y="1865673"/>
          <a:ext cx="8047078" cy="2585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930281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996797">
                  <a:extLst>
                    <a:ext uri="{9D8B030D-6E8A-4147-A177-3AD203B41FA5}">
                      <a16:colId xmlns:a16="http://schemas.microsoft.com/office/drawing/2014/main" val="705424373"/>
                    </a:ext>
                  </a:extLst>
                </a:gridCol>
                <a:gridCol w="2484000">
                  <a:extLst>
                    <a:ext uri="{9D8B030D-6E8A-4147-A177-3AD203B41FA5}">
                      <a16:colId xmlns:a16="http://schemas.microsoft.com/office/drawing/2014/main" val="1721664118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545521814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194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금액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원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상세내용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초기예산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개인보호장비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500,000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안전화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50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안전모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50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 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2022-01-07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초기예산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안전펜스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600,000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산업용로봇 안전펜스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2022-01-07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27017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초기예산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프레스 수리비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1,000,000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프레스장비 안전장치 수리비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2022-01-07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2210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초기예산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지게차 수리비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1,000,000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지게차 안전장치 수리비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2022-01-07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44410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추가 예산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공구함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300,000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공구 정리를 위한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공구함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구매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2022-02-11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130896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5069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510208E7-24A4-4D62-A11C-E7DD4151DC85}"/>
              </a:ext>
            </a:extLst>
          </p:cNvPr>
          <p:cNvSpPr/>
          <p:nvPr/>
        </p:nvSpPr>
        <p:spPr bwMode="auto">
          <a:xfrm rot="5400000">
            <a:off x="7793609" y="3141350"/>
            <a:ext cx="2268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◀                                                     ▶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84780" y="637080"/>
            <a:ext cx="1542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적용 테이블 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: tsp01420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9736523" y="1360136"/>
            <a:ext cx="2128750" cy="3960503"/>
          </a:xfrm>
          <a:prstGeom prst="rect">
            <a:avLst/>
          </a:prstGeom>
          <a:noFill/>
        </p:spPr>
        <p:txBody>
          <a:bodyPr wrap="square" tIns="36000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행 선택 시 아래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번 폼으로 선택된 데이터 나타냄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추가 버튼 클릭 시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번 폼에 작성한 내용 추가 </a:t>
            </a:r>
            <a:r>
              <a:rPr lang="en-US" altLang="ko-KR" sz="1200" dirty="0" smtClean="0"/>
              <a:t>Insert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수정 버튼 클릭 시 수정한 내용 수정 </a:t>
            </a:r>
            <a:r>
              <a:rPr lang="en-US" altLang="ko-KR" sz="1200" dirty="0" smtClean="0"/>
              <a:t>Update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삭제 버튼 클릭 시 선택한 항목 삭제 </a:t>
            </a:r>
            <a:r>
              <a:rPr lang="en-US" altLang="ko-KR" sz="1200" dirty="0" smtClean="0"/>
              <a:t>Delete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* </a:t>
            </a:r>
            <a:r>
              <a:rPr lang="ko-KR" altLang="en-US" sz="1200" dirty="0" smtClean="0"/>
              <a:t>추가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or </a:t>
            </a:r>
            <a:r>
              <a:rPr lang="ko-KR" altLang="en-US" sz="1200" dirty="0" smtClean="0"/>
              <a:t>수정 시 </a:t>
            </a:r>
            <a:r>
              <a:rPr lang="ko-KR" altLang="en-US" sz="1200" dirty="0" err="1" smtClean="0"/>
              <a:t>상세내용과</a:t>
            </a:r>
            <a:r>
              <a:rPr lang="ko-KR" altLang="en-US" sz="1200" dirty="0" smtClean="0"/>
              <a:t> 비고를 제외한 항목들 필수 항목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선택 시 불러온 데이터 중 구분은 읽기 전용으로 수정 불가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24" name="타원 23"/>
          <p:cNvSpPr/>
          <p:nvPr/>
        </p:nvSpPr>
        <p:spPr>
          <a:xfrm>
            <a:off x="3086491" y="1476662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33780" y="2199695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752773" y="5941935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917841" y="5707947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9042269" y="5941935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42055" y="5424930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326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E9B58-58B3-6191-21D5-2CDFDAEE8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이재민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27726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6550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안전법규및규정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ln w="0"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산업안전보건법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2">
            <a:extLst>
              <a:ext uri="{FF2B5EF4-FFF2-40B4-BE49-F238E27FC236}">
                <a16:creationId xmlns:a16="http://schemas.microsoft.com/office/drawing/2014/main" id="{EF7D06E7-9D0E-4E96-B847-88FFBE330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5734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898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983F052-5DCD-4018-8723-63D2F58DF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727" y="1452381"/>
            <a:ext cx="252000" cy="21724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6EDF2F-4100-4B06-A73F-54CF648818EB}"/>
              </a:ext>
            </a:extLst>
          </p:cNvPr>
          <p:cNvSpPr/>
          <p:nvPr/>
        </p:nvSpPr>
        <p:spPr bwMode="auto">
          <a:xfrm>
            <a:off x="1044535" y="1444776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년도         </a:t>
            </a: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AF70C1D-941F-44A7-B4D3-9DF5055BD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727" y="1452381"/>
            <a:ext cx="252000" cy="21724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EA6B64-1C27-4682-A3DB-57414BDF0840}"/>
              </a:ext>
            </a:extLst>
          </p:cNvPr>
          <p:cNvSpPr/>
          <p:nvPr/>
        </p:nvSpPr>
        <p:spPr bwMode="auto">
          <a:xfrm>
            <a:off x="1044535" y="1444776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 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9788B0-213A-4882-8870-902E40C811E9}"/>
              </a:ext>
            </a:extLst>
          </p:cNvPr>
          <p:cNvSpPr/>
          <p:nvPr/>
        </p:nvSpPr>
        <p:spPr bwMode="auto">
          <a:xfrm>
            <a:off x="2069015" y="1447581"/>
            <a:ext cx="2124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5" name="표 5">
            <a:extLst>
              <a:ext uri="{FF2B5EF4-FFF2-40B4-BE49-F238E27FC236}">
                <a16:creationId xmlns:a16="http://schemas.microsoft.com/office/drawing/2014/main" id="{90288CF4-271B-423D-96C8-9A2AAF1974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42293" y="1865673"/>
          <a:ext cx="8047078" cy="255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42">
                  <a:extLst>
                    <a:ext uri="{9D8B030D-6E8A-4147-A177-3AD203B41FA5}">
                      <a16:colId xmlns:a16="http://schemas.microsoft.com/office/drawing/2014/main" val="3649535036"/>
                    </a:ext>
                  </a:extLst>
                </a:gridCol>
                <a:gridCol w="1193222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846439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5703975">
                  <a:extLst>
                    <a:ext uri="{9D8B030D-6E8A-4147-A177-3AD203B41FA5}">
                      <a16:colId xmlns:a16="http://schemas.microsoft.com/office/drawing/2014/main" val="705424373"/>
                    </a:ext>
                  </a:extLst>
                </a:gridCol>
              </a:tblGrid>
              <a:tr h="19479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산업안전보건법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홍길동 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산업안전보건법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법률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)(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제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18180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호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)(20211119).docx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27017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2210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44410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130896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5069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B8EED9-6CD3-4541-BAB9-7C95062B10E3}"/>
              </a:ext>
            </a:extLst>
          </p:cNvPr>
          <p:cNvSpPr/>
          <p:nvPr/>
        </p:nvSpPr>
        <p:spPr bwMode="auto">
          <a:xfrm rot="5400000">
            <a:off x="8340711" y="3141350"/>
            <a:ext cx="2268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◀                                                     ▶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7" name="표 5">
            <a:extLst>
              <a:ext uri="{FF2B5EF4-FFF2-40B4-BE49-F238E27FC236}">
                <a16:creationId xmlns:a16="http://schemas.microsoft.com/office/drawing/2014/main" id="{041D0B3E-1F41-4559-81B8-8C05CC3844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34795" y="5080468"/>
          <a:ext cx="8047078" cy="633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56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925725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6288797">
                  <a:extLst>
                    <a:ext uri="{9D8B030D-6E8A-4147-A177-3AD203B41FA5}">
                      <a16:colId xmlns:a16="http://schemas.microsoft.com/office/drawing/2014/main" val="705424373"/>
                    </a:ext>
                  </a:extLst>
                </a:gridCol>
              </a:tblGrid>
              <a:tr h="194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산업안전보건법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홍길동 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산업안전보건법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법률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)(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제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18180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호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)(20211119).docx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FEAB94C-94A5-4E5C-AAFA-571C6A1D3CF2}"/>
              </a:ext>
            </a:extLst>
          </p:cNvPr>
          <p:cNvSpPr/>
          <p:nvPr/>
        </p:nvSpPr>
        <p:spPr bwMode="auto">
          <a:xfrm>
            <a:off x="8259895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48E8704-4E24-4F7F-97C2-F9896E7CACB7}"/>
              </a:ext>
            </a:extLst>
          </p:cNvPr>
          <p:cNvSpPr/>
          <p:nvPr/>
        </p:nvSpPr>
        <p:spPr bwMode="auto">
          <a:xfrm>
            <a:off x="7538359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추가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AF6142F-14AF-4FE7-A499-2194CABFAA19}"/>
              </a:ext>
            </a:extLst>
          </p:cNvPr>
          <p:cNvSpPr/>
          <p:nvPr/>
        </p:nvSpPr>
        <p:spPr bwMode="auto">
          <a:xfrm>
            <a:off x="8955776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127576B-DBF3-45E5-86B5-A2868D4BC77C}"/>
              </a:ext>
            </a:extLst>
          </p:cNvPr>
          <p:cNvSpPr/>
          <p:nvPr/>
        </p:nvSpPr>
        <p:spPr bwMode="auto">
          <a:xfrm>
            <a:off x="1610085" y="5894248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찾기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6B864AA-305B-46F8-BE65-FB4C217BECAC}"/>
              </a:ext>
            </a:extLst>
          </p:cNvPr>
          <p:cNvSpPr/>
          <p:nvPr/>
        </p:nvSpPr>
        <p:spPr bwMode="auto">
          <a:xfrm>
            <a:off x="2688950" y="5918760"/>
            <a:ext cx="4212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C:\\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문서관리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\</a:t>
            </a: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산업안전보건법</a:t>
            </a:r>
            <a:r>
              <a:rPr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법률</a:t>
            </a:r>
            <a:r>
              <a:rPr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)(</a:t>
            </a: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제</a:t>
            </a:r>
            <a:r>
              <a:rPr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18180</a:t>
            </a: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호</a:t>
            </a:r>
            <a:r>
              <a:rPr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)(20211119).docx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17EABD-8852-488F-BB79-03E5042E93DE}"/>
              </a:ext>
            </a:extLst>
          </p:cNvPr>
          <p:cNvSpPr/>
          <p:nvPr/>
        </p:nvSpPr>
        <p:spPr bwMode="auto">
          <a:xfrm>
            <a:off x="1044049" y="1745416"/>
            <a:ext cx="9020175" cy="3006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BDFCB1-2237-493F-9E32-8CC61FBAEDE4}"/>
              </a:ext>
            </a:extLst>
          </p:cNvPr>
          <p:cNvSpPr/>
          <p:nvPr/>
        </p:nvSpPr>
        <p:spPr bwMode="auto">
          <a:xfrm>
            <a:off x="1044049" y="4872073"/>
            <a:ext cx="9020175" cy="144307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877DB88-AAC9-4532-B8AD-3C6261A22597}"/>
              </a:ext>
            </a:extLst>
          </p:cNvPr>
          <p:cNvSpPr/>
          <p:nvPr/>
        </p:nvSpPr>
        <p:spPr bwMode="auto">
          <a:xfrm>
            <a:off x="1044535" y="1144136"/>
            <a:ext cx="1008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산업안전보건법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4200FAE-CCE6-4B7C-9688-EF9D8232CB71}"/>
              </a:ext>
            </a:extLst>
          </p:cNvPr>
          <p:cNvCxnSpPr>
            <a:cxnSpLocks/>
          </p:cNvCxnSpPr>
          <p:nvPr/>
        </p:nvCxnSpPr>
        <p:spPr bwMode="auto">
          <a:xfrm>
            <a:off x="1044535" y="1367138"/>
            <a:ext cx="901968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18CC4C2-E3A3-41CB-9588-DB9F910B5E6C}"/>
              </a:ext>
            </a:extLst>
          </p:cNvPr>
          <p:cNvSpPr/>
          <p:nvPr/>
        </p:nvSpPr>
        <p:spPr bwMode="auto">
          <a:xfrm>
            <a:off x="2052867" y="1144136"/>
            <a:ext cx="1008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중대재해처벌법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09DF7E-A2ED-441A-9A23-C7C28F8278FB}"/>
              </a:ext>
            </a:extLst>
          </p:cNvPr>
          <p:cNvSpPr txBox="1"/>
          <p:nvPr/>
        </p:nvSpPr>
        <p:spPr>
          <a:xfrm>
            <a:off x="1481175" y="436250"/>
            <a:ext cx="2121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 : tsp05100	</a:t>
            </a:r>
          </a:p>
          <a:p>
            <a:r>
              <a:rPr lang="en-US" altLang="ko-KR" sz="800" dirty="0"/>
              <a:t>R : tsp05100</a:t>
            </a:r>
          </a:p>
          <a:p>
            <a:r>
              <a:rPr lang="en-US" altLang="ko-KR" sz="800" dirty="0"/>
              <a:t>U : tsp05100</a:t>
            </a:r>
          </a:p>
          <a:p>
            <a:r>
              <a:rPr lang="en-US" altLang="ko-KR" sz="800" dirty="0"/>
              <a:t>D</a:t>
            </a:r>
            <a:r>
              <a:rPr lang="ko-KR" altLang="en-US" sz="800" dirty="0"/>
              <a:t> </a:t>
            </a:r>
            <a:r>
              <a:rPr lang="en-US" altLang="ko-KR" sz="800" dirty="0"/>
              <a:t>: tsp05100</a:t>
            </a:r>
            <a:endParaRPr lang="ko-KR" altLang="en-US" sz="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3261A45-2E84-430A-8996-0F323BEFB335}"/>
              </a:ext>
            </a:extLst>
          </p:cNvPr>
          <p:cNvGrpSpPr/>
          <p:nvPr/>
        </p:nvGrpSpPr>
        <p:grpSpPr>
          <a:xfrm>
            <a:off x="1610085" y="2063248"/>
            <a:ext cx="224372" cy="261151"/>
            <a:chOff x="1337733" y="2048933"/>
            <a:chExt cx="224372" cy="261151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CC0551D-1A36-4FCE-9FBA-E448376BFCA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37733" y="2166808"/>
              <a:ext cx="71805" cy="143276"/>
            </a:xfrm>
            <a:prstGeom prst="line">
              <a:avLst/>
            </a:prstGeom>
            <a:solidFill>
              <a:srgbClr val="EAEAEA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0FB39A-C52A-47A1-BD91-F0F8890AFF6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09538" y="2048933"/>
              <a:ext cx="152567" cy="261151"/>
            </a:xfrm>
            <a:prstGeom prst="line">
              <a:avLst/>
            </a:prstGeom>
            <a:solidFill>
              <a:srgbClr val="EAEAEA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DA35AE-3C97-4B98-84F2-547E92EDE39D}"/>
              </a:ext>
            </a:extLst>
          </p:cNvPr>
          <p:cNvSpPr/>
          <p:nvPr/>
        </p:nvSpPr>
        <p:spPr bwMode="auto">
          <a:xfrm>
            <a:off x="7538359" y="5834121"/>
            <a:ext cx="2017639" cy="3894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DF60A6-F4D3-45BD-BF5C-20ABF7E49C6A}"/>
              </a:ext>
            </a:extLst>
          </p:cNvPr>
          <p:cNvSpPr txBox="1"/>
          <p:nvPr/>
        </p:nvSpPr>
        <p:spPr>
          <a:xfrm>
            <a:off x="9569531" y="5670043"/>
            <a:ext cx="1188259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클릭한 단일 목록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버튼 이벤트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D69792-C893-4EC8-9488-9B65199C71E9}"/>
              </a:ext>
            </a:extLst>
          </p:cNvPr>
          <p:cNvSpPr txBox="1"/>
          <p:nvPr/>
        </p:nvSpPr>
        <p:spPr>
          <a:xfrm>
            <a:off x="350888" y="1915942"/>
            <a:ext cx="1188259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클릭한 단일 목록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157503-6B17-42C0-AB6A-8DDBCA3280BC}"/>
              </a:ext>
            </a:extLst>
          </p:cNvPr>
          <p:cNvSpPr txBox="1"/>
          <p:nvPr/>
        </p:nvSpPr>
        <p:spPr>
          <a:xfrm>
            <a:off x="10134898" y="1600200"/>
            <a:ext cx="17062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검색 조건을 입력 후 </a:t>
            </a:r>
            <a:endParaRPr lang="en-US" altLang="ko-KR" sz="1000" dirty="0"/>
          </a:p>
          <a:p>
            <a:r>
              <a:rPr lang="ko-KR" altLang="en-US" sz="1000" dirty="0"/>
              <a:t>버튼을 클릭해 검색합니다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검색된 목록은 단일 건에 대해서 추가 수정 삭제를 할 수 있습니다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6BF4B421-80EF-41C9-B2FA-3BE31CA9C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675" y="1625771"/>
            <a:ext cx="158159" cy="18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39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4939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위험성평가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위험성평가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위험성평가</a:t>
            </a:r>
          </a:p>
        </p:txBody>
      </p:sp>
      <p:sp>
        <p:nvSpPr>
          <p:cNvPr id="51" name="직사각형 2">
            <a:extLst>
              <a:ext uri="{FF2B5EF4-FFF2-40B4-BE49-F238E27FC236}">
                <a16:creationId xmlns:a16="http://schemas.microsoft.com/office/drawing/2014/main" id="{EF7D06E7-9D0E-4E96-B847-88FFBE330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6068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0733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3124F68-736A-41C6-AEBF-56A0B5DE7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176" y="1444927"/>
            <a:ext cx="252000" cy="217241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EB6778C3-FA38-4409-8E38-32FB08D8BCFE}"/>
              </a:ext>
            </a:extLst>
          </p:cNvPr>
          <p:cNvSpPr/>
          <p:nvPr/>
        </p:nvSpPr>
        <p:spPr bwMode="auto">
          <a:xfrm>
            <a:off x="1273128" y="1437322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공정▼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8262D6-44A0-4F34-BE24-DF9C4AB40951}"/>
              </a:ext>
            </a:extLst>
          </p:cNvPr>
          <p:cNvSpPr/>
          <p:nvPr/>
        </p:nvSpPr>
        <p:spPr bwMode="auto">
          <a:xfrm>
            <a:off x="2129480" y="1440127"/>
            <a:ext cx="1188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제조공정 </a:t>
            </a: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3BE43D5-8BEA-4BDA-948A-50AFE6AA3A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2641" y="1744663"/>
          <a:ext cx="9014984" cy="3866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72">
                  <a:extLst>
                    <a:ext uri="{9D8B030D-6E8A-4147-A177-3AD203B41FA5}">
                      <a16:colId xmlns:a16="http://schemas.microsoft.com/office/drawing/2014/main" val="2870457679"/>
                    </a:ext>
                  </a:extLst>
                </a:gridCol>
                <a:gridCol w="434924">
                  <a:extLst>
                    <a:ext uri="{9D8B030D-6E8A-4147-A177-3AD203B41FA5}">
                      <a16:colId xmlns:a16="http://schemas.microsoft.com/office/drawing/2014/main" val="1566856151"/>
                    </a:ext>
                  </a:extLst>
                </a:gridCol>
                <a:gridCol w="507412">
                  <a:extLst>
                    <a:ext uri="{9D8B030D-6E8A-4147-A177-3AD203B41FA5}">
                      <a16:colId xmlns:a16="http://schemas.microsoft.com/office/drawing/2014/main" val="3698396896"/>
                    </a:ext>
                  </a:extLst>
                </a:gridCol>
                <a:gridCol w="1087311">
                  <a:extLst>
                    <a:ext uri="{9D8B030D-6E8A-4147-A177-3AD203B41FA5}">
                      <a16:colId xmlns:a16="http://schemas.microsoft.com/office/drawing/2014/main" val="3773204094"/>
                    </a:ext>
                  </a:extLst>
                </a:gridCol>
                <a:gridCol w="742564">
                  <a:extLst>
                    <a:ext uri="{9D8B030D-6E8A-4147-A177-3AD203B41FA5}">
                      <a16:colId xmlns:a16="http://schemas.microsoft.com/office/drawing/2014/main" val="3238059365"/>
                    </a:ext>
                  </a:extLst>
                </a:gridCol>
                <a:gridCol w="1089630">
                  <a:extLst>
                    <a:ext uri="{9D8B030D-6E8A-4147-A177-3AD203B41FA5}">
                      <a16:colId xmlns:a16="http://schemas.microsoft.com/office/drawing/2014/main" val="3815776100"/>
                    </a:ext>
                  </a:extLst>
                </a:gridCol>
                <a:gridCol w="362437">
                  <a:extLst>
                    <a:ext uri="{9D8B030D-6E8A-4147-A177-3AD203B41FA5}">
                      <a16:colId xmlns:a16="http://schemas.microsoft.com/office/drawing/2014/main" val="731384503"/>
                    </a:ext>
                  </a:extLst>
                </a:gridCol>
                <a:gridCol w="363210">
                  <a:extLst>
                    <a:ext uri="{9D8B030D-6E8A-4147-A177-3AD203B41FA5}">
                      <a16:colId xmlns:a16="http://schemas.microsoft.com/office/drawing/2014/main" val="2402205379"/>
                    </a:ext>
                  </a:extLst>
                </a:gridCol>
                <a:gridCol w="362437">
                  <a:extLst>
                    <a:ext uri="{9D8B030D-6E8A-4147-A177-3AD203B41FA5}">
                      <a16:colId xmlns:a16="http://schemas.microsoft.com/office/drawing/2014/main" val="2277505220"/>
                    </a:ext>
                  </a:extLst>
                </a:gridCol>
                <a:gridCol w="1196042">
                  <a:extLst>
                    <a:ext uri="{9D8B030D-6E8A-4147-A177-3AD203B41FA5}">
                      <a16:colId xmlns:a16="http://schemas.microsoft.com/office/drawing/2014/main" val="1792112819"/>
                    </a:ext>
                  </a:extLst>
                </a:gridCol>
                <a:gridCol w="434924">
                  <a:extLst>
                    <a:ext uri="{9D8B030D-6E8A-4147-A177-3AD203B41FA5}">
                      <a16:colId xmlns:a16="http://schemas.microsoft.com/office/drawing/2014/main" val="3239975664"/>
                    </a:ext>
                  </a:extLst>
                </a:gridCol>
                <a:gridCol w="579899">
                  <a:extLst>
                    <a:ext uri="{9D8B030D-6E8A-4147-A177-3AD203B41FA5}">
                      <a16:colId xmlns:a16="http://schemas.microsoft.com/office/drawing/2014/main" val="3603304581"/>
                    </a:ext>
                  </a:extLst>
                </a:gridCol>
                <a:gridCol w="579899">
                  <a:extLst>
                    <a:ext uri="{9D8B030D-6E8A-4147-A177-3AD203B41FA5}">
                      <a16:colId xmlns:a16="http://schemas.microsoft.com/office/drawing/2014/main" val="1263953754"/>
                    </a:ext>
                  </a:extLst>
                </a:gridCol>
                <a:gridCol w="579899">
                  <a:extLst>
                    <a:ext uri="{9D8B030D-6E8A-4147-A177-3AD203B41FA5}">
                      <a16:colId xmlns:a16="http://schemas.microsoft.com/office/drawing/2014/main" val="175588330"/>
                    </a:ext>
                  </a:extLst>
                </a:gridCol>
                <a:gridCol w="434924">
                  <a:extLst>
                    <a:ext uri="{9D8B030D-6E8A-4147-A177-3AD203B41FA5}">
                      <a16:colId xmlns:a16="http://schemas.microsoft.com/office/drawing/2014/main" val="4089330434"/>
                    </a:ext>
                  </a:extLst>
                </a:gridCol>
              </a:tblGrid>
              <a:tr h="230156">
                <a:tc gridSpan="15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위험성평가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718368"/>
                  </a:ext>
                </a:extLst>
              </a:tr>
              <a:tr h="230156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세부작업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세부작업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유해 위험요인 파악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관련근거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법적기준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현재의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안전보건조치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위험성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위험요인 통제 방안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개선후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위험성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평가일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조치일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완료일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조치자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61568"/>
                  </a:ext>
                </a:extLst>
              </a:tr>
              <a:tr h="36825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위험요인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분류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위험발생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상황 및 결과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기능성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빈도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중대성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강도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위험성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0688704"/>
                  </a:ext>
                </a:extLst>
              </a:tr>
              <a:tr h="50634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입고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절단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기계적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요인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무자격자가 지게차를 임의 운전하여 근로자와 충동 위험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안전보건법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유자격자의 지게차 시동키 분리 보관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낮음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22-01-03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홍길동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970506"/>
                  </a:ext>
                </a:extLst>
              </a:tr>
              <a:tr h="50634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입고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절단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전기적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요인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인화성액체의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 주입 중 정전기에 의한 화재 위험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안전보건법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-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6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높음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정전기 발생 억제 및 제거 조치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낮음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22-01-03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22-01-14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22-01-15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홍길동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64171"/>
                  </a:ext>
                </a:extLst>
              </a:tr>
              <a:tr h="50634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입고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절단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화학적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요인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외부로부터 탱크로 불씨가 유입될 경우 화제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폭발 위험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안전보건법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6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높음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안전작업허가 절차 준수 및 화염방지기 설치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보통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22-01-04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22-01-14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22-01-15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홍길동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010246"/>
                  </a:ext>
                </a:extLst>
              </a:tr>
              <a:tr h="50634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입고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절단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화학적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요인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인화성 액체의 증기가 불씨에 점화되어 화재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폭발 위험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안전보건법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작업자 교육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6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높음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폭발위험장소 설정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폭발위험장소 구분도 작성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보통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22-01-04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22-01-14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22-01-15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홍길동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203310"/>
                  </a:ext>
                </a:extLst>
              </a:tr>
              <a:tr h="50634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입고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절단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화학적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요인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액체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주입구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 주변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유증기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 흡입으로 인한 건강 장애 발생 우려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안전보건법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일반마스크 착용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보통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방독마스크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착용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낮음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22-01-04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22-01-14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22-01-15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홍길동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134416"/>
                  </a:ext>
                </a:extLst>
              </a:tr>
              <a:tr h="50634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endParaRPr lang="en-US" altLang="ko-KR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44397"/>
                  </a:ext>
                </a:extLst>
              </a:tr>
            </a:tbl>
          </a:graphicData>
        </a:graphic>
      </p:graphicFrame>
      <p:sp>
        <p:nvSpPr>
          <p:cNvPr id="80" name="직사각형 1">
            <a:extLst>
              <a:ext uri="{FF2B5EF4-FFF2-40B4-BE49-F238E27FC236}">
                <a16:creationId xmlns:a16="http://schemas.microsoft.com/office/drawing/2014/main" id="{C535E735-5F7E-4C50-B853-C29EBA4C9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128" y="2718096"/>
            <a:ext cx="288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</a:p>
        </p:txBody>
      </p:sp>
      <p:sp>
        <p:nvSpPr>
          <p:cNvPr id="81" name="직사각형 1">
            <a:extLst>
              <a:ext uri="{FF2B5EF4-FFF2-40B4-BE49-F238E27FC236}">
                <a16:creationId xmlns:a16="http://schemas.microsoft.com/office/drawing/2014/main" id="{11176F91-3AAA-4A66-8F66-5BAC6749E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128" y="3231540"/>
            <a:ext cx="288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</a:p>
        </p:txBody>
      </p:sp>
      <p:sp>
        <p:nvSpPr>
          <p:cNvPr id="82" name="직사각형 1">
            <a:extLst>
              <a:ext uri="{FF2B5EF4-FFF2-40B4-BE49-F238E27FC236}">
                <a16:creationId xmlns:a16="http://schemas.microsoft.com/office/drawing/2014/main" id="{2777AD93-543C-4ECE-947A-742DC4F56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128" y="3712564"/>
            <a:ext cx="288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</a:p>
        </p:txBody>
      </p:sp>
      <p:sp>
        <p:nvSpPr>
          <p:cNvPr id="83" name="직사각형 1">
            <a:extLst>
              <a:ext uri="{FF2B5EF4-FFF2-40B4-BE49-F238E27FC236}">
                <a16:creationId xmlns:a16="http://schemas.microsoft.com/office/drawing/2014/main" id="{CA1D4903-6F85-49E2-AEA7-61E3DB443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128" y="4193588"/>
            <a:ext cx="288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</a:p>
        </p:txBody>
      </p:sp>
      <p:sp>
        <p:nvSpPr>
          <p:cNvPr id="84" name="직사각형 1">
            <a:extLst>
              <a:ext uri="{FF2B5EF4-FFF2-40B4-BE49-F238E27FC236}">
                <a16:creationId xmlns:a16="http://schemas.microsoft.com/office/drawing/2014/main" id="{7E8D8E23-31DA-4479-84D1-293357EC5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128" y="4734740"/>
            <a:ext cx="288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7D4B37CF-2451-4611-A169-5FBAF43DF74B}"/>
              </a:ext>
            </a:extLst>
          </p:cNvPr>
          <p:cNvSpPr/>
          <p:nvPr/>
        </p:nvSpPr>
        <p:spPr bwMode="auto">
          <a:xfrm>
            <a:off x="8969512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DDEA0C84-950D-4B80-82F7-E13FD623EB3B}"/>
              </a:ext>
            </a:extLst>
          </p:cNvPr>
          <p:cNvSpPr/>
          <p:nvPr/>
        </p:nvSpPr>
        <p:spPr bwMode="auto">
          <a:xfrm>
            <a:off x="8247976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추가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2914896F-001A-4E19-8544-A20F96C66C0A}"/>
              </a:ext>
            </a:extLst>
          </p:cNvPr>
          <p:cNvSpPr/>
          <p:nvPr/>
        </p:nvSpPr>
        <p:spPr bwMode="auto">
          <a:xfrm>
            <a:off x="9691048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3E9D6B2-841D-47C3-B00A-5BCD04D25D99}"/>
              </a:ext>
            </a:extLst>
          </p:cNvPr>
          <p:cNvSpPr/>
          <p:nvPr/>
        </p:nvSpPr>
        <p:spPr bwMode="auto">
          <a:xfrm>
            <a:off x="3497864" y="1440127"/>
            <a:ext cx="792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평가일  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B81DBFEA-BCC1-4F73-B010-2A6391742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705" y="1405634"/>
            <a:ext cx="2484000" cy="279655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8D4FE628-065E-4FF2-99CC-81EDDB046112}"/>
              </a:ext>
            </a:extLst>
          </p:cNvPr>
          <p:cNvSpPr/>
          <p:nvPr/>
        </p:nvSpPr>
        <p:spPr bwMode="auto">
          <a:xfrm>
            <a:off x="4530376" y="1427462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22-01-03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53BB94B-2C7D-4815-B33C-3FCD79F9BAC9}"/>
              </a:ext>
            </a:extLst>
          </p:cNvPr>
          <p:cNvSpPr/>
          <p:nvPr/>
        </p:nvSpPr>
        <p:spPr bwMode="auto">
          <a:xfrm>
            <a:off x="5830600" y="1427462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22-01-04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AA2EFF-DABB-45AC-B8C2-561A745796F4}"/>
              </a:ext>
            </a:extLst>
          </p:cNvPr>
          <p:cNvSpPr/>
          <p:nvPr/>
        </p:nvSpPr>
        <p:spPr bwMode="auto">
          <a:xfrm>
            <a:off x="1268604" y="1144136"/>
            <a:ext cx="1476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위험성평가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en-US" altLang="ko-KR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4M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13B61DB-67F7-43E1-B5CE-610286056E0C}"/>
              </a:ext>
            </a:extLst>
          </p:cNvPr>
          <p:cNvCxnSpPr>
            <a:cxnSpLocks/>
          </p:cNvCxnSpPr>
          <p:nvPr/>
        </p:nvCxnSpPr>
        <p:spPr bwMode="auto">
          <a:xfrm>
            <a:off x="1273128" y="1367138"/>
            <a:ext cx="9019200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3CF271C-D32A-4C4B-9BBF-886CFD216631}"/>
              </a:ext>
            </a:extLst>
          </p:cNvPr>
          <p:cNvSpPr/>
          <p:nvPr/>
        </p:nvSpPr>
        <p:spPr bwMode="auto">
          <a:xfrm>
            <a:off x="7105544" y="1447581"/>
            <a:ext cx="2556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◎전체 ○</a:t>
            </a:r>
            <a:r>
              <a:rPr lang="ko-KR" altLang="en-US" dirty="0" err="1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미조치</a:t>
            </a: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○미완료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B5EE8-D1D7-445E-80A4-55F9AD6A84B1}"/>
              </a:ext>
            </a:extLst>
          </p:cNvPr>
          <p:cNvSpPr txBox="1"/>
          <p:nvPr/>
        </p:nvSpPr>
        <p:spPr>
          <a:xfrm>
            <a:off x="1481175" y="437794"/>
            <a:ext cx="2480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 : tsp02210 	</a:t>
            </a:r>
          </a:p>
          <a:p>
            <a:r>
              <a:rPr lang="en-US" altLang="ko-KR" sz="800" dirty="0"/>
              <a:t>R : tsp02210, tsp06311,</a:t>
            </a:r>
            <a:r>
              <a:rPr lang="ko-KR" altLang="en-US" sz="800" dirty="0"/>
              <a:t> </a:t>
            </a:r>
            <a:r>
              <a:rPr lang="en-US" altLang="ko-KR" sz="800" dirty="0"/>
              <a:t>tsp06210 </a:t>
            </a:r>
          </a:p>
          <a:p>
            <a:r>
              <a:rPr lang="en-US" altLang="ko-KR" sz="800" dirty="0"/>
              <a:t>U : tsp02210</a:t>
            </a:r>
          </a:p>
          <a:p>
            <a:r>
              <a:rPr lang="en-US" altLang="ko-KR" sz="800" dirty="0"/>
              <a:t>D</a:t>
            </a:r>
            <a:r>
              <a:rPr lang="ko-KR" altLang="en-US" sz="800" dirty="0"/>
              <a:t> </a:t>
            </a:r>
            <a:r>
              <a:rPr lang="en-US" altLang="ko-KR" sz="800" dirty="0"/>
              <a:t>: tsp02210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C58234D-2466-4433-94F1-B2B7B676A36B}"/>
              </a:ext>
            </a:extLst>
          </p:cNvPr>
          <p:cNvGrpSpPr/>
          <p:nvPr/>
        </p:nvGrpSpPr>
        <p:grpSpPr>
          <a:xfrm>
            <a:off x="1336756" y="2580055"/>
            <a:ext cx="224372" cy="261151"/>
            <a:chOff x="1337733" y="2048933"/>
            <a:chExt cx="224372" cy="261151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897B273-6111-4AFD-A0E8-74FB7E5F6B6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37733" y="2166808"/>
              <a:ext cx="71805" cy="143276"/>
            </a:xfrm>
            <a:prstGeom prst="line">
              <a:avLst/>
            </a:prstGeom>
            <a:solidFill>
              <a:srgbClr val="EAEAEA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0D0C200-7D42-4847-BD2B-BFC9659363B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09538" y="2048933"/>
              <a:ext cx="152567" cy="261151"/>
            </a:xfrm>
            <a:prstGeom prst="line">
              <a:avLst/>
            </a:prstGeom>
            <a:solidFill>
              <a:srgbClr val="EAEAEA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ADCFD6-4106-40D2-84FA-08C8628E38D9}"/>
              </a:ext>
            </a:extLst>
          </p:cNvPr>
          <p:cNvSpPr/>
          <p:nvPr/>
        </p:nvSpPr>
        <p:spPr bwMode="auto">
          <a:xfrm>
            <a:off x="8247977" y="5944749"/>
            <a:ext cx="2047816" cy="3894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F7E1F6-FFE1-4725-97E6-1E0BA2C41208}"/>
              </a:ext>
            </a:extLst>
          </p:cNvPr>
          <p:cNvSpPr txBox="1"/>
          <p:nvPr/>
        </p:nvSpPr>
        <p:spPr>
          <a:xfrm>
            <a:off x="10309325" y="5780671"/>
            <a:ext cx="1188259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클릭한 단일 목록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버튼 이벤트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E0BD14-AECC-40BE-A87E-DE35E864DD53}"/>
              </a:ext>
            </a:extLst>
          </p:cNvPr>
          <p:cNvSpPr txBox="1"/>
          <p:nvPr/>
        </p:nvSpPr>
        <p:spPr>
          <a:xfrm>
            <a:off x="347128" y="2464409"/>
            <a:ext cx="921476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클릭한 단일 목록 선택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049858-864A-41EC-B59C-A3C9F4D34EEA}"/>
              </a:ext>
            </a:extLst>
          </p:cNvPr>
          <p:cNvSpPr txBox="1"/>
          <p:nvPr/>
        </p:nvSpPr>
        <p:spPr>
          <a:xfrm>
            <a:off x="347128" y="2864100"/>
            <a:ext cx="921476" cy="5539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더블 클릭 시 상세내용 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표출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FD2FDA-1E20-4402-A9EE-9FE44EC74AB2}"/>
              </a:ext>
            </a:extLst>
          </p:cNvPr>
          <p:cNvSpPr txBox="1"/>
          <p:nvPr/>
        </p:nvSpPr>
        <p:spPr>
          <a:xfrm>
            <a:off x="10375466" y="1679651"/>
            <a:ext cx="146940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검색 조건을 입력 후 </a:t>
            </a:r>
            <a:endParaRPr lang="en-US" altLang="ko-KR" sz="1000" dirty="0"/>
          </a:p>
          <a:p>
            <a:r>
              <a:rPr lang="ko-KR" altLang="en-US" sz="1000" dirty="0"/>
              <a:t>      버튼을 클릭해 검색합니다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검색된 목록은 단일 건에 대해서 팝업을 통해 추가 수정 삭제를 할 수 있습니다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3. </a:t>
            </a:r>
            <a:r>
              <a:rPr lang="ko-KR" altLang="en-US" sz="1000" dirty="0"/>
              <a:t>조회된 목록 더블 클릭 시 상세내용을 표출합니다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8847C61C-E502-47BC-9924-5E5BC97E0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274" y="1883371"/>
            <a:ext cx="189332" cy="16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66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6550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위험성평가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위험성평가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위험성평가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454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211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250D96F-D4B7-4AB7-B8AF-A0C9B0BF2957}"/>
              </a:ext>
            </a:extLst>
          </p:cNvPr>
          <p:cNvSpPr/>
          <p:nvPr/>
        </p:nvSpPr>
        <p:spPr bwMode="auto">
          <a:xfrm>
            <a:off x="8818406" y="5630196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</a:p>
        </p:txBody>
      </p:sp>
      <p:sp>
        <p:nvSpPr>
          <p:cNvPr id="35" name="직사각형 2">
            <a:extLst>
              <a:ext uri="{FF2B5EF4-FFF2-40B4-BE49-F238E27FC236}">
                <a16:creationId xmlns:a16="http://schemas.microsoft.com/office/drawing/2014/main" id="{B0566C54-9110-4000-98B0-473C7F285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2178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211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575532-AACB-40B0-9737-B323FF01E6C3}"/>
              </a:ext>
            </a:extLst>
          </p:cNvPr>
          <p:cNvSpPr/>
          <p:nvPr/>
        </p:nvSpPr>
        <p:spPr bwMode="auto">
          <a:xfrm>
            <a:off x="925513" y="1745416"/>
            <a:ext cx="9020175" cy="4292209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aphicFrame>
        <p:nvGraphicFramePr>
          <p:cNvPr id="22" name="표 5">
            <a:extLst>
              <a:ext uri="{FF2B5EF4-FFF2-40B4-BE49-F238E27FC236}">
                <a16:creationId xmlns:a16="http://schemas.microsoft.com/office/drawing/2014/main" id="{B1865CF0-944E-4EFB-85F4-79CFA79CE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443190"/>
              </p:ext>
            </p:extLst>
          </p:nvPr>
        </p:nvGraphicFramePr>
        <p:xfrm>
          <a:off x="1346895" y="1805544"/>
          <a:ext cx="8117280" cy="3798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2648704">
                  <a:extLst>
                    <a:ext uri="{9D8B030D-6E8A-4147-A177-3AD203B41FA5}">
                      <a16:colId xmlns:a16="http://schemas.microsoft.com/office/drawing/2014/main" val="172166411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545521814"/>
                    </a:ext>
                  </a:extLst>
                </a:gridCol>
                <a:gridCol w="2588576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261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공정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000" b="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제조공정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세부작업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입고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절단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261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위험분류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전기적 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관련근거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안전보건법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5069"/>
                  </a:ext>
                </a:extLst>
              </a:tr>
              <a:tr h="261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위함요인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및 재해형태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인화성액체의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 주입 중 정전기에 의한 화재 위험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514170"/>
                  </a:ext>
                </a:extLst>
              </a:tr>
              <a:tr h="261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현재 안전보건조치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현장참여근로자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강감찬 사원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이성계 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019384"/>
                  </a:ext>
                </a:extLst>
              </a:tr>
              <a:tr h="261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기능성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빈도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중대성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강도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220444"/>
                  </a:ext>
                </a:extLst>
              </a:tr>
              <a:tr h="261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평가척도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5 x 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위험성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6(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높음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150815"/>
                  </a:ext>
                </a:extLst>
              </a:tr>
              <a:tr h="261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외부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평가자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홍길동 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평가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완료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684399"/>
                  </a:ext>
                </a:extLst>
              </a:tr>
              <a:tr h="261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위험요인 파악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인화성 액체의 정전기 발생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개선 대책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정전기 방지 스프레이 구매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573078"/>
                  </a:ext>
                </a:extLst>
              </a:tr>
              <a:tr h="261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위험성 허용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◎ 조치 필요 ○ 허용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허용기준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위험도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이하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214050"/>
                  </a:ext>
                </a:extLst>
              </a:tr>
              <a:tr h="261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위험요인 통제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◎제거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정전기 발생 억제 및 제거 조치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),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○대체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 ),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○공학적 통제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 ),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○행정적 통제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  ),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○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PPE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방안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  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58914"/>
                  </a:ext>
                </a:extLst>
              </a:tr>
              <a:tr h="261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위험성 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위험성평가표</a:t>
                      </a:r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제조공정</a:t>
                      </a:r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kumimoji="1" lang="en-US" altLang="ko-KR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.pdf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127843"/>
                  </a:ext>
                </a:extLst>
              </a:tr>
              <a:tr h="261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김유신 과장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347802"/>
                  </a:ext>
                </a:extLst>
              </a:tr>
              <a:tr h="261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위험성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위험성 수준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낮음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435823"/>
                  </a:ext>
                </a:extLst>
              </a:tr>
              <a:tr h="261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위험성 조치완료 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조치완료 보고서</a:t>
                      </a:r>
                      <a:r>
                        <a:rPr kumimoji="1" lang="en-US" altLang="ko-KR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.pdf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완료일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48286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BD49DB-B336-43AF-A399-3C59589D5655}"/>
              </a:ext>
            </a:extLst>
          </p:cNvPr>
          <p:cNvSpPr/>
          <p:nvPr/>
        </p:nvSpPr>
        <p:spPr bwMode="auto">
          <a:xfrm>
            <a:off x="1647535" y="5678248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위치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6ECF9C-9866-4569-83AD-DEED1891B038}"/>
              </a:ext>
            </a:extLst>
          </p:cNvPr>
          <p:cNvSpPr/>
          <p:nvPr/>
        </p:nvSpPr>
        <p:spPr bwMode="auto">
          <a:xfrm>
            <a:off x="2789967" y="5678248"/>
            <a:ext cx="3744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C:\\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위험성평가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\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위험성평가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\</a:t>
            </a: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위험성평가표</a:t>
            </a:r>
            <a:r>
              <a:rPr lang="en-US" altLang="ko-KR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</a:t>
            </a: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제조공정</a:t>
            </a:r>
            <a:r>
              <a:rPr lang="en-US" altLang="ko-KR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.pdf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B866C3-4CDD-4594-8E6C-6CF11DCD84FF}"/>
              </a:ext>
            </a:extLst>
          </p:cNvPr>
          <p:cNvSpPr/>
          <p:nvPr/>
        </p:nvSpPr>
        <p:spPr bwMode="auto">
          <a:xfrm>
            <a:off x="921475" y="1144136"/>
            <a:ext cx="1476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위험성평가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en-US" altLang="ko-KR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4M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97DE3D5-9FB3-4F41-B79F-24804A904561}"/>
              </a:ext>
            </a:extLst>
          </p:cNvPr>
          <p:cNvCxnSpPr>
            <a:cxnSpLocks/>
          </p:cNvCxnSpPr>
          <p:nvPr/>
        </p:nvCxnSpPr>
        <p:spPr bwMode="auto">
          <a:xfrm>
            <a:off x="925999" y="1367138"/>
            <a:ext cx="9019200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3675A7C8-3C53-447E-A6FE-896B90677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047" y="1444927"/>
            <a:ext cx="252000" cy="21724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5AFF18-4905-4CE0-9A70-0D6821BC62C4}"/>
              </a:ext>
            </a:extLst>
          </p:cNvPr>
          <p:cNvSpPr/>
          <p:nvPr/>
        </p:nvSpPr>
        <p:spPr bwMode="auto">
          <a:xfrm>
            <a:off x="925999" y="1437322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작업장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CD01CF-44E5-427B-AE83-C5172659B3D0}"/>
              </a:ext>
            </a:extLst>
          </p:cNvPr>
          <p:cNvSpPr/>
          <p:nvPr/>
        </p:nvSpPr>
        <p:spPr bwMode="auto">
          <a:xfrm>
            <a:off x="1707663" y="1440127"/>
            <a:ext cx="972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제조공정 </a:t>
            </a: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99FEF9-B06A-45C3-9A88-61A274471A97}"/>
              </a:ext>
            </a:extLst>
          </p:cNvPr>
          <p:cNvSpPr/>
          <p:nvPr/>
        </p:nvSpPr>
        <p:spPr bwMode="auto">
          <a:xfrm>
            <a:off x="2910223" y="1440127"/>
            <a:ext cx="108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평가 완료일  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58E94D3-C283-427A-AB0F-62FC62CA3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576" y="1405634"/>
            <a:ext cx="2484000" cy="27965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EFBC64-AF9A-4B55-A733-7425CDBF413B}"/>
              </a:ext>
            </a:extLst>
          </p:cNvPr>
          <p:cNvSpPr/>
          <p:nvPr/>
        </p:nvSpPr>
        <p:spPr bwMode="auto">
          <a:xfrm>
            <a:off x="4183247" y="1427462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22-01-03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92A48A-3A09-4CA2-BAB5-B044A8E715BF}"/>
              </a:ext>
            </a:extLst>
          </p:cNvPr>
          <p:cNvSpPr/>
          <p:nvPr/>
        </p:nvSpPr>
        <p:spPr bwMode="auto">
          <a:xfrm>
            <a:off x="5483471" y="1427462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22-01-04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C4A2C2D-E9E6-4180-97E9-804A865E1BD4}"/>
              </a:ext>
            </a:extLst>
          </p:cNvPr>
          <p:cNvCxnSpPr>
            <a:cxnSpLocks/>
          </p:cNvCxnSpPr>
          <p:nvPr/>
        </p:nvCxnSpPr>
        <p:spPr bwMode="auto">
          <a:xfrm>
            <a:off x="925999" y="1367138"/>
            <a:ext cx="9019200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96EDF8-5393-4495-9322-E2316AED27BE}"/>
              </a:ext>
            </a:extLst>
          </p:cNvPr>
          <p:cNvSpPr/>
          <p:nvPr/>
        </p:nvSpPr>
        <p:spPr bwMode="auto">
          <a:xfrm>
            <a:off x="6758415" y="1447581"/>
            <a:ext cx="2556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◎전체 ○</a:t>
            </a:r>
            <a:r>
              <a:rPr kumimoji="1" lang="ko-KR" altLang="en-US" sz="1000" dirty="0" err="1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미조치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○미완료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5874F7F-D15A-47F1-939B-CC8E8BE3C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576" y="4751817"/>
            <a:ext cx="180000" cy="18719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D9C144-53E1-4323-A205-F628E646C524}"/>
              </a:ext>
            </a:extLst>
          </p:cNvPr>
          <p:cNvSpPr/>
          <p:nvPr/>
        </p:nvSpPr>
        <p:spPr bwMode="auto">
          <a:xfrm>
            <a:off x="8451363" y="4451822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위치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737588-781F-4923-94E6-C1D61C2889FA}"/>
              </a:ext>
            </a:extLst>
          </p:cNvPr>
          <p:cNvSpPr/>
          <p:nvPr/>
        </p:nvSpPr>
        <p:spPr bwMode="auto">
          <a:xfrm>
            <a:off x="4489684" y="5227049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위치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69A3A6C-7689-4CD6-ABA4-600017619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576" y="1821418"/>
            <a:ext cx="252000" cy="21724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C2D5A6D-07EA-4732-B9C1-CC0183666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408" y="2091171"/>
            <a:ext cx="252000" cy="21724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9D4CE04-CDC6-47D2-81C7-5D221B599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046" y="4154170"/>
            <a:ext cx="252000" cy="21724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FD14AE3-1F5E-41EB-BDDE-E386183CFBAD}"/>
              </a:ext>
            </a:extLst>
          </p:cNvPr>
          <p:cNvSpPr txBox="1"/>
          <p:nvPr/>
        </p:nvSpPr>
        <p:spPr>
          <a:xfrm>
            <a:off x="1479547" y="539094"/>
            <a:ext cx="2121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 : tsp02210</a:t>
            </a:r>
          </a:p>
          <a:p>
            <a:r>
              <a:rPr lang="en-US" altLang="ko-KR" sz="800" dirty="0"/>
              <a:t>R : tsp02210, tsp06210</a:t>
            </a:r>
          </a:p>
          <a:p>
            <a:r>
              <a:rPr lang="en-US" altLang="ko-KR" sz="800" dirty="0"/>
              <a:t>U : tsp02210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38465B-66A6-465C-8C16-6D52B1A15533}"/>
              </a:ext>
            </a:extLst>
          </p:cNvPr>
          <p:cNvSpPr txBox="1"/>
          <p:nvPr/>
        </p:nvSpPr>
        <p:spPr>
          <a:xfrm>
            <a:off x="10134898" y="1600200"/>
            <a:ext cx="17062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상세</a:t>
            </a:r>
            <a:r>
              <a:rPr lang="en-US" altLang="ko-KR" sz="1000" dirty="0"/>
              <a:t>, </a:t>
            </a:r>
            <a:r>
              <a:rPr lang="ko-KR" altLang="en-US" sz="1000" dirty="0"/>
              <a:t>수정</a:t>
            </a:r>
            <a:r>
              <a:rPr lang="en-US" altLang="ko-KR" sz="1000" dirty="0"/>
              <a:t>, </a:t>
            </a:r>
            <a:r>
              <a:rPr lang="ko-KR" altLang="en-US" sz="1000" dirty="0"/>
              <a:t>추가를 위한 팝업으로 필수 항목을 지정 후 수정</a:t>
            </a:r>
            <a:r>
              <a:rPr lang="en-US" altLang="ko-KR" sz="1000" dirty="0"/>
              <a:t>(</a:t>
            </a:r>
            <a:r>
              <a:rPr lang="ko-KR" altLang="en-US" sz="1000" dirty="0"/>
              <a:t>저장</a:t>
            </a:r>
            <a:r>
              <a:rPr lang="en-US" altLang="ko-KR" sz="1000" dirty="0"/>
              <a:t>)</a:t>
            </a:r>
            <a:r>
              <a:rPr lang="ko-KR" altLang="en-US" sz="1000" dirty="0"/>
              <a:t>을 클릭해 변경이 가능합니다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4257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E9B58-58B3-6191-21D5-2CDFDAEE8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조해진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653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497" y="498560"/>
            <a:ext cx="28352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위험성평가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위험요소관리대장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위험기계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기구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898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표 5">
            <a:extLst>
              <a:ext uri="{FF2B5EF4-FFF2-40B4-BE49-F238E27FC236}">
                <a16:creationId xmlns:a16="http://schemas.microsoft.com/office/drawing/2014/main" id="{D031FBE5-FDF5-4462-B350-FFBB68F723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6946" y="1758278"/>
          <a:ext cx="9020177" cy="2799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457">
                  <a:extLst>
                    <a:ext uri="{9D8B030D-6E8A-4147-A177-3AD203B41FA5}">
                      <a16:colId xmlns:a16="http://schemas.microsoft.com/office/drawing/2014/main" val="4067014615"/>
                    </a:ext>
                  </a:extLst>
                </a:gridCol>
                <a:gridCol w="726789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1251693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605658">
                  <a:extLst>
                    <a:ext uri="{9D8B030D-6E8A-4147-A177-3AD203B41FA5}">
                      <a16:colId xmlns:a16="http://schemas.microsoft.com/office/drawing/2014/main" val="705424373"/>
                    </a:ext>
                  </a:extLst>
                </a:gridCol>
                <a:gridCol w="1049808">
                  <a:extLst>
                    <a:ext uri="{9D8B030D-6E8A-4147-A177-3AD203B41FA5}">
                      <a16:colId xmlns:a16="http://schemas.microsoft.com/office/drawing/2014/main" val="1721664118"/>
                    </a:ext>
                  </a:extLst>
                </a:gridCol>
                <a:gridCol w="646036">
                  <a:extLst>
                    <a:ext uri="{9D8B030D-6E8A-4147-A177-3AD203B41FA5}">
                      <a16:colId xmlns:a16="http://schemas.microsoft.com/office/drawing/2014/main" val="545521814"/>
                    </a:ext>
                  </a:extLst>
                </a:gridCol>
                <a:gridCol w="1090184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  <a:gridCol w="1090184">
                  <a:extLst>
                    <a:ext uri="{9D8B030D-6E8A-4147-A177-3AD203B41FA5}">
                      <a16:colId xmlns:a16="http://schemas.microsoft.com/office/drawing/2014/main" val="1464547482"/>
                    </a:ext>
                  </a:extLst>
                </a:gridCol>
                <a:gridCol w="977318">
                  <a:extLst>
                    <a:ext uri="{9D8B030D-6E8A-4147-A177-3AD203B41FA5}">
                      <a16:colId xmlns:a16="http://schemas.microsoft.com/office/drawing/2014/main" val="1837482141"/>
                    </a:ext>
                  </a:extLst>
                </a:gridCol>
                <a:gridCol w="1203050">
                  <a:extLst>
                    <a:ext uri="{9D8B030D-6E8A-4147-A177-3AD203B41FA5}">
                      <a16:colId xmlns:a16="http://schemas.microsoft.com/office/drawing/2014/main" val="2464838919"/>
                    </a:ext>
                  </a:extLst>
                </a:gridCol>
              </a:tblGrid>
              <a:tr h="2620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조사일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시정지시일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기계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기구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설비명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용량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단위작업장소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검사대상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방호장비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점검주기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발생가능재해형태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3980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프레스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10 Ton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번라인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산안법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안전검사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광전자식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3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개월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끼임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3980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지게차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부딪힘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27017"/>
                  </a:ext>
                </a:extLst>
              </a:tr>
              <a:tr h="3980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22104"/>
                  </a:ext>
                </a:extLst>
              </a:tr>
              <a:tr h="3980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44410"/>
                  </a:ext>
                </a:extLst>
              </a:tr>
              <a:tr h="3980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130896"/>
                  </a:ext>
                </a:extLst>
              </a:tr>
              <a:tr h="3980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5069"/>
                  </a:ext>
                </a:extLst>
              </a:tr>
            </a:tbl>
          </a:graphicData>
        </a:graphic>
      </p:graphicFrame>
      <p:sp>
        <p:nvSpPr>
          <p:cNvPr id="30" name="직사각형 1">
            <a:extLst>
              <a:ext uri="{FF2B5EF4-FFF2-40B4-BE49-F238E27FC236}">
                <a16:creationId xmlns:a16="http://schemas.microsoft.com/office/drawing/2014/main" id="{5C9573D3-6D8A-47AD-A6BF-D821164FE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0" y="2091497"/>
            <a:ext cx="288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1E93595-43A6-4A26-855E-78533E0B65A5}"/>
              </a:ext>
            </a:extLst>
          </p:cNvPr>
          <p:cNvSpPr/>
          <p:nvPr/>
        </p:nvSpPr>
        <p:spPr bwMode="auto">
          <a:xfrm>
            <a:off x="8193816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32E192C-83EE-450B-9A60-C5661E283987}"/>
              </a:ext>
            </a:extLst>
          </p:cNvPr>
          <p:cNvSpPr/>
          <p:nvPr/>
        </p:nvSpPr>
        <p:spPr bwMode="auto">
          <a:xfrm>
            <a:off x="7472280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추가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250D96F-D4B7-4AB7-B8AF-A0C9B0BF2957}"/>
              </a:ext>
            </a:extLst>
          </p:cNvPr>
          <p:cNvSpPr/>
          <p:nvPr/>
        </p:nvSpPr>
        <p:spPr bwMode="auto">
          <a:xfrm>
            <a:off x="8915352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35" name="직사각형 2">
            <a:extLst>
              <a:ext uri="{FF2B5EF4-FFF2-40B4-BE49-F238E27FC236}">
                <a16:creationId xmlns:a16="http://schemas.microsoft.com/office/drawing/2014/main" id="{B0566C54-9110-4000-98B0-473C7F285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8956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B75CD5-EEAE-4823-9981-FC082BF602E1}"/>
              </a:ext>
            </a:extLst>
          </p:cNvPr>
          <p:cNvSpPr/>
          <p:nvPr/>
        </p:nvSpPr>
        <p:spPr bwMode="auto">
          <a:xfrm>
            <a:off x="492908" y="1144136"/>
            <a:ext cx="1476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위험기계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기구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설비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9D260FE-250B-4570-B1B7-6ACE1C28BA5C}"/>
              </a:ext>
            </a:extLst>
          </p:cNvPr>
          <p:cNvCxnSpPr>
            <a:cxnSpLocks/>
          </p:cNvCxnSpPr>
          <p:nvPr/>
        </p:nvCxnSpPr>
        <p:spPr bwMode="auto">
          <a:xfrm>
            <a:off x="497432" y="1367138"/>
            <a:ext cx="9019200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32E8B7C0-9743-4D7C-85B2-8B112A58D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08" y="1458812"/>
            <a:ext cx="252000" cy="21724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0C431C-BDF4-4D19-BC0E-57EC462C4F5D}"/>
              </a:ext>
            </a:extLst>
          </p:cNvPr>
          <p:cNvSpPr/>
          <p:nvPr/>
        </p:nvSpPr>
        <p:spPr bwMode="auto">
          <a:xfrm>
            <a:off x="497432" y="1451207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조사일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97EE952-3EBF-4845-B664-EC9F881F0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117" y="1428818"/>
            <a:ext cx="2484000" cy="27965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3A5D4F-69C4-4A6B-AA98-238CF202A731}"/>
              </a:ext>
            </a:extLst>
          </p:cNvPr>
          <p:cNvSpPr/>
          <p:nvPr/>
        </p:nvSpPr>
        <p:spPr bwMode="auto">
          <a:xfrm>
            <a:off x="1734788" y="1457687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835BC2-5E62-4214-884A-E4F0867FFE35}"/>
              </a:ext>
            </a:extLst>
          </p:cNvPr>
          <p:cNvSpPr/>
          <p:nvPr/>
        </p:nvSpPr>
        <p:spPr bwMode="auto">
          <a:xfrm>
            <a:off x="3035012" y="1457687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4779" y="637080"/>
            <a:ext cx="244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적용 테이블 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: tsp02110, tsp06311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9736523" y="1360136"/>
            <a:ext cx="2128750" cy="3683504"/>
          </a:xfrm>
          <a:prstGeom prst="rect">
            <a:avLst/>
          </a:prstGeom>
          <a:noFill/>
        </p:spPr>
        <p:txBody>
          <a:bodyPr wrap="square" t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1.</a:t>
            </a:r>
            <a:r>
              <a:rPr lang="ko-KR" altLang="en-US" sz="1200" dirty="0" smtClean="0"/>
              <a:t> 추가 버튼 클릭 시 다음 화면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WGM-DSPP-20111)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팝업 화면 표출</a:t>
            </a:r>
            <a:endParaRPr lang="en-US" altLang="ko-KR" sz="12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2.</a:t>
            </a:r>
            <a:r>
              <a:rPr lang="ko-KR" altLang="en-US" sz="1200" dirty="0" smtClean="0"/>
              <a:t> 수정 버튼 클릭 시 다음 화면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WGM-DSPP-20112)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팝업 화면 표출</a:t>
            </a:r>
            <a:endParaRPr lang="en-US" altLang="ko-KR" sz="12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3.</a:t>
            </a:r>
            <a:r>
              <a:rPr lang="ko-KR" altLang="en-US" sz="1200" dirty="0" smtClean="0"/>
              <a:t> 삭제 버튼 기능은 체크박스 선택된 행의 데이터 삭제</a:t>
            </a:r>
            <a:r>
              <a:rPr lang="en-US" altLang="ko-KR" sz="1200" dirty="0" smtClean="0"/>
              <a:t>[ confirm(</a:t>
            </a:r>
            <a:r>
              <a:rPr lang="ko-KR" altLang="en-US" sz="1200" dirty="0" smtClean="0"/>
              <a:t>확인</a:t>
            </a:r>
            <a:r>
              <a:rPr lang="en-US" altLang="ko-KR" sz="1200" dirty="0" smtClean="0"/>
              <a:t>) </a:t>
            </a:r>
            <a:r>
              <a:rPr lang="ko-KR" altLang="en-US" sz="1200" dirty="0" err="1" smtClean="0"/>
              <a:t>알림창</a:t>
            </a:r>
            <a:r>
              <a:rPr lang="ko-KR" altLang="en-US" sz="1200" dirty="0" smtClean="0"/>
              <a:t> 확인 시 삭제 </a:t>
            </a:r>
            <a:r>
              <a:rPr lang="en-US" altLang="ko-KR" sz="12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4. </a:t>
            </a:r>
            <a:r>
              <a:rPr lang="ko-KR" altLang="en-US" sz="1200" dirty="0" smtClean="0"/>
              <a:t>조회 버튼 클릭 시 지정한 조사일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기간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 해당하는 데이터 조회 </a:t>
            </a:r>
            <a:r>
              <a:rPr lang="en-US" altLang="ko-KR" sz="1200" dirty="0"/>
              <a:t>S</a:t>
            </a:r>
            <a:r>
              <a:rPr lang="en-US" altLang="ko-KR" sz="1200" dirty="0" smtClean="0"/>
              <a:t>elect</a:t>
            </a:r>
          </a:p>
        </p:txBody>
      </p:sp>
      <p:sp>
        <p:nvSpPr>
          <p:cNvPr id="29" name="타원 28"/>
          <p:cNvSpPr/>
          <p:nvPr/>
        </p:nvSpPr>
        <p:spPr>
          <a:xfrm>
            <a:off x="7677328" y="5779582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398864" y="5787195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9120400" y="5795508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78206" y="2140687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457386" y="1474868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088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9438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위험성평가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위험성평가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기타평가방법</a:t>
            </a:r>
          </a:p>
        </p:txBody>
      </p:sp>
      <p:sp>
        <p:nvSpPr>
          <p:cNvPr id="51" name="직사각형 2">
            <a:extLst>
              <a:ext uri="{FF2B5EF4-FFF2-40B4-BE49-F238E27FC236}">
                <a16:creationId xmlns:a16="http://schemas.microsoft.com/office/drawing/2014/main" id="{EF7D06E7-9D0E-4E96-B847-88FFBE330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2178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898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3124F68-736A-41C6-AEBF-56A0B5DE7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499" y="1444927"/>
            <a:ext cx="252000" cy="217241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7D4B37CF-2451-4611-A169-5FBAF43DF74B}"/>
              </a:ext>
            </a:extLst>
          </p:cNvPr>
          <p:cNvSpPr/>
          <p:nvPr/>
        </p:nvSpPr>
        <p:spPr bwMode="auto">
          <a:xfrm>
            <a:off x="8893315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DDEA0C84-950D-4B80-82F7-E13FD623EB3B}"/>
              </a:ext>
            </a:extLst>
          </p:cNvPr>
          <p:cNvSpPr/>
          <p:nvPr/>
        </p:nvSpPr>
        <p:spPr bwMode="auto">
          <a:xfrm>
            <a:off x="8171779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추가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2914896F-001A-4E19-8544-A20F96C66C0A}"/>
              </a:ext>
            </a:extLst>
          </p:cNvPr>
          <p:cNvSpPr/>
          <p:nvPr/>
        </p:nvSpPr>
        <p:spPr bwMode="auto">
          <a:xfrm>
            <a:off x="9614851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3E9D6B2-841D-47C3-B00A-5BCD04D25D99}"/>
              </a:ext>
            </a:extLst>
          </p:cNvPr>
          <p:cNvSpPr/>
          <p:nvPr/>
        </p:nvSpPr>
        <p:spPr bwMode="auto">
          <a:xfrm>
            <a:off x="1210339" y="1440127"/>
            <a:ext cx="64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평가일</a:t>
            </a: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B81DBFEA-BCC1-4F73-B010-2A6391742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364" y="1405634"/>
            <a:ext cx="2484000" cy="279655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8D4FE628-065E-4FF2-99CC-81EDDB046112}"/>
              </a:ext>
            </a:extLst>
          </p:cNvPr>
          <p:cNvSpPr/>
          <p:nvPr/>
        </p:nvSpPr>
        <p:spPr bwMode="auto">
          <a:xfrm>
            <a:off x="2072035" y="1427462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22-01-03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53BB94B-2C7D-4815-B33C-3FCD79F9BAC9}"/>
              </a:ext>
            </a:extLst>
          </p:cNvPr>
          <p:cNvSpPr/>
          <p:nvPr/>
        </p:nvSpPr>
        <p:spPr bwMode="auto">
          <a:xfrm>
            <a:off x="3372259" y="1427462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22-01-04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13B61DB-67F7-43E1-B5CE-610286056E0C}"/>
              </a:ext>
            </a:extLst>
          </p:cNvPr>
          <p:cNvCxnSpPr>
            <a:cxnSpLocks/>
          </p:cNvCxnSpPr>
          <p:nvPr/>
        </p:nvCxnSpPr>
        <p:spPr bwMode="auto">
          <a:xfrm>
            <a:off x="1196931" y="1367138"/>
            <a:ext cx="9019200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B2A9DB-7808-4C74-A475-D1C618251DF6}"/>
              </a:ext>
            </a:extLst>
          </p:cNvPr>
          <p:cNvSpPr/>
          <p:nvPr/>
        </p:nvSpPr>
        <p:spPr bwMode="auto">
          <a:xfrm>
            <a:off x="1196358" y="1144136"/>
            <a:ext cx="1548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기타평가방법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6" name="표 5">
            <a:extLst>
              <a:ext uri="{FF2B5EF4-FFF2-40B4-BE49-F238E27FC236}">
                <a16:creationId xmlns:a16="http://schemas.microsoft.com/office/drawing/2014/main" id="{96208CC4-55E1-47EE-8BF6-4DD18527FB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8844" y="2018073"/>
          <a:ext cx="8847868" cy="2543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92">
                  <a:extLst>
                    <a:ext uri="{9D8B030D-6E8A-4147-A177-3AD203B41FA5}">
                      <a16:colId xmlns:a16="http://schemas.microsoft.com/office/drawing/2014/main" val="4067014615"/>
                    </a:ext>
                  </a:extLst>
                </a:gridCol>
                <a:gridCol w="834155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1224416">
                  <a:extLst>
                    <a:ext uri="{9D8B030D-6E8A-4147-A177-3AD203B41FA5}">
                      <a16:colId xmlns:a16="http://schemas.microsoft.com/office/drawing/2014/main" val="9305745"/>
                    </a:ext>
                  </a:extLst>
                </a:gridCol>
                <a:gridCol w="1537752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1273270">
                  <a:extLst>
                    <a:ext uri="{9D8B030D-6E8A-4147-A177-3AD203B41FA5}">
                      <a16:colId xmlns:a16="http://schemas.microsoft.com/office/drawing/2014/main" val="1721664118"/>
                    </a:ext>
                  </a:extLst>
                </a:gridCol>
                <a:gridCol w="1097298">
                  <a:extLst>
                    <a:ext uri="{9D8B030D-6E8A-4147-A177-3AD203B41FA5}">
                      <a16:colId xmlns:a16="http://schemas.microsoft.com/office/drawing/2014/main" val="545521814"/>
                    </a:ext>
                  </a:extLst>
                </a:gridCol>
                <a:gridCol w="1382944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  <a:gridCol w="1183141">
                  <a:extLst>
                    <a:ext uri="{9D8B030D-6E8A-4147-A177-3AD203B41FA5}">
                      <a16:colId xmlns:a16="http://schemas.microsoft.com/office/drawing/2014/main" val="2313044172"/>
                    </a:ext>
                  </a:extLst>
                </a:gridCol>
              </a:tblGrid>
              <a:tr h="1947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평가일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시정지시일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위험성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평가 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 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조치후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위험성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완료일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21-01-17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6(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높음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홍길동 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21-02-10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김유신과장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낮음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21-02-15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27017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2210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44410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130896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5069"/>
                  </a:ext>
                </a:extLst>
              </a:tr>
            </a:tbl>
          </a:graphicData>
        </a:graphic>
      </p:graphicFrame>
      <p:sp>
        <p:nvSpPr>
          <p:cNvPr id="27" name="직사각형 1">
            <a:extLst>
              <a:ext uri="{FF2B5EF4-FFF2-40B4-BE49-F238E27FC236}">
                <a16:creationId xmlns:a16="http://schemas.microsoft.com/office/drawing/2014/main" id="{95A6BAC3-E355-48F7-89E7-D226BBF7A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39" y="2318713"/>
            <a:ext cx="288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0E3702-12CE-4236-9219-AA0503B1ECC7}"/>
              </a:ext>
            </a:extLst>
          </p:cNvPr>
          <p:cNvSpPr/>
          <p:nvPr/>
        </p:nvSpPr>
        <p:spPr bwMode="auto">
          <a:xfrm>
            <a:off x="4684355" y="1447581"/>
            <a:ext cx="2556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◎전체 ○</a:t>
            </a:r>
            <a:r>
              <a:rPr kumimoji="1" lang="ko-KR" altLang="en-US" sz="1000" dirty="0" err="1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미조치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○미완료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E0778D-C1BF-4E10-A15A-C834EBAD5250}"/>
              </a:ext>
            </a:extLst>
          </p:cNvPr>
          <p:cNvSpPr/>
          <p:nvPr/>
        </p:nvSpPr>
        <p:spPr bwMode="auto">
          <a:xfrm>
            <a:off x="8171780" y="5944749"/>
            <a:ext cx="2047816" cy="3894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7DD516-3CA8-4FAE-A318-22CA2BAFE953}"/>
              </a:ext>
            </a:extLst>
          </p:cNvPr>
          <p:cNvSpPr txBox="1"/>
          <p:nvPr/>
        </p:nvSpPr>
        <p:spPr>
          <a:xfrm>
            <a:off x="10233128" y="5780671"/>
            <a:ext cx="1188259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클릭한 단일 목록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버튼 이벤트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03D554-18B6-4CD0-9F8A-E3872AC1A7C0}"/>
              </a:ext>
            </a:extLst>
          </p:cNvPr>
          <p:cNvSpPr txBox="1"/>
          <p:nvPr/>
        </p:nvSpPr>
        <p:spPr>
          <a:xfrm>
            <a:off x="1481175" y="437794"/>
            <a:ext cx="2480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 : tsp02220</a:t>
            </a:r>
          </a:p>
          <a:p>
            <a:r>
              <a:rPr lang="en-US" altLang="ko-KR" sz="800" dirty="0"/>
              <a:t>R : tsp02220, tsp06311,</a:t>
            </a:r>
            <a:r>
              <a:rPr lang="ko-KR" altLang="en-US" sz="800" dirty="0"/>
              <a:t> </a:t>
            </a:r>
            <a:r>
              <a:rPr lang="en-US" altLang="ko-KR" sz="800" dirty="0"/>
              <a:t>tsp06210 </a:t>
            </a:r>
          </a:p>
          <a:p>
            <a:r>
              <a:rPr lang="en-US" altLang="ko-KR" sz="800" dirty="0"/>
              <a:t>U : tsp02220</a:t>
            </a:r>
          </a:p>
          <a:p>
            <a:r>
              <a:rPr lang="en-US" altLang="ko-KR" sz="800" dirty="0"/>
              <a:t>D</a:t>
            </a:r>
            <a:r>
              <a:rPr lang="ko-KR" altLang="en-US" sz="800" dirty="0"/>
              <a:t> </a:t>
            </a:r>
            <a:r>
              <a:rPr lang="en-US" altLang="ko-KR" sz="800" dirty="0"/>
              <a:t>: tsp02220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40B8D76-4D60-4516-9149-C08DF64C602D}"/>
              </a:ext>
            </a:extLst>
          </p:cNvPr>
          <p:cNvGrpSpPr/>
          <p:nvPr/>
        </p:nvGrpSpPr>
        <p:grpSpPr>
          <a:xfrm>
            <a:off x="1451188" y="2196604"/>
            <a:ext cx="224372" cy="261151"/>
            <a:chOff x="1337733" y="2048933"/>
            <a:chExt cx="224372" cy="261151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DFD03D3-E403-4A80-9844-D7C6697D459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37733" y="2166808"/>
              <a:ext cx="71805" cy="143276"/>
            </a:xfrm>
            <a:prstGeom prst="line">
              <a:avLst/>
            </a:prstGeom>
            <a:solidFill>
              <a:srgbClr val="EAEAEA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B72AA82-7AE8-48AD-AE60-E70DACC2F3A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09538" y="2048933"/>
              <a:ext cx="152567" cy="261151"/>
            </a:xfrm>
            <a:prstGeom prst="line">
              <a:avLst/>
            </a:prstGeom>
            <a:solidFill>
              <a:srgbClr val="EAEAEA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8F03611-1FEB-496E-86C2-3BDC1E312172}"/>
              </a:ext>
            </a:extLst>
          </p:cNvPr>
          <p:cNvSpPr txBox="1"/>
          <p:nvPr/>
        </p:nvSpPr>
        <p:spPr>
          <a:xfrm>
            <a:off x="350889" y="2256259"/>
            <a:ext cx="997955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클릭한 단일 목록 선택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84BEFB-DE62-4E30-B12D-D60F04DAE5F7}"/>
              </a:ext>
            </a:extLst>
          </p:cNvPr>
          <p:cNvSpPr txBox="1"/>
          <p:nvPr/>
        </p:nvSpPr>
        <p:spPr>
          <a:xfrm>
            <a:off x="10233128" y="1600200"/>
            <a:ext cx="16079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검색 조건을 입력 후 </a:t>
            </a:r>
            <a:endParaRPr lang="en-US" altLang="ko-KR" sz="1000" dirty="0"/>
          </a:p>
          <a:p>
            <a:r>
              <a:rPr lang="ko-KR" altLang="en-US" sz="1000" dirty="0"/>
              <a:t>버튼을 클릭해 검색합니다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검색된 목록은 단일 건에 대해서 추가 수정 삭제를 할 수 있습니다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7D646DF9-17AE-404F-A0C0-6E7439193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675" y="1625771"/>
            <a:ext cx="158159" cy="1840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BF22A46-CF60-406D-9D22-40CC9A710645}"/>
              </a:ext>
            </a:extLst>
          </p:cNvPr>
          <p:cNvSpPr txBox="1"/>
          <p:nvPr/>
        </p:nvSpPr>
        <p:spPr>
          <a:xfrm>
            <a:off x="350888" y="2660899"/>
            <a:ext cx="985452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더블 클릭 시 상세내용 표출</a:t>
            </a:r>
          </a:p>
        </p:txBody>
      </p:sp>
    </p:spTree>
    <p:extLst>
      <p:ext uri="{BB962C8B-B14F-4D97-AF65-F5344CB8AC3E}">
        <p14:creationId xmlns:p14="http://schemas.microsoft.com/office/powerpoint/2010/main" val="4099865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884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위험성평가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위험성평가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기타평가방법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509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221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250D96F-D4B7-4AB7-B8AF-A0C9B0BF2957}"/>
              </a:ext>
            </a:extLst>
          </p:cNvPr>
          <p:cNvSpPr/>
          <p:nvPr/>
        </p:nvSpPr>
        <p:spPr bwMode="auto">
          <a:xfrm>
            <a:off x="8912836" y="562922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</a:p>
        </p:txBody>
      </p:sp>
      <p:sp>
        <p:nvSpPr>
          <p:cNvPr id="35" name="직사각형 2">
            <a:extLst>
              <a:ext uri="{FF2B5EF4-FFF2-40B4-BE49-F238E27FC236}">
                <a16:creationId xmlns:a16="http://schemas.microsoft.com/office/drawing/2014/main" id="{B0566C54-9110-4000-98B0-473C7F285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4123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221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575532-AACB-40B0-9737-B323FF01E6C3}"/>
              </a:ext>
            </a:extLst>
          </p:cNvPr>
          <p:cNvSpPr/>
          <p:nvPr/>
        </p:nvSpPr>
        <p:spPr bwMode="auto">
          <a:xfrm>
            <a:off x="1035582" y="1745416"/>
            <a:ext cx="9020175" cy="4269088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57C488C-D79C-439A-B2D5-D844855A0237}"/>
              </a:ext>
            </a:extLst>
          </p:cNvPr>
          <p:cNvCxnSpPr>
            <a:cxnSpLocks/>
          </p:cNvCxnSpPr>
          <p:nvPr/>
        </p:nvCxnSpPr>
        <p:spPr bwMode="auto">
          <a:xfrm>
            <a:off x="1036068" y="1367138"/>
            <a:ext cx="9019200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3CED75-C6D6-4E7F-91ED-CAE7EDCEEF00}"/>
              </a:ext>
            </a:extLst>
          </p:cNvPr>
          <p:cNvSpPr/>
          <p:nvPr/>
        </p:nvSpPr>
        <p:spPr bwMode="auto">
          <a:xfrm>
            <a:off x="1068740" y="1144136"/>
            <a:ext cx="1548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기타평가방법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16" name="표 5">
            <a:extLst>
              <a:ext uri="{FF2B5EF4-FFF2-40B4-BE49-F238E27FC236}">
                <a16:creationId xmlns:a16="http://schemas.microsoft.com/office/drawing/2014/main" id="{E6B504A9-F8CB-4D2E-9337-BBCB1CF7AF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56964" y="1865672"/>
          <a:ext cx="8117280" cy="3126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2648704">
                  <a:extLst>
                    <a:ext uri="{9D8B030D-6E8A-4147-A177-3AD203B41FA5}">
                      <a16:colId xmlns:a16="http://schemas.microsoft.com/office/drawing/2014/main" val="172166411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545521814"/>
                    </a:ext>
                  </a:extLst>
                </a:gridCol>
                <a:gridCol w="2588576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312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구분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분야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구분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세분야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799422"/>
                  </a:ext>
                </a:extLst>
              </a:tr>
              <a:tr h="312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위험성평가 방법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406535"/>
                  </a:ext>
                </a:extLst>
              </a:tr>
              <a:tr h="312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평가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완료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21-01-17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외부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평가자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홍길동 과장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312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업무 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강감찬 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현장 참여 근로자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748001"/>
                  </a:ext>
                </a:extLst>
              </a:tr>
              <a:tr h="312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위험성평가 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2022</a:t>
                      </a:r>
                      <a:r>
                        <a:rPr kumimoji="1" lang="ko-KR" altLang="en-US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정밀기계제조</a:t>
                      </a:r>
                      <a:r>
                        <a:rPr kumimoji="1" lang="en-US" altLang="ko-KR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kumimoji="1" lang="ko-KR" altLang="en-US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위험성평가보고서</a:t>
                      </a:r>
                      <a:r>
                        <a:rPr kumimoji="1" lang="en-US" altLang="ko-KR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.doc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514170"/>
                  </a:ext>
                </a:extLst>
              </a:tr>
              <a:tr h="312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개선권고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대책수립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인화성 액체의 정전기 발생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220444"/>
                  </a:ext>
                </a:extLst>
              </a:tr>
              <a:tr h="312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정전기 방지 스프레이 구매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613795"/>
                  </a:ext>
                </a:extLst>
              </a:tr>
              <a:tr h="312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김유신 과장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684399"/>
                  </a:ext>
                </a:extLst>
              </a:tr>
              <a:tr h="312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 완료보고서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2022</a:t>
                      </a:r>
                      <a:r>
                        <a:rPr kumimoji="1" lang="ko-KR" altLang="en-US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정밀기계제조</a:t>
                      </a:r>
                      <a:r>
                        <a:rPr kumimoji="1" lang="en-US" altLang="ko-KR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kumimoji="1" lang="ko-KR" altLang="en-US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위험성평가완료보고서</a:t>
                      </a:r>
                      <a:r>
                        <a:rPr kumimoji="1" lang="en-US" altLang="ko-KR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pdf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357309"/>
                  </a:ext>
                </a:extLst>
              </a:tr>
              <a:tr h="312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완료일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21-05-20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48286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BF74C9-CE23-4E94-8327-666C06D91549}"/>
              </a:ext>
            </a:extLst>
          </p:cNvPr>
          <p:cNvSpPr/>
          <p:nvPr/>
        </p:nvSpPr>
        <p:spPr bwMode="auto">
          <a:xfrm>
            <a:off x="1749805" y="5629224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위치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65104C-1986-46C0-9FB9-F5EDC8B820B9}"/>
              </a:ext>
            </a:extLst>
          </p:cNvPr>
          <p:cNvSpPr/>
          <p:nvPr/>
        </p:nvSpPr>
        <p:spPr bwMode="auto">
          <a:xfrm>
            <a:off x="2836708" y="5629224"/>
            <a:ext cx="5580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C:\\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위험성평가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\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위험성평가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\ 2022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 정밀기계제조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위험성평가완료보고서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r>
              <a:rPr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pdf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927611-C898-46F8-B7E5-D123EDF05E16}"/>
              </a:ext>
            </a:extLst>
          </p:cNvPr>
          <p:cNvSpPr/>
          <p:nvPr/>
        </p:nvSpPr>
        <p:spPr bwMode="auto">
          <a:xfrm>
            <a:off x="8537001" y="3165876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찾기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758E5F-69F0-4714-88A3-31488825BA1F}"/>
              </a:ext>
            </a:extLst>
          </p:cNvPr>
          <p:cNvSpPr/>
          <p:nvPr/>
        </p:nvSpPr>
        <p:spPr bwMode="auto">
          <a:xfrm>
            <a:off x="8537001" y="475220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찾기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9ACFC2E-C291-461A-8351-A5C646730401}"/>
              </a:ext>
            </a:extLst>
          </p:cNvPr>
          <p:cNvCxnSpPr>
            <a:cxnSpLocks/>
          </p:cNvCxnSpPr>
          <p:nvPr/>
        </p:nvCxnSpPr>
        <p:spPr bwMode="auto">
          <a:xfrm>
            <a:off x="1036068" y="1367138"/>
            <a:ext cx="9019200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03E99DEF-F115-4E43-ADDE-B50160E81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645" y="4099764"/>
            <a:ext cx="180000" cy="18719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4919722-92BE-4971-859C-D12D51C04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645" y="2884442"/>
            <a:ext cx="180000" cy="18719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31FC53B-F180-4C74-9F07-6153AE2C9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636" y="1444927"/>
            <a:ext cx="252000" cy="217241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6291EC-CD8F-4D14-A52C-D83819F48864}"/>
              </a:ext>
            </a:extLst>
          </p:cNvPr>
          <p:cNvSpPr/>
          <p:nvPr/>
        </p:nvSpPr>
        <p:spPr bwMode="auto">
          <a:xfrm>
            <a:off x="1049476" y="1440127"/>
            <a:ext cx="64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평가일  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EAAA81E2-12E9-44CA-B95E-47C0A8721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501" y="1405634"/>
            <a:ext cx="2484000" cy="279655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ED6C51-DB62-4EE3-8062-75335945B91A}"/>
              </a:ext>
            </a:extLst>
          </p:cNvPr>
          <p:cNvSpPr/>
          <p:nvPr/>
        </p:nvSpPr>
        <p:spPr bwMode="auto">
          <a:xfrm>
            <a:off x="1911172" y="1427462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22-01-03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831F19-CAA0-4092-83C2-3074BFDF337B}"/>
              </a:ext>
            </a:extLst>
          </p:cNvPr>
          <p:cNvSpPr/>
          <p:nvPr/>
        </p:nvSpPr>
        <p:spPr bwMode="auto">
          <a:xfrm>
            <a:off x="3211396" y="1427462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22-01-04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6CF25B8-465A-4ABC-8811-F4D3A7F22EA4}"/>
              </a:ext>
            </a:extLst>
          </p:cNvPr>
          <p:cNvSpPr/>
          <p:nvPr/>
        </p:nvSpPr>
        <p:spPr bwMode="auto">
          <a:xfrm>
            <a:off x="4523492" y="1447581"/>
            <a:ext cx="2556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◎전체 ○</a:t>
            </a:r>
            <a:r>
              <a:rPr kumimoji="1" lang="ko-KR" altLang="en-US" sz="1000" dirty="0" err="1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미조치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○미완료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08EFE6D-1A7E-4513-A1FF-74D973DED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708" y="2228280"/>
            <a:ext cx="252000" cy="21724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C5E6B6F-B44A-4B8D-B4EC-EAF601F9DE4D}"/>
              </a:ext>
            </a:extLst>
          </p:cNvPr>
          <p:cNvSpPr txBox="1"/>
          <p:nvPr/>
        </p:nvSpPr>
        <p:spPr>
          <a:xfrm>
            <a:off x="1479547" y="539094"/>
            <a:ext cx="2121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 : tsp02220</a:t>
            </a:r>
          </a:p>
          <a:p>
            <a:r>
              <a:rPr lang="en-US" altLang="ko-KR" sz="800" dirty="0"/>
              <a:t>R : tsp02220, tsp06210</a:t>
            </a:r>
          </a:p>
          <a:p>
            <a:r>
              <a:rPr lang="en-US" altLang="ko-KR" sz="800" dirty="0"/>
              <a:t>U : tsp02220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0C4EF4-B4E5-4C7A-BC47-6C64B54A6B22}"/>
              </a:ext>
            </a:extLst>
          </p:cNvPr>
          <p:cNvSpPr txBox="1"/>
          <p:nvPr/>
        </p:nvSpPr>
        <p:spPr>
          <a:xfrm>
            <a:off x="10134898" y="1600200"/>
            <a:ext cx="17062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상세</a:t>
            </a:r>
            <a:r>
              <a:rPr lang="en-US" altLang="ko-KR" sz="1000" dirty="0"/>
              <a:t>, </a:t>
            </a:r>
            <a:r>
              <a:rPr lang="ko-KR" altLang="en-US" sz="1000" dirty="0"/>
              <a:t>수정</a:t>
            </a:r>
            <a:r>
              <a:rPr lang="en-US" altLang="ko-KR" sz="1000" dirty="0"/>
              <a:t>, </a:t>
            </a:r>
            <a:r>
              <a:rPr lang="ko-KR" altLang="en-US" sz="1000" dirty="0"/>
              <a:t>추가를 위한 팝업으로 필수 항목을 지정 후 수정</a:t>
            </a:r>
            <a:r>
              <a:rPr lang="en-US" altLang="ko-KR" sz="1000" dirty="0"/>
              <a:t>(</a:t>
            </a:r>
            <a:r>
              <a:rPr lang="ko-KR" altLang="en-US" sz="1000" dirty="0"/>
              <a:t>저장</a:t>
            </a:r>
            <a:r>
              <a:rPr lang="en-US" altLang="ko-KR" sz="1000" dirty="0"/>
              <a:t>)</a:t>
            </a:r>
            <a:r>
              <a:rPr lang="ko-KR" altLang="en-US" sz="1000" dirty="0"/>
              <a:t>을 클릭해 변경이 가능합니다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586720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5273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안전법규및규정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ln w="0"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중대재해처벌법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2">
            <a:extLst>
              <a:ext uri="{FF2B5EF4-FFF2-40B4-BE49-F238E27FC236}">
                <a16:creationId xmlns:a16="http://schemas.microsoft.com/office/drawing/2014/main" id="{EF7D06E7-9D0E-4E96-B847-88FFBE330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5734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898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983F052-5DCD-4018-8723-63D2F58DF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723" y="1452381"/>
            <a:ext cx="252000" cy="21724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6EDF2F-4100-4B06-A73F-54CF648818EB}"/>
              </a:ext>
            </a:extLst>
          </p:cNvPr>
          <p:cNvSpPr/>
          <p:nvPr/>
        </p:nvSpPr>
        <p:spPr bwMode="auto">
          <a:xfrm>
            <a:off x="1044531" y="1444776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년도         </a:t>
            </a: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AF70C1D-941F-44A7-B4D3-9DF5055BD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723" y="1452381"/>
            <a:ext cx="252000" cy="21724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EA6B64-1C27-4682-A3DB-57414BDF0840}"/>
              </a:ext>
            </a:extLst>
          </p:cNvPr>
          <p:cNvSpPr/>
          <p:nvPr/>
        </p:nvSpPr>
        <p:spPr bwMode="auto">
          <a:xfrm>
            <a:off x="1044531" y="1444776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 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9788B0-213A-4882-8870-902E40C811E9}"/>
              </a:ext>
            </a:extLst>
          </p:cNvPr>
          <p:cNvSpPr/>
          <p:nvPr/>
        </p:nvSpPr>
        <p:spPr bwMode="auto">
          <a:xfrm>
            <a:off x="2069011" y="1447581"/>
            <a:ext cx="2124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5" name="표 5">
            <a:extLst>
              <a:ext uri="{FF2B5EF4-FFF2-40B4-BE49-F238E27FC236}">
                <a16:creationId xmlns:a16="http://schemas.microsoft.com/office/drawing/2014/main" id="{90288CF4-271B-423D-96C8-9A2AAF1974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42289" y="1865673"/>
          <a:ext cx="8047078" cy="255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42">
                  <a:extLst>
                    <a:ext uri="{9D8B030D-6E8A-4147-A177-3AD203B41FA5}">
                      <a16:colId xmlns:a16="http://schemas.microsoft.com/office/drawing/2014/main" val="3782383853"/>
                    </a:ext>
                  </a:extLst>
                </a:gridCol>
                <a:gridCol w="1167822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846439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5703975">
                  <a:extLst>
                    <a:ext uri="{9D8B030D-6E8A-4147-A177-3AD203B41FA5}">
                      <a16:colId xmlns:a16="http://schemas.microsoft.com/office/drawing/2014/main" val="705424373"/>
                    </a:ext>
                  </a:extLst>
                </a:gridCol>
              </a:tblGrid>
              <a:tr h="19479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중대재해처벌법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홍길동 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중대재해 처벌 등에 관한 법률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법률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)(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제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17907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호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)(20220127).docx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27017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2210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44410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130896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5069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B8EED9-6CD3-4541-BAB9-7C95062B10E3}"/>
              </a:ext>
            </a:extLst>
          </p:cNvPr>
          <p:cNvSpPr/>
          <p:nvPr/>
        </p:nvSpPr>
        <p:spPr bwMode="auto">
          <a:xfrm rot="5400000">
            <a:off x="8340707" y="3141350"/>
            <a:ext cx="2268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◀                                                     ▶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7" name="표 5">
            <a:extLst>
              <a:ext uri="{FF2B5EF4-FFF2-40B4-BE49-F238E27FC236}">
                <a16:creationId xmlns:a16="http://schemas.microsoft.com/office/drawing/2014/main" id="{041D0B3E-1F41-4559-81B8-8C05CC3844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34791" y="5080468"/>
          <a:ext cx="8047078" cy="633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56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925725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6288797">
                  <a:extLst>
                    <a:ext uri="{9D8B030D-6E8A-4147-A177-3AD203B41FA5}">
                      <a16:colId xmlns:a16="http://schemas.microsoft.com/office/drawing/2014/main" val="705424373"/>
                    </a:ext>
                  </a:extLst>
                </a:gridCol>
              </a:tblGrid>
              <a:tr h="194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중대재해처벌법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홍길동 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중대재해 처벌 등에 관한 법률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법률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)(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제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17907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호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)(20220127).docx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FEAB94C-94A5-4E5C-AAFA-571C6A1D3CF2}"/>
              </a:ext>
            </a:extLst>
          </p:cNvPr>
          <p:cNvSpPr/>
          <p:nvPr/>
        </p:nvSpPr>
        <p:spPr bwMode="auto">
          <a:xfrm>
            <a:off x="8259891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48E8704-4E24-4F7F-97C2-F9896E7CACB7}"/>
              </a:ext>
            </a:extLst>
          </p:cNvPr>
          <p:cNvSpPr/>
          <p:nvPr/>
        </p:nvSpPr>
        <p:spPr bwMode="auto">
          <a:xfrm>
            <a:off x="7538355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추가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AF6142F-14AF-4FE7-A499-2194CABFAA19}"/>
              </a:ext>
            </a:extLst>
          </p:cNvPr>
          <p:cNvSpPr/>
          <p:nvPr/>
        </p:nvSpPr>
        <p:spPr bwMode="auto">
          <a:xfrm>
            <a:off x="8955772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127576B-DBF3-45E5-86B5-A2868D4BC77C}"/>
              </a:ext>
            </a:extLst>
          </p:cNvPr>
          <p:cNvSpPr/>
          <p:nvPr/>
        </p:nvSpPr>
        <p:spPr bwMode="auto">
          <a:xfrm>
            <a:off x="1610081" y="5894248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찾기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6B864AA-305B-46F8-BE65-FB4C217BECAC}"/>
              </a:ext>
            </a:extLst>
          </p:cNvPr>
          <p:cNvSpPr/>
          <p:nvPr/>
        </p:nvSpPr>
        <p:spPr bwMode="auto">
          <a:xfrm>
            <a:off x="2688946" y="5918760"/>
            <a:ext cx="4644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C:\\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문서관리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\</a:t>
            </a: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중대재해 처벌 등에 관한 법률</a:t>
            </a:r>
            <a:r>
              <a:rPr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법률</a:t>
            </a:r>
            <a:r>
              <a:rPr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)(</a:t>
            </a: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제</a:t>
            </a:r>
            <a:r>
              <a:rPr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17907</a:t>
            </a: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호</a:t>
            </a:r>
            <a:r>
              <a:rPr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)(20220127).docx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17EABD-8852-488F-BB79-03E5042E93DE}"/>
              </a:ext>
            </a:extLst>
          </p:cNvPr>
          <p:cNvSpPr/>
          <p:nvPr/>
        </p:nvSpPr>
        <p:spPr bwMode="auto">
          <a:xfrm>
            <a:off x="1044045" y="1745416"/>
            <a:ext cx="9020175" cy="3006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BDFCB1-2237-493F-9E32-8CC61FBAEDE4}"/>
              </a:ext>
            </a:extLst>
          </p:cNvPr>
          <p:cNvSpPr/>
          <p:nvPr/>
        </p:nvSpPr>
        <p:spPr bwMode="auto">
          <a:xfrm>
            <a:off x="1044045" y="4872073"/>
            <a:ext cx="9020175" cy="144307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877DB88-AAC9-4532-B8AD-3C6261A22597}"/>
              </a:ext>
            </a:extLst>
          </p:cNvPr>
          <p:cNvSpPr/>
          <p:nvPr/>
        </p:nvSpPr>
        <p:spPr bwMode="auto">
          <a:xfrm>
            <a:off x="1044531" y="1144136"/>
            <a:ext cx="1008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산업안전보건법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4200FAE-CCE6-4B7C-9688-EF9D8232CB71}"/>
              </a:ext>
            </a:extLst>
          </p:cNvPr>
          <p:cNvCxnSpPr>
            <a:cxnSpLocks/>
          </p:cNvCxnSpPr>
          <p:nvPr/>
        </p:nvCxnSpPr>
        <p:spPr bwMode="auto">
          <a:xfrm>
            <a:off x="1044531" y="1367138"/>
            <a:ext cx="901968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18CC4C2-E3A3-41CB-9588-DB9F910B5E6C}"/>
              </a:ext>
            </a:extLst>
          </p:cNvPr>
          <p:cNvSpPr/>
          <p:nvPr/>
        </p:nvSpPr>
        <p:spPr bwMode="auto">
          <a:xfrm>
            <a:off x="2052863" y="1144136"/>
            <a:ext cx="1008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중대재해처벌법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66A782-4328-4C8E-BA3F-41C82863C40B}"/>
              </a:ext>
            </a:extLst>
          </p:cNvPr>
          <p:cNvSpPr txBox="1"/>
          <p:nvPr/>
        </p:nvSpPr>
        <p:spPr>
          <a:xfrm>
            <a:off x="1481175" y="437794"/>
            <a:ext cx="2480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 : tsp05100</a:t>
            </a:r>
          </a:p>
          <a:p>
            <a:r>
              <a:rPr lang="en-US" altLang="ko-KR" sz="800" dirty="0"/>
              <a:t>R : tsp05100</a:t>
            </a:r>
          </a:p>
          <a:p>
            <a:r>
              <a:rPr lang="en-US" altLang="ko-KR" sz="800" dirty="0"/>
              <a:t>U : tsp05100</a:t>
            </a:r>
          </a:p>
          <a:p>
            <a:r>
              <a:rPr lang="en-US" altLang="ko-KR" sz="800" dirty="0"/>
              <a:t>D</a:t>
            </a:r>
            <a:r>
              <a:rPr lang="ko-KR" altLang="en-US" sz="800" dirty="0"/>
              <a:t> </a:t>
            </a:r>
            <a:r>
              <a:rPr lang="en-US" altLang="ko-KR" sz="800" dirty="0"/>
              <a:t>: tsp05100</a:t>
            </a:r>
          </a:p>
        </p:txBody>
      </p:sp>
      <p:sp>
        <p:nvSpPr>
          <p:cNvPr id="39" name="직사각형 1">
            <a:extLst>
              <a:ext uri="{FF2B5EF4-FFF2-40B4-BE49-F238E27FC236}">
                <a16:creationId xmlns:a16="http://schemas.microsoft.com/office/drawing/2014/main" id="{2C2BA8F1-9970-48E0-A103-5CDF88583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289" y="2193824"/>
            <a:ext cx="288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495A9F-D009-4A64-8175-683A8221CE28}"/>
              </a:ext>
            </a:extLst>
          </p:cNvPr>
          <p:cNvSpPr/>
          <p:nvPr/>
        </p:nvSpPr>
        <p:spPr bwMode="auto">
          <a:xfrm>
            <a:off x="7509236" y="5821136"/>
            <a:ext cx="2047816" cy="3894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60B830-F491-4985-B834-945714DA9147}"/>
              </a:ext>
            </a:extLst>
          </p:cNvPr>
          <p:cNvSpPr txBox="1"/>
          <p:nvPr/>
        </p:nvSpPr>
        <p:spPr>
          <a:xfrm>
            <a:off x="9579300" y="5710138"/>
            <a:ext cx="1188259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클릭한 단일 목록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버튼 이벤트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3BAC20B-C253-4C32-B409-776206F4E976}"/>
              </a:ext>
            </a:extLst>
          </p:cNvPr>
          <p:cNvGrpSpPr/>
          <p:nvPr/>
        </p:nvGrpSpPr>
        <p:grpSpPr>
          <a:xfrm>
            <a:off x="1625463" y="2066098"/>
            <a:ext cx="224372" cy="261151"/>
            <a:chOff x="1337733" y="2048933"/>
            <a:chExt cx="224372" cy="26115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4FB1B21-09B8-4131-88DE-7A16DB4045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37733" y="2166808"/>
              <a:ext cx="71805" cy="143276"/>
            </a:xfrm>
            <a:prstGeom prst="line">
              <a:avLst/>
            </a:prstGeom>
            <a:solidFill>
              <a:srgbClr val="EAEAEA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7A10DA6E-8B17-4E1F-8405-C5890776521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09538" y="2048933"/>
              <a:ext cx="152567" cy="261151"/>
            </a:xfrm>
            <a:prstGeom prst="line">
              <a:avLst/>
            </a:prstGeom>
            <a:solidFill>
              <a:srgbClr val="EAEAEA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7C43C55-AB45-4050-AB92-52761F48043C}"/>
              </a:ext>
            </a:extLst>
          </p:cNvPr>
          <p:cNvSpPr txBox="1"/>
          <p:nvPr/>
        </p:nvSpPr>
        <p:spPr>
          <a:xfrm>
            <a:off x="351794" y="2125753"/>
            <a:ext cx="1188259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클릭한 단일 목록 선택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819E6F-859C-4DA5-9CCB-5260EBE67E99}"/>
              </a:ext>
            </a:extLst>
          </p:cNvPr>
          <p:cNvSpPr txBox="1"/>
          <p:nvPr/>
        </p:nvSpPr>
        <p:spPr>
          <a:xfrm>
            <a:off x="10233128" y="1600200"/>
            <a:ext cx="16079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검색 조건을 입력 후 </a:t>
            </a:r>
            <a:endParaRPr lang="en-US" altLang="ko-KR" sz="1000" dirty="0"/>
          </a:p>
          <a:p>
            <a:r>
              <a:rPr lang="ko-KR" altLang="en-US" sz="1000" dirty="0"/>
              <a:t>버튼을 클릭해 검색합니다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검색된 목록은 단일 건에 대해서 추가 수정 삭제를 할 수 있습니다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F5E8DA0F-77CC-4817-9FF9-F719DCF11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675" y="1625771"/>
            <a:ext cx="158159" cy="18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1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E9B58-58B3-6191-21D5-2CDFDAEE8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최율상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900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6550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안전수칙</a:t>
            </a:r>
          </a:p>
        </p:txBody>
      </p:sp>
      <p:sp>
        <p:nvSpPr>
          <p:cNvPr id="51" name="직사각형 2">
            <a:extLst>
              <a:ext uri="{FF2B5EF4-FFF2-40B4-BE49-F238E27FC236}">
                <a16:creationId xmlns:a16="http://schemas.microsoft.com/office/drawing/2014/main" id="{EF7D06E7-9D0E-4E96-B847-88FFBE330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844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454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983F052-5DCD-4018-8723-63D2F58DF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723" y="1452381"/>
            <a:ext cx="252000" cy="21724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6EDF2F-4100-4B06-A73F-54CF648818EB}"/>
              </a:ext>
            </a:extLst>
          </p:cNvPr>
          <p:cNvSpPr/>
          <p:nvPr/>
        </p:nvSpPr>
        <p:spPr bwMode="auto">
          <a:xfrm>
            <a:off x="1044531" y="1444776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년도         </a:t>
            </a: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AF70C1D-941F-44A7-B4D3-9DF5055BD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723" y="1452381"/>
            <a:ext cx="252000" cy="21724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EA6B64-1C27-4682-A3DB-57414BDF0840}"/>
              </a:ext>
            </a:extLst>
          </p:cNvPr>
          <p:cNvSpPr/>
          <p:nvPr/>
        </p:nvSpPr>
        <p:spPr bwMode="auto">
          <a:xfrm>
            <a:off x="1044531" y="1444776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 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9788B0-213A-4882-8870-902E40C811E9}"/>
              </a:ext>
            </a:extLst>
          </p:cNvPr>
          <p:cNvSpPr/>
          <p:nvPr/>
        </p:nvSpPr>
        <p:spPr bwMode="auto">
          <a:xfrm>
            <a:off x="2069011" y="1447581"/>
            <a:ext cx="2124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5" name="표 5">
            <a:extLst>
              <a:ext uri="{FF2B5EF4-FFF2-40B4-BE49-F238E27FC236}">
                <a16:creationId xmlns:a16="http://schemas.microsoft.com/office/drawing/2014/main" id="{90288CF4-271B-423D-96C8-9A2AAF1974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42289" y="1865673"/>
          <a:ext cx="8047078" cy="2543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42">
                  <a:extLst>
                    <a:ext uri="{9D8B030D-6E8A-4147-A177-3AD203B41FA5}">
                      <a16:colId xmlns:a16="http://schemas.microsoft.com/office/drawing/2014/main" val="1066071543"/>
                    </a:ext>
                  </a:extLst>
                </a:gridCol>
                <a:gridCol w="1167822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982711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5567703">
                  <a:extLst>
                    <a:ext uri="{9D8B030D-6E8A-4147-A177-3AD203B41FA5}">
                      <a16:colId xmlns:a16="http://schemas.microsoft.com/office/drawing/2014/main" val="705424373"/>
                    </a:ext>
                  </a:extLst>
                </a:gridCol>
              </a:tblGrid>
              <a:tr h="19479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일반안전수칙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홍길동 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고압가스 사용자 안전수칙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r>
                        <a:rPr lang="en-US" altLang="ko-KR" sz="105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hwp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27017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2210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44410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130896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5069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B8EED9-6CD3-4541-BAB9-7C95062B10E3}"/>
              </a:ext>
            </a:extLst>
          </p:cNvPr>
          <p:cNvSpPr/>
          <p:nvPr/>
        </p:nvSpPr>
        <p:spPr bwMode="auto">
          <a:xfrm rot="5400000">
            <a:off x="8340707" y="3141350"/>
            <a:ext cx="2268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◀                                                     ▶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7" name="표 5">
            <a:extLst>
              <a:ext uri="{FF2B5EF4-FFF2-40B4-BE49-F238E27FC236}">
                <a16:creationId xmlns:a16="http://schemas.microsoft.com/office/drawing/2014/main" id="{041D0B3E-1F41-4559-81B8-8C05CC3844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34791" y="5080468"/>
          <a:ext cx="8047078" cy="633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56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925725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6288797">
                  <a:extLst>
                    <a:ext uri="{9D8B030D-6E8A-4147-A177-3AD203B41FA5}">
                      <a16:colId xmlns:a16="http://schemas.microsoft.com/office/drawing/2014/main" val="705424373"/>
                    </a:ext>
                  </a:extLst>
                </a:gridCol>
              </a:tblGrid>
              <a:tr h="194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일반안전수칙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홍길동 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고압가스 사용자 안전수칙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r>
                        <a:rPr lang="en-US" altLang="ko-KR" sz="105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hwp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FEAB94C-94A5-4E5C-AAFA-571C6A1D3CF2}"/>
              </a:ext>
            </a:extLst>
          </p:cNvPr>
          <p:cNvSpPr/>
          <p:nvPr/>
        </p:nvSpPr>
        <p:spPr bwMode="auto">
          <a:xfrm>
            <a:off x="8259891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48E8704-4E24-4F7F-97C2-F9896E7CACB7}"/>
              </a:ext>
            </a:extLst>
          </p:cNvPr>
          <p:cNvSpPr/>
          <p:nvPr/>
        </p:nvSpPr>
        <p:spPr bwMode="auto">
          <a:xfrm>
            <a:off x="7538355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추가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AF6142F-14AF-4FE7-A499-2194CABFAA19}"/>
              </a:ext>
            </a:extLst>
          </p:cNvPr>
          <p:cNvSpPr/>
          <p:nvPr/>
        </p:nvSpPr>
        <p:spPr bwMode="auto">
          <a:xfrm>
            <a:off x="8955772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127576B-DBF3-45E5-86B5-A2868D4BC77C}"/>
              </a:ext>
            </a:extLst>
          </p:cNvPr>
          <p:cNvSpPr/>
          <p:nvPr/>
        </p:nvSpPr>
        <p:spPr bwMode="auto">
          <a:xfrm>
            <a:off x="1610081" y="5894248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찾기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6B864AA-305B-46F8-BE65-FB4C217BECAC}"/>
              </a:ext>
            </a:extLst>
          </p:cNvPr>
          <p:cNvSpPr/>
          <p:nvPr/>
        </p:nvSpPr>
        <p:spPr bwMode="auto">
          <a:xfrm>
            <a:off x="2688946" y="5918760"/>
            <a:ext cx="4644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C:\\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문서관리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\</a:t>
            </a:r>
            <a:r>
              <a:rPr lang="ko-KR" altLang="en-US" sz="10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고압가스 사용자 안전수칙</a:t>
            </a:r>
            <a:r>
              <a:rPr lang="en-US" altLang="ko-KR" sz="10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10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hwp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17EABD-8852-488F-BB79-03E5042E93DE}"/>
              </a:ext>
            </a:extLst>
          </p:cNvPr>
          <p:cNvSpPr/>
          <p:nvPr/>
        </p:nvSpPr>
        <p:spPr bwMode="auto">
          <a:xfrm>
            <a:off x="1044045" y="1745416"/>
            <a:ext cx="9020175" cy="3006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BDFCB1-2237-493F-9E32-8CC61FBAEDE4}"/>
              </a:ext>
            </a:extLst>
          </p:cNvPr>
          <p:cNvSpPr/>
          <p:nvPr/>
        </p:nvSpPr>
        <p:spPr bwMode="auto">
          <a:xfrm>
            <a:off x="1044045" y="4872073"/>
            <a:ext cx="9020175" cy="144307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877DB88-AAC9-4532-B8AD-3C6261A22597}"/>
              </a:ext>
            </a:extLst>
          </p:cNvPr>
          <p:cNvSpPr/>
          <p:nvPr/>
        </p:nvSpPr>
        <p:spPr bwMode="auto">
          <a:xfrm>
            <a:off x="1044531" y="1144136"/>
            <a:ext cx="936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일반안전수칙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4200FAE-CCE6-4B7C-9688-EF9D8232CB71}"/>
              </a:ext>
            </a:extLst>
          </p:cNvPr>
          <p:cNvCxnSpPr>
            <a:cxnSpLocks/>
          </p:cNvCxnSpPr>
          <p:nvPr/>
        </p:nvCxnSpPr>
        <p:spPr bwMode="auto">
          <a:xfrm>
            <a:off x="1044531" y="1367138"/>
            <a:ext cx="901968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B0F68B-742B-40F2-AE93-30F2CB6F2B74}"/>
              </a:ext>
            </a:extLst>
          </p:cNvPr>
          <p:cNvSpPr txBox="1"/>
          <p:nvPr/>
        </p:nvSpPr>
        <p:spPr>
          <a:xfrm>
            <a:off x="1481175" y="437794"/>
            <a:ext cx="2480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 : tsp05200</a:t>
            </a:r>
          </a:p>
          <a:p>
            <a:r>
              <a:rPr lang="en-US" altLang="ko-KR" sz="800" dirty="0"/>
              <a:t>R :</a:t>
            </a:r>
            <a:r>
              <a:rPr lang="ko-KR" altLang="en-US" sz="800" dirty="0"/>
              <a:t> </a:t>
            </a:r>
            <a:r>
              <a:rPr lang="en-US" altLang="ko-KR" sz="800" dirty="0"/>
              <a:t>tsp05200, tsp06210</a:t>
            </a:r>
          </a:p>
          <a:p>
            <a:r>
              <a:rPr lang="en-US" altLang="ko-KR" sz="800" dirty="0"/>
              <a:t>U : tsp05200</a:t>
            </a:r>
          </a:p>
          <a:p>
            <a:r>
              <a:rPr lang="en-US" altLang="ko-KR" sz="800" dirty="0"/>
              <a:t>D</a:t>
            </a:r>
            <a:r>
              <a:rPr lang="ko-KR" altLang="en-US" sz="800" dirty="0"/>
              <a:t> </a:t>
            </a:r>
            <a:r>
              <a:rPr lang="en-US" altLang="ko-KR" sz="800" dirty="0"/>
              <a:t>: tsp05200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43B8AC-F292-414F-82A0-603E865E4FEC}"/>
              </a:ext>
            </a:extLst>
          </p:cNvPr>
          <p:cNvSpPr/>
          <p:nvPr/>
        </p:nvSpPr>
        <p:spPr bwMode="auto">
          <a:xfrm>
            <a:off x="7509236" y="5821136"/>
            <a:ext cx="2047816" cy="3894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5F55DA-5F52-4660-9514-E2C16F523DF7}"/>
              </a:ext>
            </a:extLst>
          </p:cNvPr>
          <p:cNvSpPr txBox="1"/>
          <p:nvPr/>
        </p:nvSpPr>
        <p:spPr>
          <a:xfrm>
            <a:off x="9579300" y="5710138"/>
            <a:ext cx="1188259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클릭한 단일 목록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버튼 이벤트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6A8CD4-49B3-46F7-B346-25D06E2E1971}"/>
              </a:ext>
            </a:extLst>
          </p:cNvPr>
          <p:cNvSpPr txBox="1"/>
          <p:nvPr/>
        </p:nvSpPr>
        <p:spPr>
          <a:xfrm>
            <a:off x="351794" y="2125753"/>
            <a:ext cx="1188259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클릭한 단일 목록 선택</a:t>
            </a:r>
          </a:p>
        </p:txBody>
      </p:sp>
      <p:sp>
        <p:nvSpPr>
          <p:cNvPr id="58" name="직사각형 1">
            <a:extLst>
              <a:ext uri="{FF2B5EF4-FFF2-40B4-BE49-F238E27FC236}">
                <a16:creationId xmlns:a16="http://schemas.microsoft.com/office/drawing/2014/main" id="{63713B91-71DE-46FD-90C1-1FD543547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289" y="2193824"/>
            <a:ext cx="288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A20E974-F62F-4555-9E60-D6AC0B65E44E}"/>
              </a:ext>
            </a:extLst>
          </p:cNvPr>
          <p:cNvGrpSpPr/>
          <p:nvPr/>
        </p:nvGrpSpPr>
        <p:grpSpPr>
          <a:xfrm>
            <a:off x="1625463" y="2066098"/>
            <a:ext cx="224372" cy="261151"/>
            <a:chOff x="1337733" y="2048933"/>
            <a:chExt cx="224372" cy="261151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7CB605B8-EBC1-4631-84C0-CE39D82DE7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37733" y="2166808"/>
              <a:ext cx="71805" cy="143276"/>
            </a:xfrm>
            <a:prstGeom prst="line">
              <a:avLst/>
            </a:prstGeom>
            <a:solidFill>
              <a:srgbClr val="EAEAEA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18C3642B-D506-44D9-AE2F-6825DB52A31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09538" y="2048933"/>
              <a:ext cx="152567" cy="261151"/>
            </a:xfrm>
            <a:prstGeom prst="line">
              <a:avLst/>
            </a:prstGeom>
            <a:solidFill>
              <a:srgbClr val="EAEAEA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92A6863-B630-41D1-BD15-1FF99274A48B}"/>
              </a:ext>
            </a:extLst>
          </p:cNvPr>
          <p:cNvSpPr txBox="1"/>
          <p:nvPr/>
        </p:nvSpPr>
        <p:spPr>
          <a:xfrm>
            <a:off x="10233128" y="1600200"/>
            <a:ext cx="16079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검색 조건을 입력 후 </a:t>
            </a:r>
            <a:endParaRPr lang="en-US" altLang="ko-KR" sz="1000" dirty="0"/>
          </a:p>
          <a:p>
            <a:r>
              <a:rPr lang="ko-KR" altLang="en-US" sz="1000" dirty="0"/>
              <a:t>버튼을 클릭해 검색합니다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검색된 목록은 단일 건에 대해서 추가 수정 삭제를 할 수 있습니다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925D201A-607D-44F5-A124-DFF041E44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675" y="1625771"/>
            <a:ext cx="158159" cy="18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46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271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위험성평가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작업중지요청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9731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표 5">
            <a:extLst>
              <a:ext uri="{FF2B5EF4-FFF2-40B4-BE49-F238E27FC236}">
                <a16:creationId xmlns:a16="http://schemas.microsoft.com/office/drawing/2014/main" id="{D031FBE5-FDF5-4462-B350-FFBB68F723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06513" y="1746578"/>
          <a:ext cx="9010536" cy="266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0">
                  <a:extLst>
                    <a:ext uri="{9D8B030D-6E8A-4147-A177-3AD203B41FA5}">
                      <a16:colId xmlns:a16="http://schemas.microsoft.com/office/drawing/2014/main" val="4067014615"/>
                    </a:ext>
                  </a:extLst>
                </a:gridCol>
                <a:gridCol w="896216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705424373"/>
                    </a:ext>
                  </a:extLst>
                </a:gridCol>
                <a:gridCol w="2484000">
                  <a:extLst>
                    <a:ext uri="{9D8B030D-6E8A-4147-A177-3AD203B41FA5}">
                      <a16:colId xmlns:a16="http://schemas.microsoft.com/office/drawing/2014/main" val="17216641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4552181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2632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요청일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시정지시일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요청자자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요청 사유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완료일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39982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홍길동 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밀폐공간의 환풍기 추가 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환풍기 추가 설치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39982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27017"/>
                  </a:ext>
                </a:extLst>
              </a:tr>
              <a:tr h="39982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22104"/>
                  </a:ext>
                </a:extLst>
              </a:tr>
              <a:tr h="39982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44410"/>
                  </a:ext>
                </a:extLst>
              </a:tr>
              <a:tr h="39982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130896"/>
                  </a:ext>
                </a:extLst>
              </a:tr>
              <a:tr h="39982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5069"/>
                  </a:ext>
                </a:extLst>
              </a:tr>
            </a:tbl>
          </a:graphicData>
        </a:graphic>
      </p:graphicFrame>
      <p:sp>
        <p:nvSpPr>
          <p:cNvPr id="30" name="직사각형 1">
            <a:extLst>
              <a:ext uri="{FF2B5EF4-FFF2-40B4-BE49-F238E27FC236}">
                <a16:creationId xmlns:a16="http://schemas.microsoft.com/office/drawing/2014/main" id="{5C9573D3-6D8A-47AD-A6BF-D821164FE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707" y="2166313"/>
            <a:ext cx="288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1E93595-43A6-4A26-855E-78533E0B65A5}"/>
              </a:ext>
            </a:extLst>
          </p:cNvPr>
          <p:cNvSpPr/>
          <p:nvPr/>
        </p:nvSpPr>
        <p:spPr bwMode="auto">
          <a:xfrm>
            <a:off x="9282784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32E192C-83EE-450B-9A60-C5661E283987}"/>
              </a:ext>
            </a:extLst>
          </p:cNvPr>
          <p:cNvSpPr/>
          <p:nvPr/>
        </p:nvSpPr>
        <p:spPr bwMode="auto">
          <a:xfrm>
            <a:off x="8561248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추가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250D96F-D4B7-4AB7-B8AF-A0C9B0BF2957}"/>
              </a:ext>
            </a:extLst>
          </p:cNvPr>
          <p:cNvSpPr/>
          <p:nvPr/>
        </p:nvSpPr>
        <p:spPr bwMode="auto">
          <a:xfrm>
            <a:off x="10004320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35" name="직사각형 2">
            <a:extLst>
              <a:ext uri="{FF2B5EF4-FFF2-40B4-BE49-F238E27FC236}">
                <a16:creationId xmlns:a16="http://schemas.microsoft.com/office/drawing/2014/main" id="{B0566C54-9110-4000-98B0-473C7F285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677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0C431C-BDF4-4D19-BC0E-57EC462C4F5D}"/>
              </a:ext>
            </a:extLst>
          </p:cNvPr>
          <p:cNvSpPr/>
          <p:nvPr/>
        </p:nvSpPr>
        <p:spPr bwMode="auto">
          <a:xfrm>
            <a:off x="1306999" y="1448694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요청일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97EE952-3EBF-4845-B664-EC9F881F0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684" y="1426305"/>
            <a:ext cx="2484000" cy="27965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3A5D4F-69C4-4A6B-AA98-238CF202A731}"/>
              </a:ext>
            </a:extLst>
          </p:cNvPr>
          <p:cNvSpPr/>
          <p:nvPr/>
        </p:nvSpPr>
        <p:spPr bwMode="auto">
          <a:xfrm>
            <a:off x="2544355" y="1455174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835BC2-5E62-4214-884A-E4F0867FFE35}"/>
              </a:ext>
            </a:extLst>
          </p:cNvPr>
          <p:cNvSpPr/>
          <p:nvPr/>
        </p:nvSpPr>
        <p:spPr bwMode="auto">
          <a:xfrm>
            <a:off x="3844579" y="1455174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676BE3-406C-4D75-BF9E-EAD7DCFAF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719" y="1456299"/>
            <a:ext cx="252000" cy="21724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D027B9-F98A-4A50-B8A1-6D1574BD43DA}"/>
              </a:ext>
            </a:extLst>
          </p:cNvPr>
          <p:cNvSpPr/>
          <p:nvPr/>
        </p:nvSpPr>
        <p:spPr bwMode="auto">
          <a:xfrm>
            <a:off x="5335575" y="1447581"/>
            <a:ext cx="2556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◎전체 ○</a:t>
            </a:r>
            <a:r>
              <a:rPr kumimoji="1" lang="ko-KR" altLang="en-US" sz="1000" dirty="0" err="1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미조치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○미완료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ABE531-DE4B-4AFB-BED6-7480D6DAD6AE}"/>
              </a:ext>
            </a:extLst>
          </p:cNvPr>
          <p:cNvSpPr txBox="1"/>
          <p:nvPr/>
        </p:nvSpPr>
        <p:spPr>
          <a:xfrm>
            <a:off x="1481175" y="437794"/>
            <a:ext cx="2480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 : tsp02510</a:t>
            </a:r>
          </a:p>
          <a:p>
            <a:r>
              <a:rPr lang="en-US" altLang="ko-KR" sz="800" dirty="0"/>
              <a:t>R : tsp02510</a:t>
            </a:r>
          </a:p>
          <a:p>
            <a:r>
              <a:rPr lang="en-US" altLang="ko-KR" sz="800" dirty="0"/>
              <a:t>U : tsp02510</a:t>
            </a:r>
          </a:p>
          <a:p>
            <a:r>
              <a:rPr lang="en-US" altLang="ko-KR" sz="800" dirty="0"/>
              <a:t>D</a:t>
            </a:r>
            <a:r>
              <a:rPr lang="ko-KR" altLang="en-US" sz="800" dirty="0"/>
              <a:t> </a:t>
            </a:r>
            <a:r>
              <a:rPr lang="en-US" altLang="ko-KR" sz="800" dirty="0"/>
              <a:t>: tsp02510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8FD79E-92B6-46FF-AFD4-269E59458D22}"/>
              </a:ext>
            </a:extLst>
          </p:cNvPr>
          <p:cNvSpPr/>
          <p:nvPr/>
        </p:nvSpPr>
        <p:spPr bwMode="auto">
          <a:xfrm>
            <a:off x="8550639" y="5939670"/>
            <a:ext cx="2047816" cy="3894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66CC26-28BD-4580-82AB-75AFE77FD2BD}"/>
              </a:ext>
            </a:extLst>
          </p:cNvPr>
          <p:cNvSpPr txBox="1"/>
          <p:nvPr/>
        </p:nvSpPr>
        <p:spPr>
          <a:xfrm>
            <a:off x="10620703" y="5828672"/>
            <a:ext cx="1188259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클릭한 단일 목록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버튼 이벤트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43F7AA-9955-4DF4-BD36-A4A4499E813B}"/>
              </a:ext>
            </a:extLst>
          </p:cNvPr>
          <p:cNvSpPr txBox="1"/>
          <p:nvPr/>
        </p:nvSpPr>
        <p:spPr>
          <a:xfrm>
            <a:off x="359671" y="2003957"/>
            <a:ext cx="953254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클릭한 단일 목록 선택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994C1BE-32DF-46BD-9DB7-E4D06D5F1072}"/>
              </a:ext>
            </a:extLst>
          </p:cNvPr>
          <p:cNvGrpSpPr/>
          <p:nvPr/>
        </p:nvGrpSpPr>
        <p:grpSpPr>
          <a:xfrm>
            <a:off x="1406802" y="2037436"/>
            <a:ext cx="224372" cy="261151"/>
            <a:chOff x="1337733" y="2048933"/>
            <a:chExt cx="224372" cy="261151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15F99F7-B855-4BDF-B925-B66802BCA5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37733" y="2166808"/>
              <a:ext cx="71805" cy="143276"/>
            </a:xfrm>
            <a:prstGeom prst="line">
              <a:avLst/>
            </a:prstGeom>
            <a:solidFill>
              <a:srgbClr val="EAEAEA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410E2B7-4D4D-49E7-9CC1-C3FCC00BFCD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09538" y="2048933"/>
              <a:ext cx="152567" cy="261151"/>
            </a:xfrm>
            <a:prstGeom prst="line">
              <a:avLst/>
            </a:prstGeom>
            <a:solidFill>
              <a:srgbClr val="EAEAEA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ADE2301-B0E3-45C2-9B54-54BE17A576E6}"/>
              </a:ext>
            </a:extLst>
          </p:cNvPr>
          <p:cNvSpPr txBox="1"/>
          <p:nvPr/>
        </p:nvSpPr>
        <p:spPr>
          <a:xfrm>
            <a:off x="10388854" y="1600200"/>
            <a:ext cx="14522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검색 조건을 입력 후 </a:t>
            </a:r>
            <a:endParaRPr lang="en-US" altLang="ko-KR" sz="1000" dirty="0"/>
          </a:p>
          <a:p>
            <a:r>
              <a:rPr lang="ko-KR" altLang="en-US" sz="1000" dirty="0"/>
              <a:t>버튼을 클릭해 검색합니다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검색된 목록은 단일 건에 대해서 추가 수정 삭제를 할 수 있습니다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3. </a:t>
            </a:r>
            <a:r>
              <a:rPr lang="ko-KR" altLang="en-US" sz="1000" dirty="0"/>
              <a:t>조회된 목록 더블 클릭 시 상세내용을 표출합니다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4. </a:t>
            </a:r>
            <a:r>
              <a:rPr lang="ko-KR" altLang="en-US" sz="1000" dirty="0"/>
              <a:t>복사 버튼은 클릭한 단일 목록에 대해서 복사 후 등록이 가능합니다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F8AC8E3-5590-4F8C-877F-19C393CAB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4675" y="1625771"/>
            <a:ext cx="158159" cy="18404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C67D769-D196-4791-AA34-EF6AAA14E12C}"/>
              </a:ext>
            </a:extLst>
          </p:cNvPr>
          <p:cNvSpPr txBox="1"/>
          <p:nvPr/>
        </p:nvSpPr>
        <p:spPr>
          <a:xfrm>
            <a:off x="359671" y="2406895"/>
            <a:ext cx="942801" cy="5539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더블 클릭 시 상세내용 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표출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C87AB2A-4FD2-4D7F-8A3A-0CE7BE390F83}"/>
              </a:ext>
            </a:extLst>
          </p:cNvPr>
          <p:cNvSpPr/>
          <p:nvPr/>
        </p:nvSpPr>
        <p:spPr bwMode="auto">
          <a:xfrm>
            <a:off x="7812013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복사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800192D-C862-498A-9356-5E51A4B15975}"/>
              </a:ext>
            </a:extLst>
          </p:cNvPr>
          <p:cNvSpPr/>
          <p:nvPr/>
        </p:nvSpPr>
        <p:spPr bwMode="auto">
          <a:xfrm>
            <a:off x="7789765" y="5948916"/>
            <a:ext cx="640618" cy="3894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083AB2-A414-49E8-918E-E797658D792E}"/>
              </a:ext>
            </a:extLst>
          </p:cNvPr>
          <p:cNvSpPr txBox="1"/>
          <p:nvPr/>
        </p:nvSpPr>
        <p:spPr>
          <a:xfrm>
            <a:off x="6596192" y="5884329"/>
            <a:ext cx="1188259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클릭한 단일 목록에 대해서 복사</a:t>
            </a:r>
          </a:p>
        </p:txBody>
      </p:sp>
    </p:spTree>
    <p:extLst>
      <p:ext uri="{BB962C8B-B14F-4D97-AF65-F5344CB8AC3E}">
        <p14:creationId xmlns:p14="http://schemas.microsoft.com/office/powerpoint/2010/main" val="4171389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884" y="498560"/>
            <a:ext cx="28352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위험성평가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작업중지요청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1676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20611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250D96F-D4B7-4AB7-B8AF-A0C9B0BF2957}"/>
              </a:ext>
            </a:extLst>
          </p:cNvPr>
          <p:cNvSpPr/>
          <p:nvPr/>
        </p:nvSpPr>
        <p:spPr bwMode="auto">
          <a:xfrm>
            <a:off x="8966433" y="5250836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</a:p>
        </p:txBody>
      </p:sp>
      <p:sp>
        <p:nvSpPr>
          <p:cNvPr id="35" name="직사각형 2">
            <a:extLst>
              <a:ext uri="{FF2B5EF4-FFF2-40B4-BE49-F238E27FC236}">
                <a16:creationId xmlns:a16="http://schemas.microsoft.com/office/drawing/2014/main" id="{B0566C54-9110-4000-98B0-473C7F285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5734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611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2E8B7C0-9743-4D7C-85B2-8B112A58D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473" y="1458812"/>
            <a:ext cx="252000" cy="21724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0C431C-BDF4-4D19-BC0E-57EC462C4F5D}"/>
              </a:ext>
            </a:extLst>
          </p:cNvPr>
          <p:cNvSpPr/>
          <p:nvPr/>
        </p:nvSpPr>
        <p:spPr bwMode="auto">
          <a:xfrm>
            <a:off x="1052997" y="1451207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요청일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97EE952-3EBF-4845-B664-EC9F881F0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682" y="1428818"/>
            <a:ext cx="2484000" cy="27965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3A5D4F-69C4-4A6B-AA98-238CF202A731}"/>
              </a:ext>
            </a:extLst>
          </p:cNvPr>
          <p:cNvSpPr/>
          <p:nvPr/>
        </p:nvSpPr>
        <p:spPr bwMode="auto">
          <a:xfrm>
            <a:off x="2290353" y="1457687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835BC2-5E62-4214-884A-E4F0867FFE35}"/>
              </a:ext>
            </a:extLst>
          </p:cNvPr>
          <p:cNvSpPr/>
          <p:nvPr/>
        </p:nvSpPr>
        <p:spPr bwMode="auto">
          <a:xfrm>
            <a:off x="3590577" y="1457687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575532-AACB-40B0-9737-B323FF01E6C3}"/>
              </a:ext>
            </a:extLst>
          </p:cNvPr>
          <p:cNvSpPr/>
          <p:nvPr/>
        </p:nvSpPr>
        <p:spPr bwMode="auto">
          <a:xfrm>
            <a:off x="1052511" y="1745416"/>
            <a:ext cx="9020175" cy="4070232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aphicFrame>
        <p:nvGraphicFramePr>
          <p:cNvPr id="22" name="표 5">
            <a:extLst>
              <a:ext uri="{FF2B5EF4-FFF2-40B4-BE49-F238E27FC236}">
                <a16:creationId xmlns:a16="http://schemas.microsoft.com/office/drawing/2014/main" id="{B1865CF0-944E-4EFB-85F4-79CFA79CEE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73893" y="2100463"/>
          <a:ext cx="8117280" cy="2746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2648704">
                  <a:extLst>
                    <a:ext uri="{9D8B030D-6E8A-4147-A177-3AD203B41FA5}">
                      <a16:colId xmlns:a16="http://schemas.microsoft.com/office/drawing/2014/main" val="172166411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545521814"/>
                    </a:ext>
                  </a:extLst>
                </a:gridCol>
                <a:gridCol w="2588576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395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요청일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협력사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요청자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홍길동 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395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요청 사유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밀폐공간의 환풍기 추가 필요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115022"/>
                  </a:ext>
                </a:extLst>
              </a:tr>
              <a:tr h="395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조치필요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◎</a:t>
                      </a:r>
                      <a:r>
                        <a:rPr lang="ko-KR" altLang="en-US" sz="1000" dirty="0" err="1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미선정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○조치 필요 ○조치 불필요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389466"/>
                  </a:ext>
                </a:extLst>
              </a:tr>
              <a:tr h="395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환풍기 구매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671961"/>
                  </a:ext>
                </a:extLst>
              </a:tr>
              <a:tr h="395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김유신 과장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5069"/>
                  </a:ext>
                </a:extLst>
              </a:tr>
              <a:tr h="3728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환풍기 구매 및 설치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514170"/>
                  </a:ext>
                </a:extLst>
              </a:tr>
              <a:tr h="395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조치결과 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환풍기 추가 설치 보고서</a:t>
                      </a:r>
                      <a:r>
                        <a:rPr kumimoji="1" lang="en-US" altLang="ko-KR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.pdf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완료일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019384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6A298D-DC62-4E9D-A767-7678AD3028A8}"/>
              </a:ext>
            </a:extLst>
          </p:cNvPr>
          <p:cNvSpPr/>
          <p:nvPr/>
        </p:nvSpPr>
        <p:spPr bwMode="auto">
          <a:xfrm>
            <a:off x="1840353" y="5292968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찾기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FD2983-D2E2-452E-8241-C444EE6A2AC5}"/>
              </a:ext>
            </a:extLst>
          </p:cNvPr>
          <p:cNvSpPr/>
          <p:nvPr/>
        </p:nvSpPr>
        <p:spPr bwMode="auto">
          <a:xfrm>
            <a:off x="2977756" y="5292968"/>
            <a:ext cx="3744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C:\\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안건보건활동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\</a:t>
            </a: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환풍기 추가 설치 보고서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.pdf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3EDDC4E-55F3-41EC-80A4-00F8D1BE5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717" y="1456299"/>
            <a:ext cx="252000" cy="21724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B6753F-8C21-4886-9276-305D1763D191}"/>
              </a:ext>
            </a:extLst>
          </p:cNvPr>
          <p:cNvSpPr/>
          <p:nvPr/>
        </p:nvSpPr>
        <p:spPr bwMode="auto">
          <a:xfrm>
            <a:off x="5081573" y="1447581"/>
            <a:ext cx="2556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◎전체 ○</a:t>
            </a:r>
            <a:r>
              <a:rPr lang="ko-KR" altLang="en-US" sz="1000" dirty="0" err="1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미선정</a:t>
            </a: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○조치필요 ○</a:t>
            </a:r>
            <a:r>
              <a:rPr lang="ko-KR" altLang="en-US" sz="1000" dirty="0" err="1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조치불필요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47A39DB-BEB6-4DFC-8E7B-DEFF83D58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341" y="3780533"/>
            <a:ext cx="180000" cy="18719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3EA4D70-F3BB-4DAE-B5CF-85D859947402}"/>
              </a:ext>
            </a:extLst>
          </p:cNvPr>
          <p:cNvSpPr txBox="1"/>
          <p:nvPr/>
        </p:nvSpPr>
        <p:spPr>
          <a:xfrm>
            <a:off x="1481175" y="547863"/>
            <a:ext cx="248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 : tsp02510</a:t>
            </a:r>
          </a:p>
          <a:p>
            <a:r>
              <a:rPr lang="en-US" altLang="ko-KR" sz="800" dirty="0"/>
              <a:t>R : tsp02510</a:t>
            </a:r>
          </a:p>
          <a:p>
            <a:r>
              <a:rPr lang="en-US" altLang="ko-KR" sz="800" dirty="0"/>
              <a:t>U : tsp02510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7378F7-3ACA-42E5-A536-A53498A5DCB3}"/>
              </a:ext>
            </a:extLst>
          </p:cNvPr>
          <p:cNvSpPr txBox="1"/>
          <p:nvPr/>
        </p:nvSpPr>
        <p:spPr>
          <a:xfrm>
            <a:off x="10069001" y="1564919"/>
            <a:ext cx="17062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상세</a:t>
            </a:r>
            <a:r>
              <a:rPr lang="en-US" altLang="ko-KR" sz="1000" dirty="0"/>
              <a:t>, </a:t>
            </a:r>
            <a:r>
              <a:rPr lang="ko-KR" altLang="en-US" sz="1000" dirty="0"/>
              <a:t>수정</a:t>
            </a:r>
            <a:r>
              <a:rPr lang="en-US" altLang="ko-KR" sz="1000" dirty="0"/>
              <a:t>, </a:t>
            </a:r>
            <a:r>
              <a:rPr lang="ko-KR" altLang="en-US" sz="1000" dirty="0"/>
              <a:t>추가를 위한 팝업으로 필수 항목을 지정 후 수정</a:t>
            </a:r>
            <a:r>
              <a:rPr lang="en-US" altLang="ko-KR" sz="1000" dirty="0"/>
              <a:t>(</a:t>
            </a:r>
            <a:r>
              <a:rPr lang="ko-KR" altLang="en-US" sz="1000" dirty="0"/>
              <a:t>저장</a:t>
            </a:r>
            <a:r>
              <a:rPr lang="en-US" altLang="ko-KR" sz="1000" dirty="0"/>
              <a:t>)</a:t>
            </a:r>
            <a:r>
              <a:rPr lang="ko-KR" altLang="en-US" sz="1000" dirty="0"/>
              <a:t>을 클릭해 변경이 가능합니다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654143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E9B58-58B3-6191-21D5-2CDFDAEE8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최준규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58340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4939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위험성평가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위험요소관리대장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ln w="0"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유해</a:t>
            </a:r>
            <a:r>
              <a:rPr lang="en-US" altLang="ko-KR" sz="800" dirty="0">
                <a:ln w="0"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r>
              <a:rPr lang="ko-KR" altLang="en-US" sz="800" dirty="0">
                <a:ln w="0"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위험화학물질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3621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표 5">
            <a:extLst>
              <a:ext uri="{FF2B5EF4-FFF2-40B4-BE49-F238E27FC236}">
                <a16:creationId xmlns:a16="http://schemas.microsoft.com/office/drawing/2014/main" id="{D031FBE5-FDF5-4462-B350-FFBB68F72348}"/>
              </a:ext>
            </a:extLst>
          </p:cNvPr>
          <p:cNvGraphicFramePr>
            <a:graphicFrameLocks noGrp="1"/>
          </p:cNvGraphicFramePr>
          <p:nvPr/>
        </p:nvGraphicFramePr>
        <p:xfrm>
          <a:off x="1585914" y="1758278"/>
          <a:ext cx="9072035" cy="3119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67014615"/>
                    </a:ext>
                  </a:extLst>
                </a:gridCol>
                <a:gridCol w="648035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70542437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2166411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455218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645474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374821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6483891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4501445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96039834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988518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001544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27932403"/>
                    </a:ext>
                  </a:extLst>
                </a:gridCol>
              </a:tblGrid>
              <a:tr h="262079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조사일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*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시정지시일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화학물질명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CAS No*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폭발한계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노출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인화점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발화점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발암성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유해성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위험성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산업안전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보건법에 따른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관리기준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일일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사용량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저장량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262079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하한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상한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노출기준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인화점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발화점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발암성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45475"/>
                  </a:ext>
                </a:extLst>
              </a:tr>
              <a:tr h="3980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3980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27017"/>
                  </a:ext>
                </a:extLst>
              </a:tr>
              <a:tr h="3980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22104"/>
                  </a:ext>
                </a:extLst>
              </a:tr>
              <a:tr h="3980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44410"/>
                  </a:ext>
                </a:extLst>
              </a:tr>
              <a:tr h="3980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130896"/>
                  </a:ext>
                </a:extLst>
              </a:tr>
              <a:tr h="3980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5069"/>
                  </a:ext>
                </a:extLst>
              </a:tr>
            </a:tbl>
          </a:graphicData>
        </a:graphic>
      </p:graphicFrame>
      <p:sp>
        <p:nvSpPr>
          <p:cNvPr id="30" name="직사각형 1">
            <a:extLst>
              <a:ext uri="{FF2B5EF4-FFF2-40B4-BE49-F238E27FC236}">
                <a16:creationId xmlns:a16="http://schemas.microsoft.com/office/drawing/2014/main" id="{5C9573D3-6D8A-47AD-A6BF-D821164FE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108" y="2401116"/>
            <a:ext cx="288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1E93595-43A6-4A26-855E-78533E0B65A5}"/>
              </a:ext>
            </a:extLst>
          </p:cNvPr>
          <p:cNvSpPr/>
          <p:nvPr/>
        </p:nvSpPr>
        <p:spPr bwMode="auto">
          <a:xfrm>
            <a:off x="9282784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32E192C-83EE-450B-9A60-C5661E283987}"/>
              </a:ext>
            </a:extLst>
          </p:cNvPr>
          <p:cNvSpPr/>
          <p:nvPr/>
        </p:nvSpPr>
        <p:spPr bwMode="auto">
          <a:xfrm>
            <a:off x="8561248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추가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250D96F-D4B7-4AB7-B8AF-A0C9B0BF2957}"/>
              </a:ext>
            </a:extLst>
          </p:cNvPr>
          <p:cNvSpPr/>
          <p:nvPr/>
        </p:nvSpPr>
        <p:spPr bwMode="auto">
          <a:xfrm>
            <a:off x="10004320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35" name="직사각형 2">
            <a:extLst>
              <a:ext uri="{FF2B5EF4-FFF2-40B4-BE49-F238E27FC236}">
                <a16:creationId xmlns:a16="http://schemas.microsoft.com/office/drawing/2014/main" id="{B0566C54-9110-4000-98B0-473C7F285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567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2E8B7C0-9743-4D7C-85B2-8B112A58D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876" y="1458812"/>
            <a:ext cx="252000" cy="21724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0C431C-BDF4-4D19-BC0E-57EC462C4F5D}"/>
              </a:ext>
            </a:extLst>
          </p:cNvPr>
          <p:cNvSpPr/>
          <p:nvPr/>
        </p:nvSpPr>
        <p:spPr bwMode="auto">
          <a:xfrm>
            <a:off x="1586400" y="1451207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조사일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97EE952-3EBF-4845-B664-EC9F881F0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085" y="1428818"/>
            <a:ext cx="2484000" cy="27965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3A5D4F-69C4-4A6B-AA98-238CF202A731}"/>
              </a:ext>
            </a:extLst>
          </p:cNvPr>
          <p:cNvSpPr/>
          <p:nvPr/>
        </p:nvSpPr>
        <p:spPr bwMode="auto">
          <a:xfrm>
            <a:off x="2823756" y="1457687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835BC2-5E62-4214-884A-E4F0867FFE35}"/>
              </a:ext>
            </a:extLst>
          </p:cNvPr>
          <p:cNvSpPr/>
          <p:nvPr/>
        </p:nvSpPr>
        <p:spPr bwMode="auto">
          <a:xfrm>
            <a:off x="4123980" y="1457687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388158-EBA9-4AAA-8FB0-827A686BAFCC}"/>
              </a:ext>
            </a:extLst>
          </p:cNvPr>
          <p:cNvSpPr/>
          <p:nvPr/>
        </p:nvSpPr>
        <p:spPr bwMode="auto">
          <a:xfrm>
            <a:off x="1581876" y="1144136"/>
            <a:ext cx="14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위험기계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기구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설비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89A22BD-1C4B-4AFC-8E26-41DCEFB6EEDC}"/>
              </a:ext>
            </a:extLst>
          </p:cNvPr>
          <p:cNvCxnSpPr>
            <a:cxnSpLocks/>
          </p:cNvCxnSpPr>
          <p:nvPr/>
        </p:nvCxnSpPr>
        <p:spPr bwMode="auto">
          <a:xfrm>
            <a:off x="1586400" y="1367138"/>
            <a:ext cx="9019200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EBA4D2-4EBC-4264-BAEE-B9EE51C4D894}"/>
              </a:ext>
            </a:extLst>
          </p:cNvPr>
          <p:cNvSpPr/>
          <p:nvPr/>
        </p:nvSpPr>
        <p:spPr bwMode="auto">
          <a:xfrm>
            <a:off x="3057180" y="1144136"/>
            <a:ext cx="1548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유해</a:t>
            </a:r>
            <a:r>
              <a:rPr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위험 화학물질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4779" y="637080"/>
            <a:ext cx="6102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적용 테이블  </a:t>
            </a:r>
            <a:r>
              <a:rPr lang="en-US" altLang="ko-KR" sz="1000" dirty="0"/>
              <a:t>: tsp02120</a:t>
            </a:r>
            <a:r>
              <a:rPr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49879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3">
            <a:extLst>
              <a:ext uri="{FF2B5EF4-FFF2-40B4-BE49-F238E27FC236}">
                <a16:creationId xmlns:a16="http://schemas.microsoft.com/office/drawing/2014/main" id="{71F66C19-347C-2FFC-293A-CC661F14D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844230"/>
              </p:ext>
            </p:extLst>
          </p:nvPr>
        </p:nvGraphicFramePr>
        <p:xfrm>
          <a:off x="812358" y="1463040"/>
          <a:ext cx="10844253" cy="4501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792">
                  <a:extLst>
                    <a:ext uri="{9D8B030D-6E8A-4147-A177-3AD203B41FA5}">
                      <a16:colId xmlns:a16="http://schemas.microsoft.com/office/drawing/2014/main" val="1987740621"/>
                    </a:ext>
                  </a:extLst>
                </a:gridCol>
                <a:gridCol w="2259426">
                  <a:extLst>
                    <a:ext uri="{9D8B030D-6E8A-4147-A177-3AD203B41FA5}">
                      <a16:colId xmlns:a16="http://schemas.microsoft.com/office/drawing/2014/main" val="2133083146"/>
                    </a:ext>
                  </a:extLst>
                </a:gridCol>
                <a:gridCol w="2259426">
                  <a:extLst>
                    <a:ext uri="{9D8B030D-6E8A-4147-A177-3AD203B41FA5}">
                      <a16:colId xmlns:a16="http://schemas.microsoft.com/office/drawing/2014/main" val="3591089290"/>
                    </a:ext>
                  </a:extLst>
                </a:gridCol>
                <a:gridCol w="2861609">
                  <a:extLst>
                    <a:ext uri="{9D8B030D-6E8A-4147-A177-3AD203B41FA5}">
                      <a16:colId xmlns:a16="http://schemas.microsoft.com/office/drawing/2014/main" val="53826362"/>
                    </a:ext>
                  </a:extLst>
                </a:gridCol>
              </a:tblGrid>
              <a:tr h="450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처리사항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코드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테이블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기타 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004589"/>
                  </a:ext>
                </a:extLst>
              </a:tr>
              <a:tr h="48075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조회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조사일 기간을 조회 하여 표출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조사자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tsp02120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유해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위험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화학물질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라디오 버튼들은 디폴트로 첫번째 값이 선택되어 있도록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303464"/>
                  </a:ext>
                </a:extLst>
              </a:tr>
              <a:tr h="803589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상세 조회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행을 더블클릭 하면 해당 행의 상세 팝업 표출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Tsp06210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콤보박스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드롭다운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은 디폴트로 첫번째 값이 선택되어 있도록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238439"/>
                  </a:ext>
                </a:extLst>
              </a:tr>
              <a:tr h="803589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추가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추가 버튼 클릭 시 데이터 입력폼이 있는 팝업 표출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31311"/>
                  </a:ext>
                </a:extLst>
              </a:tr>
              <a:tr h="74148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행을 선택한 후 수정 버튼 클릭 시 수정이 가능한 팝업 표출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47366"/>
                  </a:ext>
                </a:extLst>
              </a:tr>
              <a:tr h="100147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삭제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행을 선택한 후 삭제 버튼 클릭 시 해당 행 삭제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37924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2DA2804-342B-0B9D-BD7A-4F731180D5CE}"/>
              </a:ext>
            </a:extLst>
          </p:cNvPr>
          <p:cNvSpPr txBox="1"/>
          <p:nvPr/>
        </p:nvSpPr>
        <p:spPr>
          <a:xfrm>
            <a:off x="812359" y="80308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유해</a:t>
            </a:r>
            <a:r>
              <a:rPr lang="en-US" altLang="ko-KR" dirty="0"/>
              <a:t>,</a:t>
            </a:r>
            <a:r>
              <a:rPr lang="ko-KR" altLang="en-US" dirty="0"/>
              <a:t>위험 화학물질</a:t>
            </a:r>
          </a:p>
        </p:txBody>
      </p:sp>
    </p:spTree>
    <p:extLst>
      <p:ext uri="{BB962C8B-B14F-4D97-AF65-F5344CB8AC3E}">
        <p14:creationId xmlns:p14="http://schemas.microsoft.com/office/powerpoint/2010/main" val="375687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218" y="498560"/>
            <a:ext cx="32560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위험성평가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위험요소관리대장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위험기계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기구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설비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6843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111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2">
            <a:extLst>
              <a:ext uri="{FF2B5EF4-FFF2-40B4-BE49-F238E27FC236}">
                <a16:creationId xmlns:a16="http://schemas.microsoft.com/office/drawing/2014/main" id="{B0566C54-9110-4000-98B0-473C7F285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347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111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2E8B7C0-9743-4D7C-85B2-8B112A58D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218" y="1458812"/>
            <a:ext cx="252000" cy="21724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0C431C-BDF4-4D19-BC0E-57EC462C4F5D}"/>
              </a:ext>
            </a:extLst>
          </p:cNvPr>
          <p:cNvSpPr/>
          <p:nvPr/>
        </p:nvSpPr>
        <p:spPr bwMode="auto">
          <a:xfrm>
            <a:off x="505742" y="1451207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조사일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97EE952-3EBF-4845-B664-EC9F881F0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427" y="1428818"/>
            <a:ext cx="2484000" cy="27965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3A5D4F-69C4-4A6B-AA98-238CF202A731}"/>
              </a:ext>
            </a:extLst>
          </p:cNvPr>
          <p:cNvSpPr/>
          <p:nvPr/>
        </p:nvSpPr>
        <p:spPr bwMode="auto">
          <a:xfrm>
            <a:off x="1743098" y="1457687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835BC2-5E62-4214-884A-E4F0867FFE35}"/>
              </a:ext>
            </a:extLst>
          </p:cNvPr>
          <p:cNvSpPr/>
          <p:nvPr/>
        </p:nvSpPr>
        <p:spPr bwMode="auto">
          <a:xfrm>
            <a:off x="3043322" y="1457687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E0A88DA-4550-4194-A459-67134A60E756}"/>
              </a:ext>
            </a:extLst>
          </p:cNvPr>
          <p:cNvSpPr/>
          <p:nvPr/>
        </p:nvSpPr>
        <p:spPr bwMode="auto">
          <a:xfrm>
            <a:off x="8414652" y="5390662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 smtClean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저장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63E752-C0A2-4094-9D99-642685A703C8}"/>
              </a:ext>
            </a:extLst>
          </p:cNvPr>
          <p:cNvSpPr/>
          <p:nvPr/>
        </p:nvSpPr>
        <p:spPr bwMode="auto">
          <a:xfrm>
            <a:off x="505256" y="1745416"/>
            <a:ext cx="9020175" cy="4070232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aphicFrame>
        <p:nvGraphicFramePr>
          <p:cNvPr id="26" name="표 5">
            <a:extLst>
              <a:ext uri="{FF2B5EF4-FFF2-40B4-BE49-F238E27FC236}">
                <a16:creationId xmlns:a16="http://schemas.microsoft.com/office/drawing/2014/main" id="{3C5A176B-A596-471E-A570-0593340A7C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9742" y="2100462"/>
          <a:ext cx="8117280" cy="306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2648704">
                  <a:extLst>
                    <a:ext uri="{9D8B030D-6E8A-4147-A177-3AD203B41FA5}">
                      <a16:colId xmlns:a16="http://schemas.microsoft.com/office/drawing/2014/main" val="172166411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545521814"/>
                    </a:ext>
                  </a:extLst>
                </a:gridCol>
                <a:gridCol w="2588576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511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조사일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홍길동 과장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511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현장 참여자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rgbClr val="FF0000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897374"/>
                  </a:ext>
                </a:extLst>
              </a:tr>
              <a:tr h="511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기계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기구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설비명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프레스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용량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10 Ton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5069"/>
                  </a:ext>
                </a:extLst>
              </a:tr>
              <a:tr h="511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단위작업장소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번 라인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019384"/>
                  </a:ext>
                </a:extLst>
              </a:tr>
              <a:tr h="511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검사대상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산안법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안전검사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방호장치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광전자식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583"/>
                  </a:ext>
                </a:extLst>
              </a:tr>
              <a:tr h="511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점검주기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3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발생가능 재해형태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끼임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91237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AF82F0-FD2D-4E35-8392-D8C1BDF51BE5}"/>
              </a:ext>
            </a:extLst>
          </p:cNvPr>
          <p:cNvSpPr/>
          <p:nvPr/>
        </p:nvSpPr>
        <p:spPr bwMode="auto">
          <a:xfrm>
            <a:off x="501218" y="1144136"/>
            <a:ext cx="1476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위험기계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기구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설비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FCFEC1F-D0D1-481F-870A-4C07527C2502}"/>
              </a:ext>
            </a:extLst>
          </p:cNvPr>
          <p:cNvCxnSpPr>
            <a:cxnSpLocks/>
          </p:cNvCxnSpPr>
          <p:nvPr/>
        </p:nvCxnSpPr>
        <p:spPr bwMode="auto">
          <a:xfrm>
            <a:off x="505742" y="1367138"/>
            <a:ext cx="9019200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8D04183D-0B60-4B44-889C-3C6C1CFD2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709" y="2312404"/>
            <a:ext cx="180000" cy="18719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E60FF11-071F-40F3-9570-F19C71374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252" y="4839578"/>
            <a:ext cx="252000" cy="21724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F38C1F3-9EEB-4CE4-86F4-F3E3EA4D1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61" y="3266410"/>
            <a:ext cx="252000" cy="21724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484779" y="637080"/>
            <a:ext cx="244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적용 테이블 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: tsp02110, tsp06311</a:t>
            </a:r>
            <a:endParaRPr lang="ko-KR" altLang="en-US" sz="1000" dirty="0"/>
          </a:p>
        </p:txBody>
      </p:sp>
      <p:sp>
        <p:nvSpPr>
          <p:cNvPr id="27" name="사각형: 둥근 모서리 21">
            <a:extLst>
              <a:ext uri="{FF2B5EF4-FFF2-40B4-BE49-F238E27FC236}">
                <a16:creationId xmlns:a16="http://schemas.microsoft.com/office/drawing/2014/main" id="{4E0A88DA-4550-4194-A459-67134A60E756}"/>
              </a:ext>
            </a:extLst>
          </p:cNvPr>
          <p:cNvSpPr/>
          <p:nvPr/>
        </p:nvSpPr>
        <p:spPr bwMode="auto">
          <a:xfrm>
            <a:off x="7713049" y="5390662"/>
            <a:ext cx="601280" cy="264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 smtClean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취소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36523" y="1360136"/>
            <a:ext cx="2128750" cy="3683504"/>
          </a:xfrm>
          <a:prstGeom prst="rect">
            <a:avLst/>
          </a:prstGeom>
          <a:noFill/>
        </p:spPr>
        <p:txBody>
          <a:bodyPr wrap="square" tIns="36000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파란 점선 내 화면은 팝업 화면이며 각     아이콘 버튼 클릭 시 해당 관련 검색 </a:t>
            </a:r>
            <a:r>
              <a:rPr lang="ko-KR" altLang="en-US" sz="1200" dirty="0" err="1" smtClean="0"/>
              <a:t>팝업창</a:t>
            </a:r>
            <a:r>
              <a:rPr lang="ko-KR" altLang="en-US" sz="1200" dirty="0" smtClean="0"/>
              <a:t> 표출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조사일은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필수값이며</a:t>
            </a:r>
            <a:r>
              <a:rPr lang="ko-KR" altLang="en-US" sz="1200" dirty="0" smtClean="0"/>
              <a:t> 캘린더로 년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월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일 선택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취소 버튼 클릭 시 팝업 화면 닫힘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저장 버튼 클릭 시 </a:t>
            </a:r>
            <a:r>
              <a:rPr lang="ko-KR" altLang="en-US" sz="1200" dirty="0" err="1" smtClean="0"/>
              <a:t>필수값</a:t>
            </a:r>
            <a:r>
              <a:rPr lang="ko-KR" altLang="en-US" sz="1200" dirty="0" smtClean="0"/>
              <a:t> 입력 확인 후 저장</a:t>
            </a:r>
            <a:r>
              <a:rPr lang="en-US" altLang="ko-KR" sz="1200" dirty="0" smtClean="0"/>
              <a:t>Insert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* </a:t>
            </a:r>
            <a:r>
              <a:rPr lang="ko-KR" altLang="en-US" sz="1200" dirty="0" smtClean="0"/>
              <a:t>필수 </a:t>
            </a:r>
            <a:r>
              <a:rPr lang="ko-KR" altLang="en-US" sz="1200" dirty="0"/>
              <a:t>항목 </a:t>
            </a:r>
            <a:r>
              <a:rPr lang="ko-KR" altLang="en-US" sz="1200" dirty="0" err="1" smtClean="0"/>
              <a:t>미입력</a:t>
            </a:r>
            <a:r>
              <a:rPr lang="ko-KR" altLang="en-US" sz="1200" dirty="0" smtClean="0"/>
              <a:t> 항목에 </a:t>
            </a:r>
            <a:r>
              <a:rPr lang="ko-KR" altLang="en-US" sz="1200" dirty="0"/>
              <a:t>관련하여 </a:t>
            </a:r>
            <a:r>
              <a:rPr lang="ko-KR" altLang="en-US" sz="1200" dirty="0" err="1"/>
              <a:t>알림창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띄움</a:t>
            </a:r>
            <a:endParaRPr lang="en-US" altLang="ko-KR" sz="1200" dirty="0" smtClean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CF38C1F3-9EEB-4CE4-86F4-F3E3EA4D1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589" y="1708473"/>
            <a:ext cx="252000" cy="2172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2427" y="2173258"/>
            <a:ext cx="1648055" cy="34961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8370917" y="2313175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433463" y="3280221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373687" y="4859639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604671" y="2257758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9064144" y="5462650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454249" y="5465420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1550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884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안전보건활동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보건관리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건강장해원인및조치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289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표 5">
            <a:extLst>
              <a:ext uri="{FF2B5EF4-FFF2-40B4-BE49-F238E27FC236}">
                <a16:creationId xmlns:a16="http://schemas.microsoft.com/office/drawing/2014/main" id="{D031FBE5-FDF5-4462-B350-FFBB68F72348}"/>
              </a:ext>
            </a:extLst>
          </p:cNvPr>
          <p:cNvGraphicFramePr>
            <a:graphicFrameLocks noGrp="1"/>
          </p:cNvGraphicFramePr>
          <p:nvPr/>
        </p:nvGraphicFramePr>
        <p:xfrm>
          <a:off x="1585914" y="1746578"/>
          <a:ext cx="9010536" cy="266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0">
                  <a:extLst>
                    <a:ext uri="{9D8B030D-6E8A-4147-A177-3AD203B41FA5}">
                      <a16:colId xmlns:a16="http://schemas.microsoft.com/office/drawing/2014/main" val="4067014615"/>
                    </a:ext>
                  </a:extLst>
                </a:gridCol>
                <a:gridCol w="896216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705424373"/>
                    </a:ext>
                  </a:extLst>
                </a:gridCol>
                <a:gridCol w="2484000">
                  <a:extLst>
                    <a:ext uri="{9D8B030D-6E8A-4147-A177-3AD203B41FA5}">
                      <a16:colId xmlns:a16="http://schemas.microsoft.com/office/drawing/2014/main" val="17216641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4552181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2632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원인 검토일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시정지시일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검토자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건강장해 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건강장해 재발방지 대책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완료일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39982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홍길동 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실내 온도가 너무 높음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환풍기 설치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39982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27017"/>
                  </a:ext>
                </a:extLst>
              </a:tr>
              <a:tr h="39982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22104"/>
                  </a:ext>
                </a:extLst>
              </a:tr>
              <a:tr h="39982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44410"/>
                  </a:ext>
                </a:extLst>
              </a:tr>
              <a:tr h="39982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130896"/>
                  </a:ext>
                </a:extLst>
              </a:tr>
              <a:tr h="39982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5069"/>
                  </a:ext>
                </a:extLst>
              </a:tr>
            </a:tbl>
          </a:graphicData>
        </a:graphic>
      </p:graphicFrame>
      <p:sp>
        <p:nvSpPr>
          <p:cNvPr id="30" name="직사각형 1">
            <a:extLst>
              <a:ext uri="{FF2B5EF4-FFF2-40B4-BE49-F238E27FC236}">
                <a16:creationId xmlns:a16="http://schemas.microsoft.com/office/drawing/2014/main" id="{5C9573D3-6D8A-47AD-A6BF-D821164FE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108" y="2166313"/>
            <a:ext cx="288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1E93595-43A6-4A26-855E-78533E0B65A5}"/>
              </a:ext>
            </a:extLst>
          </p:cNvPr>
          <p:cNvSpPr/>
          <p:nvPr/>
        </p:nvSpPr>
        <p:spPr bwMode="auto">
          <a:xfrm>
            <a:off x="9282784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32E192C-83EE-450B-9A60-C5661E283987}"/>
              </a:ext>
            </a:extLst>
          </p:cNvPr>
          <p:cNvSpPr/>
          <p:nvPr/>
        </p:nvSpPr>
        <p:spPr bwMode="auto">
          <a:xfrm>
            <a:off x="8561248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추가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250D96F-D4B7-4AB7-B8AF-A0C9B0BF2957}"/>
              </a:ext>
            </a:extLst>
          </p:cNvPr>
          <p:cNvSpPr/>
          <p:nvPr/>
        </p:nvSpPr>
        <p:spPr bwMode="auto">
          <a:xfrm>
            <a:off x="10004320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35" name="직사각형 2">
            <a:extLst>
              <a:ext uri="{FF2B5EF4-FFF2-40B4-BE49-F238E27FC236}">
                <a16:creationId xmlns:a16="http://schemas.microsoft.com/office/drawing/2014/main" id="{B0566C54-9110-4000-98B0-473C7F285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4123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B75CD5-EEAE-4823-9981-FC082BF602E1}"/>
              </a:ext>
            </a:extLst>
          </p:cNvPr>
          <p:cNvSpPr/>
          <p:nvPr/>
        </p:nvSpPr>
        <p:spPr bwMode="auto">
          <a:xfrm>
            <a:off x="1586400" y="1144136"/>
            <a:ext cx="1008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보건관리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9D260FE-250B-4570-B1B7-6ACE1C28BA5C}"/>
              </a:ext>
            </a:extLst>
          </p:cNvPr>
          <p:cNvCxnSpPr>
            <a:cxnSpLocks/>
          </p:cNvCxnSpPr>
          <p:nvPr/>
        </p:nvCxnSpPr>
        <p:spPr bwMode="auto">
          <a:xfrm>
            <a:off x="1586400" y="1367138"/>
            <a:ext cx="9019200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7DC44A-3E7A-42B7-85DB-0B9F2F82FF14}"/>
              </a:ext>
            </a:extLst>
          </p:cNvPr>
          <p:cNvSpPr/>
          <p:nvPr/>
        </p:nvSpPr>
        <p:spPr bwMode="auto">
          <a:xfrm>
            <a:off x="2594732" y="1144136"/>
            <a:ext cx="1548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 err="1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건강장해원인및조치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2E8B7C0-9743-4D7C-85B2-8B112A58D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376" y="1456299"/>
            <a:ext cx="252000" cy="21724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0C431C-BDF4-4D19-BC0E-57EC462C4F5D}"/>
              </a:ext>
            </a:extLst>
          </p:cNvPr>
          <p:cNvSpPr/>
          <p:nvPr/>
        </p:nvSpPr>
        <p:spPr bwMode="auto">
          <a:xfrm>
            <a:off x="1586400" y="1448694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검토일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97EE952-3EBF-4845-B664-EC9F881F0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085" y="1426305"/>
            <a:ext cx="2484000" cy="27965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3A5D4F-69C4-4A6B-AA98-238CF202A731}"/>
              </a:ext>
            </a:extLst>
          </p:cNvPr>
          <p:cNvSpPr/>
          <p:nvPr/>
        </p:nvSpPr>
        <p:spPr bwMode="auto">
          <a:xfrm>
            <a:off x="2823756" y="1455174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835BC2-5E62-4214-884A-E4F0867FFE35}"/>
              </a:ext>
            </a:extLst>
          </p:cNvPr>
          <p:cNvSpPr/>
          <p:nvPr/>
        </p:nvSpPr>
        <p:spPr bwMode="auto">
          <a:xfrm>
            <a:off x="4123980" y="1455174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7828A8-1D78-4382-A441-1A20D2F71480}"/>
              </a:ext>
            </a:extLst>
          </p:cNvPr>
          <p:cNvSpPr/>
          <p:nvPr/>
        </p:nvSpPr>
        <p:spPr bwMode="auto">
          <a:xfrm>
            <a:off x="5735232" y="1447581"/>
            <a:ext cx="2556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◎전체 ○</a:t>
            </a:r>
            <a:r>
              <a:rPr kumimoji="1" lang="ko-KR" altLang="en-US" sz="1000" dirty="0" err="1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미조치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○미완료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84779" y="637080"/>
            <a:ext cx="244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적용 테이블  </a:t>
            </a:r>
            <a:r>
              <a:rPr lang="en-US" altLang="ko-KR" sz="1000" dirty="0"/>
              <a:t>: tsp03520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65909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5273" y="498560"/>
            <a:ext cx="28352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안전보건활동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보건관리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건강장해원인및조치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9731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521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250D96F-D4B7-4AB7-B8AF-A0C9B0BF2957}"/>
              </a:ext>
            </a:extLst>
          </p:cNvPr>
          <p:cNvSpPr/>
          <p:nvPr/>
        </p:nvSpPr>
        <p:spPr bwMode="auto">
          <a:xfrm>
            <a:off x="9523296" y="5334810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</a:p>
        </p:txBody>
      </p:sp>
      <p:sp>
        <p:nvSpPr>
          <p:cNvPr id="35" name="직사각형 2">
            <a:extLst>
              <a:ext uri="{FF2B5EF4-FFF2-40B4-BE49-F238E27FC236}">
                <a16:creationId xmlns:a16="http://schemas.microsoft.com/office/drawing/2014/main" id="{B0566C54-9110-4000-98B0-473C7F285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789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521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B75CD5-EEAE-4823-9981-FC082BF602E1}"/>
              </a:ext>
            </a:extLst>
          </p:cNvPr>
          <p:cNvSpPr/>
          <p:nvPr/>
        </p:nvSpPr>
        <p:spPr bwMode="auto">
          <a:xfrm>
            <a:off x="1586400" y="1144136"/>
            <a:ext cx="1008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보건관리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9D260FE-250B-4570-B1B7-6ACE1C28BA5C}"/>
              </a:ext>
            </a:extLst>
          </p:cNvPr>
          <p:cNvCxnSpPr>
            <a:cxnSpLocks/>
          </p:cNvCxnSpPr>
          <p:nvPr/>
        </p:nvCxnSpPr>
        <p:spPr bwMode="auto">
          <a:xfrm>
            <a:off x="1586400" y="1367138"/>
            <a:ext cx="901968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7DC44A-3E7A-42B7-85DB-0B9F2F82FF14}"/>
              </a:ext>
            </a:extLst>
          </p:cNvPr>
          <p:cNvSpPr/>
          <p:nvPr/>
        </p:nvSpPr>
        <p:spPr bwMode="auto">
          <a:xfrm>
            <a:off x="2594732" y="1144136"/>
            <a:ext cx="1548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 err="1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건강장애원인및조치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0C431C-BDF4-4D19-BC0E-57EC462C4F5D}"/>
              </a:ext>
            </a:extLst>
          </p:cNvPr>
          <p:cNvSpPr/>
          <p:nvPr/>
        </p:nvSpPr>
        <p:spPr bwMode="auto">
          <a:xfrm>
            <a:off x="1586400" y="1451207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검토일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97EE952-3EBF-4845-B664-EC9F881F0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085" y="1428818"/>
            <a:ext cx="2484000" cy="27965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3A5D4F-69C4-4A6B-AA98-238CF202A731}"/>
              </a:ext>
            </a:extLst>
          </p:cNvPr>
          <p:cNvSpPr/>
          <p:nvPr/>
        </p:nvSpPr>
        <p:spPr bwMode="auto">
          <a:xfrm>
            <a:off x="2823756" y="1457687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835BC2-5E62-4214-884A-E4F0867FFE35}"/>
              </a:ext>
            </a:extLst>
          </p:cNvPr>
          <p:cNvSpPr/>
          <p:nvPr/>
        </p:nvSpPr>
        <p:spPr bwMode="auto">
          <a:xfrm>
            <a:off x="4123980" y="1457687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575532-AACB-40B0-9737-B323FF01E6C3}"/>
              </a:ext>
            </a:extLst>
          </p:cNvPr>
          <p:cNvSpPr/>
          <p:nvPr/>
        </p:nvSpPr>
        <p:spPr bwMode="auto">
          <a:xfrm>
            <a:off x="1585914" y="1745416"/>
            <a:ext cx="9020175" cy="4070232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aphicFrame>
        <p:nvGraphicFramePr>
          <p:cNvPr id="22" name="표 5">
            <a:extLst>
              <a:ext uri="{FF2B5EF4-FFF2-40B4-BE49-F238E27FC236}">
                <a16:creationId xmlns:a16="http://schemas.microsoft.com/office/drawing/2014/main" id="{B1865CF0-944E-4EFB-85F4-79CFA79CEE0C}"/>
              </a:ext>
            </a:extLst>
          </p:cNvPr>
          <p:cNvGraphicFramePr>
            <a:graphicFrameLocks noGrp="1"/>
          </p:cNvGraphicFramePr>
          <p:nvPr/>
        </p:nvGraphicFramePr>
        <p:xfrm>
          <a:off x="2007296" y="2100463"/>
          <a:ext cx="8117280" cy="292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2648704">
                  <a:extLst>
                    <a:ext uri="{9D8B030D-6E8A-4147-A177-3AD203B41FA5}">
                      <a16:colId xmlns:a16="http://schemas.microsoft.com/office/drawing/2014/main" val="172166411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545521814"/>
                    </a:ext>
                  </a:extLst>
                </a:gridCol>
                <a:gridCol w="2588576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417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건강장해 원인 검토일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검토자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홍길동 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417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건강장해 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실내 온도가 너무 높음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115022"/>
                  </a:ext>
                </a:extLst>
              </a:tr>
              <a:tr h="417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건강장해 재발방지 대책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환풍기 설치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671961"/>
                  </a:ext>
                </a:extLst>
              </a:tr>
              <a:tr h="417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조치필요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◎ 조치 필요 ○ 조치 불필요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873271"/>
                  </a:ext>
                </a:extLst>
              </a:tr>
              <a:tr h="417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재발방지 조치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환풍기 설치 및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On/Off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교육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7971511"/>
                  </a:ext>
                </a:extLst>
              </a:tr>
              <a:tr h="417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재발방지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김유신 과장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5069"/>
                  </a:ext>
                </a:extLst>
              </a:tr>
              <a:tr h="417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조치결과 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건강장해 조치결과보고서</a:t>
                      </a:r>
                      <a:r>
                        <a:rPr kumimoji="1" lang="en-US" altLang="ko-KR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.pdf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완료일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019384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6A298D-DC62-4E9D-A767-7678AD3028A8}"/>
              </a:ext>
            </a:extLst>
          </p:cNvPr>
          <p:cNvSpPr/>
          <p:nvPr/>
        </p:nvSpPr>
        <p:spPr bwMode="auto">
          <a:xfrm>
            <a:off x="2373756" y="5382862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찾기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FD2983-D2E2-452E-8241-C444EE6A2AC5}"/>
              </a:ext>
            </a:extLst>
          </p:cNvPr>
          <p:cNvSpPr/>
          <p:nvPr/>
        </p:nvSpPr>
        <p:spPr bwMode="auto">
          <a:xfrm>
            <a:off x="3511159" y="5382862"/>
            <a:ext cx="3744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C:\\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안건보건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\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재해관리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\</a:t>
            </a: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건강장해 조치결과보고서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.pdf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9DFEE67-EFFE-4C84-9156-CB94A4705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76" y="1456299"/>
            <a:ext cx="252000" cy="21724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F62A67-CC3E-4290-BE9B-3381C5B13726}"/>
              </a:ext>
            </a:extLst>
          </p:cNvPr>
          <p:cNvSpPr/>
          <p:nvPr/>
        </p:nvSpPr>
        <p:spPr bwMode="auto">
          <a:xfrm>
            <a:off x="5735232" y="1447581"/>
            <a:ext cx="2556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◎전체 ○</a:t>
            </a:r>
            <a:r>
              <a:rPr kumimoji="1" lang="ko-KR" altLang="en-US" sz="1000" dirty="0" err="1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미조치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○미완료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24A3552-7B79-4AA7-A2BF-49ACD195A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808" y="2226441"/>
            <a:ext cx="180000" cy="18719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EF9704D-6491-406A-ABDD-C7959CC3D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352" y="4324106"/>
            <a:ext cx="180000" cy="18719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84779" y="637080"/>
            <a:ext cx="244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적용 테이블  </a:t>
            </a:r>
            <a:r>
              <a:rPr lang="en-US" altLang="ko-KR" sz="1000" dirty="0"/>
              <a:t>: tsp03520, tsp06210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80734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3">
            <a:extLst>
              <a:ext uri="{FF2B5EF4-FFF2-40B4-BE49-F238E27FC236}">
                <a16:creationId xmlns:a16="http://schemas.microsoft.com/office/drawing/2014/main" id="{71F66C19-347C-2FFC-293A-CC661F14D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42098"/>
              </p:ext>
            </p:extLst>
          </p:nvPr>
        </p:nvGraphicFramePr>
        <p:xfrm>
          <a:off x="422746" y="1087826"/>
          <a:ext cx="11321331" cy="452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177">
                  <a:extLst>
                    <a:ext uri="{9D8B030D-6E8A-4147-A177-3AD203B41FA5}">
                      <a16:colId xmlns:a16="http://schemas.microsoft.com/office/drawing/2014/main" val="1987740621"/>
                    </a:ext>
                  </a:extLst>
                </a:gridCol>
                <a:gridCol w="2358826">
                  <a:extLst>
                    <a:ext uri="{9D8B030D-6E8A-4147-A177-3AD203B41FA5}">
                      <a16:colId xmlns:a16="http://schemas.microsoft.com/office/drawing/2014/main" val="2133083146"/>
                    </a:ext>
                  </a:extLst>
                </a:gridCol>
                <a:gridCol w="2358826">
                  <a:extLst>
                    <a:ext uri="{9D8B030D-6E8A-4147-A177-3AD203B41FA5}">
                      <a16:colId xmlns:a16="http://schemas.microsoft.com/office/drawing/2014/main" val="723816879"/>
                    </a:ext>
                  </a:extLst>
                </a:gridCol>
                <a:gridCol w="2987502">
                  <a:extLst>
                    <a:ext uri="{9D8B030D-6E8A-4147-A177-3AD203B41FA5}">
                      <a16:colId xmlns:a16="http://schemas.microsoft.com/office/drawing/2014/main" val="53826362"/>
                    </a:ext>
                  </a:extLst>
                </a:gridCol>
              </a:tblGrid>
              <a:tr h="478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코드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테이블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기타 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004589"/>
                  </a:ext>
                </a:extLst>
              </a:tr>
              <a:tr h="48075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조회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검토일 기간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전체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 err="1"/>
                        <a:t>미초지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미완료 조건을 조회 하여 표출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검토자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tsp03520</a:t>
                      </a:r>
                      <a:r>
                        <a:rPr kumimoji="1"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kumimoji="1"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kumimoji="1"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1"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1" lang="ko-KR" altLang="en-US" sz="1000" dirty="0" err="1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건강장애원인및조치</a:t>
                      </a:r>
                      <a:endParaRPr kumimoji="1" lang="en-US" altLang="ko-KR" sz="1000" dirty="0">
                        <a:ln w="0"/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라디오 버튼들은 디폴트로 첫번째 값이 선택되어 있도록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303464"/>
                  </a:ext>
                </a:extLst>
              </a:tr>
              <a:tr h="803589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상세 조회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행을 더블클릭 하면 해당 행의 상세 팝업 표출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재발방지 </a:t>
                      </a:r>
                      <a:r>
                        <a:rPr lang="ko-KR" altLang="en-US" sz="1000" dirty="0" err="1"/>
                        <a:t>조치자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/>
                        <a:t>Tsp06210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사용자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238439"/>
                  </a:ext>
                </a:extLst>
              </a:tr>
              <a:tr h="803589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추가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추가 버튼 클릭 시 데이터 입력폼이 있는 팝업 표출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31311"/>
                  </a:ext>
                </a:extLst>
              </a:tr>
              <a:tr h="74148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행을 선택한 후 수정 버튼 클릭 시 수정이 가능한 팝업 표출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47366"/>
                  </a:ext>
                </a:extLst>
              </a:tr>
              <a:tr h="100147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삭제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행을 선택한 후 삭제 버튼 클릭 시 해당 행 삭제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37924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2DA2804-342B-0B9D-BD7A-4F731180D5CE}"/>
              </a:ext>
            </a:extLst>
          </p:cNvPr>
          <p:cNvSpPr txBox="1"/>
          <p:nvPr/>
        </p:nvSpPr>
        <p:spPr>
          <a:xfrm>
            <a:off x="422746" y="456573"/>
            <a:ext cx="1020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건강장애원인및조치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756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E9B58-58B3-6191-21D5-2CDFDAEE8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최창락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04082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6550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안전보건활동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보건관리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보건관리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342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표 5">
            <a:extLst>
              <a:ext uri="{FF2B5EF4-FFF2-40B4-BE49-F238E27FC236}">
                <a16:creationId xmlns:a16="http://schemas.microsoft.com/office/drawing/2014/main" id="{D031FBE5-FDF5-4462-B350-FFBB68F72348}"/>
              </a:ext>
            </a:extLst>
          </p:cNvPr>
          <p:cNvGraphicFramePr>
            <a:graphicFrameLocks noGrp="1"/>
          </p:cNvGraphicFramePr>
          <p:nvPr/>
        </p:nvGraphicFramePr>
        <p:xfrm>
          <a:off x="1585914" y="1744664"/>
          <a:ext cx="9010536" cy="2664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0">
                  <a:extLst>
                    <a:ext uri="{9D8B030D-6E8A-4147-A177-3AD203B41FA5}">
                      <a16:colId xmlns:a16="http://schemas.microsoft.com/office/drawing/2014/main" val="4067014615"/>
                    </a:ext>
                  </a:extLst>
                </a:gridCol>
                <a:gridCol w="896216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705424373"/>
                    </a:ext>
                  </a:extLst>
                </a:gridCol>
                <a:gridCol w="2484000">
                  <a:extLst>
                    <a:ext uri="{9D8B030D-6E8A-4147-A177-3AD203B41FA5}">
                      <a16:colId xmlns:a16="http://schemas.microsoft.com/office/drawing/2014/main" val="17216641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4552181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2634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건강점진 검토일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시정지시일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건강검진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건강보호조치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완료일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홍길동 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비만 초기정상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주기적 운동 지도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김유신 과장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강감찬 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간 수치 정상 범위 초과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과도한 음주 절제 지도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김유신 과장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27017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22104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44410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130896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5069"/>
                  </a:ext>
                </a:extLst>
              </a:tr>
            </a:tbl>
          </a:graphicData>
        </a:graphic>
      </p:graphicFrame>
      <p:sp>
        <p:nvSpPr>
          <p:cNvPr id="30" name="직사각형 1">
            <a:extLst>
              <a:ext uri="{FF2B5EF4-FFF2-40B4-BE49-F238E27FC236}">
                <a16:creationId xmlns:a16="http://schemas.microsoft.com/office/drawing/2014/main" id="{5C9573D3-6D8A-47AD-A6BF-D821164FE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108" y="2166313"/>
            <a:ext cx="288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1E93595-43A6-4A26-855E-78533E0B65A5}"/>
              </a:ext>
            </a:extLst>
          </p:cNvPr>
          <p:cNvSpPr/>
          <p:nvPr/>
        </p:nvSpPr>
        <p:spPr bwMode="auto">
          <a:xfrm>
            <a:off x="9282784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32E192C-83EE-450B-9A60-C5661E283987}"/>
              </a:ext>
            </a:extLst>
          </p:cNvPr>
          <p:cNvSpPr/>
          <p:nvPr/>
        </p:nvSpPr>
        <p:spPr bwMode="auto">
          <a:xfrm>
            <a:off x="8561248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추가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250D96F-D4B7-4AB7-B8AF-A0C9B0BF2957}"/>
              </a:ext>
            </a:extLst>
          </p:cNvPr>
          <p:cNvSpPr/>
          <p:nvPr/>
        </p:nvSpPr>
        <p:spPr bwMode="auto">
          <a:xfrm>
            <a:off x="10004320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35" name="직사각형 2">
            <a:extLst>
              <a:ext uri="{FF2B5EF4-FFF2-40B4-BE49-F238E27FC236}">
                <a16:creationId xmlns:a16="http://schemas.microsoft.com/office/drawing/2014/main" id="{B0566C54-9110-4000-98B0-473C7F285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5734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B75CD5-EEAE-4823-9981-FC082BF602E1}"/>
              </a:ext>
            </a:extLst>
          </p:cNvPr>
          <p:cNvSpPr/>
          <p:nvPr/>
        </p:nvSpPr>
        <p:spPr bwMode="auto">
          <a:xfrm>
            <a:off x="1581876" y="1144136"/>
            <a:ext cx="1008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보건관리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9D260FE-250B-4570-B1B7-6ACE1C28BA5C}"/>
              </a:ext>
            </a:extLst>
          </p:cNvPr>
          <p:cNvCxnSpPr>
            <a:cxnSpLocks/>
          </p:cNvCxnSpPr>
          <p:nvPr/>
        </p:nvCxnSpPr>
        <p:spPr bwMode="auto">
          <a:xfrm>
            <a:off x="1586400" y="1367138"/>
            <a:ext cx="901968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7DC44A-3E7A-42B7-85DB-0B9F2F82FF14}"/>
              </a:ext>
            </a:extLst>
          </p:cNvPr>
          <p:cNvSpPr/>
          <p:nvPr/>
        </p:nvSpPr>
        <p:spPr bwMode="auto">
          <a:xfrm>
            <a:off x="2590208" y="1144136"/>
            <a:ext cx="1548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 err="1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건강장애원인및조치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2E8B7C0-9743-4D7C-85B2-8B112A58D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876" y="1458812"/>
            <a:ext cx="252000" cy="21724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0C431C-BDF4-4D19-BC0E-57EC462C4F5D}"/>
              </a:ext>
            </a:extLst>
          </p:cNvPr>
          <p:cNvSpPr/>
          <p:nvPr/>
        </p:nvSpPr>
        <p:spPr bwMode="auto">
          <a:xfrm>
            <a:off x="1586400" y="1451207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검토일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97EE952-3EBF-4845-B664-EC9F881F0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085" y="1428818"/>
            <a:ext cx="2484000" cy="27965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3A5D4F-69C4-4A6B-AA98-238CF202A731}"/>
              </a:ext>
            </a:extLst>
          </p:cNvPr>
          <p:cNvSpPr/>
          <p:nvPr/>
        </p:nvSpPr>
        <p:spPr bwMode="auto">
          <a:xfrm>
            <a:off x="2823756" y="1457687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835BC2-5E62-4214-884A-E4F0867FFE35}"/>
              </a:ext>
            </a:extLst>
          </p:cNvPr>
          <p:cNvSpPr/>
          <p:nvPr/>
        </p:nvSpPr>
        <p:spPr bwMode="auto">
          <a:xfrm>
            <a:off x="4123980" y="1457687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84779" y="637080"/>
            <a:ext cx="244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적용 테이블  </a:t>
            </a:r>
            <a:r>
              <a:rPr lang="en-US" altLang="ko-KR" sz="1000" dirty="0"/>
              <a:t>: tsp03510, tsp06210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08956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218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안전보건활동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보건관리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보건관리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454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511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250D96F-D4B7-4AB7-B8AF-A0C9B0BF2957}"/>
              </a:ext>
            </a:extLst>
          </p:cNvPr>
          <p:cNvSpPr/>
          <p:nvPr/>
        </p:nvSpPr>
        <p:spPr bwMode="auto">
          <a:xfrm>
            <a:off x="9523296" y="5091577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</a:p>
        </p:txBody>
      </p:sp>
      <p:sp>
        <p:nvSpPr>
          <p:cNvPr id="35" name="직사각형 2">
            <a:extLst>
              <a:ext uri="{FF2B5EF4-FFF2-40B4-BE49-F238E27FC236}">
                <a16:creationId xmlns:a16="http://schemas.microsoft.com/office/drawing/2014/main" id="{B0566C54-9110-4000-98B0-473C7F285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6068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511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B75CD5-EEAE-4823-9981-FC082BF602E1}"/>
              </a:ext>
            </a:extLst>
          </p:cNvPr>
          <p:cNvSpPr/>
          <p:nvPr/>
        </p:nvSpPr>
        <p:spPr bwMode="auto">
          <a:xfrm>
            <a:off x="1586400" y="1144136"/>
            <a:ext cx="1008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보건관리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9D260FE-250B-4570-B1B7-6ACE1C28BA5C}"/>
              </a:ext>
            </a:extLst>
          </p:cNvPr>
          <p:cNvCxnSpPr>
            <a:cxnSpLocks/>
          </p:cNvCxnSpPr>
          <p:nvPr/>
        </p:nvCxnSpPr>
        <p:spPr bwMode="auto">
          <a:xfrm>
            <a:off x="1586400" y="1367138"/>
            <a:ext cx="9019200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7DC44A-3E7A-42B7-85DB-0B9F2F82FF14}"/>
              </a:ext>
            </a:extLst>
          </p:cNvPr>
          <p:cNvSpPr/>
          <p:nvPr/>
        </p:nvSpPr>
        <p:spPr bwMode="auto">
          <a:xfrm>
            <a:off x="2594732" y="1144136"/>
            <a:ext cx="1548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 err="1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건강장애원인및조치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2E8B7C0-9743-4D7C-85B2-8B112A58D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876" y="1458812"/>
            <a:ext cx="252000" cy="21724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0C431C-BDF4-4D19-BC0E-57EC462C4F5D}"/>
              </a:ext>
            </a:extLst>
          </p:cNvPr>
          <p:cNvSpPr/>
          <p:nvPr/>
        </p:nvSpPr>
        <p:spPr bwMode="auto">
          <a:xfrm>
            <a:off x="1586400" y="1451207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검토일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97EE952-3EBF-4845-B664-EC9F881F0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085" y="1428818"/>
            <a:ext cx="2484000" cy="27965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3A5D4F-69C4-4A6B-AA98-238CF202A731}"/>
              </a:ext>
            </a:extLst>
          </p:cNvPr>
          <p:cNvSpPr/>
          <p:nvPr/>
        </p:nvSpPr>
        <p:spPr bwMode="auto">
          <a:xfrm>
            <a:off x="2823756" y="1457687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835BC2-5E62-4214-884A-E4F0867FFE35}"/>
              </a:ext>
            </a:extLst>
          </p:cNvPr>
          <p:cNvSpPr/>
          <p:nvPr/>
        </p:nvSpPr>
        <p:spPr bwMode="auto">
          <a:xfrm>
            <a:off x="4123980" y="1457687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575532-AACB-40B0-9737-B323FF01E6C3}"/>
              </a:ext>
            </a:extLst>
          </p:cNvPr>
          <p:cNvSpPr/>
          <p:nvPr/>
        </p:nvSpPr>
        <p:spPr bwMode="auto">
          <a:xfrm>
            <a:off x="1585914" y="1745416"/>
            <a:ext cx="9020175" cy="4070232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aphicFrame>
        <p:nvGraphicFramePr>
          <p:cNvPr id="22" name="표 5">
            <a:extLst>
              <a:ext uri="{FF2B5EF4-FFF2-40B4-BE49-F238E27FC236}">
                <a16:creationId xmlns:a16="http://schemas.microsoft.com/office/drawing/2014/main" id="{B1865CF0-944E-4EFB-85F4-79CFA79CEE0C}"/>
              </a:ext>
            </a:extLst>
          </p:cNvPr>
          <p:cNvGraphicFramePr>
            <a:graphicFrameLocks noGrp="1"/>
          </p:cNvGraphicFramePr>
          <p:nvPr/>
        </p:nvGraphicFramePr>
        <p:xfrm>
          <a:off x="2007296" y="2100462"/>
          <a:ext cx="8117280" cy="2531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2648704">
                  <a:extLst>
                    <a:ext uri="{9D8B030D-6E8A-4147-A177-3AD203B41FA5}">
                      <a16:colId xmlns:a16="http://schemas.microsoft.com/office/drawing/2014/main" val="172166411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545521814"/>
                    </a:ext>
                  </a:extLst>
                </a:gridCol>
                <a:gridCol w="2588576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512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건강검진 검토일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협력사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담당자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홍길동 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512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건강검진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비만 초기정상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115022"/>
                  </a:ext>
                </a:extLst>
              </a:tr>
              <a:tr h="512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면담자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김유신 과장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면담일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5069"/>
                  </a:ext>
                </a:extLst>
              </a:tr>
              <a:tr h="482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건강보호조치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재료 주변에 안전펜스 설치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경고 안내문 부착 및 안전 교육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514170"/>
                  </a:ext>
                </a:extLst>
              </a:tr>
              <a:tr h="512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완료일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019384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:a16="http://schemas.microsoft.com/office/drawing/2014/main" id="{B2CAB74B-DC9F-454B-B993-627F3A4B0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416" y="3290883"/>
            <a:ext cx="180000" cy="18719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484779" y="637080"/>
            <a:ext cx="244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적용 테이블  </a:t>
            </a:r>
            <a:r>
              <a:rPr lang="en-US" altLang="ko-KR" sz="1000" dirty="0"/>
              <a:t>: tsp03510, tsp06210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46722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7C881D79-3A92-3384-BA50-019322A56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113688"/>
              </p:ext>
            </p:extLst>
          </p:nvPr>
        </p:nvGraphicFramePr>
        <p:xfrm>
          <a:off x="270345" y="1267357"/>
          <a:ext cx="11632757" cy="4377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5649">
                  <a:extLst>
                    <a:ext uri="{9D8B030D-6E8A-4147-A177-3AD203B41FA5}">
                      <a16:colId xmlns:a16="http://schemas.microsoft.com/office/drawing/2014/main" val="1987740621"/>
                    </a:ext>
                  </a:extLst>
                </a:gridCol>
                <a:gridCol w="2423713">
                  <a:extLst>
                    <a:ext uri="{9D8B030D-6E8A-4147-A177-3AD203B41FA5}">
                      <a16:colId xmlns:a16="http://schemas.microsoft.com/office/drawing/2014/main" val="2133083146"/>
                    </a:ext>
                  </a:extLst>
                </a:gridCol>
                <a:gridCol w="2423713">
                  <a:extLst>
                    <a:ext uri="{9D8B030D-6E8A-4147-A177-3AD203B41FA5}">
                      <a16:colId xmlns:a16="http://schemas.microsoft.com/office/drawing/2014/main" val="3871471012"/>
                    </a:ext>
                  </a:extLst>
                </a:gridCol>
                <a:gridCol w="3069682">
                  <a:extLst>
                    <a:ext uri="{9D8B030D-6E8A-4147-A177-3AD203B41FA5}">
                      <a16:colId xmlns:a16="http://schemas.microsoft.com/office/drawing/2014/main" val="53826362"/>
                    </a:ext>
                  </a:extLst>
                </a:gridCol>
              </a:tblGrid>
              <a:tr h="4787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코드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테이블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기타 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004589"/>
                  </a:ext>
                </a:extLst>
              </a:tr>
              <a:tr h="48075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조회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검토일 기간을 조회 하여 표출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면담자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Tsp03510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보건관리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303464"/>
                  </a:ext>
                </a:extLst>
              </a:tr>
              <a:tr h="803589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상세 조회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행을 더블클릭 하면 해당 행의 상세 팝업 표출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238439"/>
                  </a:ext>
                </a:extLst>
              </a:tr>
              <a:tr h="803589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추가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추가 버튼 클릭 시 데이터 입력폼이 있는 팝업 표출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31311"/>
                  </a:ext>
                </a:extLst>
              </a:tr>
              <a:tr h="74148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행을 선택한 후 수정 버튼 클릭 시 수정이 가능한 팝업 표출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47366"/>
                  </a:ext>
                </a:extLst>
              </a:tr>
              <a:tr h="100147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삭제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행을 선택한 후 삭제 버튼 클릭 시 해당 행 삭제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37924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99935B3-7AFF-C9DF-C066-D66A3BD3018D}"/>
              </a:ext>
            </a:extLst>
          </p:cNvPr>
          <p:cNvSpPr txBox="1"/>
          <p:nvPr/>
        </p:nvSpPr>
        <p:spPr>
          <a:xfrm>
            <a:off x="270345" y="636104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보건관리</a:t>
            </a:r>
          </a:p>
        </p:txBody>
      </p:sp>
    </p:spTree>
    <p:extLst>
      <p:ext uri="{BB962C8B-B14F-4D97-AF65-F5344CB8AC3E}">
        <p14:creationId xmlns:p14="http://schemas.microsoft.com/office/powerpoint/2010/main" val="2917950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5273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안전보건활동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협의체활동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산업안전협의체</a:t>
            </a:r>
          </a:p>
        </p:txBody>
      </p:sp>
      <p:sp>
        <p:nvSpPr>
          <p:cNvPr id="51" name="직사각형 2">
            <a:extLst>
              <a:ext uri="{FF2B5EF4-FFF2-40B4-BE49-F238E27FC236}">
                <a16:creationId xmlns:a16="http://schemas.microsoft.com/office/drawing/2014/main" id="{EF7D06E7-9D0E-4E96-B847-88FFBE330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455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454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B51C71-F40E-42DA-873B-95C8DB96F779}"/>
              </a:ext>
            </a:extLst>
          </p:cNvPr>
          <p:cNvSpPr/>
          <p:nvPr/>
        </p:nvSpPr>
        <p:spPr bwMode="auto">
          <a:xfrm>
            <a:off x="1586400" y="1144136"/>
            <a:ext cx="1368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산업안전보건위원회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F3FF51-B261-44D6-B3E1-DFCDC46F23AD}"/>
              </a:ext>
            </a:extLst>
          </p:cNvPr>
          <p:cNvCxnSpPr>
            <a:cxnSpLocks/>
          </p:cNvCxnSpPr>
          <p:nvPr/>
        </p:nvCxnSpPr>
        <p:spPr bwMode="auto">
          <a:xfrm>
            <a:off x="1586400" y="1367138"/>
            <a:ext cx="901968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03A7A-4BCE-43B2-9085-4A76AAC9AE57}"/>
              </a:ext>
            </a:extLst>
          </p:cNvPr>
          <p:cNvSpPr/>
          <p:nvPr/>
        </p:nvSpPr>
        <p:spPr bwMode="auto">
          <a:xfrm>
            <a:off x="2955500" y="1144136"/>
            <a:ext cx="1368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산업안전협의체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983F052-5DCD-4018-8723-63D2F58DF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956" y="1456901"/>
            <a:ext cx="252000" cy="21724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6EDF2F-4100-4B06-A73F-54CF648818EB}"/>
              </a:ext>
            </a:extLst>
          </p:cNvPr>
          <p:cNvSpPr/>
          <p:nvPr/>
        </p:nvSpPr>
        <p:spPr bwMode="auto">
          <a:xfrm>
            <a:off x="1586400" y="1449296"/>
            <a:ext cx="684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년도  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7BDFA9-8DDC-426E-8808-4D2F102A6000}"/>
              </a:ext>
            </a:extLst>
          </p:cNvPr>
          <p:cNvSpPr/>
          <p:nvPr/>
        </p:nvSpPr>
        <p:spPr bwMode="auto">
          <a:xfrm>
            <a:off x="3138188" y="1452101"/>
            <a:ext cx="1080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2022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 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01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A02D92-A468-4397-9F3D-393EB386085C}"/>
              </a:ext>
            </a:extLst>
          </p:cNvPr>
          <p:cNvSpPr/>
          <p:nvPr/>
        </p:nvSpPr>
        <p:spPr bwMode="auto">
          <a:xfrm>
            <a:off x="4319868" y="1144136"/>
            <a:ext cx="1368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노사협의체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EA7729-3BC5-4390-B714-A5509AEEEACD}"/>
              </a:ext>
            </a:extLst>
          </p:cNvPr>
          <p:cNvSpPr/>
          <p:nvPr/>
        </p:nvSpPr>
        <p:spPr bwMode="auto">
          <a:xfrm>
            <a:off x="2373772" y="1444776"/>
            <a:ext cx="684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월  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5" name="표 5">
            <a:extLst>
              <a:ext uri="{FF2B5EF4-FFF2-40B4-BE49-F238E27FC236}">
                <a16:creationId xmlns:a16="http://schemas.microsoft.com/office/drawing/2014/main" id="{6F385013-10F2-4064-9933-F258DA7C8851}"/>
              </a:ext>
            </a:extLst>
          </p:cNvPr>
          <p:cNvGraphicFramePr>
            <a:graphicFrameLocks noGrp="1"/>
          </p:cNvGraphicFramePr>
          <p:nvPr/>
        </p:nvGraphicFramePr>
        <p:xfrm>
          <a:off x="2084158" y="1865673"/>
          <a:ext cx="8047082" cy="270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058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4689984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901920">
                  <a:extLst>
                    <a:ext uri="{9D8B030D-6E8A-4147-A177-3AD203B41FA5}">
                      <a16:colId xmlns:a16="http://schemas.microsoft.com/office/drawing/2014/main" val="1765384837"/>
                    </a:ext>
                  </a:extLst>
                </a:gridCol>
                <a:gridCol w="661408">
                  <a:extLst>
                    <a:ext uri="{9D8B030D-6E8A-4147-A177-3AD203B41FA5}">
                      <a16:colId xmlns:a16="http://schemas.microsoft.com/office/drawing/2014/main" val="3256348739"/>
                    </a:ext>
                  </a:extLst>
                </a:gridCol>
                <a:gridCol w="968712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194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회의록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개선조치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완료일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21-01-10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2022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</a:t>
                      </a:r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산업안전협의체 회의록</a:t>
                      </a:r>
                      <a:r>
                        <a:rPr kumimoji="1" lang="en-US" altLang="ko-KR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.docx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Y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21-01-20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21-01-10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2022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</a:t>
                      </a:r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산업안전협의체 회의록</a:t>
                      </a:r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조치결과</a:t>
                      </a:r>
                      <a:r>
                        <a:rPr kumimoji="1" lang="en-US" altLang="ko-KR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.docx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Y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21-01-20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27017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2210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44410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130896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5069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4C636C-C47B-4C6C-8135-62E1C9D09AD4}"/>
              </a:ext>
            </a:extLst>
          </p:cNvPr>
          <p:cNvSpPr/>
          <p:nvPr/>
        </p:nvSpPr>
        <p:spPr bwMode="auto">
          <a:xfrm rot="5400000">
            <a:off x="8882576" y="3141350"/>
            <a:ext cx="2268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◀                                                     ▶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7" name="표 5">
            <a:extLst>
              <a:ext uri="{FF2B5EF4-FFF2-40B4-BE49-F238E27FC236}">
                <a16:creationId xmlns:a16="http://schemas.microsoft.com/office/drawing/2014/main" id="{3C20B2F8-CEFA-4B9F-AC6B-7E92789882E4}"/>
              </a:ext>
            </a:extLst>
          </p:cNvPr>
          <p:cNvGraphicFramePr>
            <a:graphicFrameLocks noGrp="1"/>
          </p:cNvGraphicFramePr>
          <p:nvPr/>
        </p:nvGraphicFramePr>
        <p:xfrm>
          <a:off x="2076661" y="5080468"/>
          <a:ext cx="8047079" cy="79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56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4689984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901920">
                  <a:extLst>
                    <a:ext uri="{9D8B030D-6E8A-4147-A177-3AD203B41FA5}">
                      <a16:colId xmlns:a16="http://schemas.microsoft.com/office/drawing/2014/main" val="2311127578"/>
                    </a:ext>
                  </a:extLst>
                </a:gridCol>
                <a:gridCol w="661408">
                  <a:extLst>
                    <a:ext uri="{9D8B030D-6E8A-4147-A177-3AD203B41FA5}">
                      <a16:colId xmlns:a16="http://schemas.microsoft.com/office/drawing/2014/main" val="1581309262"/>
                    </a:ext>
                  </a:extLst>
                </a:gridCol>
                <a:gridCol w="961211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194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개최일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*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회의록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개선조치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완료일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21-01-10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2022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</a:t>
                      </a:r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산업안전협의체 회의록</a:t>
                      </a:r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조치결과</a:t>
                      </a:r>
                      <a:r>
                        <a:rPr kumimoji="1" lang="en-US" altLang="ko-KR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.docx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Y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8DBD17E-2301-48F8-8621-71B5686D0D5C}"/>
              </a:ext>
            </a:extLst>
          </p:cNvPr>
          <p:cNvSpPr/>
          <p:nvPr/>
        </p:nvSpPr>
        <p:spPr bwMode="auto">
          <a:xfrm>
            <a:off x="8801760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B0F6F77-24EF-46D2-93D2-BAD22C9708FA}"/>
              </a:ext>
            </a:extLst>
          </p:cNvPr>
          <p:cNvSpPr/>
          <p:nvPr/>
        </p:nvSpPr>
        <p:spPr bwMode="auto">
          <a:xfrm>
            <a:off x="8080224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추가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DBBDE0B-0CC3-4A23-A84A-4BEB94DA956F}"/>
              </a:ext>
            </a:extLst>
          </p:cNvPr>
          <p:cNvSpPr/>
          <p:nvPr/>
        </p:nvSpPr>
        <p:spPr bwMode="auto">
          <a:xfrm>
            <a:off x="9497641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E728CF-DA7C-473E-99FB-93A9AB7647E7}"/>
              </a:ext>
            </a:extLst>
          </p:cNvPr>
          <p:cNvSpPr/>
          <p:nvPr/>
        </p:nvSpPr>
        <p:spPr bwMode="auto">
          <a:xfrm>
            <a:off x="2127552" y="5918760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찾기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E9E6FB-F2C8-4BDD-B32F-6F99103310F1}"/>
              </a:ext>
            </a:extLst>
          </p:cNvPr>
          <p:cNvSpPr/>
          <p:nvPr/>
        </p:nvSpPr>
        <p:spPr bwMode="auto">
          <a:xfrm>
            <a:off x="3230815" y="5918760"/>
            <a:ext cx="4500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C:\\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안전보건활동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\</a:t>
            </a:r>
            <a:r>
              <a:rPr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2022</a:t>
            </a: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 </a:t>
            </a:r>
            <a:r>
              <a:rPr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월 산업안전협의체 회의록</a:t>
            </a:r>
            <a:r>
              <a:rPr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</a:t>
            </a: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조치결과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.docx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6427296-7DE9-4C25-81A5-54B2DB068646}"/>
              </a:ext>
            </a:extLst>
          </p:cNvPr>
          <p:cNvSpPr/>
          <p:nvPr/>
        </p:nvSpPr>
        <p:spPr bwMode="auto">
          <a:xfrm>
            <a:off x="1585914" y="1745416"/>
            <a:ext cx="9020175" cy="3006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25337AF-F3C1-4BFD-A63A-0E1FB9D7417B}"/>
              </a:ext>
            </a:extLst>
          </p:cNvPr>
          <p:cNvSpPr/>
          <p:nvPr/>
        </p:nvSpPr>
        <p:spPr bwMode="auto">
          <a:xfrm>
            <a:off x="1585914" y="4872073"/>
            <a:ext cx="9020175" cy="144307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84779" y="637080"/>
            <a:ext cx="244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적용 테이블  </a:t>
            </a:r>
            <a:r>
              <a:rPr lang="en-US" altLang="ko-KR" sz="1000" dirty="0"/>
              <a:t>: tsp03210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45286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7C881D79-3A92-3384-BA50-019322A56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908559"/>
              </p:ext>
            </p:extLst>
          </p:nvPr>
        </p:nvGraphicFramePr>
        <p:xfrm>
          <a:off x="270345" y="1267357"/>
          <a:ext cx="11632757" cy="452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5649">
                  <a:extLst>
                    <a:ext uri="{9D8B030D-6E8A-4147-A177-3AD203B41FA5}">
                      <a16:colId xmlns:a16="http://schemas.microsoft.com/office/drawing/2014/main" val="1987740621"/>
                    </a:ext>
                  </a:extLst>
                </a:gridCol>
                <a:gridCol w="2423713">
                  <a:extLst>
                    <a:ext uri="{9D8B030D-6E8A-4147-A177-3AD203B41FA5}">
                      <a16:colId xmlns:a16="http://schemas.microsoft.com/office/drawing/2014/main" val="2133083146"/>
                    </a:ext>
                  </a:extLst>
                </a:gridCol>
                <a:gridCol w="2423713">
                  <a:extLst>
                    <a:ext uri="{9D8B030D-6E8A-4147-A177-3AD203B41FA5}">
                      <a16:colId xmlns:a16="http://schemas.microsoft.com/office/drawing/2014/main" val="3871471012"/>
                    </a:ext>
                  </a:extLst>
                </a:gridCol>
                <a:gridCol w="3069682">
                  <a:extLst>
                    <a:ext uri="{9D8B030D-6E8A-4147-A177-3AD203B41FA5}">
                      <a16:colId xmlns:a16="http://schemas.microsoft.com/office/drawing/2014/main" val="53826362"/>
                    </a:ext>
                  </a:extLst>
                </a:gridCol>
              </a:tblGrid>
              <a:tr h="4787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코드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테이블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기타 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004589"/>
                  </a:ext>
                </a:extLst>
              </a:tr>
              <a:tr h="48075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조회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년도와 월을 조회 하여 표출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Tsp03210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산업안전보건위원회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협의체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라디오 버튼은 디폴트로 </a:t>
                      </a:r>
                      <a:r>
                        <a:rPr lang="ko-KR" altLang="en-US" sz="1000" dirty="0" err="1"/>
                        <a:t>첫번째값이</a:t>
                      </a:r>
                      <a:r>
                        <a:rPr lang="ko-KR" altLang="en-US" sz="1000" dirty="0"/>
                        <a:t> 선택되어 있도록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303464"/>
                  </a:ext>
                </a:extLst>
              </a:tr>
              <a:tr h="803589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상세 조회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행을 클릭 하면 해당 행의 상세 내용을 입력 폼에 표출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테이블은 산업안전보건위원회 탭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안전보건협의체 탭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노사협의체 탭 공용으로 쓰이므로 각 탭의 구분은 </a:t>
                      </a:r>
                      <a:r>
                        <a:rPr lang="en-US" altLang="ko-KR" sz="1000" dirty="0"/>
                        <a:t>1,2,3 </a:t>
                      </a:r>
                      <a:r>
                        <a:rPr lang="ko-KR" altLang="en-US" sz="1000" dirty="0"/>
                        <a:t>으로 처리 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238439"/>
                  </a:ext>
                </a:extLst>
              </a:tr>
              <a:tr h="803589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작성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작성 버튼 클릭 시 데이터 입력폼이 한번 초기화되고 표출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31311"/>
                  </a:ext>
                </a:extLst>
              </a:tr>
              <a:tr h="74148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행을 선택한 후 입력폼에 표출된 데이터를 수정 후  저장 클릭 시 저장 처리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47366"/>
                  </a:ext>
                </a:extLst>
              </a:tr>
              <a:tr h="100147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삭제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행을 선택한 후 삭제 버튼 클릭 시 해당 행 삭제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37924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99935B3-7AFF-C9DF-C066-D66A3BD3018D}"/>
              </a:ext>
            </a:extLst>
          </p:cNvPr>
          <p:cNvSpPr txBox="1"/>
          <p:nvPr/>
        </p:nvSpPr>
        <p:spPr>
          <a:xfrm>
            <a:off x="270345" y="636104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안전보건협의체</a:t>
            </a:r>
          </a:p>
        </p:txBody>
      </p:sp>
    </p:spTree>
    <p:extLst>
      <p:ext uri="{BB962C8B-B14F-4D97-AF65-F5344CB8AC3E}">
        <p14:creationId xmlns:p14="http://schemas.microsoft.com/office/powerpoint/2010/main" val="2883753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E9B58-58B3-6191-21D5-2CDFDAEE8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현창민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2747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218" y="498560"/>
            <a:ext cx="32560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위험성평가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위험요소관리대장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위험기계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기구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설비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6843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112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2">
            <a:extLst>
              <a:ext uri="{FF2B5EF4-FFF2-40B4-BE49-F238E27FC236}">
                <a16:creationId xmlns:a16="http://schemas.microsoft.com/office/drawing/2014/main" id="{B0566C54-9110-4000-98B0-473C7F285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347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112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2E8B7C0-9743-4D7C-85B2-8B112A58D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595" y="1458812"/>
            <a:ext cx="252000" cy="21724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0C431C-BDF4-4D19-BC0E-57EC462C4F5D}"/>
              </a:ext>
            </a:extLst>
          </p:cNvPr>
          <p:cNvSpPr/>
          <p:nvPr/>
        </p:nvSpPr>
        <p:spPr bwMode="auto">
          <a:xfrm>
            <a:off x="489119" y="1451207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조사일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97EE952-3EBF-4845-B664-EC9F881F0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804" y="1428818"/>
            <a:ext cx="2484000" cy="27965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3A5D4F-69C4-4A6B-AA98-238CF202A731}"/>
              </a:ext>
            </a:extLst>
          </p:cNvPr>
          <p:cNvSpPr/>
          <p:nvPr/>
        </p:nvSpPr>
        <p:spPr bwMode="auto">
          <a:xfrm>
            <a:off x="1726475" y="1457687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835BC2-5E62-4214-884A-E4F0867FFE35}"/>
              </a:ext>
            </a:extLst>
          </p:cNvPr>
          <p:cNvSpPr/>
          <p:nvPr/>
        </p:nvSpPr>
        <p:spPr bwMode="auto">
          <a:xfrm>
            <a:off x="3026699" y="1457687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E0A88DA-4550-4194-A459-67134A60E756}"/>
              </a:ext>
            </a:extLst>
          </p:cNvPr>
          <p:cNvSpPr/>
          <p:nvPr/>
        </p:nvSpPr>
        <p:spPr bwMode="auto">
          <a:xfrm>
            <a:off x="8398029" y="5390662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63E752-C0A2-4094-9D99-642685A703C8}"/>
              </a:ext>
            </a:extLst>
          </p:cNvPr>
          <p:cNvSpPr/>
          <p:nvPr/>
        </p:nvSpPr>
        <p:spPr bwMode="auto">
          <a:xfrm>
            <a:off x="488633" y="1745416"/>
            <a:ext cx="9020175" cy="4070232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aphicFrame>
        <p:nvGraphicFramePr>
          <p:cNvPr id="26" name="표 5">
            <a:extLst>
              <a:ext uri="{FF2B5EF4-FFF2-40B4-BE49-F238E27FC236}">
                <a16:creationId xmlns:a16="http://schemas.microsoft.com/office/drawing/2014/main" id="{3C5A176B-A596-471E-A570-0593340A7C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3389" y="2100462"/>
          <a:ext cx="8117280" cy="306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2648704">
                  <a:extLst>
                    <a:ext uri="{9D8B030D-6E8A-4147-A177-3AD203B41FA5}">
                      <a16:colId xmlns:a16="http://schemas.microsoft.com/office/drawing/2014/main" val="172166411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545521814"/>
                    </a:ext>
                  </a:extLst>
                </a:gridCol>
                <a:gridCol w="2588576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511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조사일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홍길동 과장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511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현장 참여자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rgbClr val="FF0000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897374"/>
                  </a:ext>
                </a:extLst>
              </a:tr>
              <a:tr h="511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기계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기구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설비명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프레스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용량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10 Ton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5069"/>
                  </a:ext>
                </a:extLst>
              </a:tr>
              <a:tr h="511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단위작업장소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번 라인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019384"/>
                  </a:ext>
                </a:extLst>
              </a:tr>
              <a:tr h="511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검사대상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산안법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안전검사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방호장치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광전자식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583"/>
                  </a:ext>
                </a:extLst>
              </a:tr>
              <a:tr h="511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점검주기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3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발생가능 재해형태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끼임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91237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AF82F0-FD2D-4E35-8392-D8C1BDF51BE5}"/>
              </a:ext>
            </a:extLst>
          </p:cNvPr>
          <p:cNvSpPr/>
          <p:nvPr/>
        </p:nvSpPr>
        <p:spPr bwMode="auto">
          <a:xfrm>
            <a:off x="484595" y="1144136"/>
            <a:ext cx="1476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위험기계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기구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설비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FCFEC1F-D0D1-481F-870A-4C07527C2502}"/>
              </a:ext>
            </a:extLst>
          </p:cNvPr>
          <p:cNvCxnSpPr>
            <a:cxnSpLocks/>
          </p:cNvCxnSpPr>
          <p:nvPr/>
        </p:nvCxnSpPr>
        <p:spPr bwMode="auto">
          <a:xfrm>
            <a:off x="489119" y="1367138"/>
            <a:ext cx="9019200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8D04183D-0B60-4B44-889C-3C6C1CFD2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6399" y="2312404"/>
            <a:ext cx="180000" cy="18719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E60FF11-071F-40F3-9570-F19C71374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942" y="4839578"/>
            <a:ext cx="252000" cy="21724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F38C1F3-9EEB-4CE4-86F4-F3E3EA4D1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951" y="3266410"/>
            <a:ext cx="252000" cy="21724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484779" y="637080"/>
            <a:ext cx="244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적용 테이블 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: tsp02110, tsp06311</a:t>
            </a:r>
            <a:endParaRPr lang="ko-KR" altLang="en-US" sz="1000" dirty="0"/>
          </a:p>
        </p:txBody>
      </p:sp>
      <p:sp>
        <p:nvSpPr>
          <p:cNvPr id="27" name="사각형: 둥근 모서리 21">
            <a:extLst>
              <a:ext uri="{FF2B5EF4-FFF2-40B4-BE49-F238E27FC236}">
                <a16:creationId xmlns:a16="http://schemas.microsoft.com/office/drawing/2014/main" id="{4E0A88DA-4550-4194-A459-67134A60E756}"/>
              </a:ext>
            </a:extLst>
          </p:cNvPr>
          <p:cNvSpPr/>
          <p:nvPr/>
        </p:nvSpPr>
        <p:spPr bwMode="auto">
          <a:xfrm>
            <a:off x="7696426" y="5390662"/>
            <a:ext cx="601280" cy="264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 smtClean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취소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36523" y="1360136"/>
            <a:ext cx="2128750" cy="2852507"/>
          </a:xfrm>
          <a:prstGeom prst="rect">
            <a:avLst/>
          </a:prstGeom>
          <a:noFill/>
        </p:spPr>
        <p:txBody>
          <a:bodyPr wrap="square" tIns="36000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파란 점선 내 화면은 팝업 화면이며 각     아이콘 클릭 시 해당 관련 검색 </a:t>
            </a:r>
            <a:r>
              <a:rPr lang="ko-KR" altLang="en-US" sz="1200" dirty="0" err="1" smtClean="0"/>
              <a:t>팝업창</a:t>
            </a:r>
            <a:r>
              <a:rPr lang="ko-KR" altLang="en-US" sz="1200" dirty="0" smtClean="0"/>
              <a:t> 표출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조사일은</a:t>
            </a:r>
            <a:r>
              <a:rPr lang="ko-KR" altLang="en-US" sz="1200" dirty="0" smtClean="0"/>
              <a:t> 읽기만 가능함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취소 버튼 클릭 시 팝업 화면 닫힘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수정 버튼 클릭 시 </a:t>
            </a:r>
            <a:r>
              <a:rPr lang="ko-KR" altLang="en-US" sz="1200" dirty="0" err="1" smtClean="0"/>
              <a:t>필수값</a:t>
            </a:r>
            <a:r>
              <a:rPr lang="ko-KR" altLang="en-US" sz="1200" dirty="0" smtClean="0"/>
              <a:t> 입력 확인 후 수정</a:t>
            </a:r>
            <a:r>
              <a:rPr lang="en-US" altLang="ko-KR" sz="1200" dirty="0" smtClean="0"/>
              <a:t>Update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F38C1F3-9EEB-4CE4-86F4-F3E3EA4D1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589" y="1708473"/>
            <a:ext cx="252000" cy="217241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8370917" y="2313175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604671" y="2257758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064144" y="5462650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454249" y="5465420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1" name="타원 40"/>
          <p:cNvSpPr/>
          <p:nvPr/>
        </p:nvSpPr>
        <p:spPr>
          <a:xfrm>
            <a:off x="4408525" y="3280222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8359833" y="4854097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811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605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안전보건활동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보호구관리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구매관리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454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표 5">
            <a:extLst>
              <a:ext uri="{FF2B5EF4-FFF2-40B4-BE49-F238E27FC236}">
                <a16:creationId xmlns:a16="http://schemas.microsoft.com/office/drawing/2014/main" id="{D031FBE5-FDF5-4462-B350-FFBB68F72348}"/>
              </a:ext>
            </a:extLst>
          </p:cNvPr>
          <p:cNvGraphicFramePr>
            <a:graphicFrameLocks noGrp="1"/>
          </p:cNvGraphicFramePr>
          <p:nvPr/>
        </p:nvGraphicFramePr>
        <p:xfrm>
          <a:off x="1585914" y="1745416"/>
          <a:ext cx="9020174" cy="2543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51">
                  <a:extLst>
                    <a:ext uri="{9D8B030D-6E8A-4147-A177-3AD203B41FA5}">
                      <a16:colId xmlns:a16="http://schemas.microsoft.com/office/drawing/2014/main" val="4067014615"/>
                    </a:ext>
                  </a:extLst>
                </a:gridCol>
                <a:gridCol w="921913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1080977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1080977">
                  <a:extLst>
                    <a:ext uri="{9D8B030D-6E8A-4147-A177-3AD203B41FA5}">
                      <a16:colId xmlns:a16="http://schemas.microsoft.com/office/drawing/2014/main" val="3341874093"/>
                    </a:ext>
                  </a:extLst>
                </a:gridCol>
                <a:gridCol w="2034779">
                  <a:extLst>
                    <a:ext uri="{9D8B030D-6E8A-4147-A177-3AD203B41FA5}">
                      <a16:colId xmlns:a16="http://schemas.microsoft.com/office/drawing/2014/main" val="705424373"/>
                    </a:ext>
                  </a:extLst>
                </a:gridCol>
                <a:gridCol w="1017390">
                  <a:extLst>
                    <a:ext uri="{9D8B030D-6E8A-4147-A177-3AD203B41FA5}">
                      <a16:colId xmlns:a16="http://schemas.microsoft.com/office/drawing/2014/main" val="425316502"/>
                    </a:ext>
                  </a:extLst>
                </a:gridCol>
                <a:gridCol w="1398912">
                  <a:extLst>
                    <a:ext uri="{9D8B030D-6E8A-4147-A177-3AD203B41FA5}">
                      <a16:colId xmlns:a16="http://schemas.microsoft.com/office/drawing/2014/main" val="1721664118"/>
                    </a:ext>
                  </a:extLst>
                </a:gridCol>
                <a:gridCol w="1198475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1947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구매일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시정지시일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보호구 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모델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규격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구매업체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인증서 기관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구매담당자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안전화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GT-36N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매일안전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안전보건공단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홍길동 과장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27017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2210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44410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130896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5069"/>
                  </a:ext>
                </a:extLst>
              </a:tr>
            </a:tbl>
          </a:graphicData>
        </a:graphic>
      </p:graphicFrame>
      <p:sp>
        <p:nvSpPr>
          <p:cNvPr id="30" name="직사각형 1">
            <a:extLst>
              <a:ext uri="{FF2B5EF4-FFF2-40B4-BE49-F238E27FC236}">
                <a16:creationId xmlns:a16="http://schemas.microsoft.com/office/drawing/2014/main" id="{5C9573D3-6D8A-47AD-A6BF-D821164FE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040" y="2166313"/>
            <a:ext cx="288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</a:p>
        </p:txBody>
      </p:sp>
      <p:sp>
        <p:nvSpPr>
          <p:cNvPr id="35" name="직사각형 2">
            <a:extLst>
              <a:ext uri="{FF2B5EF4-FFF2-40B4-BE49-F238E27FC236}">
                <a16:creationId xmlns:a16="http://schemas.microsoft.com/office/drawing/2014/main" id="{B0566C54-9110-4000-98B0-473C7F285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789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B75CD5-EEAE-4823-9981-FC082BF602E1}"/>
              </a:ext>
            </a:extLst>
          </p:cNvPr>
          <p:cNvSpPr/>
          <p:nvPr/>
        </p:nvSpPr>
        <p:spPr bwMode="auto">
          <a:xfrm>
            <a:off x="1591008" y="1144136"/>
            <a:ext cx="1008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구매관리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9D260FE-250B-4570-B1B7-6ACE1C28BA5C}"/>
              </a:ext>
            </a:extLst>
          </p:cNvPr>
          <p:cNvCxnSpPr>
            <a:cxnSpLocks/>
          </p:cNvCxnSpPr>
          <p:nvPr/>
        </p:nvCxnSpPr>
        <p:spPr bwMode="auto">
          <a:xfrm>
            <a:off x="1586400" y="1367138"/>
            <a:ext cx="901968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7DC44A-3E7A-42B7-85DB-0B9F2F82FF14}"/>
              </a:ext>
            </a:extLst>
          </p:cNvPr>
          <p:cNvSpPr/>
          <p:nvPr/>
        </p:nvSpPr>
        <p:spPr bwMode="auto">
          <a:xfrm>
            <a:off x="2599340" y="1144136"/>
            <a:ext cx="1008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지급현황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2E8B7C0-9743-4D7C-85B2-8B112A58D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045" y="1458812"/>
            <a:ext cx="252000" cy="21724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0C431C-BDF4-4D19-BC0E-57EC462C4F5D}"/>
              </a:ext>
            </a:extLst>
          </p:cNvPr>
          <p:cNvSpPr/>
          <p:nvPr/>
        </p:nvSpPr>
        <p:spPr bwMode="auto">
          <a:xfrm>
            <a:off x="3630752" y="1451207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97EE952-3EBF-4845-B664-EC9F881F0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437" y="1428818"/>
            <a:ext cx="2484000" cy="27965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3A5D4F-69C4-4A6B-AA98-238CF202A731}"/>
              </a:ext>
            </a:extLst>
          </p:cNvPr>
          <p:cNvSpPr/>
          <p:nvPr/>
        </p:nvSpPr>
        <p:spPr bwMode="auto">
          <a:xfrm>
            <a:off x="4868108" y="1457687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835BC2-5E62-4214-884A-E4F0867FFE35}"/>
              </a:ext>
            </a:extLst>
          </p:cNvPr>
          <p:cNvSpPr/>
          <p:nvPr/>
        </p:nvSpPr>
        <p:spPr bwMode="auto">
          <a:xfrm>
            <a:off x="6168332" y="1457687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09F2FC-86C2-496E-9E10-35F3ABCBE028}"/>
              </a:ext>
            </a:extLst>
          </p:cNvPr>
          <p:cNvSpPr/>
          <p:nvPr/>
        </p:nvSpPr>
        <p:spPr bwMode="auto">
          <a:xfrm>
            <a:off x="1586400" y="1451207"/>
            <a:ext cx="792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B76530-A01D-467E-B89C-4EA8A163E49C}"/>
              </a:ext>
            </a:extLst>
          </p:cNvPr>
          <p:cNvSpPr/>
          <p:nvPr/>
        </p:nvSpPr>
        <p:spPr bwMode="auto">
          <a:xfrm>
            <a:off x="2428192" y="1451207"/>
            <a:ext cx="1008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D2B1E7B-6B48-4599-97A6-75CF2A4351A6}"/>
              </a:ext>
            </a:extLst>
          </p:cNvPr>
          <p:cNvSpPr/>
          <p:nvPr/>
        </p:nvSpPr>
        <p:spPr bwMode="auto">
          <a:xfrm>
            <a:off x="9282784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84E1BAF-58C7-4B35-9BB5-29ED0007B995}"/>
              </a:ext>
            </a:extLst>
          </p:cNvPr>
          <p:cNvSpPr/>
          <p:nvPr/>
        </p:nvSpPr>
        <p:spPr bwMode="auto">
          <a:xfrm>
            <a:off x="8561248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추가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B52ED4C-76AA-4173-BD0C-219731DB8EBB}"/>
              </a:ext>
            </a:extLst>
          </p:cNvPr>
          <p:cNvSpPr/>
          <p:nvPr/>
        </p:nvSpPr>
        <p:spPr bwMode="auto">
          <a:xfrm>
            <a:off x="10004320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25E97B-E679-4FC6-BA12-040623285103}"/>
              </a:ext>
            </a:extLst>
          </p:cNvPr>
          <p:cNvSpPr/>
          <p:nvPr/>
        </p:nvSpPr>
        <p:spPr bwMode="auto">
          <a:xfrm>
            <a:off x="7381741" y="1444776"/>
            <a:ext cx="5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수량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306B44F-1FF8-46D6-89E3-56A2FD3019D0}"/>
              </a:ext>
            </a:extLst>
          </p:cNvPr>
          <p:cNvSpPr/>
          <p:nvPr/>
        </p:nvSpPr>
        <p:spPr bwMode="auto">
          <a:xfrm>
            <a:off x="8049006" y="1444776"/>
            <a:ext cx="432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0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F97E881-3D3F-41F8-B1B1-9DA5BEF9F279}"/>
              </a:ext>
            </a:extLst>
          </p:cNvPr>
          <p:cNvSpPr/>
          <p:nvPr/>
        </p:nvSpPr>
        <p:spPr bwMode="auto">
          <a:xfrm>
            <a:off x="8731391" y="1444776"/>
            <a:ext cx="432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10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118B9F8-DB10-4625-BD20-16D9DEC5F8E1}"/>
              </a:ext>
            </a:extLst>
          </p:cNvPr>
          <p:cNvSpPr/>
          <p:nvPr/>
        </p:nvSpPr>
        <p:spPr bwMode="auto">
          <a:xfrm>
            <a:off x="8450637" y="1444776"/>
            <a:ext cx="252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~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84779" y="637080"/>
            <a:ext cx="37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적용 테이블  </a:t>
            </a:r>
            <a:r>
              <a:rPr lang="en-US" altLang="ko-KR" sz="1000" dirty="0"/>
              <a:t>: tsp03610, tsp06210, tsp06311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29636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271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안전보건활동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보호구관리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구매관리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8120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611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2">
            <a:extLst>
              <a:ext uri="{FF2B5EF4-FFF2-40B4-BE49-F238E27FC236}">
                <a16:creationId xmlns:a16="http://schemas.microsoft.com/office/drawing/2014/main" id="{B0566C54-9110-4000-98B0-473C7F285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789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611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B75CD5-EEAE-4823-9981-FC082BF602E1}"/>
              </a:ext>
            </a:extLst>
          </p:cNvPr>
          <p:cNvSpPr/>
          <p:nvPr/>
        </p:nvSpPr>
        <p:spPr bwMode="auto">
          <a:xfrm>
            <a:off x="1586400" y="1144136"/>
            <a:ext cx="1008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구매관리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9D260FE-250B-4570-B1B7-6ACE1C28BA5C}"/>
              </a:ext>
            </a:extLst>
          </p:cNvPr>
          <p:cNvCxnSpPr>
            <a:cxnSpLocks/>
          </p:cNvCxnSpPr>
          <p:nvPr/>
        </p:nvCxnSpPr>
        <p:spPr bwMode="auto">
          <a:xfrm>
            <a:off x="1586400" y="1367138"/>
            <a:ext cx="9019200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7DC44A-3E7A-42B7-85DB-0B9F2F82FF14}"/>
              </a:ext>
            </a:extLst>
          </p:cNvPr>
          <p:cNvSpPr/>
          <p:nvPr/>
        </p:nvSpPr>
        <p:spPr bwMode="auto">
          <a:xfrm>
            <a:off x="2594732" y="1144136"/>
            <a:ext cx="1008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지급현황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2E8B7C0-9743-4D7C-85B2-8B112A58D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832" y="1458812"/>
            <a:ext cx="252000" cy="21724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0C431C-BDF4-4D19-BC0E-57EC462C4F5D}"/>
              </a:ext>
            </a:extLst>
          </p:cNvPr>
          <p:cNvSpPr/>
          <p:nvPr/>
        </p:nvSpPr>
        <p:spPr bwMode="auto">
          <a:xfrm>
            <a:off x="3850131" y="1451207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97EE952-3EBF-4845-B664-EC9F881F0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816" y="1428818"/>
            <a:ext cx="2484000" cy="27965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3A5D4F-69C4-4A6B-AA98-238CF202A731}"/>
              </a:ext>
            </a:extLst>
          </p:cNvPr>
          <p:cNvSpPr/>
          <p:nvPr/>
        </p:nvSpPr>
        <p:spPr bwMode="auto">
          <a:xfrm>
            <a:off x="5087487" y="1457687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835BC2-5E62-4214-884A-E4F0867FFE35}"/>
              </a:ext>
            </a:extLst>
          </p:cNvPr>
          <p:cNvSpPr/>
          <p:nvPr/>
        </p:nvSpPr>
        <p:spPr bwMode="auto">
          <a:xfrm>
            <a:off x="6387711" y="1457687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09F2FC-86C2-496E-9E10-35F3ABCBE028}"/>
              </a:ext>
            </a:extLst>
          </p:cNvPr>
          <p:cNvSpPr/>
          <p:nvPr/>
        </p:nvSpPr>
        <p:spPr bwMode="auto">
          <a:xfrm>
            <a:off x="1586400" y="1451207"/>
            <a:ext cx="792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B76530-A01D-467E-B89C-4EA8A163E49C}"/>
              </a:ext>
            </a:extLst>
          </p:cNvPr>
          <p:cNvSpPr/>
          <p:nvPr/>
        </p:nvSpPr>
        <p:spPr bwMode="auto">
          <a:xfrm>
            <a:off x="2428192" y="1451207"/>
            <a:ext cx="1224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691766-E055-4515-B69D-95814E213AC9}"/>
              </a:ext>
            </a:extLst>
          </p:cNvPr>
          <p:cNvSpPr/>
          <p:nvPr/>
        </p:nvSpPr>
        <p:spPr bwMode="auto">
          <a:xfrm>
            <a:off x="1585914" y="1745416"/>
            <a:ext cx="9020175" cy="4070232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aphicFrame>
        <p:nvGraphicFramePr>
          <p:cNvPr id="27" name="표 5">
            <a:extLst>
              <a:ext uri="{FF2B5EF4-FFF2-40B4-BE49-F238E27FC236}">
                <a16:creationId xmlns:a16="http://schemas.microsoft.com/office/drawing/2014/main" id="{C9468F13-FF9E-42B4-B417-027248F258C0}"/>
              </a:ext>
            </a:extLst>
          </p:cNvPr>
          <p:cNvGraphicFramePr>
            <a:graphicFrameLocks noGrp="1"/>
          </p:cNvGraphicFramePr>
          <p:nvPr/>
        </p:nvGraphicFramePr>
        <p:xfrm>
          <a:off x="2007296" y="2100463"/>
          <a:ext cx="8117280" cy="273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2648704">
                  <a:extLst>
                    <a:ext uri="{9D8B030D-6E8A-4147-A177-3AD203B41FA5}">
                      <a16:colId xmlns:a16="http://schemas.microsoft.com/office/drawing/2014/main" val="172166411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545521814"/>
                    </a:ext>
                  </a:extLst>
                </a:gridCol>
                <a:gridCol w="2588576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456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구매일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구매담당자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홍길동 과장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456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보호구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안전화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경영팀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5069"/>
                  </a:ext>
                </a:extLst>
              </a:tr>
              <a:tr h="456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모델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No*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GT-36N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지급주기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879605"/>
                  </a:ext>
                </a:extLst>
              </a:tr>
              <a:tr h="456272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구매 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규격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909126"/>
                  </a:ext>
                </a:extLst>
              </a:tr>
              <a:tr h="456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구매업체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매일안전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구매업체담당자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379187"/>
                  </a:ext>
                </a:extLst>
              </a:tr>
              <a:tr h="456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인증업체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안전보건공단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인증번호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783189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4CD8FAB-AAAE-437B-B4A3-293EA7FB3C0B}"/>
              </a:ext>
            </a:extLst>
          </p:cNvPr>
          <p:cNvSpPr/>
          <p:nvPr/>
        </p:nvSpPr>
        <p:spPr bwMode="auto">
          <a:xfrm>
            <a:off x="9514112" y="5274767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4AF1D6-C5F7-4E03-8EB8-2E3A3DB56ACE}"/>
              </a:ext>
            </a:extLst>
          </p:cNvPr>
          <p:cNvSpPr/>
          <p:nvPr/>
        </p:nvSpPr>
        <p:spPr bwMode="auto">
          <a:xfrm>
            <a:off x="7624777" y="1451207"/>
            <a:ext cx="792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구매업체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B70364-ACD1-4556-B925-321622941EB5}"/>
              </a:ext>
            </a:extLst>
          </p:cNvPr>
          <p:cNvSpPr/>
          <p:nvPr/>
        </p:nvSpPr>
        <p:spPr bwMode="auto">
          <a:xfrm>
            <a:off x="8466569" y="1451207"/>
            <a:ext cx="1224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전체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A576520-948C-4642-8F5F-10C1C86C6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808" y="2226441"/>
            <a:ext cx="180000" cy="18719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F9C9245-A9CE-4376-9C93-5CCBEE079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487" y="2647337"/>
            <a:ext cx="252000" cy="21724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484779" y="637080"/>
            <a:ext cx="37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적용 테이블  </a:t>
            </a:r>
            <a:r>
              <a:rPr lang="en-US" altLang="ko-KR" sz="1000" dirty="0"/>
              <a:t>: tsp03610, tsp06210, tsp06311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28863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7C881D79-3A92-3384-BA50-019322A56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43494"/>
              </p:ext>
            </p:extLst>
          </p:nvPr>
        </p:nvGraphicFramePr>
        <p:xfrm>
          <a:off x="270345" y="1267357"/>
          <a:ext cx="11632757" cy="452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5649">
                  <a:extLst>
                    <a:ext uri="{9D8B030D-6E8A-4147-A177-3AD203B41FA5}">
                      <a16:colId xmlns:a16="http://schemas.microsoft.com/office/drawing/2014/main" val="1987740621"/>
                    </a:ext>
                  </a:extLst>
                </a:gridCol>
                <a:gridCol w="2423713">
                  <a:extLst>
                    <a:ext uri="{9D8B030D-6E8A-4147-A177-3AD203B41FA5}">
                      <a16:colId xmlns:a16="http://schemas.microsoft.com/office/drawing/2014/main" val="2133083146"/>
                    </a:ext>
                  </a:extLst>
                </a:gridCol>
                <a:gridCol w="2423713">
                  <a:extLst>
                    <a:ext uri="{9D8B030D-6E8A-4147-A177-3AD203B41FA5}">
                      <a16:colId xmlns:a16="http://schemas.microsoft.com/office/drawing/2014/main" val="3871471012"/>
                    </a:ext>
                  </a:extLst>
                </a:gridCol>
                <a:gridCol w="3069682">
                  <a:extLst>
                    <a:ext uri="{9D8B030D-6E8A-4147-A177-3AD203B41FA5}">
                      <a16:colId xmlns:a16="http://schemas.microsoft.com/office/drawing/2014/main" val="53826362"/>
                    </a:ext>
                  </a:extLst>
                </a:gridCol>
              </a:tblGrid>
              <a:tr h="4787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코드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테이블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기타 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004589"/>
                  </a:ext>
                </a:extLst>
              </a:tr>
              <a:tr h="48075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조회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보호구 종류와 구매일을 조회 하여 표출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구매담당자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Tsp03610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보호구 구매관리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구매담당자 선택 시 해당 담당자의 부서를 부서 필드에 자동 입력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303464"/>
                  </a:ext>
                </a:extLst>
              </a:tr>
              <a:tr h="803589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상세 조회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행을 더블클릭 하면 해당 행의 상세 팝업 표출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보호구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Tsp06210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구매담당자 선택 시 담당자 이름을 구매담당자 필드에 자동 입력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238439"/>
                  </a:ext>
                </a:extLst>
              </a:tr>
              <a:tr h="803589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추가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추가 버튼 클릭 시 데이터 입력폼이 있는 팝업 표출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Tsp06311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공통코드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31311"/>
                  </a:ext>
                </a:extLst>
              </a:tr>
              <a:tr h="74148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행을 선택한 후 수정 버튼 클릭 시 수정이 가능한 팝업 표출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47366"/>
                  </a:ext>
                </a:extLst>
              </a:tr>
              <a:tr h="100147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삭제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행을 선택한 후 삭제 버튼 클릭 시 해당 행 삭제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37924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99935B3-7AFF-C9DF-C066-D66A3BD3018D}"/>
              </a:ext>
            </a:extLst>
          </p:cNvPr>
          <p:cNvSpPr txBox="1"/>
          <p:nvPr/>
        </p:nvSpPr>
        <p:spPr>
          <a:xfrm>
            <a:off x="270345" y="636104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보호구 구매관리</a:t>
            </a:r>
          </a:p>
        </p:txBody>
      </p:sp>
    </p:spTree>
    <p:extLst>
      <p:ext uri="{BB962C8B-B14F-4D97-AF65-F5344CB8AC3E}">
        <p14:creationId xmlns:p14="http://schemas.microsoft.com/office/powerpoint/2010/main" val="16558003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218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안전보건활동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협의체활동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ln w="0"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노사협의체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2">
            <a:extLst>
              <a:ext uri="{FF2B5EF4-FFF2-40B4-BE49-F238E27FC236}">
                <a16:creationId xmlns:a16="http://schemas.microsoft.com/office/drawing/2014/main" id="{EF7D06E7-9D0E-4E96-B847-88FFBE330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567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6843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B51C71-F40E-42DA-873B-95C8DB96F779}"/>
              </a:ext>
            </a:extLst>
          </p:cNvPr>
          <p:cNvSpPr/>
          <p:nvPr/>
        </p:nvSpPr>
        <p:spPr bwMode="auto">
          <a:xfrm>
            <a:off x="1586400" y="1144136"/>
            <a:ext cx="1368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산업안전보건위원회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F3FF51-B261-44D6-B3E1-DFCDC46F23AD}"/>
              </a:ext>
            </a:extLst>
          </p:cNvPr>
          <p:cNvCxnSpPr>
            <a:cxnSpLocks/>
          </p:cNvCxnSpPr>
          <p:nvPr/>
        </p:nvCxnSpPr>
        <p:spPr bwMode="auto">
          <a:xfrm>
            <a:off x="1585914" y="1360136"/>
            <a:ext cx="901968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03A7A-4BCE-43B2-9085-4A76AAC9AE57}"/>
              </a:ext>
            </a:extLst>
          </p:cNvPr>
          <p:cNvSpPr/>
          <p:nvPr/>
        </p:nvSpPr>
        <p:spPr bwMode="auto">
          <a:xfrm>
            <a:off x="2955500" y="1144136"/>
            <a:ext cx="1368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산업안전협의체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983F052-5DCD-4018-8723-63D2F58DF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956" y="1456901"/>
            <a:ext cx="252000" cy="21724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6EDF2F-4100-4B06-A73F-54CF648818EB}"/>
              </a:ext>
            </a:extLst>
          </p:cNvPr>
          <p:cNvSpPr/>
          <p:nvPr/>
        </p:nvSpPr>
        <p:spPr bwMode="auto">
          <a:xfrm>
            <a:off x="1586400" y="1449296"/>
            <a:ext cx="684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년도  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7BDFA9-8DDC-426E-8808-4D2F102A6000}"/>
              </a:ext>
            </a:extLst>
          </p:cNvPr>
          <p:cNvSpPr/>
          <p:nvPr/>
        </p:nvSpPr>
        <p:spPr bwMode="auto">
          <a:xfrm>
            <a:off x="3138188" y="1452101"/>
            <a:ext cx="1080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2022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 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01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A02D92-A468-4397-9F3D-393EB386085C}"/>
              </a:ext>
            </a:extLst>
          </p:cNvPr>
          <p:cNvSpPr/>
          <p:nvPr/>
        </p:nvSpPr>
        <p:spPr bwMode="auto">
          <a:xfrm>
            <a:off x="4319868" y="1144136"/>
            <a:ext cx="1368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노사협의체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EA7729-3BC5-4390-B714-A5509AEEEACD}"/>
              </a:ext>
            </a:extLst>
          </p:cNvPr>
          <p:cNvSpPr/>
          <p:nvPr/>
        </p:nvSpPr>
        <p:spPr bwMode="auto">
          <a:xfrm>
            <a:off x="2373772" y="1444776"/>
            <a:ext cx="684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월  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5" name="표 5">
            <a:extLst>
              <a:ext uri="{FF2B5EF4-FFF2-40B4-BE49-F238E27FC236}">
                <a16:creationId xmlns:a16="http://schemas.microsoft.com/office/drawing/2014/main" id="{6F385013-10F2-4064-9933-F258DA7C8851}"/>
              </a:ext>
            </a:extLst>
          </p:cNvPr>
          <p:cNvGraphicFramePr>
            <a:graphicFrameLocks noGrp="1"/>
          </p:cNvGraphicFramePr>
          <p:nvPr/>
        </p:nvGraphicFramePr>
        <p:xfrm>
          <a:off x="2084158" y="1865673"/>
          <a:ext cx="8047082" cy="270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058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4689984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901920">
                  <a:extLst>
                    <a:ext uri="{9D8B030D-6E8A-4147-A177-3AD203B41FA5}">
                      <a16:colId xmlns:a16="http://schemas.microsoft.com/office/drawing/2014/main" val="1765384837"/>
                    </a:ext>
                  </a:extLst>
                </a:gridCol>
                <a:gridCol w="661408">
                  <a:extLst>
                    <a:ext uri="{9D8B030D-6E8A-4147-A177-3AD203B41FA5}">
                      <a16:colId xmlns:a16="http://schemas.microsoft.com/office/drawing/2014/main" val="3256348739"/>
                    </a:ext>
                  </a:extLst>
                </a:gridCol>
                <a:gridCol w="968712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194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회의록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개선조치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완료일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21-01-10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2022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</a:t>
                      </a:r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노사협의체 회의록</a:t>
                      </a:r>
                      <a:r>
                        <a:rPr kumimoji="1" lang="en-US" altLang="ko-KR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.docx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Y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21-01-20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21-01-10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2022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</a:t>
                      </a:r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노사협의체 회의록</a:t>
                      </a:r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조치결과</a:t>
                      </a:r>
                      <a:r>
                        <a:rPr kumimoji="1" lang="en-US" altLang="ko-KR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.docx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Y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21-01-20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27017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2210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44410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130896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5069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4C636C-C47B-4C6C-8135-62E1C9D09AD4}"/>
              </a:ext>
            </a:extLst>
          </p:cNvPr>
          <p:cNvSpPr/>
          <p:nvPr/>
        </p:nvSpPr>
        <p:spPr bwMode="auto">
          <a:xfrm rot="5400000">
            <a:off x="8882576" y="3141350"/>
            <a:ext cx="2268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◀                                                     ▶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7" name="표 5">
            <a:extLst>
              <a:ext uri="{FF2B5EF4-FFF2-40B4-BE49-F238E27FC236}">
                <a16:creationId xmlns:a16="http://schemas.microsoft.com/office/drawing/2014/main" id="{3C20B2F8-CEFA-4B9F-AC6B-7E92789882E4}"/>
              </a:ext>
            </a:extLst>
          </p:cNvPr>
          <p:cNvGraphicFramePr>
            <a:graphicFrameLocks noGrp="1"/>
          </p:cNvGraphicFramePr>
          <p:nvPr/>
        </p:nvGraphicFramePr>
        <p:xfrm>
          <a:off x="2076661" y="5080468"/>
          <a:ext cx="8047079" cy="79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56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4689984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901920">
                  <a:extLst>
                    <a:ext uri="{9D8B030D-6E8A-4147-A177-3AD203B41FA5}">
                      <a16:colId xmlns:a16="http://schemas.microsoft.com/office/drawing/2014/main" val="2311127578"/>
                    </a:ext>
                  </a:extLst>
                </a:gridCol>
                <a:gridCol w="661408">
                  <a:extLst>
                    <a:ext uri="{9D8B030D-6E8A-4147-A177-3AD203B41FA5}">
                      <a16:colId xmlns:a16="http://schemas.microsoft.com/office/drawing/2014/main" val="1581309262"/>
                    </a:ext>
                  </a:extLst>
                </a:gridCol>
                <a:gridCol w="961211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194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개최일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*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회의록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개선조치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완료일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21-01-10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2022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</a:t>
                      </a:r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노사협의체 회의록</a:t>
                      </a:r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조치결과</a:t>
                      </a:r>
                      <a:r>
                        <a:rPr kumimoji="1" lang="en-US" altLang="ko-KR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.docx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Y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8DBD17E-2301-48F8-8621-71B5686D0D5C}"/>
              </a:ext>
            </a:extLst>
          </p:cNvPr>
          <p:cNvSpPr/>
          <p:nvPr/>
        </p:nvSpPr>
        <p:spPr bwMode="auto">
          <a:xfrm>
            <a:off x="8801760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B0F6F77-24EF-46D2-93D2-BAD22C9708FA}"/>
              </a:ext>
            </a:extLst>
          </p:cNvPr>
          <p:cNvSpPr/>
          <p:nvPr/>
        </p:nvSpPr>
        <p:spPr bwMode="auto">
          <a:xfrm>
            <a:off x="8080224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추가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DBBDE0B-0CC3-4A23-A84A-4BEB94DA956F}"/>
              </a:ext>
            </a:extLst>
          </p:cNvPr>
          <p:cNvSpPr/>
          <p:nvPr/>
        </p:nvSpPr>
        <p:spPr bwMode="auto">
          <a:xfrm>
            <a:off x="9497641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E728CF-DA7C-473E-99FB-93A9AB7647E7}"/>
              </a:ext>
            </a:extLst>
          </p:cNvPr>
          <p:cNvSpPr/>
          <p:nvPr/>
        </p:nvSpPr>
        <p:spPr bwMode="auto">
          <a:xfrm>
            <a:off x="2127552" y="5918760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찾기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E9E6FB-F2C8-4BDD-B32F-6F99103310F1}"/>
              </a:ext>
            </a:extLst>
          </p:cNvPr>
          <p:cNvSpPr/>
          <p:nvPr/>
        </p:nvSpPr>
        <p:spPr bwMode="auto">
          <a:xfrm>
            <a:off x="3230815" y="5918760"/>
            <a:ext cx="4500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C:\\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안전보건활동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\</a:t>
            </a:r>
            <a:r>
              <a:rPr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2022</a:t>
            </a: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 </a:t>
            </a:r>
            <a:r>
              <a:rPr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월 </a:t>
            </a: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노사협의체</a:t>
            </a: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회의록</a:t>
            </a:r>
            <a:r>
              <a:rPr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</a:t>
            </a: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조치결과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.docx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6427296-7DE9-4C25-81A5-54B2DB068646}"/>
              </a:ext>
            </a:extLst>
          </p:cNvPr>
          <p:cNvSpPr/>
          <p:nvPr/>
        </p:nvSpPr>
        <p:spPr bwMode="auto">
          <a:xfrm>
            <a:off x="1585914" y="1745416"/>
            <a:ext cx="9020175" cy="3006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25337AF-F3C1-4BFD-A63A-0E1FB9D7417B}"/>
              </a:ext>
            </a:extLst>
          </p:cNvPr>
          <p:cNvSpPr/>
          <p:nvPr/>
        </p:nvSpPr>
        <p:spPr bwMode="auto">
          <a:xfrm>
            <a:off x="1585914" y="4872073"/>
            <a:ext cx="9020175" cy="144307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84779" y="637080"/>
            <a:ext cx="37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적용 테이블  </a:t>
            </a:r>
            <a:r>
              <a:rPr lang="en-US" altLang="ko-KR" sz="1000" dirty="0"/>
              <a:t>: tsp03210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23050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7C881D79-3A92-3384-BA50-019322A56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401754"/>
              </p:ext>
            </p:extLst>
          </p:nvPr>
        </p:nvGraphicFramePr>
        <p:xfrm>
          <a:off x="270345" y="1267357"/>
          <a:ext cx="11632757" cy="452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5649">
                  <a:extLst>
                    <a:ext uri="{9D8B030D-6E8A-4147-A177-3AD203B41FA5}">
                      <a16:colId xmlns:a16="http://schemas.microsoft.com/office/drawing/2014/main" val="1987740621"/>
                    </a:ext>
                  </a:extLst>
                </a:gridCol>
                <a:gridCol w="2423713">
                  <a:extLst>
                    <a:ext uri="{9D8B030D-6E8A-4147-A177-3AD203B41FA5}">
                      <a16:colId xmlns:a16="http://schemas.microsoft.com/office/drawing/2014/main" val="2133083146"/>
                    </a:ext>
                  </a:extLst>
                </a:gridCol>
                <a:gridCol w="2423713">
                  <a:extLst>
                    <a:ext uri="{9D8B030D-6E8A-4147-A177-3AD203B41FA5}">
                      <a16:colId xmlns:a16="http://schemas.microsoft.com/office/drawing/2014/main" val="3871471012"/>
                    </a:ext>
                  </a:extLst>
                </a:gridCol>
                <a:gridCol w="3069682">
                  <a:extLst>
                    <a:ext uri="{9D8B030D-6E8A-4147-A177-3AD203B41FA5}">
                      <a16:colId xmlns:a16="http://schemas.microsoft.com/office/drawing/2014/main" val="53826362"/>
                    </a:ext>
                  </a:extLst>
                </a:gridCol>
              </a:tblGrid>
              <a:tr h="4787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코드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테이블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기타 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004589"/>
                  </a:ext>
                </a:extLst>
              </a:tr>
              <a:tr h="48075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조회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년도와 월을 조회 하여 표출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Tsp03210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노사협의체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협의체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라디오 버튼은 디폴트로 </a:t>
                      </a:r>
                      <a:r>
                        <a:rPr lang="ko-KR" altLang="en-US" sz="1000" dirty="0" err="1"/>
                        <a:t>첫번째값이</a:t>
                      </a:r>
                      <a:r>
                        <a:rPr lang="ko-KR" altLang="en-US" sz="1000" dirty="0"/>
                        <a:t> 선택되어 있도록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303464"/>
                  </a:ext>
                </a:extLst>
              </a:tr>
              <a:tr h="803589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상세 조회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행을 클릭 하면 해당 행의 상세 내용을 입력 폼에 표출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테이블은 산업안전보건위원회 탭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안전보건협의체 탭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노사협의체 탭 공용으로 쓰이므로 각 탭의 구분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구분컬럼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은 </a:t>
                      </a:r>
                      <a:r>
                        <a:rPr lang="en-US" altLang="ko-KR" sz="1000" dirty="0"/>
                        <a:t>1,2,3 </a:t>
                      </a:r>
                      <a:r>
                        <a:rPr lang="ko-KR" altLang="en-US" sz="1000" dirty="0"/>
                        <a:t>으로 처리 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238439"/>
                  </a:ext>
                </a:extLst>
              </a:tr>
              <a:tr h="803589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작성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작성 버튼 클릭 시 데이터 입력폼이 한번 초기화되고 표출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31311"/>
                  </a:ext>
                </a:extLst>
              </a:tr>
              <a:tr h="74148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행을 선택한 후 입력폼에 표출된 데이터를 수정 후  저장 클릭 시 저장 처리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47366"/>
                  </a:ext>
                </a:extLst>
              </a:tr>
              <a:tr h="100147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삭제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행을 선택한 후 삭제 버튼 클릭 시 해당 행 삭제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37924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99935B3-7AFF-C9DF-C066-D66A3BD3018D}"/>
              </a:ext>
            </a:extLst>
          </p:cNvPr>
          <p:cNvSpPr txBox="1"/>
          <p:nvPr/>
        </p:nvSpPr>
        <p:spPr>
          <a:xfrm>
            <a:off x="270345" y="636104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노사협의체</a:t>
            </a:r>
          </a:p>
        </p:txBody>
      </p:sp>
    </p:spTree>
    <p:extLst>
      <p:ext uri="{BB962C8B-B14F-4D97-AF65-F5344CB8AC3E}">
        <p14:creationId xmlns:p14="http://schemas.microsoft.com/office/powerpoint/2010/main" val="1252895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E9B58-58B3-6191-21D5-2CDFDAEE8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간현성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120224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717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경영자리더십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안전관리반기점검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평가기준관리</a:t>
            </a:r>
          </a:p>
        </p:txBody>
      </p:sp>
      <p:sp>
        <p:nvSpPr>
          <p:cNvPr id="51" name="직사각형 2">
            <a:extLst>
              <a:ext uri="{FF2B5EF4-FFF2-40B4-BE49-F238E27FC236}">
                <a16:creationId xmlns:a16="http://schemas.microsoft.com/office/drawing/2014/main" id="{EF7D06E7-9D0E-4E96-B847-88FFBE330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5734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232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039E0D-3EB3-483E-8C57-220215F1B660}"/>
              </a:ext>
            </a:extLst>
          </p:cNvPr>
          <p:cNvSpPr/>
          <p:nvPr/>
        </p:nvSpPr>
        <p:spPr bwMode="auto">
          <a:xfrm>
            <a:off x="762927" y="1745416"/>
            <a:ext cx="9020175" cy="3006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solidFill>
                <a:srgbClr val="0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56CD60-CBB6-45A5-BC93-BA0CB1863946}"/>
              </a:ext>
            </a:extLst>
          </p:cNvPr>
          <p:cNvSpPr/>
          <p:nvPr/>
        </p:nvSpPr>
        <p:spPr bwMode="auto">
          <a:xfrm>
            <a:off x="772733" y="1144136"/>
            <a:ext cx="1080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평가기준관리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DCE5C1-BEF2-4551-8044-0F2F022FA3BF}"/>
              </a:ext>
            </a:extLst>
          </p:cNvPr>
          <p:cNvCxnSpPr>
            <a:cxnSpLocks/>
          </p:cNvCxnSpPr>
          <p:nvPr/>
        </p:nvCxnSpPr>
        <p:spPr bwMode="auto">
          <a:xfrm>
            <a:off x="763413" y="1367138"/>
            <a:ext cx="901968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49E80AAF-1917-47CE-B8E8-B8B79E165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661" y="1452381"/>
            <a:ext cx="252000" cy="21724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500E43-BB82-45D1-9AD6-821E98488CAB}"/>
              </a:ext>
            </a:extLst>
          </p:cNvPr>
          <p:cNvSpPr/>
          <p:nvPr/>
        </p:nvSpPr>
        <p:spPr bwMode="auto">
          <a:xfrm>
            <a:off x="763413" y="1444776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년도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3B259E-746A-4AE6-AA67-BA878F56FE32}"/>
              </a:ext>
            </a:extLst>
          </p:cNvPr>
          <p:cNvSpPr/>
          <p:nvPr/>
        </p:nvSpPr>
        <p:spPr bwMode="auto">
          <a:xfrm>
            <a:off x="1787893" y="1447581"/>
            <a:ext cx="1080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2022</a:t>
            </a:r>
            <a:endParaRPr kumimoji="1" lang="ko-KR" altLang="en-US" sz="1000" dirty="0">
              <a:ln w="0"/>
              <a:solidFill>
                <a:srgbClr val="00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8" name="표 5">
            <a:extLst>
              <a:ext uri="{FF2B5EF4-FFF2-40B4-BE49-F238E27FC236}">
                <a16:creationId xmlns:a16="http://schemas.microsoft.com/office/drawing/2014/main" id="{D031FBE5-FDF5-4462-B350-FFBB68F72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496437"/>
              </p:ext>
            </p:extLst>
          </p:nvPr>
        </p:nvGraphicFramePr>
        <p:xfrm>
          <a:off x="1261171" y="1865673"/>
          <a:ext cx="8047078" cy="255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954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4965124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194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사고율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재해 사고율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0%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달성하였는가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산업안전보건위원회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산업안전보건위원회 분기별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회이상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개최하였는가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27017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산업안전협의체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산업안전협의체 분기별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회 이상 개최하였는가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2210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아차사고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아차사고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신고건수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년 달성하였는가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44410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예산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안전 예산은 적절히 수립되어 집행은 되고 있는가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130896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위험성평가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위험성평가는 진행하여 조치가 되고 있는가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5069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510208E7-24A4-4D62-A11C-E7DD4151DC85}"/>
              </a:ext>
            </a:extLst>
          </p:cNvPr>
          <p:cNvSpPr/>
          <p:nvPr/>
        </p:nvSpPr>
        <p:spPr bwMode="auto">
          <a:xfrm rot="5400000">
            <a:off x="8059589" y="3141350"/>
            <a:ext cx="2268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◀                                                     ▶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669E3B-961A-4A43-B307-8B7FAD70E349}"/>
              </a:ext>
            </a:extLst>
          </p:cNvPr>
          <p:cNvSpPr/>
          <p:nvPr/>
        </p:nvSpPr>
        <p:spPr bwMode="auto">
          <a:xfrm>
            <a:off x="762927" y="4872073"/>
            <a:ext cx="9020175" cy="144307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solidFill>
                <a:srgbClr val="0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aphicFrame>
        <p:nvGraphicFramePr>
          <p:cNvPr id="37" name="표 5">
            <a:extLst>
              <a:ext uri="{FF2B5EF4-FFF2-40B4-BE49-F238E27FC236}">
                <a16:creationId xmlns:a16="http://schemas.microsoft.com/office/drawing/2014/main" id="{CEC1E25A-DEC7-400F-A72E-8CD4CA184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58193"/>
              </p:ext>
            </p:extLst>
          </p:nvPr>
        </p:nvGraphicFramePr>
        <p:xfrm>
          <a:off x="1253673" y="5080468"/>
          <a:ext cx="8047078" cy="633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452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4957626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194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</a:tbl>
          </a:graphicData>
        </a:graphic>
      </p:graphicFrame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E348FC4-AC43-4EE8-A4A9-3D6C35AFF930}"/>
              </a:ext>
            </a:extLst>
          </p:cNvPr>
          <p:cNvSpPr/>
          <p:nvPr/>
        </p:nvSpPr>
        <p:spPr bwMode="auto">
          <a:xfrm>
            <a:off x="7978773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>
                <a:solidFill>
                  <a:srgbClr val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37DE30B-787C-4021-AC56-9094581A1C0A}"/>
              </a:ext>
            </a:extLst>
          </p:cNvPr>
          <p:cNvSpPr/>
          <p:nvPr/>
        </p:nvSpPr>
        <p:spPr bwMode="auto">
          <a:xfrm>
            <a:off x="7257237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>
                <a:solidFill>
                  <a:srgbClr val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E1180E5-F0D2-4163-BEC8-C8BBCFE6A1BC}"/>
              </a:ext>
            </a:extLst>
          </p:cNvPr>
          <p:cNvSpPr/>
          <p:nvPr/>
        </p:nvSpPr>
        <p:spPr bwMode="auto">
          <a:xfrm>
            <a:off x="8674654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>
                <a:solidFill>
                  <a:srgbClr val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삭제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B530589-4DF6-44E2-88C4-E014E8447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93" y="5400927"/>
            <a:ext cx="252000" cy="21724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484779" y="637080"/>
            <a:ext cx="4845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적용 테이블 </a:t>
            </a:r>
            <a:r>
              <a:rPr lang="en-US" altLang="ko-KR" sz="1000" dirty="0" smtClean="0"/>
              <a:t>– C : tsp01510  R : tsp01510,tsp06311   U : tsp01510   D : tsp01510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9783101" y="1736847"/>
            <a:ext cx="212075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아래에 위치한 폼에 데이터 입력 후 추가 버튼 클릭 시 추가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리스트 클릭 시 해당 항목 데이터가 아래에 위치한 폼에 데이터 도출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입력란 수정 후 수정 버튼 클릭 시 해당 데이터 수정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리스트 클릭 시 해당 항목 데이터가 아래에 위치한 폼에 데이터 도출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자동 입력된 후 삭제 버튼 클릭 시 해당 데이터 삭제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리스트 더블클릭 시 상세내용 팝업 표출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60106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218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재해관리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아차사고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8513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500E43-BB82-45D1-9AD6-821E98488CAB}"/>
              </a:ext>
            </a:extLst>
          </p:cNvPr>
          <p:cNvSpPr/>
          <p:nvPr/>
        </p:nvSpPr>
        <p:spPr bwMode="auto">
          <a:xfrm>
            <a:off x="1586400" y="1454166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검토일 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8" name="표 5">
            <a:extLst>
              <a:ext uri="{FF2B5EF4-FFF2-40B4-BE49-F238E27FC236}">
                <a16:creationId xmlns:a16="http://schemas.microsoft.com/office/drawing/2014/main" id="{D031FBE5-FDF5-4462-B350-FFBB68F72348}"/>
              </a:ext>
            </a:extLst>
          </p:cNvPr>
          <p:cNvGraphicFramePr>
            <a:graphicFrameLocks noGrp="1"/>
          </p:cNvGraphicFramePr>
          <p:nvPr/>
        </p:nvGraphicFramePr>
        <p:xfrm>
          <a:off x="1585914" y="1744663"/>
          <a:ext cx="9010536" cy="269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0">
                  <a:extLst>
                    <a:ext uri="{9D8B030D-6E8A-4147-A177-3AD203B41FA5}">
                      <a16:colId xmlns:a16="http://schemas.microsoft.com/office/drawing/2014/main" val="4067014615"/>
                    </a:ext>
                  </a:extLst>
                </a:gridCol>
                <a:gridCol w="896216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2734398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3061602">
                  <a:extLst>
                    <a:ext uri="{9D8B030D-6E8A-4147-A177-3AD203B41FA5}">
                      <a16:colId xmlns:a16="http://schemas.microsoft.com/office/drawing/2014/main" val="17216641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4552181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2632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아차사고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발생일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시정지시일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아차사고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재발방지대책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완료일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4308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창고의 재료에 부딪쳐 넘어짐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재료 주변에 안전펜스 설치 및 경고 안내문 부착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39990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27017"/>
                  </a:ext>
                </a:extLst>
              </a:tr>
              <a:tr h="39990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22104"/>
                  </a:ext>
                </a:extLst>
              </a:tr>
              <a:tr h="39990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44410"/>
                  </a:ext>
                </a:extLst>
              </a:tr>
              <a:tr h="39990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130896"/>
                  </a:ext>
                </a:extLst>
              </a:tr>
              <a:tr h="39990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5069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:a16="http://schemas.microsoft.com/office/drawing/2014/main" id="{E9235CB3-0F68-48F8-825C-E7995DC1C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864" y="1454167"/>
            <a:ext cx="252000" cy="21724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E92D05A-399C-4927-A164-BC4DEDD44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085" y="1426305"/>
            <a:ext cx="2484000" cy="27965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A261BE39-9637-4F1F-91B9-706AC6836977}"/>
              </a:ext>
            </a:extLst>
          </p:cNvPr>
          <p:cNvSpPr/>
          <p:nvPr/>
        </p:nvSpPr>
        <p:spPr bwMode="auto">
          <a:xfrm>
            <a:off x="2823756" y="1455174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F0D8D18-076D-4879-9EA9-D95A3E6FA8C1}"/>
              </a:ext>
            </a:extLst>
          </p:cNvPr>
          <p:cNvSpPr/>
          <p:nvPr/>
        </p:nvSpPr>
        <p:spPr bwMode="auto">
          <a:xfrm>
            <a:off x="4123980" y="1455174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직사각형 1">
            <a:extLst>
              <a:ext uri="{FF2B5EF4-FFF2-40B4-BE49-F238E27FC236}">
                <a16:creationId xmlns:a16="http://schemas.microsoft.com/office/drawing/2014/main" id="{5C9573D3-6D8A-47AD-A6BF-D821164FE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108" y="2166313"/>
            <a:ext cx="288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1E93595-43A6-4A26-855E-78533E0B65A5}"/>
              </a:ext>
            </a:extLst>
          </p:cNvPr>
          <p:cNvSpPr/>
          <p:nvPr/>
        </p:nvSpPr>
        <p:spPr bwMode="auto">
          <a:xfrm>
            <a:off x="9282784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32E192C-83EE-450B-9A60-C5661E283987}"/>
              </a:ext>
            </a:extLst>
          </p:cNvPr>
          <p:cNvSpPr/>
          <p:nvPr/>
        </p:nvSpPr>
        <p:spPr bwMode="auto">
          <a:xfrm>
            <a:off x="8561248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추가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250D96F-D4B7-4AB7-B8AF-A0C9B0BF2957}"/>
              </a:ext>
            </a:extLst>
          </p:cNvPr>
          <p:cNvSpPr/>
          <p:nvPr/>
        </p:nvSpPr>
        <p:spPr bwMode="auto">
          <a:xfrm>
            <a:off x="10004320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35" name="직사각형 2">
            <a:extLst>
              <a:ext uri="{FF2B5EF4-FFF2-40B4-BE49-F238E27FC236}">
                <a16:creationId xmlns:a16="http://schemas.microsoft.com/office/drawing/2014/main" id="{B0566C54-9110-4000-98B0-473C7F285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6068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95A11A-499C-4427-B498-9473CD163918}"/>
              </a:ext>
            </a:extLst>
          </p:cNvPr>
          <p:cNvSpPr/>
          <p:nvPr/>
        </p:nvSpPr>
        <p:spPr bwMode="auto">
          <a:xfrm>
            <a:off x="5735232" y="1447581"/>
            <a:ext cx="2556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◎전체 ○</a:t>
            </a:r>
            <a:r>
              <a:rPr kumimoji="1" lang="ko-KR" altLang="en-US" sz="1000" dirty="0" err="1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미조치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○미완료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84779" y="637080"/>
            <a:ext cx="4845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적용 테이블 </a:t>
            </a:r>
            <a:r>
              <a:rPr lang="en-US" altLang="ko-KR" sz="1000" dirty="0" smtClean="0"/>
              <a:t>– R : tsp04110  D : tsp04110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585914" y="4572000"/>
            <a:ext cx="9019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추가 버튼 클릭 시 추가 팝업 표출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체크박스 선택 후 수정 버튼 클릭 시 해당 리스트 수정 팝업 표출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체크박스 선택 후 삭제 버튼 클릭 시 해당 리스트 삭제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4.</a:t>
            </a:r>
            <a:r>
              <a:rPr lang="ko-KR" altLang="en-US" sz="1000" dirty="0"/>
              <a:t> 리스트 </a:t>
            </a:r>
            <a:r>
              <a:rPr lang="ko-KR" altLang="en-US" sz="1000" dirty="0" smtClean="0"/>
              <a:t>더블 클릭 </a:t>
            </a:r>
            <a:r>
              <a:rPr lang="ko-KR" altLang="en-US" sz="1000" dirty="0"/>
              <a:t>시 해당 리스트 </a:t>
            </a:r>
            <a:r>
              <a:rPr lang="ko-KR" altLang="en-US" sz="1000" dirty="0" smtClean="0"/>
              <a:t>상세내용 팝업 </a:t>
            </a:r>
            <a:r>
              <a:rPr lang="ko-KR" altLang="en-US" sz="1000" dirty="0"/>
              <a:t>표출</a:t>
            </a:r>
            <a:endParaRPr lang="en-US" altLang="ko-KR" sz="1000" dirty="0"/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549773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884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재해관리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아차사고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289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111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250D96F-D4B7-4AB7-B8AF-A0C9B0BF2957}"/>
              </a:ext>
            </a:extLst>
          </p:cNvPr>
          <p:cNvSpPr/>
          <p:nvPr/>
        </p:nvSpPr>
        <p:spPr bwMode="auto">
          <a:xfrm>
            <a:off x="9508889" y="5525871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 smtClean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추가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15" name="직사각형 2">
            <a:extLst>
              <a:ext uri="{FF2B5EF4-FFF2-40B4-BE49-F238E27FC236}">
                <a16:creationId xmlns:a16="http://schemas.microsoft.com/office/drawing/2014/main" id="{54A2FC23-C04E-409D-B44B-DD9081C6E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6068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111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8C9D84-41D3-4429-9F1F-004A4ADE462B}"/>
              </a:ext>
            </a:extLst>
          </p:cNvPr>
          <p:cNvSpPr/>
          <p:nvPr/>
        </p:nvSpPr>
        <p:spPr bwMode="auto">
          <a:xfrm>
            <a:off x="1585914" y="1745416"/>
            <a:ext cx="9020175" cy="4208960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A3A799DC-5E73-49BE-A152-BC0EF733A327}"/>
              </a:ext>
            </a:extLst>
          </p:cNvPr>
          <p:cNvGraphicFramePr>
            <a:graphicFrameLocks noGrp="1"/>
          </p:cNvGraphicFramePr>
          <p:nvPr/>
        </p:nvGraphicFramePr>
        <p:xfrm>
          <a:off x="2007296" y="1895917"/>
          <a:ext cx="8117280" cy="3105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2648704">
                  <a:extLst>
                    <a:ext uri="{9D8B030D-6E8A-4147-A177-3AD203B41FA5}">
                      <a16:colId xmlns:a16="http://schemas.microsoft.com/office/drawing/2014/main" val="172166411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545521814"/>
                    </a:ext>
                  </a:extLst>
                </a:gridCol>
                <a:gridCol w="2588576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28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아차사고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발생일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협력사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발생자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하나공업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홍길동 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28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발생위치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공장 창고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사내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발생자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이순신 대리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강감찬 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27017"/>
                  </a:ext>
                </a:extLst>
              </a:tr>
              <a:tr h="28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아차사고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창고의 재료에 부딪쳐 넘어짐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115022"/>
                  </a:ext>
                </a:extLst>
              </a:tr>
              <a:tr h="28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아차사고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n w="0"/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아차사고</a:t>
                      </a:r>
                      <a:r>
                        <a:rPr lang="ko-KR" altLang="en-US" sz="1000" b="0" dirty="0">
                          <a:ln w="0"/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 넘어짐 위험 사진</a:t>
                      </a:r>
                      <a:r>
                        <a:rPr kumimoji="1" lang="en-US" altLang="ko-KR" sz="1000" b="0" i="0" u="none" strike="noStrike" normalizeH="0" baseline="0" dirty="0">
                          <a:ln w="0"/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.jpg</a:t>
                      </a:r>
                      <a:endParaRPr lang="ko-KR" altLang="en-US" sz="1000" b="0" dirty="0">
                        <a:solidFill>
                          <a:srgbClr val="FF0000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571144"/>
                  </a:ext>
                </a:extLst>
              </a:tr>
              <a:tr h="516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아차사고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공장 창고의 쌓아 놓은 재료에 부딪쳐서 넘어졌었나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다친 곳은 없음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재발방지 대책이 필요함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22104"/>
                  </a:ext>
                </a:extLst>
              </a:tr>
              <a:tr h="306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조치필요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◎ 조치 필요 ○ 조치 불필요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231895"/>
                  </a:ext>
                </a:extLst>
              </a:tr>
              <a:tr h="28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재발방지대책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재료 주변에 안전펜스 설치 및 경고 안내문 부착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44410"/>
                  </a:ext>
                </a:extLst>
              </a:tr>
              <a:tr h="28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재발방지조치결과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재료 주변에 안전펜스 설치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경고 안내문 부착 및 안전 교육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28001"/>
                  </a:ext>
                </a:extLst>
              </a:tr>
              <a:tr h="28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김유신 과장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5069"/>
                  </a:ext>
                </a:extLst>
              </a:tr>
              <a:tr h="28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조치결과 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n w="0"/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아차사고</a:t>
                      </a:r>
                      <a:r>
                        <a:rPr lang="ko-KR" altLang="en-US" sz="1000" b="0" dirty="0">
                          <a:ln w="0"/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 조치결과보고서</a:t>
                      </a:r>
                      <a:r>
                        <a:rPr kumimoji="1" lang="en-US" altLang="ko-KR" sz="1000" b="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.pdf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완료일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019384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811197-148A-48E4-9FD5-237BF706A33A}"/>
              </a:ext>
            </a:extLst>
          </p:cNvPr>
          <p:cNvSpPr/>
          <p:nvPr/>
        </p:nvSpPr>
        <p:spPr bwMode="auto">
          <a:xfrm>
            <a:off x="2291872" y="5253358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찾기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FC70A6-9C9E-4109-B317-44604A21BD9D}"/>
              </a:ext>
            </a:extLst>
          </p:cNvPr>
          <p:cNvSpPr/>
          <p:nvPr/>
        </p:nvSpPr>
        <p:spPr bwMode="auto">
          <a:xfrm>
            <a:off x="2291872" y="5549897"/>
            <a:ext cx="3744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C:\\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안건보건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\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재해관리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\</a:t>
            </a:r>
            <a:r>
              <a:rPr lang="ko-KR" altLang="en-US" dirty="0" err="1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아차사고</a:t>
            </a: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조치결과보고서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.pdf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004E12-5068-4CB8-B946-FC24CDBA4BDE}"/>
              </a:ext>
            </a:extLst>
          </p:cNvPr>
          <p:cNvSpPr/>
          <p:nvPr/>
        </p:nvSpPr>
        <p:spPr bwMode="auto">
          <a:xfrm>
            <a:off x="1586400" y="1454166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검토일 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9BCCEB-A3A3-4FA9-BA57-35A691ED5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085" y="1426305"/>
            <a:ext cx="2484000" cy="27965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E6E4F9-577B-4007-B5EA-75D006FD733D}"/>
              </a:ext>
            </a:extLst>
          </p:cNvPr>
          <p:cNvSpPr/>
          <p:nvPr/>
        </p:nvSpPr>
        <p:spPr bwMode="auto">
          <a:xfrm>
            <a:off x="2823756" y="1455174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2FF65C-01C9-4278-9B0A-2908EDF5E38E}"/>
              </a:ext>
            </a:extLst>
          </p:cNvPr>
          <p:cNvSpPr/>
          <p:nvPr/>
        </p:nvSpPr>
        <p:spPr bwMode="auto">
          <a:xfrm>
            <a:off x="4123980" y="1455174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1CCF2B1-F281-4D94-9A85-8DD24A215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64" y="1454167"/>
            <a:ext cx="252000" cy="21724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C7F8D1-8EBC-4DF8-BE60-C327566853AD}"/>
              </a:ext>
            </a:extLst>
          </p:cNvPr>
          <p:cNvSpPr/>
          <p:nvPr/>
        </p:nvSpPr>
        <p:spPr bwMode="auto">
          <a:xfrm>
            <a:off x="5735232" y="1447581"/>
            <a:ext cx="2556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◎전체 ○</a:t>
            </a:r>
            <a:r>
              <a:rPr kumimoji="1" lang="ko-KR" altLang="en-US" sz="1000" dirty="0" err="1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미조치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○미완료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91CA775-5893-42F3-8F59-1B1196CD6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931" y="4502069"/>
            <a:ext cx="180000" cy="18719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484779" y="637080"/>
            <a:ext cx="4845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적용 테이블 </a:t>
            </a:r>
            <a:r>
              <a:rPr lang="en-US" altLang="ko-KR" sz="1000" dirty="0" smtClean="0"/>
              <a:t>– </a:t>
            </a:r>
            <a:r>
              <a:rPr lang="en-US" altLang="ko-KR" sz="1000" dirty="0"/>
              <a:t>C : </a:t>
            </a:r>
            <a:r>
              <a:rPr lang="en-US" altLang="ko-KR" sz="1000" dirty="0" smtClean="0"/>
              <a:t>tsp04110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704064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884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재해관리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아차사고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289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111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250D96F-D4B7-4AB7-B8AF-A0C9B0BF2957}"/>
              </a:ext>
            </a:extLst>
          </p:cNvPr>
          <p:cNvSpPr/>
          <p:nvPr/>
        </p:nvSpPr>
        <p:spPr bwMode="auto">
          <a:xfrm>
            <a:off x="9508889" y="5525871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 smtClean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15" name="직사각형 2">
            <a:extLst>
              <a:ext uri="{FF2B5EF4-FFF2-40B4-BE49-F238E27FC236}">
                <a16:creationId xmlns:a16="http://schemas.microsoft.com/office/drawing/2014/main" id="{54A2FC23-C04E-409D-B44B-DD9081C6E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6068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111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8C9D84-41D3-4429-9F1F-004A4ADE462B}"/>
              </a:ext>
            </a:extLst>
          </p:cNvPr>
          <p:cNvSpPr/>
          <p:nvPr/>
        </p:nvSpPr>
        <p:spPr bwMode="auto">
          <a:xfrm>
            <a:off x="1585914" y="1745416"/>
            <a:ext cx="9020175" cy="4208960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A3A799DC-5E73-49BE-A152-BC0EF733A327}"/>
              </a:ext>
            </a:extLst>
          </p:cNvPr>
          <p:cNvGraphicFramePr>
            <a:graphicFrameLocks noGrp="1"/>
          </p:cNvGraphicFramePr>
          <p:nvPr/>
        </p:nvGraphicFramePr>
        <p:xfrm>
          <a:off x="2007296" y="1895917"/>
          <a:ext cx="8117280" cy="3105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2648704">
                  <a:extLst>
                    <a:ext uri="{9D8B030D-6E8A-4147-A177-3AD203B41FA5}">
                      <a16:colId xmlns:a16="http://schemas.microsoft.com/office/drawing/2014/main" val="172166411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545521814"/>
                    </a:ext>
                  </a:extLst>
                </a:gridCol>
                <a:gridCol w="2588576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28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아차사고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발생일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협력사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발생자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하나공업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홍길동 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28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발생위치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공장 창고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사내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발생자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이순신 대리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강감찬 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27017"/>
                  </a:ext>
                </a:extLst>
              </a:tr>
              <a:tr h="28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아차사고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창고의 재료에 부딪쳐 넘어짐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115022"/>
                  </a:ext>
                </a:extLst>
              </a:tr>
              <a:tr h="28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아차사고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n w="0"/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아차사고</a:t>
                      </a:r>
                      <a:r>
                        <a:rPr lang="ko-KR" altLang="en-US" sz="1000" b="0" dirty="0">
                          <a:ln w="0"/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 넘어짐 위험 사진</a:t>
                      </a:r>
                      <a:r>
                        <a:rPr kumimoji="1" lang="en-US" altLang="ko-KR" sz="1000" b="0" i="0" u="none" strike="noStrike" normalizeH="0" baseline="0" dirty="0">
                          <a:ln w="0"/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.jpg</a:t>
                      </a:r>
                      <a:endParaRPr lang="ko-KR" altLang="en-US" sz="1000" b="0" dirty="0">
                        <a:solidFill>
                          <a:srgbClr val="FF0000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571144"/>
                  </a:ext>
                </a:extLst>
              </a:tr>
              <a:tr h="516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아차사고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공장 창고의 쌓아 놓은 재료에 부딪쳐서 넘어졌었나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다친 곳은 없음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재발방지 대책이 필요함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22104"/>
                  </a:ext>
                </a:extLst>
              </a:tr>
              <a:tr h="306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조치필요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◎ 조치 필요 ○ 조치 불필요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231895"/>
                  </a:ext>
                </a:extLst>
              </a:tr>
              <a:tr h="28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재발방지대책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재료 주변에 안전펜스 설치 및 경고 안내문 부착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44410"/>
                  </a:ext>
                </a:extLst>
              </a:tr>
              <a:tr h="28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재발방지조치결과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재료 주변에 안전펜스 설치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경고 안내문 부착 및 안전 교육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28001"/>
                  </a:ext>
                </a:extLst>
              </a:tr>
              <a:tr h="28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김유신 과장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5069"/>
                  </a:ext>
                </a:extLst>
              </a:tr>
              <a:tr h="28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조치결과 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n w="0"/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아차사고</a:t>
                      </a:r>
                      <a:r>
                        <a:rPr lang="ko-KR" altLang="en-US" sz="1000" b="0" dirty="0">
                          <a:ln w="0"/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 조치결과보고서</a:t>
                      </a:r>
                      <a:r>
                        <a:rPr kumimoji="1" lang="en-US" altLang="ko-KR" sz="1000" b="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.pdf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완료일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019384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811197-148A-48E4-9FD5-237BF706A33A}"/>
              </a:ext>
            </a:extLst>
          </p:cNvPr>
          <p:cNvSpPr/>
          <p:nvPr/>
        </p:nvSpPr>
        <p:spPr bwMode="auto">
          <a:xfrm>
            <a:off x="2291872" y="5253358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찾기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FC70A6-9C9E-4109-B317-44604A21BD9D}"/>
              </a:ext>
            </a:extLst>
          </p:cNvPr>
          <p:cNvSpPr/>
          <p:nvPr/>
        </p:nvSpPr>
        <p:spPr bwMode="auto">
          <a:xfrm>
            <a:off x="2291872" y="5549897"/>
            <a:ext cx="3744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C:\\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안건보건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\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재해관리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\</a:t>
            </a:r>
            <a:r>
              <a:rPr lang="ko-KR" altLang="en-US" dirty="0" err="1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아차사고</a:t>
            </a: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조치결과보고서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.pdf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004E12-5068-4CB8-B946-FC24CDBA4BDE}"/>
              </a:ext>
            </a:extLst>
          </p:cNvPr>
          <p:cNvSpPr/>
          <p:nvPr/>
        </p:nvSpPr>
        <p:spPr bwMode="auto">
          <a:xfrm>
            <a:off x="1586400" y="1454166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검토일 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9BCCEB-A3A3-4FA9-BA57-35A691ED5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085" y="1426305"/>
            <a:ext cx="2484000" cy="27965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E6E4F9-577B-4007-B5EA-75D006FD733D}"/>
              </a:ext>
            </a:extLst>
          </p:cNvPr>
          <p:cNvSpPr/>
          <p:nvPr/>
        </p:nvSpPr>
        <p:spPr bwMode="auto">
          <a:xfrm>
            <a:off x="2823756" y="1455174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2FF65C-01C9-4278-9B0A-2908EDF5E38E}"/>
              </a:ext>
            </a:extLst>
          </p:cNvPr>
          <p:cNvSpPr/>
          <p:nvPr/>
        </p:nvSpPr>
        <p:spPr bwMode="auto">
          <a:xfrm>
            <a:off x="4123980" y="1455174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1CCF2B1-F281-4D94-9A85-8DD24A215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64" y="1454167"/>
            <a:ext cx="252000" cy="21724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C7F8D1-8EBC-4DF8-BE60-C327566853AD}"/>
              </a:ext>
            </a:extLst>
          </p:cNvPr>
          <p:cNvSpPr/>
          <p:nvPr/>
        </p:nvSpPr>
        <p:spPr bwMode="auto">
          <a:xfrm>
            <a:off x="5735232" y="1447581"/>
            <a:ext cx="2556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◎전체 ○</a:t>
            </a:r>
            <a:r>
              <a:rPr kumimoji="1" lang="ko-KR" altLang="en-US" sz="1000" dirty="0" err="1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미조치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○미완료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91CA775-5893-42F3-8F59-1B1196CD6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931" y="4502069"/>
            <a:ext cx="180000" cy="18719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484779" y="637080"/>
            <a:ext cx="4845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적용 테이블 </a:t>
            </a:r>
            <a:r>
              <a:rPr lang="en-US" altLang="ko-KR" sz="1000" dirty="0" smtClean="0"/>
              <a:t>– R : tsp04110,   U : tsp04110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2751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4939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안전보건활동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협의체활동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산업안전보건위원회</a:t>
            </a:r>
          </a:p>
        </p:txBody>
      </p:sp>
      <p:sp>
        <p:nvSpPr>
          <p:cNvPr id="51" name="직사각형 2">
            <a:extLst>
              <a:ext uri="{FF2B5EF4-FFF2-40B4-BE49-F238E27FC236}">
                <a16:creationId xmlns:a16="http://schemas.microsoft.com/office/drawing/2014/main" id="{EF7D06E7-9D0E-4E96-B847-88FFBE330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622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454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B51C71-F40E-42DA-873B-95C8DB96F779}"/>
              </a:ext>
            </a:extLst>
          </p:cNvPr>
          <p:cNvSpPr/>
          <p:nvPr/>
        </p:nvSpPr>
        <p:spPr bwMode="auto">
          <a:xfrm>
            <a:off x="505746" y="1144136"/>
            <a:ext cx="1368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산업안전보건위원회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F3FF51-B261-44D6-B3E1-DFCDC46F23AD}"/>
              </a:ext>
            </a:extLst>
          </p:cNvPr>
          <p:cNvCxnSpPr>
            <a:cxnSpLocks/>
          </p:cNvCxnSpPr>
          <p:nvPr/>
        </p:nvCxnSpPr>
        <p:spPr bwMode="auto">
          <a:xfrm>
            <a:off x="505746" y="1367138"/>
            <a:ext cx="901968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03A7A-4BCE-43B2-9085-4A76AAC9AE57}"/>
              </a:ext>
            </a:extLst>
          </p:cNvPr>
          <p:cNvSpPr/>
          <p:nvPr/>
        </p:nvSpPr>
        <p:spPr bwMode="auto">
          <a:xfrm>
            <a:off x="1874846" y="1144136"/>
            <a:ext cx="1368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산업안전협의체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983F052-5DCD-4018-8723-63D2F58DF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302" y="1456901"/>
            <a:ext cx="252000" cy="21724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6EDF2F-4100-4B06-A73F-54CF648818EB}"/>
              </a:ext>
            </a:extLst>
          </p:cNvPr>
          <p:cNvSpPr/>
          <p:nvPr/>
        </p:nvSpPr>
        <p:spPr bwMode="auto">
          <a:xfrm>
            <a:off x="505746" y="1449296"/>
            <a:ext cx="684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년도  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7BDFA9-8DDC-426E-8808-4D2F102A6000}"/>
              </a:ext>
            </a:extLst>
          </p:cNvPr>
          <p:cNvSpPr/>
          <p:nvPr/>
        </p:nvSpPr>
        <p:spPr bwMode="auto">
          <a:xfrm>
            <a:off x="2057534" y="1452101"/>
            <a:ext cx="1080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2022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 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01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A02D92-A468-4397-9F3D-393EB386085C}"/>
              </a:ext>
            </a:extLst>
          </p:cNvPr>
          <p:cNvSpPr/>
          <p:nvPr/>
        </p:nvSpPr>
        <p:spPr bwMode="auto">
          <a:xfrm>
            <a:off x="3239214" y="1144136"/>
            <a:ext cx="1368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노사협의체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EA7729-3BC5-4390-B714-A5509AEEEACD}"/>
              </a:ext>
            </a:extLst>
          </p:cNvPr>
          <p:cNvSpPr/>
          <p:nvPr/>
        </p:nvSpPr>
        <p:spPr bwMode="auto">
          <a:xfrm>
            <a:off x="1293118" y="1444776"/>
            <a:ext cx="684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월  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5" name="표 5">
            <a:extLst>
              <a:ext uri="{FF2B5EF4-FFF2-40B4-BE49-F238E27FC236}">
                <a16:creationId xmlns:a16="http://schemas.microsoft.com/office/drawing/2014/main" id="{6F385013-10F2-4064-9933-F258DA7C88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3504" y="1865673"/>
          <a:ext cx="8047082" cy="270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058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4689984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901920">
                  <a:extLst>
                    <a:ext uri="{9D8B030D-6E8A-4147-A177-3AD203B41FA5}">
                      <a16:colId xmlns:a16="http://schemas.microsoft.com/office/drawing/2014/main" val="1765384837"/>
                    </a:ext>
                  </a:extLst>
                </a:gridCol>
                <a:gridCol w="661408">
                  <a:extLst>
                    <a:ext uri="{9D8B030D-6E8A-4147-A177-3AD203B41FA5}">
                      <a16:colId xmlns:a16="http://schemas.microsoft.com/office/drawing/2014/main" val="3256348739"/>
                    </a:ext>
                  </a:extLst>
                </a:gridCol>
                <a:gridCol w="968712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194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회의록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개선조치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완료일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21-01-10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2022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</a:t>
                      </a:r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산업안전보건위원회 회의록</a:t>
                      </a:r>
                      <a:r>
                        <a:rPr kumimoji="1" lang="en-US" altLang="ko-KR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.docx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Y / 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21-01-20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21-01-10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2022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</a:t>
                      </a:r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산업안전보건위원회 회의록</a:t>
                      </a:r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조치결과</a:t>
                      </a:r>
                      <a:r>
                        <a:rPr kumimoji="1" lang="en-US" altLang="ko-KR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.docx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Y / 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21-01-20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27017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2210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44410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130896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5069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4C636C-C47B-4C6C-8135-62E1C9D09AD4}"/>
              </a:ext>
            </a:extLst>
          </p:cNvPr>
          <p:cNvSpPr/>
          <p:nvPr/>
        </p:nvSpPr>
        <p:spPr bwMode="auto">
          <a:xfrm rot="5400000">
            <a:off x="7801922" y="3141350"/>
            <a:ext cx="2268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◀                                                     ▶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7" name="표 5">
            <a:extLst>
              <a:ext uri="{FF2B5EF4-FFF2-40B4-BE49-F238E27FC236}">
                <a16:creationId xmlns:a16="http://schemas.microsoft.com/office/drawing/2014/main" id="{3C20B2F8-CEFA-4B9F-AC6B-7E92789882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6007" y="5080468"/>
          <a:ext cx="8047079" cy="79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56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4689984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901920">
                  <a:extLst>
                    <a:ext uri="{9D8B030D-6E8A-4147-A177-3AD203B41FA5}">
                      <a16:colId xmlns:a16="http://schemas.microsoft.com/office/drawing/2014/main" val="2311127578"/>
                    </a:ext>
                  </a:extLst>
                </a:gridCol>
                <a:gridCol w="661408">
                  <a:extLst>
                    <a:ext uri="{9D8B030D-6E8A-4147-A177-3AD203B41FA5}">
                      <a16:colId xmlns:a16="http://schemas.microsoft.com/office/drawing/2014/main" val="1581309262"/>
                    </a:ext>
                  </a:extLst>
                </a:gridCol>
                <a:gridCol w="961211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194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개최일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*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회의록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개선조치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완료일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21-01-10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2022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</a:t>
                      </a:r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산업안전보건위원회 회의록</a:t>
                      </a:r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조치결과</a:t>
                      </a:r>
                      <a:r>
                        <a:rPr kumimoji="1" lang="en-US" altLang="ko-KR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.docx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Y / 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8DBD17E-2301-48F8-8621-71B5686D0D5C}"/>
              </a:ext>
            </a:extLst>
          </p:cNvPr>
          <p:cNvSpPr/>
          <p:nvPr/>
        </p:nvSpPr>
        <p:spPr bwMode="auto">
          <a:xfrm>
            <a:off x="7721106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B0F6F77-24EF-46D2-93D2-BAD22C9708FA}"/>
              </a:ext>
            </a:extLst>
          </p:cNvPr>
          <p:cNvSpPr/>
          <p:nvPr/>
        </p:nvSpPr>
        <p:spPr bwMode="auto">
          <a:xfrm>
            <a:off x="6999570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추가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DBBDE0B-0CC3-4A23-A84A-4BEB94DA956F}"/>
              </a:ext>
            </a:extLst>
          </p:cNvPr>
          <p:cNvSpPr/>
          <p:nvPr/>
        </p:nvSpPr>
        <p:spPr bwMode="auto">
          <a:xfrm>
            <a:off x="8416987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E728CF-DA7C-473E-99FB-93A9AB7647E7}"/>
              </a:ext>
            </a:extLst>
          </p:cNvPr>
          <p:cNvSpPr/>
          <p:nvPr/>
        </p:nvSpPr>
        <p:spPr bwMode="auto">
          <a:xfrm>
            <a:off x="1046898" y="5918760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찾기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E9E6FB-F2C8-4BDD-B32F-6F99103310F1}"/>
              </a:ext>
            </a:extLst>
          </p:cNvPr>
          <p:cNvSpPr/>
          <p:nvPr/>
        </p:nvSpPr>
        <p:spPr bwMode="auto">
          <a:xfrm>
            <a:off x="2150161" y="5918760"/>
            <a:ext cx="4500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</a:t>
            </a:r>
            <a:r>
              <a:rPr kumimoji="1" lang="en-US" altLang="ko-KR" sz="1000" dirty="0" smtClean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:\</a:t>
            </a:r>
            <a:r>
              <a:rPr kumimoji="1" lang="ko-KR" altLang="en-US" sz="1000" dirty="0" smtClean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안전보건활동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\</a:t>
            </a:r>
            <a:r>
              <a:rPr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2022</a:t>
            </a: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 </a:t>
            </a:r>
            <a:r>
              <a:rPr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월 산업안전보건위원회 회의록</a:t>
            </a:r>
            <a:r>
              <a:rPr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</a:t>
            </a: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조치결과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.docx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6427296-7DE9-4C25-81A5-54B2DB068646}"/>
              </a:ext>
            </a:extLst>
          </p:cNvPr>
          <p:cNvSpPr/>
          <p:nvPr/>
        </p:nvSpPr>
        <p:spPr bwMode="auto">
          <a:xfrm>
            <a:off x="505260" y="1745416"/>
            <a:ext cx="9020175" cy="3006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25337AF-F3C1-4BFD-A63A-0E1FB9D7417B}"/>
              </a:ext>
            </a:extLst>
          </p:cNvPr>
          <p:cNvSpPr/>
          <p:nvPr/>
        </p:nvSpPr>
        <p:spPr bwMode="auto">
          <a:xfrm>
            <a:off x="505260" y="4872073"/>
            <a:ext cx="9020175" cy="144307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84779" y="637080"/>
            <a:ext cx="244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적용 테이블 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: tsp03210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9736523" y="1360136"/>
            <a:ext cx="2128750" cy="5160831"/>
          </a:xfrm>
          <a:prstGeom prst="rect">
            <a:avLst/>
          </a:prstGeom>
          <a:noFill/>
        </p:spPr>
        <p:txBody>
          <a:bodyPr wrap="square" tIns="36000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행 클릭 시 아래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번 폼으로 선택한 데이터 내용을 나타냄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파일 찾기 버튼 클릭 시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첨부할 파일 선택 기능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추가 버튼 클릭 시 아래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번 폼에 작성한 내용 </a:t>
            </a:r>
            <a:r>
              <a:rPr lang="en-US" altLang="ko-KR" sz="1100" dirty="0" smtClean="0"/>
              <a:t>Insert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수정 버튼 클릭 시 아래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번 폼에 작성한 내용 </a:t>
            </a:r>
            <a:r>
              <a:rPr lang="en-US" altLang="ko-KR" sz="1100" dirty="0"/>
              <a:t>U</a:t>
            </a:r>
            <a:r>
              <a:rPr lang="en-US" altLang="ko-KR" sz="1100" dirty="0" smtClean="0"/>
              <a:t>pdate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삭제 버튼 클릭 시 아래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번 폼 항목 </a:t>
            </a:r>
            <a:r>
              <a:rPr lang="en-US" altLang="ko-KR" sz="1100" dirty="0" smtClean="0"/>
              <a:t>Delete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조회 버튼 클릭 시 선택 입력된 년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월에 해당하는 데이터 조회 </a:t>
            </a:r>
            <a:r>
              <a:rPr lang="en-US" altLang="ko-KR" sz="1100" dirty="0" smtClean="0"/>
              <a:t>Select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* </a:t>
            </a:r>
            <a:r>
              <a:rPr lang="ko-KR" altLang="en-US" sz="1100" dirty="0" smtClean="0"/>
              <a:t>년도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월은 </a:t>
            </a:r>
            <a:r>
              <a:rPr lang="en-US" altLang="ko-KR" sz="1100" dirty="0" smtClean="0"/>
              <a:t>combo box (</a:t>
            </a:r>
            <a:r>
              <a:rPr lang="ko-KR" altLang="en-US" sz="1100" dirty="0" smtClean="0"/>
              <a:t>선택 옵션 사용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아래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번 폼에 개최일 </a:t>
            </a:r>
            <a:r>
              <a:rPr lang="ko-KR" altLang="en-US" sz="1100" dirty="0" err="1" smtClean="0"/>
              <a:t>필수값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추가시</a:t>
            </a:r>
            <a:r>
              <a:rPr lang="ko-KR" altLang="en-US" sz="1100" dirty="0" smtClean="0"/>
              <a:t> 필수 항목이며 수정은 불가능하게 읽기전용으로 적용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35" name="타원 34"/>
          <p:cNvSpPr/>
          <p:nvPr/>
        </p:nvSpPr>
        <p:spPr>
          <a:xfrm>
            <a:off x="752154" y="2617711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54924" y="5421868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748258" y="5934487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9112868" y="5934487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776602" y="5941935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830562" y="5707947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07070" y="1470415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5486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E9B58-58B3-6191-21D5-2CDFDAEE8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강예찬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827673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6216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매뉴얼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(SOP)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2">
            <a:extLst>
              <a:ext uri="{FF2B5EF4-FFF2-40B4-BE49-F238E27FC236}">
                <a16:creationId xmlns:a16="http://schemas.microsoft.com/office/drawing/2014/main" id="{EF7D06E7-9D0E-4E96-B847-88FFBE330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901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509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983F052-5DCD-4018-8723-63D2F58DF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50" y="1452381"/>
            <a:ext cx="252000" cy="21724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6EDF2F-4100-4B06-A73F-54CF648818EB}"/>
              </a:ext>
            </a:extLst>
          </p:cNvPr>
          <p:cNvSpPr/>
          <p:nvPr/>
        </p:nvSpPr>
        <p:spPr bwMode="auto">
          <a:xfrm>
            <a:off x="771758" y="1444776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년도         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AF70C1D-941F-44A7-B4D3-9DF5055BD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50" y="1452381"/>
            <a:ext cx="252000" cy="21724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EA6B64-1C27-4682-A3DB-57414BDF0840}"/>
              </a:ext>
            </a:extLst>
          </p:cNvPr>
          <p:cNvSpPr/>
          <p:nvPr/>
        </p:nvSpPr>
        <p:spPr bwMode="auto">
          <a:xfrm>
            <a:off x="771758" y="1444776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 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9788B0-213A-4882-8870-902E40C811E9}"/>
              </a:ext>
            </a:extLst>
          </p:cNvPr>
          <p:cNvSpPr/>
          <p:nvPr/>
        </p:nvSpPr>
        <p:spPr bwMode="auto">
          <a:xfrm>
            <a:off x="1796238" y="1447581"/>
            <a:ext cx="2124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5" name="표 5">
            <a:extLst>
              <a:ext uri="{FF2B5EF4-FFF2-40B4-BE49-F238E27FC236}">
                <a16:creationId xmlns:a16="http://schemas.microsoft.com/office/drawing/2014/main" id="{90288CF4-271B-423D-96C8-9A2AAF197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896176"/>
              </p:ext>
            </p:extLst>
          </p:nvPr>
        </p:nvGraphicFramePr>
        <p:xfrm>
          <a:off x="1269516" y="1865673"/>
          <a:ext cx="8047078" cy="2543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058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933223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6288797">
                  <a:extLst>
                    <a:ext uri="{9D8B030D-6E8A-4147-A177-3AD203B41FA5}">
                      <a16:colId xmlns:a16="http://schemas.microsoft.com/office/drawing/2014/main" val="705424373"/>
                    </a:ext>
                  </a:extLst>
                </a:gridCol>
              </a:tblGrid>
              <a:tr h="194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작업 매뉴얼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홍길동 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위험성평가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_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절차서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.docx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27017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2210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44410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130896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5069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B8EED9-6CD3-4541-BAB9-7C95062B10E3}"/>
              </a:ext>
            </a:extLst>
          </p:cNvPr>
          <p:cNvSpPr/>
          <p:nvPr/>
        </p:nvSpPr>
        <p:spPr bwMode="auto">
          <a:xfrm rot="5400000">
            <a:off x="8067934" y="3141350"/>
            <a:ext cx="2268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◀                                                     ▶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7" name="표 5">
            <a:extLst>
              <a:ext uri="{FF2B5EF4-FFF2-40B4-BE49-F238E27FC236}">
                <a16:creationId xmlns:a16="http://schemas.microsoft.com/office/drawing/2014/main" id="{041D0B3E-1F41-4559-81B8-8C05CC384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930006"/>
              </p:ext>
            </p:extLst>
          </p:nvPr>
        </p:nvGraphicFramePr>
        <p:xfrm>
          <a:off x="1262018" y="5080468"/>
          <a:ext cx="8047078" cy="633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56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925725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6288797">
                  <a:extLst>
                    <a:ext uri="{9D8B030D-6E8A-4147-A177-3AD203B41FA5}">
                      <a16:colId xmlns:a16="http://schemas.microsoft.com/office/drawing/2014/main" val="705424373"/>
                    </a:ext>
                  </a:extLst>
                </a:gridCol>
              </a:tblGrid>
              <a:tr h="194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작업 매뉴얼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홍길동 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위험성평가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_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절차서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.docx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FEAB94C-94A5-4E5C-AAFA-571C6A1D3CF2}"/>
              </a:ext>
            </a:extLst>
          </p:cNvPr>
          <p:cNvSpPr/>
          <p:nvPr/>
        </p:nvSpPr>
        <p:spPr bwMode="auto">
          <a:xfrm>
            <a:off x="7902854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48E8704-4E24-4F7F-97C2-F9896E7CACB7}"/>
              </a:ext>
            </a:extLst>
          </p:cNvPr>
          <p:cNvSpPr/>
          <p:nvPr/>
        </p:nvSpPr>
        <p:spPr bwMode="auto">
          <a:xfrm>
            <a:off x="7085198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추가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AF6142F-14AF-4FE7-A499-2194CABFAA19}"/>
              </a:ext>
            </a:extLst>
          </p:cNvPr>
          <p:cNvSpPr/>
          <p:nvPr/>
        </p:nvSpPr>
        <p:spPr bwMode="auto">
          <a:xfrm>
            <a:off x="8682999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127576B-DBF3-45E5-86B5-A2868D4BC77C}"/>
              </a:ext>
            </a:extLst>
          </p:cNvPr>
          <p:cNvSpPr/>
          <p:nvPr/>
        </p:nvSpPr>
        <p:spPr bwMode="auto">
          <a:xfrm>
            <a:off x="1337308" y="5894248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찾기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6B864AA-305B-46F8-BE65-FB4C217BECAC}"/>
              </a:ext>
            </a:extLst>
          </p:cNvPr>
          <p:cNvSpPr/>
          <p:nvPr/>
        </p:nvSpPr>
        <p:spPr bwMode="auto">
          <a:xfrm>
            <a:off x="2416173" y="5918760"/>
            <a:ext cx="4212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C:\\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문사관리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\</a:t>
            </a: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위험성평가</a:t>
            </a:r>
            <a:r>
              <a:rPr lang="en-US" altLang="ko-KR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</a:t>
            </a: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절차서</a:t>
            </a:r>
            <a:r>
              <a:rPr lang="en-US" altLang="ko-KR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.docx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17EABD-8852-488F-BB79-03E5042E93DE}"/>
              </a:ext>
            </a:extLst>
          </p:cNvPr>
          <p:cNvSpPr/>
          <p:nvPr/>
        </p:nvSpPr>
        <p:spPr bwMode="auto">
          <a:xfrm>
            <a:off x="771272" y="1745416"/>
            <a:ext cx="9020175" cy="3006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BDFCB1-2237-493F-9E32-8CC61FBAEDE4}"/>
              </a:ext>
            </a:extLst>
          </p:cNvPr>
          <p:cNvSpPr/>
          <p:nvPr/>
        </p:nvSpPr>
        <p:spPr bwMode="auto">
          <a:xfrm>
            <a:off x="771272" y="4872073"/>
            <a:ext cx="9020175" cy="144307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84779" y="637080"/>
            <a:ext cx="4845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적용 테이블 </a:t>
            </a:r>
            <a:r>
              <a:rPr lang="en-US" altLang="ko-KR" sz="1000" dirty="0" smtClean="0"/>
              <a:t>– C : tsp05220  R : tsp05220,tsp06210   U : tsp05220   D : tsp05220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9783101" y="1736847"/>
            <a:ext cx="2120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아래에 위치한 폼에 데이터 입력 후 추가 버튼 클릭 시 추가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리스트 클릭 시 해당 항목 데이터가 아래에 위치한 폼에 데이터 도출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입력란 수정 후 수정 버튼 클릭 시 해당 데이터 수정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리스트 클릭 시 해당 항목 데이터가 아래에 위치한 폼에 데이터 도출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자동 입력된 후 삭제 버튼 클릭 시 해당 데이터 삭제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4. </a:t>
            </a:r>
            <a:r>
              <a:rPr lang="ko-KR" altLang="en-US" sz="1000" dirty="0" smtClean="0"/>
              <a:t>리스트 더블클릭 </a:t>
            </a:r>
            <a:r>
              <a:rPr lang="ko-KR" altLang="en-US" sz="1000" dirty="0"/>
              <a:t>시 상세내용 팝업 표출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170462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106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재해관리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재해발생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9731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500E43-BB82-45D1-9AD6-821E98488CAB}"/>
              </a:ext>
            </a:extLst>
          </p:cNvPr>
          <p:cNvSpPr/>
          <p:nvPr/>
        </p:nvSpPr>
        <p:spPr bwMode="auto">
          <a:xfrm>
            <a:off x="1586400" y="1454166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발생일 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8" name="표 5">
            <a:extLst>
              <a:ext uri="{FF2B5EF4-FFF2-40B4-BE49-F238E27FC236}">
                <a16:creationId xmlns:a16="http://schemas.microsoft.com/office/drawing/2014/main" id="{D031FBE5-FDF5-4462-B350-FFBB68F72348}"/>
              </a:ext>
            </a:extLst>
          </p:cNvPr>
          <p:cNvGraphicFramePr>
            <a:graphicFrameLocks noGrp="1"/>
          </p:cNvGraphicFramePr>
          <p:nvPr/>
        </p:nvGraphicFramePr>
        <p:xfrm>
          <a:off x="1585914" y="1744663"/>
          <a:ext cx="9010536" cy="269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0">
                  <a:extLst>
                    <a:ext uri="{9D8B030D-6E8A-4147-A177-3AD203B41FA5}">
                      <a16:colId xmlns:a16="http://schemas.microsoft.com/office/drawing/2014/main" val="4067014615"/>
                    </a:ext>
                  </a:extLst>
                </a:gridCol>
                <a:gridCol w="896216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2914782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2881218">
                  <a:extLst>
                    <a:ext uri="{9D8B030D-6E8A-4147-A177-3AD203B41FA5}">
                      <a16:colId xmlns:a16="http://schemas.microsoft.com/office/drawing/2014/main" val="17216641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4552181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2632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재해 발생일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시정지시일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재해 발생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재발방지대책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완료일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4308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창고의 재료에 부딪쳐 넘어짐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재료 주변에 안전펜스 설치 및 경고 안내문 부착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39990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27017"/>
                  </a:ext>
                </a:extLst>
              </a:tr>
              <a:tr h="39990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22104"/>
                  </a:ext>
                </a:extLst>
              </a:tr>
              <a:tr h="39990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44410"/>
                  </a:ext>
                </a:extLst>
              </a:tr>
              <a:tr h="39990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130896"/>
                  </a:ext>
                </a:extLst>
              </a:tr>
              <a:tr h="39990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5069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5E92D05A-399C-4927-A164-BC4DEDD44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085" y="1426305"/>
            <a:ext cx="2484000" cy="27965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A261BE39-9637-4F1F-91B9-706AC6836977}"/>
              </a:ext>
            </a:extLst>
          </p:cNvPr>
          <p:cNvSpPr/>
          <p:nvPr/>
        </p:nvSpPr>
        <p:spPr bwMode="auto">
          <a:xfrm>
            <a:off x="2823756" y="1455174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F0D8D18-076D-4879-9EA9-D95A3E6FA8C1}"/>
              </a:ext>
            </a:extLst>
          </p:cNvPr>
          <p:cNvSpPr/>
          <p:nvPr/>
        </p:nvSpPr>
        <p:spPr bwMode="auto">
          <a:xfrm>
            <a:off x="4123980" y="1455174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직사각형 1">
            <a:extLst>
              <a:ext uri="{FF2B5EF4-FFF2-40B4-BE49-F238E27FC236}">
                <a16:creationId xmlns:a16="http://schemas.microsoft.com/office/drawing/2014/main" id="{5C9573D3-6D8A-47AD-A6BF-D821164FE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108" y="2166313"/>
            <a:ext cx="288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1E93595-43A6-4A26-855E-78533E0B65A5}"/>
              </a:ext>
            </a:extLst>
          </p:cNvPr>
          <p:cNvSpPr/>
          <p:nvPr/>
        </p:nvSpPr>
        <p:spPr bwMode="auto">
          <a:xfrm>
            <a:off x="9282784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32E192C-83EE-450B-9A60-C5661E283987}"/>
              </a:ext>
            </a:extLst>
          </p:cNvPr>
          <p:cNvSpPr/>
          <p:nvPr/>
        </p:nvSpPr>
        <p:spPr bwMode="auto">
          <a:xfrm>
            <a:off x="8561248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추가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250D96F-D4B7-4AB7-B8AF-A0C9B0BF2957}"/>
              </a:ext>
            </a:extLst>
          </p:cNvPr>
          <p:cNvSpPr/>
          <p:nvPr/>
        </p:nvSpPr>
        <p:spPr bwMode="auto">
          <a:xfrm>
            <a:off x="10004320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35" name="직사각형 2">
            <a:extLst>
              <a:ext uri="{FF2B5EF4-FFF2-40B4-BE49-F238E27FC236}">
                <a16:creationId xmlns:a16="http://schemas.microsoft.com/office/drawing/2014/main" id="{B0566C54-9110-4000-98B0-473C7F285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6068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4E28440-EEC7-4693-99A7-D85D3A612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64" y="1454167"/>
            <a:ext cx="252000" cy="21724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35A2C0-B28A-48E6-B2C4-B6F5251539A4}"/>
              </a:ext>
            </a:extLst>
          </p:cNvPr>
          <p:cNvSpPr/>
          <p:nvPr/>
        </p:nvSpPr>
        <p:spPr bwMode="auto">
          <a:xfrm>
            <a:off x="5735232" y="1447581"/>
            <a:ext cx="2556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◎전체 ○</a:t>
            </a:r>
            <a:r>
              <a:rPr kumimoji="1" lang="ko-KR" altLang="en-US" sz="1000" dirty="0" err="1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미조치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○미완료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84779" y="637080"/>
            <a:ext cx="4845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적용 테이블 </a:t>
            </a:r>
            <a:r>
              <a:rPr lang="en-US" altLang="ko-KR" sz="1000" dirty="0" smtClean="0"/>
              <a:t>– R : tsp04120  D : tsp04120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1585914" y="4572000"/>
            <a:ext cx="9019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추가 버튼 클릭 시 추가 팝업 표출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체크박스 선택 후 수정 버튼 클릭 시 해당 리스트 수정 팝업 표출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체크박스 선택 후 삭제 버튼 클릭 시 해당 리스트 삭제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리스트 더블 클릭 시 해당 리스트 상세내용 팝업 표출</a:t>
            </a:r>
            <a:endParaRPr lang="en-US" altLang="ko-KR" sz="1000" dirty="0" smtClean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620454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884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재해관리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재해발생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9731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211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250D96F-D4B7-4AB7-B8AF-A0C9B0BF2957}"/>
              </a:ext>
            </a:extLst>
          </p:cNvPr>
          <p:cNvSpPr/>
          <p:nvPr/>
        </p:nvSpPr>
        <p:spPr bwMode="auto">
          <a:xfrm>
            <a:off x="9514112" y="557006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 smtClean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추가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15" name="직사각형 2">
            <a:extLst>
              <a:ext uri="{FF2B5EF4-FFF2-40B4-BE49-F238E27FC236}">
                <a16:creationId xmlns:a16="http://schemas.microsoft.com/office/drawing/2014/main" id="{54A2FC23-C04E-409D-B44B-DD9081C6E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6068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211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8C9D84-41D3-4429-9F1F-004A4ADE462B}"/>
              </a:ext>
            </a:extLst>
          </p:cNvPr>
          <p:cNvSpPr/>
          <p:nvPr/>
        </p:nvSpPr>
        <p:spPr bwMode="auto">
          <a:xfrm>
            <a:off x="1585914" y="1745416"/>
            <a:ext cx="9020175" cy="4269088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A3A799DC-5E73-49BE-A152-BC0EF733A327}"/>
              </a:ext>
            </a:extLst>
          </p:cNvPr>
          <p:cNvGraphicFramePr>
            <a:graphicFrameLocks noGrp="1"/>
          </p:cNvGraphicFramePr>
          <p:nvPr/>
        </p:nvGraphicFramePr>
        <p:xfrm>
          <a:off x="2007296" y="1925802"/>
          <a:ext cx="8117280" cy="3627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2648704">
                  <a:extLst>
                    <a:ext uri="{9D8B030D-6E8A-4147-A177-3AD203B41FA5}">
                      <a16:colId xmlns:a16="http://schemas.microsoft.com/office/drawing/2014/main" val="172166411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545521814"/>
                    </a:ext>
                  </a:extLst>
                </a:gridCol>
                <a:gridCol w="2588576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260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재해 발생일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협력사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재해자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하나공업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홍길동 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260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발생위치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공장 창고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사내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재해자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이순신 대리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강감찬 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27017"/>
                  </a:ext>
                </a:extLst>
              </a:tr>
              <a:tr h="260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사고종류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부딪침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사망자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878976"/>
                  </a:ext>
                </a:extLst>
              </a:tr>
              <a:tr h="260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중상자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rgbClr val="FF0000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부상자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234976"/>
                  </a:ext>
                </a:extLst>
              </a:tr>
              <a:tr h="260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재해 발생 내용</a:t>
                      </a:r>
                      <a:endParaRPr lang="ko-KR" altLang="en-US" sz="1000" b="0" dirty="0">
                        <a:solidFill>
                          <a:srgbClr val="FF0000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창고의 재료에 부딪쳐 넘어짐</a:t>
                      </a:r>
                      <a:endParaRPr lang="ko-KR" altLang="en-US" sz="1000" b="0" dirty="0">
                        <a:solidFill>
                          <a:srgbClr val="FF0000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357648"/>
                  </a:ext>
                </a:extLst>
              </a:tr>
              <a:tr h="471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재해 발생 상세내용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공장 창고의 쌓아 놓은 재료에 부딪쳐서 넘어졌었나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다친 곳은 없음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재발방지 대책이 필요함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22104"/>
                  </a:ext>
                </a:extLst>
              </a:tr>
              <a:tr h="260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재발방지대책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재료 주변에 안전펜스 설치 및 경고 안내문 부착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44410"/>
                  </a:ext>
                </a:extLst>
              </a:tr>
              <a:tr h="294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재발방지조치결과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재료 주변에 안전펜스 설치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경고 안내문 부착 및 안전 교육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514170"/>
                  </a:ext>
                </a:extLst>
              </a:tr>
              <a:tr h="260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홍길동 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019384"/>
                  </a:ext>
                </a:extLst>
              </a:tr>
              <a:tr h="260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조치결과 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 w="0"/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재해 조치결과보고서</a:t>
                      </a:r>
                      <a:r>
                        <a:rPr kumimoji="1" lang="en-US" altLang="ko-KR" sz="1000" b="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.pdf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196099"/>
                  </a:ext>
                </a:extLst>
              </a:tr>
              <a:tr h="260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공단 통보일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공단 담당자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김유신 과장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(011-0000-0000)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050927"/>
                  </a:ext>
                </a:extLst>
              </a:tr>
              <a:tr h="260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 결과 통보서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재해 조치 결과서</a:t>
                      </a:r>
                      <a:r>
                        <a:rPr kumimoji="1" lang="en-US" altLang="ko-KR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.pdf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071331"/>
                  </a:ext>
                </a:extLst>
              </a:tr>
              <a:tr h="260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완료일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22-01-20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812898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811197-148A-48E4-9FD5-237BF706A33A}"/>
              </a:ext>
            </a:extLst>
          </p:cNvPr>
          <p:cNvSpPr/>
          <p:nvPr/>
        </p:nvSpPr>
        <p:spPr bwMode="auto">
          <a:xfrm>
            <a:off x="2307936" y="5588541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위치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FC70A6-9C9E-4109-B317-44604A21BD9D}"/>
              </a:ext>
            </a:extLst>
          </p:cNvPr>
          <p:cNvSpPr/>
          <p:nvPr/>
        </p:nvSpPr>
        <p:spPr bwMode="auto">
          <a:xfrm>
            <a:off x="3570624" y="5588541"/>
            <a:ext cx="4392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C:\\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안건보건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\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재해관리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\</a:t>
            </a: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재해 조치결과보고서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.pdf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E71C52-2774-4A65-9A5D-E37B9C79AD81}"/>
              </a:ext>
            </a:extLst>
          </p:cNvPr>
          <p:cNvSpPr/>
          <p:nvPr/>
        </p:nvSpPr>
        <p:spPr bwMode="auto">
          <a:xfrm>
            <a:off x="9102400" y="4531283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찾기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C2497E-A0A3-4BBA-899C-8ADC0D825B59}"/>
              </a:ext>
            </a:extLst>
          </p:cNvPr>
          <p:cNvSpPr/>
          <p:nvPr/>
        </p:nvSpPr>
        <p:spPr bwMode="auto">
          <a:xfrm>
            <a:off x="9064112" y="5067396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찾기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1B1325-C557-4438-B6FC-E46B9C86D236}"/>
              </a:ext>
            </a:extLst>
          </p:cNvPr>
          <p:cNvSpPr/>
          <p:nvPr/>
        </p:nvSpPr>
        <p:spPr bwMode="auto">
          <a:xfrm>
            <a:off x="1586400" y="1454166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발생일 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E8A862E-EF96-4ED1-A961-054B42E35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085" y="1426305"/>
            <a:ext cx="2484000" cy="27965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84DE11-9453-4D11-8D64-47DA007A5F3D}"/>
              </a:ext>
            </a:extLst>
          </p:cNvPr>
          <p:cNvSpPr/>
          <p:nvPr/>
        </p:nvSpPr>
        <p:spPr bwMode="auto">
          <a:xfrm>
            <a:off x="2823756" y="1455174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BFB298-79D8-47F5-B32B-AA68A5B53DC2}"/>
              </a:ext>
            </a:extLst>
          </p:cNvPr>
          <p:cNvSpPr/>
          <p:nvPr/>
        </p:nvSpPr>
        <p:spPr bwMode="auto">
          <a:xfrm>
            <a:off x="4123980" y="1455174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97950EE-2851-4C72-96EF-E84DC7A36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64" y="1454167"/>
            <a:ext cx="252000" cy="21724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0799C7-BB05-4DA7-BB8C-6D0D6EF16634}"/>
              </a:ext>
            </a:extLst>
          </p:cNvPr>
          <p:cNvSpPr/>
          <p:nvPr/>
        </p:nvSpPr>
        <p:spPr bwMode="auto">
          <a:xfrm>
            <a:off x="5735232" y="1447581"/>
            <a:ext cx="2556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◎전체 ○</a:t>
            </a:r>
            <a:r>
              <a:rPr kumimoji="1" lang="ko-KR" altLang="en-US" sz="1000" dirty="0" err="1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미조치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○미완료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6B7F177-98DD-4C86-8361-0C6E3B20A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2828" y="4303166"/>
            <a:ext cx="180000" cy="18719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CBDA5EB-C335-45BA-AA3C-ADFEE707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872" y="2462516"/>
            <a:ext cx="252000" cy="21724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484779" y="637080"/>
            <a:ext cx="5736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적용 테이블 </a:t>
            </a:r>
            <a:r>
              <a:rPr lang="en-US" altLang="ko-KR" sz="1000" dirty="0" smtClean="0"/>
              <a:t>– C : tsp04120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67618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884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재해관리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재해발생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9731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211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250D96F-D4B7-4AB7-B8AF-A0C9B0BF2957}"/>
              </a:ext>
            </a:extLst>
          </p:cNvPr>
          <p:cNvSpPr/>
          <p:nvPr/>
        </p:nvSpPr>
        <p:spPr bwMode="auto">
          <a:xfrm>
            <a:off x="9514112" y="557006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 smtClean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15" name="직사각형 2">
            <a:extLst>
              <a:ext uri="{FF2B5EF4-FFF2-40B4-BE49-F238E27FC236}">
                <a16:creationId xmlns:a16="http://schemas.microsoft.com/office/drawing/2014/main" id="{54A2FC23-C04E-409D-B44B-DD9081C6E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6068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211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8C9D84-41D3-4429-9F1F-004A4ADE462B}"/>
              </a:ext>
            </a:extLst>
          </p:cNvPr>
          <p:cNvSpPr/>
          <p:nvPr/>
        </p:nvSpPr>
        <p:spPr bwMode="auto">
          <a:xfrm>
            <a:off x="1585914" y="1745416"/>
            <a:ext cx="9020175" cy="4269088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A3A799DC-5E73-49BE-A152-BC0EF733A327}"/>
              </a:ext>
            </a:extLst>
          </p:cNvPr>
          <p:cNvGraphicFramePr>
            <a:graphicFrameLocks noGrp="1"/>
          </p:cNvGraphicFramePr>
          <p:nvPr/>
        </p:nvGraphicFramePr>
        <p:xfrm>
          <a:off x="2007296" y="1925802"/>
          <a:ext cx="8117280" cy="3627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2648704">
                  <a:extLst>
                    <a:ext uri="{9D8B030D-6E8A-4147-A177-3AD203B41FA5}">
                      <a16:colId xmlns:a16="http://schemas.microsoft.com/office/drawing/2014/main" val="172166411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545521814"/>
                    </a:ext>
                  </a:extLst>
                </a:gridCol>
                <a:gridCol w="2588576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260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재해 발생일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협력사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재해자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하나공업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홍길동 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260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발생위치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공장 창고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사내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재해자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이순신 대리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강감찬 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27017"/>
                  </a:ext>
                </a:extLst>
              </a:tr>
              <a:tr h="260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사고종류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부딪침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사망자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878976"/>
                  </a:ext>
                </a:extLst>
              </a:tr>
              <a:tr h="260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중상자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rgbClr val="FF0000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부상자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234976"/>
                  </a:ext>
                </a:extLst>
              </a:tr>
              <a:tr h="260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재해 발생 내용</a:t>
                      </a:r>
                      <a:endParaRPr lang="ko-KR" altLang="en-US" sz="1000" b="0" dirty="0">
                        <a:solidFill>
                          <a:srgbClr val="FF0000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창고의 재료에 부딪쳐 넘어짐</a:t>
                      </a:r>
                      <a:endParaRPr lang="ko-KR" altLang="en-US" sz="1000" b="0" dirty="0">
                        <a:solidFill>
                          <a:srgbClr val="FF0000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357648"/>
                  </a:ext>
                </a:extLst>
              </a:tr>
              <a:tr h="471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재해 발생 상세내용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공장 창고의 쌓아 놓은 재료에 부딪쳐서 넘어졌었나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다친 곳은 없음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재발방지 대책이 필요함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22104"/>
                  </a:ext>
                </a:extLst>
              </a:tr>
              <a:tr h="260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재발방지대책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재료 주변에 안전펜스 설치 및 경고 안내문 부착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44410"/>
                  </a:ext>
                </a:extLst>
              </a:tr>
              <a:tr h="294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재발방지조치결과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재료 주변에 안전펜스 설치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경고 안내문 부착 및 안전 교육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514170"/>
                  </a:ext>
                </a:extLst>
              </a:tr>
              <a:tr h="260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홍길동 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019384"/>
                  </a:ext>
                </a:extLst>
              </a:tr>
              <a:tr h="260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조치결과 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 w="0"/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재해 조치결과보고서</a:t>
                      </a:r>
                      <a:r>
                        <a:rPr kumimoji="1" lang="en-US" altLang="ko-KR" sz="1000" b="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Malgun Gothic Semilight" panose="020B0502040204020203" pitchFamily="50" charset="-127"/>
                        </a:rPr>
                        <a:t>.pdf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196099"/>
                  </a:ext>
                </a:extLst>
              </a:tr>
              <a:tr h="260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공단 통보일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공단 담당자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김유신 과장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(011-0000-0000)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050927"/>
                  </a:ext>
                </a:extLst>
              </a:tr>
              <a:tr h="260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 결과 통보서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재해 조치 결과서</a:t>
                      </a:r>
                      <a:r>
                        <a:rPr kumimoji="1" lang="en-US" altLang="ko-KR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.pdf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071331"/>
                  </a:ext>
                </a:extLst>
              </a:tr>
              <a:tr h="260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완료일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22-01-20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812898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811197-148A-48E4-9FD5-237BF706A33A}"/>
              </a:ext>
            </a:extLst>
          </p:cNvPr>
          <p:cNvSpPr/>
          <p:nvPr/>
        </p:nvSpPr>
        <p:spPr bwMode="auto">
          <a:xfrm>
            <a:off x="2307936" y="5588541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위치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FC70A6-9C9E-4109-B317-44604A21BD9D}"/>
              </a:ext>
            </a:extLst>
          </p:cNvPr>
          <p:cNvSpPr/>
          <p:nvPr/>
        </p:nvSpPr>
        <p:spPr bwMode="auto">
          <a:xfrm>
            <a:off x="3570624" y="5588541"/>
            <a:ext cx="4392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C:\\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안건보건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\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재해관리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\</a:t>
            </a: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재해 조치결과보고서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.pdf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E71C52-2774-4A65-9A5D-E37B9C79AD81}"/>
              </a:ext>
            </a:extLst>
          </p:cNvPr>
          <p:cNvSpPr/>
          <p:nvPr/>
        </p:nvSpPr>
        <p:spPr bwMode="auto">
          <a:xfrm>
            <a:off x="9102400" y="4542486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찾기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C2497E-A0A3-4BBA-899C-8ADC0D825B59}"/>
              </a:ext>
            </a:extLst>
          </p:cNvPr>
          <p:cNvSpPr/>
          <p:nvPr/>
        </p:nvSpPr>
        <p:spPr bwMode="auto">
          <a:xfrm>
            <a:off x="9102400" y="5063543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찾기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1B1325-C557-4438-B6FC-E46B9C86D236}"/>
              </a:ext>
            </a:extLst>
          </p:cNvPr>
          <p:cNvSpPr/>
          <p:nvPr/>
        </p:nvSpPr>
        <p:spPr bwMode="auto">
          <a:xfrm>
            <a:off x="1586400" y="1454166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발생일 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E8A862E-EF96-4ED1-A961-054B42E35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085" y="1426305"/>
            <a:ext cx="2484000" cy="27965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84DE11-9453-4D11-8D64-47DA007A5F3D}"/>
              </a:ext>
            </a:extLst>
          </p:cNvPr>
          <p:cNvSpPr/>
          <p:nvPr/>
        </p:nvSpPr>
        <p:spPr bwMode="auto">
          <a:xfrm>
            <a:off x="2823756" y="1455174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BFB298-79D8-47F5-B32B-AA68A5B53DC2}"/>
              </a:ext>
            </a:extLst>
          </p:cNvPr>
          <p:cNvSpPr/>
          <p:nvPr/>
        </p:nvSpPr>
        <p:spPr bwMode="auto">
          <a:xfrm>
            <a:off x="4123980" y="1455174"/>
            <a:ext cx="684000" cy="216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22-01-17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97950EE-2851-4C72-96EF-E84DC7A36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64" y="1454167"/>
            <a:ext cx="252000" cy="21724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0799C7-BB05-4DA7-BB8C-6D0D6EF16634}"/>
              </a:ext>
            </a:extLst>
          </p:cNvPr>
          <p:cNvSpPr/>
          <p:nvPr/>
        </p:nvSpPr>
        <p:spPr bwMode="auto">
          <a:xfrm>
            <a:off x="5735232" y="1447581"/>
            <a:ext cx="2556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◎전체 ○</a:t>
            </a:r>
            <a:r>
              <a:rPr kumimoji="1" lang="ko-KR" altLang="en-US" sz="1000" dirty="0" err="1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미조치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○미완료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6B7F177-98DD-4C86-8361-0C6E3B20A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2400" y="4314369"/>
            <a:ext cx="180000" cy="18719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CBDA5EB-C335-45BA-AA3C-ADFEE707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872" y="2462516"/>
            <a:ext cx="252000" cy="21724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484779" y="637080"/>
            <a:ext cx="5736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적용 테이블 </a:t>
            </a:r>
            <a:r>
              <a:rPr lang="en-US" altLang="ko-KR" sz="1000" dirty="0" smtClean="0"/>
              <a:t>– R : tsp04120</a:t>
            </a:r>
            <a:r>
              <a:rPr lang="en-US" altLang="ko-KR" sz="1000" dirty="0"/>
              <a:t>, tsp06311, </a:t>
            </a:r>
            <a:r>
              <a:rPr lang="en-US" altLang="ko-KR" sz="1000" dirty="0" smtClean="0"/>
              <a:t>tsp06210</a:t>
            </a:r>
            <a:r>
              <a:rPr lang="ko-KR" altLang="en-US" sz="1000" dirty="0" smtClean="0"/>
              <a:t>  </a:t>
            </a:r>
            <a:r>
              <a:rPr lang="en-US" altLang="ko-KR" sz="1000" dirty="0" smtClean="0"/>
              <a:t>U : tsp04120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406140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E9B58-58B3-6191-21D5-2CDFDAEE8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/>
              <a:t>기 타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2886506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A557E77-60F9-4563-AD51-0F6F68A48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SD4000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66356E6-0C88-43C5-8E67-7927F488ED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거래선관리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081078F-4A79-471F-83FD-2561250C98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거래선관리</a:t>
            </a:r>
            <a:r>
              <a:rPr lang="en-US" altLang="ko-KR" dirty="0"/>
              <a:t>(</a:t>
            </a:r>
            <a:r>
              <a:rPr lang="ko-KR" altLang="en-US" dirty="0"/>
              <a:t>목록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D954E6B1-3A0E-42D0-9C6D-54EAC30D0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>
                <a:latin typeface="+mn-ea"/>
              </a:rPr>
              <a:t>1) </a:t>
            </a:r>
            <a:r>
              <a:rPr lang="ko-KR" altLang="en-US" dirty="0">
                <a:latin typeface="+mn-ea"/>
              </a:rPr>
              <a:t>거래선관리 </a:t>
            </a:r>
            <a:r>
              <a:rPr lang="en-US" altLang="ko-KR" dirty="0">
                <a:latin typeface="+mn-ea"/>
              </a:rPr>
              <a:t>: T2VENDOR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DDF927F-A37A-439E-A349-5379818E3D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anchor="t"/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latin typeface="+mn-ea"/>
              </a:rPr>
              <a:t>기타</a:t>
            </a:r>
            <a:endParaRPr lang="en-US" altLang="ko-KR" b="1" dirty="0">
              <a:latin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800" dirty="0">
                <a:latin typeface="+mn-ea"/>
              </a:rPr>
              <a:t> 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9FA263-70BF-4983-8BA0-FC8717784D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anchor="t"/>
          <a:lstStyle/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latin typeface="+mn-ea"/>
              </a:rPr>
              <a:t>화면설명</a:t>
            </a:r>
            <a:endParaRPr lang="en-US" altLang="ko-KR" b="1" dirty="0">
              <a:latin typeface="+mn-ea"/>
            </a:endParaRPr>
          </a:p>
          <a:p>
            <a:pPr algn="l" latinLnBrk="1"/>
            <a:r>
              <a:rPr lang="ko-KR" altLang="en-US" dirty="0">
                <a:latin typeface="+mn-ea"/>
              </a:rPr>
              <a:t>거래선 업체를 조회 및 </a:t>
            </a:r>
            <a:r>
              <a:rPr lang="en-US" altLang="ko-KR" dirty="0">
                <a:latin typeface="+mn-ea"/>
              </a:rPr>
              <a:t>ERP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데이터를 받아 온다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DFA75782-6EC8-4E1D-A4D6-275FC7D81E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SD4100</a:t>
            </a:r>
            <a:endParaRPr lang="ko-KR" altLang="en-US" dirty="0"/>
          </a:p>
        </p:txBody>
      </p:sp>
      <p:sp>
        <p:nvSpPr>
          <p:cNvPr id="46" name="텍스트 개체 틀 17">
            <a:extLst>
              <a:ext uri="{FF2B5EF4-FFF2-40B4-BE49-F238E27FC236}">
                <a16:creationId xmlns:a16="http://schemas.microsoft.com/office/drawing/2014/main" id="{DBEFA69E-B8CA-421C-BAF3-6112C86D8826}"/>
              </a:ext>
            </a:extLst>
          </p:cNvPr>
          <p:cNvSpPr txBox="1">
            <a:spLocks/>
          </p:cNvSpPr>
          <p:nvPr/>
        </p:nvSpPr>
        <p:spPr>
          <a:xfrm>
            <a:off x="9063377" y="3991870"/>
            <a:ext cx="1732174" cy="454218"/>
          </a:xfrm>
          <a:prstGeom prst="rect">
            <a:avLst/>
          </a:prstGeom>
        </p:spPr>
        <p:txBody>
          <a:bodyPr vert="horz" wrap="none" lIns="36000" tIns="36000" rIns="36000" bIns="36000" rtlCol="0" anchor="t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1AE837A8-CD82-45D2-A17A-4744566F12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58266" y="1881660"/>
            <a:ext cx="1732174" cy="454218"/>
          </a:xfrm>
        </p:spPr>
        <p:txBody>
          <a:bodyPr/>
          <a:lstStyle/>
          <a:p>
            <a:pPr algn="l" latinLnBrk="1"/>
            <a:r>
              <a:rPr lang="ko-KR" altLang="en-US" sz="800" dirty="0">
                <a:latin typeface="+mn-ea"/>
              </a:rPr>
              <a:t>검색조건을 입력 후 조회한다</a:t>
            </a:r>
            <a:r>
              <a:rPr lang="en-US" altLang="ko-KR" sz="800" dirty="0">
                <a:latin typeface="+mn-ea"/>
              </a:rPr>
              <a:t>.</a:t>
            </a:r>
            <a:endParaRPr lang="ko-KR" altLang="en-US" sz="800" dirty="0"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CA76BB6-042C-45E7-ACF8-29BD1F971FA5}"/>
              </a:ext>
            </a:extLst>
          </p:cNvPr>
          <p:cNvSpPr/>
          <p:nvPr/>
        </p:nvSpPr>
        <p:spPr>
          <a:xfrm>
            <a:off x="9435002" y="2070283"/>
            <a:ext cx="194068" cy="15521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defTabSz="457200" latinLnBrk="0"/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9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17">
            <a:extLst>
              <a:ext uri="{FF2B5EF4-FFF2-40B4-BE49-F238E27FC236}">
                <a16:creationId xmlns:a16="http://schemas.microsoft.com/office/drawing/2014/main" id="{E05B5975-F112-4942-A85B-372EC9CE1E42}"/>
              </a:ext>
            </a:extLst>
          </p:cNvPr>
          <p:cNvSpPr txBox="1">
            <a:spLocks/>
          </p:cNvSpPr>
          <p:nvPr/>
        </p:nvSpPr>
        <p:spPr>
          <a:xfrm>
            <a:off x="9063377" y="3991870"/>
            <a:ext cx="1732174" cy="454218"/>
          </a:xfrm>
          <a:prstGeom prst="rect">
            <a:avLst/>
          </a:prstGeom>
        </p:spPr>
        <p:txBody>
          <a:bodyPr vert="horz" wrap="none" lIns="36000" tIns="36000" rIns="36000" bIns="36000" rtlCol="0" anchor="t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5D40CE4-D969-4FE7-9927-DEAF5855149C}"/>
              </a:ext>
            </a:extLst>
          </p:cNvPr>
          <p:cNvSpPr/>
          <p:nvPr/>
        </p:nvSpPr>
        <p:spPr>
          <a:xfrm>
            <a:off x="9435002" y="2516852"/>
            <a:ext cx="194068" cy="15521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defTabSz="457200" latinLnBrk="0"/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9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id="{0040D75D-808C-4706-A4BA-BC8860DD876C}"/>
              </a:ext>
            </a:extLst>
          </p:cNvPr>
          <p:cNvSpPr txBox="1">
            <a:spLocks/>
          </p:cNvSpPr>
          <p:nvPr/>
        </p:nvSpPr>
        <p:spPr>
          <a:xfrm>
            <a:off x="9758266" y="2404640"/>
            <a:ext cx="1732174" cy="454218"/>
          </a:xfrm>
          <a:prstGeom prst="rect">
            <a:avLst/>
          </a:prstGeom>
        </p:spPr>
        <p:txBody>
          <a:bodyPr vert="horz" wrap="none" lIns="36000" tIns="36000" rIns="36000" bIns="36000" rtlCol="0" anchor="t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ERP </a:t>
            </a:r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시스템에서 거래처 정보를 </a:t>
            </a:r>
            <a: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수신한다</a:t>
            </a:r>
            <a: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FD407A-E9F7-47FC-99E9-02AFD6375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23" y="757348"/>
            <a:ext cx="7311394" cy="39904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527E2BD-3B9F-4513-BD22-A55D50914B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922"/>
          <a:stretch/>
        </p:blipFill>
        <p:spPr>
          <a:xfrm>
            <a:off x="1423088" y="1157526"/>
            <a:ext cx="7233405" cy="2696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7FE6DC-F321-4B6E-981C-452C80441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450" y="1438182"/>
            <a:ext cx="7233405" cy="289502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04AC9B8-2008-46C1-9422-06E6D8926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9631" y="2180772"/>
            <a:ext cx="4340536" cy="1878832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73C79B0-0341-4EFB-8B03-38412088F072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709899" y="1342240"/>
            <a:ext cx="2765082" cy="83853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CDA4E1-4F09-4249-BBE1-8504059278CC}"/>
              </a:ext>
            </a:extLst>
          </p:cNvPr>
          <p:cNvSpPr/>
          <p:nvPr/>
        </p:nvSpPr>
        <p:spPr>
          <a:xfrm>
            <a:off x="7167899" y="1559150"/>
            <a:ext cx="866972" cy="181975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>
            <a:noAutofit/>
          </a:bodyPr>
          <a:lstStyle/>
          <a:p>
            <a:pPr algn="ctr" defTabSz="457200"/>
            <a:r>
              <a:rPr lang="ko-KR" altLang="en-US" sz="7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7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펼쳐짐</a:t>
            </a:r>
            <a:endParaRPr lang="ko-KR" altLang="en-US" sz="7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880FCD3-3AF2-4E8E-8260-66A5718CE81A}"/>
              </a:ext>
            </a:extLst>
          </p:cNvPr>
          <p:cNvSpPr/>
          <p:nvPr/>
        </p:nvSpPr>
        <p:spPr>
          <a:xfrm>
            <a:off x="7613277" y="1185896"/>
            <a:ext cx="194068" cy="15521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defTabSz="457200" latinLnBrk="0"/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9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E147BA9-8ECC-480E-BED2-4024C3399624}"/>
              </a:ext>
            </a:extLst>
          </p:cNvPr>
          <p:cNvSpPr/>
          <p:nvPr/>
        </p:nvSpPr>
        <p:spPr>
          <a:xfrm>
            <a:off x="7397050" y="4389336"/>
            <a:ext cx="194068" cy="15521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defTabSz="457200" latinLnBrk="0"/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9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2475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A557E77-60F9-4563-AD51-0F6F68A48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SD4000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66356E6-0C88-43C5-8E67-7927F488ED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거래선관리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081078F-4A79-471F-83FD-2561250C98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거래선관리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D954E6B1-3A0E-42D0-9C6D-54EAC30D0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>
                <a:latin typeface="+mn-ea"/>
              </a:rPr>
              <a:t>1) </a:t>
            </a:r>
            <a:r>
              <a:rPr lang="ko-KR" altLang="en-US" dirty="0">
                <a:latin typeface="+mn-ea"/>
              </a:rPr>
              <a:t>거래선관리 </a:t>
            </a:r>
            <a:r>
              <a:rPr lang="en-US" altLang="ko-KR" dirty="0">
                <a:latin typeface="+mn-ea"/>
              </a:rPr>
              <a:t>: T2VENDOR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DDF927F-A37A-439E-A349-5379818E3D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anchor="t"/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latin typeface="+mn-ea"/>
              </a:rPr>
              <a:t>기타</a:t>
            </a:r>
            <a:endParaRPr lang="en-US" altLang="ko-KR" b="1" dirty="0">
              <a:latin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800" dirty="0">
                <a:latin typeface="+mn-ea"/>
              </a:rPr>
              <a:t> 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9FA263-70BF-4983-8BA0-FC8717784D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anchor="t"/>
          <a:lstStyle/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latin typeface="+mn-ea"/>
              </a:rPr>
              <a:t>화면설명</a:t>
            </a:r>
            <a:endParaRPr lang="en-US" altLang="ko-KR" b="1" dirty="0">
              <a:latin typeface="+mn-ea"/>
            </a:endParaRPr>
          </a:p>
          <a:p>
            <a:pPr algn="l" latinLnBrk="1"/>
            <a:r>
              <a:rPr lang="ko-KR" altLang="en-US" dirty="0">
                <a:latin typeface="+mn-ea"/>
              </a:rPr>
              <a:t>목록에서 선택된 거래선 업체</a:t>
            </a:r>
            <a:endParaRPr lang="en-US" altLang="ko-KR" dirty="0">
              <a:latin typeface="+mn-ea"/>
            </a:endParaRPr>
          </a:p>
          <a:p>
            <a:pPr algn="l" latinLnBrk="1"/>
            <a:r>
              <a:rPr lang="ko-KR" altLang="en-US" dirty="0">
                <a:latin typeface="+mn-ea"/>
              </a:rPr>
              <a:t>상세조회 및 수정 처리한다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DFA75782-6EC8-4E1D-A4D6-275FC7D81E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SD4200</a:t>
            </a:r>
            <a:endParaRPr lang="ko-KR" altLang="en-US" dirty="0"/>
          </a:p>
        </p:txBody>
      </p:sp>
      <p:sp>
        <p:nvSpPr>
          <p:cNvPr id="46" name="텍스트 개체 틀 17">
            <a:extLst>
              <a:ext uri="{FF2B5EF4-FFF2-40B4-BE49-F238E27FC236}">
                <a16:creationId xmlns:a16="http://schemas.microsoft.com/office/drawing/2014/main" id="{DBEFA69E-B8CA-421C-BAF3-6112C86D8826}"/>
              </a:ext>
            </a:extLst>
          </p:cNvPr>
          <p:cNvSpPr txBox="1">
            <a:spLocks/>
          </p:cNvSpPr>
          <p:nvPr/>
        </p:nvSpPr>
        <p:spPr>
          <a:xfrm>
            <a:off x="9063377" y="3991870"/>
            <a:ext cx="1732174" cy="454218"/>
          </a:xfrm>
          <a:prstGeom prst="rect">
            <a:avLst/>
          </a:prstGeom>
        </p:spPr>
        <p:txBody>
          <a:bodyPr vert="horz" wrap="none" lIns="36000" tIns="36000" rIns="36000" bIns="36000" rtlCol="0" anchor="t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1AE837A8-CD82-45D2-A17A-4744566F12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66655" y="1881660"/>
            <a:ext cx="1732174" cy="454218"/>
          </a:xfrm>
        </p:spPr>
        <p:txBody>
          <a:bodyPr/>
          <a:lstStyle/>
          <a:p>
            <a:pPr algn="l" latinLnBrk="1"/>
            <a:r>
              <a:rPr lang="ko-KR" altLang="en-US" sz="800" dirty="0">
                <a:latin typeface="+mn-ea"/>
              </a:rPr>
              <a:t>거래처에 대해 정보를 수정 처리한다</a:t>
            </a:r>
            <a:r>
              <a:rPr lang="en-US" altLang="ko-KR" sz="800" dirty="0">
                <a:latin typeface="+mn-ea"/>
              </a:rPr>
              <a:t>.</a:t>
            </a:r>
            <a:endParaRPr lang="ko-KR" altLang="en-US" sz="800" dirty="0"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CA76BB6-042C-45E7-ACF8-29BD1F971FA5}"/>
              </a:ext>
            </a:extLst>
          </p:cNvPr>
          <p:cNvSpPr/>
          <p:nvPr/>
        </p:nvSpPr>
        <p:spPr>
          <a:xfrm>
            <a:off x="9426613" y="2045116"/>
            <a:ext cx="194068" cy="15521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defTabSz="457200" latinLnBrk="0"/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9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17">
            <a:extLst>
              <a:ext uri="{FF2B5EF4-FFF2-40B4-BE49-F238E27FC236}">
                <a16:creationId xmlns:a16="http://schemas.microsoft.com/office/drawing/2014/main" id="{E05B5975-F112-4942-A85B-372EC9CE1E42}"/>
              </a:ext>
            </a:extLst>
          </p:cNvPr>
          <p:cNvSpPr txBox="1">
            <a:spLocks/>
          </p:cNvSpPr>
          <p:nvPr/>
        </p:nvSpPr>
        <p:spPr>
          <a:xfrm>
            <a:off x="9063377" y="3991870"/>
            <a:ext cx="1732174" cy="454218"/>
          </a:xfrm>
          <a:prstGeom prst="rect">
            <a:avLst/>
          </a:prstGeom>
        </p:spPr>
        <p:txBody>
          <a:bodyPr vert="horz" wrap="none" lIns="36000" tIns="36000" rIns="36000" bIns="36000" rtlCol="0" anchor="t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527E2BD-3B9F-4513-BD22-A55D50914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22"/>
          <a:stretch/>
        </p:blipFill>
        <p:spPr>
          <a:xfrm>
            <a:off x="1423088" y="1157526"/>
            <a:ext cx="7233405" cy="2696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B64258D-F028-438B-A02A-D43EC747E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500" y="762129"/>
            <a:ext cx="7214355" cy="3732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5F9FE5-65D8-4B6A-AFF0-31BE73C75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450" y="1449356"/>
            <a:ext cx="7260043" cy="2969276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9880FCD3-3AF2-4E8E-8260-66A5718CE81A}"/>
              </a:ext>
            </a:extLst>
          </p:cNvPr>
          <p:cNvSpPr/>
          <p:nvPr/>
        </p:nvSpPr>
        <p:spPr>
          <a:xfrm>
            <a:off x="8241927" y="4285586"/>
            <a:ext cx="194068" cy="15521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defTabSz="457200" latinLnBrk="0"/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9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5952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4939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안전보건활동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협의체활동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산업안전보건위원회</a:t>
            </a:r>
          </a:p>
        </p:txBody>
      </p:sp>
      <p:sp>
        <p:nvSpPr>
          <p:cNvPr id="51" name="직사각형 2">
            <a:extLst>
              <a:ext uri="{FF2B5EF4-FFF2-40B4-BE49-F238E27FC236}">
                <a16:creationId xmlns:a16="http://schemas.microsoft.com/office/drawing/2014/main" id="{EF7D06E7-9D0E-4E96-B847-88FFBE330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622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454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B51C71-F40E-42DA-873B-95C8DB96F779}"/>
              </a:ext>
            </a:extLst>
          </p:cNvPr>
          <p:cNvSpPr/>
          <p:nvPr/>
        </p:nvSpPr>
        <p:spPr bwMode="auto">
          <a:xfrm>
            <a:off x="1586400" y="1144136"/>
            <a:ext cx="1368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산업안전보건위원회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F3FF51-B261-44D6-B3E1-DFCDC46F23AD}"/>
              </a:ext>
            </a:extLst>
          </p:cNvPr>
          <p:cNvCxnSpPr>
            <a:cxnSpLocks/>
          </p:cNvCxnSpPr>
          <p:nvPr/>
        </p:nvCxnSpPr>
        <p:spPr bwMode="auto">
          <a:xfrm>
            <a:off x="1586400" y="1367138"/>
            <a:ext cx="901968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03A7A-4BCE-43B2-9085-4A76AAC9AE57}"/>
              </a:ext>
            </a:extLst>
          </p:cNvPr>
          <p:cNvSpPr/>
          <p:nvPr/>
        </p:nvSpPr>
        <p:spPr bwMode="auto">
          <a:xfrm>
            <a:off x="2955500" y="1144136"/>
            <a:ext cx="1368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산업안전협의체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983F052-5DCD-4018-8723-63D2F58DF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956" y="1456901"/>
            <a:ext cx="252000" cy="21724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6EDF2F-4100-4B06-A73F-54CF648818EB}"/>
              </a:ext>
            </a:extLst>
          </p:cNvPr>
          <p:cNvSpPr/>
          <p:nvPr/>
        </p:nvSpPr>
        <p:spPr bwMode="auto">
          <a:xfrm>
            <a:off x="1586400" y="1449296"/>
            <a:ext cx="684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년도  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7BDFA9-8DDC-426E-8808-4D2F102A6000}"/>
              </a:ext>
            </a:extLst>
          </p:cNvPr>
          <p:cNvSpPr/>
          <p:nvPr/>
        </p:nvSpPr>
        <p:spPr bwMode="auto">
          <a:xfrm>
            <a:off x="3138188" y="1452101"/>
            <a:ext cx="1080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2022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 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01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A02D92-A468-4397-9F3D-393EB386085C}"/>
              </a:ext>
            </a:extLst>
          </p:cNvPr>
          <p:cNvSpPr/>
          <p:nvPr/>
        </p:nvSpPr>
        <p:spPr bwMode="auto">
          <a:xfrm>
            <a:off x="4319868" y="1144136"/>
            <a:ext cx="1368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노사협의체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EA7729-3BC5-4390-B714-A5509AEEEACD}"/>
              </a:ext>
            </a:extLst>
          </p:cNvPr>
          <p:cNvSpPr/>
          <p:nvPr/>
        </p:nvSpPr>
        <p:spPr bwMode="auto">
          <a:xfrm>
            <a:off x="2373772" y="1444776"/>
            <a:ext cx="684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월  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5" name="표 5">
            <a:extLst>
              <a:ext uri="{FF2B5EF4-FFF2-40B4-BE49-F238E27FC236}">
                <a16:creationId xmlns:a16="http://schemas.microsoft.com/office/drawing/2014/main" id="{6F385013-10F2-4064-9933-F258DA7C8851}"/>
              </a:ext>
            </a:extLst>
          </p:cNvPr>
          <p:cNvGraphicFramePr>
            <a:graphicFrameLocks noGrp="1"/>
          </p:cNvGraphicFramePr>
          <p:nvPr/>
        </p:nvGraphicFramePr>
        <p:xfrm>
          <a:off x="2084158" y="1865673"/>
          <a:ext cx="8047082" cy="270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058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4689984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901920">
                  <a:extLst>
                    <a:ext uri="{9D8B030D-6E8A-4147-A177-3AD203B41FA5}">
                      <a16:colId xmlns:a16="http://schemas.microsoft.com/office/drawing/2014/main" val="1765384837"/>
                    </a:ext>
                  </a:extLst>
                </a:gridCol>
                <a:gridCol w="661408">
                  <a:extLst>
                    <a:ext uri="{9D8B030D-6E8A-4147-A177-3AD203B41FA5}">
                      <a16:colId xmlns:a16="http://schemas.microsoft.com/office/drawing/2014/main" val="3256348739"/>
                    </a:ext>
                  </a:extLst>
                </a:gridCol>
                <a:gridCol w="968712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194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회의록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개선조치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완료일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21-01-10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2022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</a:t>
                      </a:r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산업안전보건위원회 회의록</a:t>
                      </a:r>
                      <a:r>
                        <a:rPr kumimoji="1" lang="en-US" altLang="ko-KR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.docx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Y / 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21-01-20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21-01-10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2022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</a:t>
                      </a:r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산업안전보건위원회 회의록</a:t>
                      </a:r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조치결과</a:t>
                      </a:r>
                      <a:r>
                        <a:rPr kumimoji="1" lang="en-US" altLang="ko-KR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.docx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Y / 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21-01-20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27017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2210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44410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130896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5069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4C636C-C47B-4C6C-8135-62E1C9D09AD4}"/>
              </a:ext>
            </a:extLst>
          </p:cNvPr>
          <p:cNvSpPr/>
          <p:nvPr/>
        </p:nvSpPr>
        <p:spPr bwMode="auto">
          <a:xfrm rot="5400000">
            <a:off x="8882576" y="3141350"/>
            <a:ext cx="2268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◀                                                     ▶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7" name="표 5">
            <a:extLst>
              <a:ext uri="{FF2B5EF4-FFF2-40B4-BE49-F238E27FC236}">
                <a16:creationId xmlns:a16="http://schemas.microsoft.com/office/drawing/2014/main" id="{3C20B2F8-CEFA-4B9F-AC6B-7E92789882E4}"/>
              </a:ext>
            </a:extLst>
          </p:cNvPr>
          <p:cNvGraphicFramePr>
            <a:graphicFrameLocks noGrp="1"/>
          </p:cNvGraphicFramePr>
          <p:nvPr/>
        </p:nvGraphicFramePr>
        <p:xfrm>
          <a:off x="2076661" y="5080468"/>
          <a:ext cx="8047079" cy="79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56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4689984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901920">
                  <a:extLst>
                    <a:ext uri="{9D8B030D-6E8A-4147-A177-3AD203B41FA5}">
                      <a16:colId xmlns:a16="http://schemas.microsoft.com/office/drawing/2014/main" val="2311127578"/>
                    </a:ext>
                  </a:extLst>
                </a:gridCol>
                <a:gridCol w="661408">
                  <a:extLst>
                    <a:ext uri="{9D8B030D-6E8A-4147-A177-3AD203B41FA5}">
                      <a16:colId xmlns:a16="http://schemas.microsoft.com/office/drawing/2014/main" val="1581309262"/>
                    </a:ext>
                  </a:extLst>
                </a:gridCol>
                <a:gridCol w="961211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194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개최일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*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회의록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개선조치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조치필요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완료일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21-01-10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2022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</a:t>
                      </a:r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산업안전보건위원회 회의록</a:t>
                      </a:r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조치결과</a:t>
                      </a:r>
                      <a:r>
                        <a:rPr kumimoji="1" lang="en-US" altLang="ko-KR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.docx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Y / 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8DBD17E-2301-48F8-8621-71B5686D0D5C}"/>
              </a:ext>
            </a:extLst>
          </p:cNvPr>
          <p:cNvSpPr/>
          <p:nvPr/>
        </p:nvSpPr>
        <p:spPr bwMode="auto">
          <a:xfrm>
            <a:off x="8801760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B0F6F77-24EF-46D2-93D2-BAD22C9708FA}"/>
              </a:ext>
            </a:extLst>
          </p:cNvPr>
          <p:cNvSpPr/>
          <p:nvPr/>
        </p:nvSpPr>
        <p:spPr bwMode="auto">
          <a:xfrm>
            <a:off x="8080224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추가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DBBDE0B-0CC3-4A23-A84A-4BEB94DA956F}"/>
              </a:ext>
            </a:extLst>
          </p:cNvPr>
          <p:cNvSpPr/>
          <p:nvPr/>
        </p:nvSpPr>
        <p:spPr bwMode="auto">
          <a:xfrm>
            <a:off x="9497641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E728CF-DA7C-473E-99FB-93A9AB7647E7}"/>
              </a:ext>
            </a:extLst>
          </p:cNvPr>
          <p:cNvSpPr/>
          <p:nvPr/>
        </p:nvSpPr>
        <p:spPr bwMode="auto">
          <a:xfrm>
            <a:off x="2127552" y="5918760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찾기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E9E6FB-F2C8-4BDD-B32F-6F99103310F1}"/>
              </a:ext>
            </a:extLst>
          </p:cNvPr>
          <p:cNvSpPr/>
          <p:nvPr/>
        </p:nvSpPr>
        <p:spPr bwMode="auto">
          <a:xfrm>
            <a:off x="3230815" y="5918760"/>
            <a:ext cx="4500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C:\\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안전보건활동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\</a:t>
            </a:r>
            <a:r>
              <a:rPr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2022</a:t>
            </a: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 </a:t>
            </a:r>
            <a:r>
              <a:rPr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월 산업안전보건위원회 회의록</a:t>
            </a:r>
            <a:r>
              <a:rPr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</a:t>
            </a: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조치결과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.docx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6427296-7DE9-4C25-81A5-54B2DB068646}"/>
              </a:ext>
            </a:extLst>
          </p:cNvPr>
          <p:cNvSpPr/>
          <p:nvPr/>
        </p:nvSpPr>
        <p:spPr bwMode="auto">
          <a:xfrm>
            <a:off x="1585914" y="1745416"/>
            <a:ext cx="9020175" cy="3006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25337AF-F3C1-4BFD-A63A-0E1FB9D7417B}"/>
              </a:ext>
            </a:extLst>
          </p:cNvPr>
          <p:cNvSpPr/>
          <p:nvPr/>
        </p:nvSpPr>
        <p:spPr bwMode="auto">
          <a:xfrm>
            <a:off x="1585914" y="4872073"/>
            <a:ext cx="9020175" cy="144307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84780" y="637080"/>
            <a:ext cx="1542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적용 테이블 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: tsp03210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83595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A557E77-60F9-4563-AD51-0F6F68A48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WO8000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66356E6-0C88-43C5-8E67-7927F488ED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업무일지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081078F-4A79-471F-83FD-2561250C98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업무일지</a:t>
            </a:r>
            <a:r>
              <a:rPr lang="en-US" altLang="ko-KR" dirty="0"/>
              <a:t>(</a:t>
            </a:r>
            <a:r>
              <a:rPr lang="ko-KR" altLang="en-US" dirty="0"/>
              <a:t>목록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D954E6B1-3A0E-42D0-9C6D-54EAC30D0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>
                <a:latin typeface="+mn-ea"/>
              </a:rPr>
              <a:t>1) </a:t>
            </a:r>
            <a:r>
              <a:rPr lang="ko-KR" altLang="en-US" dirty="0">
                <a:latin typeface="+mn-ea"/>
              </a:rPr>
              <a:t>업무일지 </a:t>
            </a:r>
            <a:r>
              <a:rPr lang="en-US" altLang="ko-KR" dirty="0">
                <a:latin typeface="+mn-ea"/>
              </a:rPr>
              <a:t>: T2WORK_RECORD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DDF927F-A37A-439E-A349-5379818E3D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anchor="t"/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latin typeface="+mn-ea"/>
              </a:rPr>
              <a:t>기타</a:t>
            </a:r>
            <a:endParaRPr lang="en-US" altLang="ko-KR" b="1" dirty="0">
              <a:latin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800" dirty="0">
                <a:latin typeface="+mn-ea"/>
              </a:rPr>
              <a:t> 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9FA263-70BF-4983-8BA0-FC8717784D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anchor="t"/>
          <a:lstStyle/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latin typeface="+mn-ea"/>
              </a:rPr>
              <a:t>화면설명</a:t>
            </a:r>
            <a:endParaRPr lang="en-US" altLang="ko-KR" b="1" dirty="0">
              <a:latin typeface="+mn-ea"/>
            </a:endParaRPr>
          </a:p>
          <a:p>
            <a:pPr algn="l" latinLnBrk="1"/>
            <a:r>
              <a:rPr lang="ko-KR" altLang="en-US" dirty="0">
                <a:latin typeface="+mn-ea"/>
              </a:rPr>
              <a:t>업무일지를 조회한다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DFA75782-6EC8-4E1D-A4D6-275FC7D81E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WO8100</a:t>
            </a:r>
            <a:endParaRPr lang="ko-KR" altLang="en-US" dirty="0"/>
          </a:p>
        </p:txBody>
      </p:sp>
      <p:sp>
        <p:nvSpPr>
          <p:cNvPr id="46" name="텍스트 개체 틀 17">
            <a:extLst>
              <a:ext uri="{FF2B5EF4-FFF2-40B4-BE49-F238E27FC236}">
                <a16:creationId xmlns:a16="http://schemas.microsoft.com/office/drawing/2014/main" id="{DBEFA69E-B8CA-421C-BAF3-6112C86D8826}"/>
              </a:ext>
            </a:extLst>
          </p:cNvPr>
          <p:cNvSpPr txBox="1">
            <a:spLocks/>
          </p:cNvSpPr>
          <p:nvPr/>
        </p:nvSpPr>
        <p:spPr>
          <a:xfrm>
            <a:off x="9063377" y="3991870"/>
            <a:ext cx="1732174" cy="454218"/>
          </a:xfrm>
          <a:prstGeom prst="rect">
            <a:avLst/>
          </a:prstGeom>
        </p:spPr>
        <p:txBody>
          <a:bodyPr vert="horz" wrap="none" lIns="36000" tIns="36000" rIns="36000" bIns="36000" rtlCol="0" anchor="t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1AE837A8-CD82-45D2-A17A-4744566F12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2156" y="1881660"/>
            <a:ext cx="1732174" cy="454218"/>
          </a:xfrm>
        </p:spPr>
        <p:txBody>
          <a:bodyPr/>
          <a:lstStyle/>
          <a:p>
            <a:pPr algn="l" latinLnBrk="1"/>
            <a:r>
              <a:rPr lang="ko-KR" altLang="en-US" sz="800" dirty="0">
                <a:latin typeface="+mn-ea"/>
              </a:rPr>
              <a:t>조회조건 입력 후 조회한다</a:t>
            </a:r>
            <a:r>
              <a:rPr lang="en-US" altLang="ko-KR" sz="800" dirty="0">
                <a:latin typeface="+mn-ea"/>
              </a:rPr>
              <a:t>.</a:t>
            </a:r>
            <a:endParaRPr lang="ko-KR" altLang="en-US" sz="800" dirty="0">
              <a:latin typeface="+mn-ea"/>
            </a:endParaRPr>
          </a:p>
          <a:p>
            <a:pPr algn="l" latinLnBrk="1"/>
            <a:r>
              <a:rPr lang="ko-KR" altLang="en-US" sz="800" dirty="0">
                <a:latin typeface="+mn-ea"/>
              </a:rPr>
              <a:t>조회조건 없을 때 전체 조회됨</a:t>
            </a:r>
            <a:r>
              <a:rPr lang="en-US" altLang="ko-KR" sz="800" dirty="0">
                <a:latin typeface="+mn-ea"/>
              </a:rPr>
              <a:t>.</a:t>
            </a:r>
            <a:endParaRPr lang="ko-KR" altLang="en-US" sz="800" dirty="0"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CA76BB6-042C-45E7-ACF8-29BD1F971FA5}"/>
              </a:ext>
            </a:extLst>
          </p:cNvPr>
          <p:cNvSpPr/>
          <p:nvPr/>
        </p:nvSpPr>
        <p:spPr>
          <a:xfrm>
            <a:off x="9435002" y="2070283"/>
            <a:ext cx="194068" cy="15521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defTabSz="457200" latinLnBrk="0"/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9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17">
            <a:extLst>
              <a:ext uri="{FF2B5EF4-FFF2-40B4-BE49-F238E27FC236}">
                <a16:creationId xmlns:a16="http://schemas.microsoft.com/office/drawing/2014/main" id="{E05B5975-F112-4942-A85B-372EC9CE1E42}"/>
              </a:ext>
            </a:extLst>
          </p:cNvPr>
          <p:cNvSpPr txBox="1">
            <a:spLocks/>
          </p:cNvSpPr>
          <p:nvPr/>
        </p:nvSpPr>
        <p:spPr>
          <a:xfrm>
            <a:off x="9063377" y="3991870"/>
            <a:ext cx="1732174" cy="454218"/>
          </a:xfrm>
          <a:prstGeom prst="rect">
            <a:avLst/>
          </a:prstGeom>
        </p:spPr>
        <p:txBody>
          <a:bodyPr vert="horz" wrap="none" lIns="36000" tIns="36000" rIns="36000" bIns="36000" rtlCol="0" anchor="t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5D40CE4-D969-4FE7-9927-DEAF5855149C}"/>
              </a:ext>
            </a:extLst>
          </p:cNvPr>
          <p:cNvSpPr/>
          <p:nvPr/>
        </p:nvSpPr>
        <p:spPr>
          <a:xfrm>
            <a:off x="9435002" y="2516852"/>
            <a:ext cx="194068" cy="15521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defTabSz="457200" latinLnBrk="0"/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9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id="{0040D75D-808C-4706-A4BA-BC8860DD876C}"/>
              </a:ext>
            </a:extLst>
          </p:cNvPr>
          <p:cNvSpPr txBox="1">
            <a:spLocks/>
          </p:cNvSpPr>
          <p:nvPr/>
        </p:nvSpPr>
        <p:spPr>
          <a:xfrm>
            <a:off x="9816989" y="2404640"/>
            <a:ext cx="1732174" cy="454218"/>
          </a:xfrm>
          <a:prstGeom prst="rect">
            <a:avLst/>
          </a:prstGeom>
        </p:spPr>
        <p:txBody>
          <a:bodyPr vert="horz" wrap="none" lIns="36000" tIns="36000" rIns="36000" bIns="36000" rtlCol="0" anchor="t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 행을 더블 클릭하면</a:t>
            </a:r>
            <a: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상세화면으로 전환됨</a:t>
            </a:r>
            <a: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6D4053-4F89-46D5-AEAF-4220A4BE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613" y="718996"/>
            <a:ext cx="7233405" cy="7081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72A360-F08A-4E2C-B318-45330F0F1E1D}"/>
              </a:ext>
            </a:extLst>
          </p:cNvPr>
          <p:cNvSpPr txBox="1"/>
          <p:nvPr/>
        </p:nvSpPr>
        <p:spPr>
          <a:xfrm>
            <a:off x="1430322" y="681370"/>
            <a:ext cx="6606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457200" latinLnBrk="0"/>
            <a:r>
              <a:rPr lang="ko-KR" altLang="en-US" sz="9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업무일지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6D2DD4E-0ED9-49BC-BF0B-E5C090309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237" y="1444155"/>
            <a:ext cx="7259781" cy="39010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850062-BAB5-48D5-8122-23047B207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903" y="1847551"/>
            <a:ext cx="4241574" cy="511395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0EEE691-86FB-40A8-A9E5-56A0CCE7DDA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278690" y="1342240"/>
            <a:ext cx="2196290" cy="50531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E06FA5AA-92D5-48CD-9D52-A6DEBFFB2078}"/>
              </a:ext>
            </a:extLst>
          </p:cNvPr>
          <p:cNvSpPr/>
          <p:nvPr/>
        </p:nvSpPr>
        <p:spPr>
          <a:xfrm>
            <a:off x="3088642" y="1622630"/>
            <a:ext cx="194068" cy="15521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defTabSz="457200" latinLnBrk="0"/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9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EDDDF8-07DE-4B09-B298-7D11FA9464C1}"/>
              </a:ext>
            </a:extLst>
          </p:cNvPr>
          <p:cNvSpPr/>
          <p:nvPr/>
        </p:nvSpPr>
        <p:spPr>
          <a:xfrm>
            <a:off x="7364414" y="1427193"/>
            <a:ext cx="866972" cy="181975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>
            <a:noAutofit/>
          </a:bodyPr>
          <a:lstStyle/>
          <a:p>
            <a:pPr algn="ctr" defTabSz="457200"/>
            <a:r>
              <a:rPr lang="ko-KR" altLang="en-US" sz="7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7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펼쳐짐</a:t>
            </a:r>
            <a:endParaRPr lang="ko-KR" altLang="en-US" sz="7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16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E9B58-58B3-6191-21D5-2CDFDAEE8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김수진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862851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A557E77-60F9-4563-AD51-0F6F68A48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WO8000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66356E6-0C88-43C5-8E67-7927F488ED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업무일지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081078F-4A79-471F-83FD-2561250C98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업무일지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D954E6B1-3A0E-42D0-9C6D-54EAC30D0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>
                <a:latin typeface="+mn-ea"/>
              </a:rPr>
              <a:t>1) </a:t>
            </a:r>
            <a:r>
              <a:rPr lang="ko-KR" altLang="en-US" dirty="0">
                <a:latin typeface="+mn-ea"/>
              </a:rPr>
              <a:t>업무일지 </a:t>
            </a:r>
            <a:r>
              <a:rPr lang="en-US" altLang="ko-KR" dirty="0">
                <a:latin typeface="+mn-ea"/>
              </a:rPr>
              <a:t>: T2WORK_RECORD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DDF927F-A37A-439E-A349-5379818E3D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anchor="t"/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latin typeface="+mn-ea"/>
              </a:rPr>
              <a:t>기타</a:t>
            </a:r>
            <a:endParaRPr lang="en-US" altLang="ko-KR" b="1" dirty="0">
              <a:latin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800" dirty="0">
                <a:latin typeface="+mn-ea"/>
              </a:rPr>
              <a:t> 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9FA263-70BF-4983-8BA0-FC8717784D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anchor="t"/>
          <a:lstStyle/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latin typeface="+mn-ea"/>
              </a:rPr>
              <a:t>화면설명</a:t>
            </a:r>
            <a:endParaRPr lang="en-US" altLang="ko-KR" b="1" dirty="0">
              <a:latin typeface="+mn-ea"/>
            </a:endParaRPr>
          </a:p>
          <a:p>
            <a:pPr algn="l" latinLnBrk="1"/>
            <a:r>
              <a:rPr lang="ko-KR" altLang="en-US" dirty="0">
                <a:latin typeface="+mn-ea"/>
              </a:rPr>
              <a:t>업무일지를 신규 등록 및 수정한다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DFA75782-6EC8-4E1D-A4D6-275FC7D81E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WO8200</a:t>
            </a:r>
            <a:endParaRPr lang="ko-KR" altLang="en-US" dirty="0"/>
          </a:p>
        </p:txBody>
      </p:sp>
      <p:sp>
        <p:nvSpPr>
          <p:cNvPr id="46" name="텍스트 개체 틀 17">
            <a:extLst>
              <a:ext uri="{FF2B5EF4-FFF2-40B4-BE49-F238E27FC236}">
                <a16:creationId xmlns:a16="http://schemas.microsoft.com/office/drawing/2014/main" id="{DBEFA69E-B8CA-421C-BAF3-6112C86D8826}"/>
              </a:ext>
            </a:extLst>
          </p:cNvPr>
          <p:cNvSpPr txBox="1">
            <a:spLocks/>
          </p:cNvSpPr>
          <p:nvPr/>
        </p:nvSpPr>
        <p:spPr>
          <a:xfrm>
            <a:off x="9063377" y="3991870"/>
            <a:ext cx="1732174" cy="454218"/>
          </a:xfrm>
          <a:prstGeom prst="rect">
            <a:avLst/>
          </a:prstGeom>
        </p:spPr>
        <p:txBody>
          <a:bodyPr vert="horz" wrap="none" lIns="36000" tIns="36000" rIns="36000" bIns="36000" rtlCol="0" anchor="t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1AE837A8-CD82-45D2-A17A-4744566F12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75044" y="1881660"/>
            <a:ext cx="1732174" cy="454218"/>
          </a:xfrm>
        </p:spPr>
        <p:txBody>
          <a:bodyPr/>
          <a:lstStyle/>
          <a:p>
            <a:pPr algn="l" latinLnBrk="1"/>
            <a:r>
              <a:rPr lang="ko-KR" altLang="en-US" sz="800" dirty="0">
                <a:latin typeface="+mn-ea"/>
              </a:rPr>
              <a:t>신규 입력상태로 화면을 활성화 한다</a:t>
            </a:r>
            <a:r>
              <a:rPr lang="en-US" altLang="ko-KR" sz="800" dirty="0">
                <a:latin typeface="+mn-ea"/>
              </a:rPr>
              <a:t>.</a:t>
            </a:r>
            <a:endParaRPr lang="ko-KR" altLang="en-US" sz="800" dirty="0"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CA76BB6-042C-45E7-ACF8-29BD1F971FA5}"/>
              </a:ext>
            </a:extLst>
          </p:cNvPr>
          <p:cNvSpPr/>
          <p:nvPr/>
        </p:nvSpPr>
        <p:spPr>
          <a:xfrm>
            <a:off x="9435002" y="2070283"/>
            <a:ext cx="194068" cy="15521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defTabSz="457200" latinLnBrk="0"/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9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17">
            <a:extLst>
              <a:ext uri="{FF2B5EF4-FFF2-40B4-BE49-F238E27FC236}">
                <a16:creationId xmlns:a16="http://schemas.microsoft.com/office/drawing/2014/main" id="{E05B5975-F112-4942-A85B-372EC9CE1E42}"/>
              </a:ext>
            </a:extLst>
          </p:cNvPr>
          <p:cNvSpPr txBox="1">
            <a:spLocks/>
          </p:cNvSpPr>
          <p:nvPr/>
        </p:nvSpPr>
        <p:spPr>
          <a:xfrm>
            <a:off x="9063377" y="3991870"/>
            <a:ext cx="1732174" cy="454218"/>
          </a:xfrm>
          <a:prstGeom prst="rect">
            <a:avLst/>
          </a:prstGeom>
        </p:spPr>
        <p:txBody>
          <a:bodyPr vert="horz" wrap="none" lIns="36000" tIns="36000" rIns="36000" bIns="36000" rtlCol="0" anchor="t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5D40CE4-D969-4FE7-9927-DEAF5855149C}"/>
              </a:ext>
            </a:extLst>
          </p:cNvPr>
          <p:cNvSpPr/>
          <p:nvPr/>
        </p:nvSpPr>
        <p:spPr>
          <a:xfrm>
            <a:off x="9435002" y="2516852"/>
            <a:ext cx="194068" cy="15521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defTabSz="457200" latinLnBrk="0"/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9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id="{0040D75D-808C-4706-A4BA-BC8860DD876C}"/>
              </a:ext>
            </a:extLst>
          </p:cNvPr>
          <p:cNvSpPr txBox="1">
            <a:spLocks/>
          </p:cNvSpPr>
          <p:nvPr/>
        </p:nvSpPr>
        <p:spPr>
          <a:xfrm>
            <a:off x="9775044" y="2404640"/>
            <a:ext cx="1732174" cy="454218"/>
          </a:xfrm>
          <a:prstGeom prst="rect">
            <a:avLst/>
          </a:prstGeom>
        </p:spPr>
        <p:txBody>
          <a:bodyPr vert="horz" wrap="none" lIns="36000" tIns="36000" rIns="36000" bIns="36000" rtlCol="0" anchor="t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수정상태로 화면을 활성화 한다</a:t>
            </a:r>
            <a: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2DA036-5623-46D7-B36F-6919F10CA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7044"/>
          <a:stretch/>
        </p:blipFill>
        <p:spPr>
          <a:xfrm>
            <a:off x="1432613" y="899651"/>
            <a:ext cx="7233405" cy="427710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253A2E90-D216-4FF8-8D02-1CDF0DB550D9}"/>
              </a:ext>
            </a:extLst>
          </p:cNvPr>
          <p:cNvSpPr/>
          <p:nvPr/>
        </p:nvSpPr>
        <p:spPr>
          <a:xfrm>
            <a:off x="9435002" y="3052475"/>
            <a:ext cx="194068" cy="15521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defTabSz="457200" latinLnBrk="0"/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9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1A6E66C8-BC23-421E-A9C0-A9EB044551D7}"/>
              </a:ext>
            </a:extLst>
          </p:cNvPr>
          <p:cNvSpPr txBox="1">
            <a:spLocks/>
          </p:cNvSpPr>
          <p:nvPr/>
        </p:nvSpPr>
        <p:spPr>
          <a:xfrm>
            <a:off x="9784831" y="2938766"/>
            <a:ext cx="1732174" cy="454218"/>
          </a:xfrm>
          <a:prstGeom prst="rect">
            <a:avLst/>
          </a:prstGeom>
        </p:spPr>
        <p:txBody>
          <a:bodyPr vert="horz" wrap="none" lIns="36000" tIns="36000" rIns="36000" bIns="36000" rtlCol="0" anchor="t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화면에 등록된 내용을 </a:t>
            </a:r>
            <a: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저장한다</a:t>
            </a:r>
            <a: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54137A-DE9D-4FEA-B99D-47545340FBF9}"/>
              </a:ext>
            </a:extLst>
          </p:cNvPr>
          <p:cNvSpPr txBox="1"/>
          <p:nvPr/>
        </p:nvSpPr>
        <p:spPr>
          <a:xfrm>
            <a:off x="1430322" y="832372"/>
            <a:ext cx="6606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457200" latinLnBrk="0"/>
            <a:r>
              <a:rPr lang="ko-KR" altLang="en-US" sz="9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업무일지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C58B09-436B-4614-8937-3D2BA3B1F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206" y="1358028"/>
            <a:ext cx="7230812" cy="3655847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E3B66D13-596B-49A4-95B7-CB0FB250A792}"/>
              </a:ext>
            </a:extLst>
          </p:cNvPr>
          <p:cNvSpPr/>
          <p:nvPr/>
        </p:nvSpPr>
        <p:spPr>
          <a:xfrm>
            <a:off x="6775905" y="4996511"/>
            <a:ext cx="194068" cy="15521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defTabSz="457200" latinLnBrk="0"/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9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3DB526A-E65E-48B9-9998-5A2FEDEBA5D3}"/>
              </a:ext>
            </a:extLst>
          </p:cNvPr>
          <p:cNvSpPr/>
          <p:nvPr/>
        </p:nvSpPr>
        <p:spPr>
          <a:xfrm>
            <a:off x="7254077" y="4993306"/>
            <a:ext cx="194068" cy="15521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defTabSz="457200" latinLnBrk="0"/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9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E404CF7-EB35-4DA7-87F3-C550517EA2BA}"/>
              </a:ext>
            </a:extLst>
          </p:cNvPr>
          <p:cNvSpPr/>
          <p:nvPr/>
        </p:nvSpPr>
        <p:spPr>
          <a:xfrm>
            <a:off x="8349676" y="4993306"/>
            <a:ext cx="194068" cy="15521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defTabSz="457200" latinLnBrk="0"/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9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3868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275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안전보건활동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교육관리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년간교육계획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2">
            <a:extLst>
              <a:ext uri="{FF2B5EF4-FFF2-40B4-BE49-F238E27FC236}">
                <a16:creationId xmlns:a16="http://schemas.microsoft.com/office/drawing/2014/main" id="{EF7D06E7-9D0E-4E96-B847-88FFBE330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6068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8120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8AAFC57-C036-4F7A-A37D-BEDF5D543E76}"/>
              </a:ext>
            </a:extLst>
          </p:cNvPr>
          <p:cNvSpPr/>
          <p:nvPr/>
        </p:nvSpPr>
        <p:spPr bwMode="auto">
          <a:xfrm>
            <a:off x="1595720" y="1161646"/>
            <a:ext cx="792000" cy="216000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 err="1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년간교육계획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C2CC41-C294-4CEE-9058-19DC7777B5AA}"/>
              </a:ext>
            </a:extLst>
          </p:cNvPr>
          <p:cNvSpPr/>
          <p:nvPr/>
        </p:nvSpPr>
        <p:spPr bwMode="auto">
          <a:xfrm>
            <a:off x="2396364" y="1161646"/>
            <a:ext cx="93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안전교육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4567A43D-E99D-46E9-A84B-75BF31BE9109}"/>
              </a:ext>
            </a:extLst>
          </p:cNvPr>
          <p:cNvGraphicFramePr>
            <a:graphicFrameLocks noGrp="1"/>
          </p:cNvGraphicFramePr>
          <p:nvPr/>
        </p:nvGraphicFramePr>
        <p:xfrm>
          <a:off x="2084159" y="1865673"/>
          <a:ext cx="8047079" cy="2543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02">
                  <a:extLst>
                    <a:ext uri="{9D8B030D-6E8A-4147-A177-3AD203B41FA5}">
                      <a16:colId xmlns:a16="http://schemas.microsoft.com/office/drawing/2014/main" val="1147370637"/>
                    </a:ext>
                  </a:extLst>
                </a:gridCol>
                <a:gridCol w="6012800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1329477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194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2020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2022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안전보건관리 조직도</a:t>
                      </a:r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.pptx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2021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2022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</a:t>
                      </a:r>
                      <a:r>
                        <a:rPr kumimoji="1" lang="ko-KR" altLang="en-US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산업안전보건위원회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조직도</a:t>
                      </a:r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.pptx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27017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2022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2022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</a:t>
                      </a:r>
                      <a:r>
                        <a:rPr kumimoji="1" lang="ko-KR" altLang="en-US" sz="1000" i="0" u="none" strike="noStrike" normalizeH="0" baseline="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산업안전협의체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조직도</a:t>
                      </a:r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.pptx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2210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44410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130896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5069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3A8236-6D90-41EB-9F16-DAF23A29F0A0}"/>
              </a:ext>
            </a:extLst>
          </p:cNvPr>
          <p:cNvSpPr/>
          <p:nvPr/>
        </p:nvSpPr>
        <p:spPr bwMode="auto">
          <a:xfrm rot="5400000">
            <a:off x="8882576" y="3141350"/>
            <a:ext cx="2268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◀                                                     ▶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2" name="표 5">
            <a:extLst>
              <a:ext uri="{FF2B5EF4-FFF2-40B4-BE49-F238E27FC236}">
                <a16:creationId xmlns:a16="http://schemas.microsoft.com/office/drawing/2014/main" id="{E176F676-F2A7-4CC6-93F0-D8AAAD0FF6EC}"/>
              </a:ext>
            </a:extLst>
          </p:cNvPr>
          <p:cNvGraphicFramePr>
            <a:graphicFrameLocks noGrp="1"/>
          </p:cNvGraphicFramePr>
          <p:nvPr/>
        </p:nvGraphicFramePr>
        <p:xfrm>
          <a:off x="2076660" y="5080468"/>
          <a:ext cx="8047078" cy="633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300">
                  <a:extLst>
                    <a:ext uri="{9D8B030D-6E8A-4147-A177-3AD203B41FA5}">
                      <a16:colId xmlns:a16="http://schemas.microsoft.com/office/drawing/2014/main" val="3849869064"/>
                    </a:ext>
                  </a:extLst>
                </a:gridCol>
                <a:gridCol w="6072928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1261850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194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2022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2022</a:t>
                      </a:r>
                      <a:r>
                        <a:rPr lang="ko-KR" altLang="en-US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안전보건관리 조직도</a:t>
                      </a:r>
                      <a:r>
                        <a:rPr lang="en-US" altLang="ko-KR" sz="1000" dirty="0">
                          <a:ln w="0"/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.pptx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249CA68-76FC-441C-A9FF-D2BE38083E43}"/>
              </a:ext>
            </a:extLst>
          </p:cNvPr>
          <p:cNvSpPr/>
          <p:nvPr/>
        </p:nvSpPr>
        <p:spPr bwMode="auto">
          <a:xfrm>
            <a:off x="8801760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68F5AB0-C07F-48CF-BC99-BFAD6CA67B95}"/>
              </a:ext>
            </a:extLst>
          </p:cNvPr>
          <p:cNvSpPr/>
          <p:nvPr/>
        </p:nvSpPr>
        <p:spPr bwMode="auto">
          <a:xfrm>
            <a:off x="8080224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추가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689AEFE-3FF7-4B79-A87C-5722CF07C427}"/>
              </a:ext>
            </a:extLst>
          </p:cNvPr>
          <p:cNvSpPr/>
          <p:nvPr/>
        </p:nvSpPr>
        <p:spPr bwMode="auto">
          <a:xfrm>
            <a:off x="9497641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E22311A-2801-42FC-ADCE-AA63C504EF99}"/>
              </a:ext>
            </a:extLst>
          </p:cNvPr>
          <p:cNvSpPr/>
          <p:nvPr/>
        </p:nvSpPr>
        <p:spPr bwMode="auto">
          <a:xfrm>
            <a:off x="2127552" y="5918760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찾기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DB3DD3-D245-4F36-B376-C872D908911B}"/>
              </a:ext>
            </a:extLst>
          </p:cNvPr>
          <p:cNvSpPr/>
          <p:nvPr/>
        </p:nvSpPr>
        <p:spPr bwMode="auto">
          <a:xfrm>
            <a:off x="3230815" y="5918760"/>
            <a:ext cx="4212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C:\\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경영자리더십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\</a:t>
            </a:r>
            <a:r>
              <a:rPr lang="en-US" altLang="ko-KR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2022</a:t>
            </a: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 안전보건관리 조직도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.docx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E26B0C3-6880-4B61-8F70-4018B57A3EC2}"/>
              </a:ext>
            </a:extLst>
          </p:cNvPr>
          <p:cNvSpPr/>
          <p:nvPr/>
        </p:nvSpPr>
        <p:spPr bwMode="auto">
          <a:xfrm>
            <a:off x="1585914" y="1745416"/>
            <a:ext cx="9020175" cy="3006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294728-3BBD-462C-8888-F6C9EA181FB0}"/>
              </a:ext>
            </a:extLst>
          </p:cNvPr>
          <p:cNvSpPr/>
          <p:nvPr/>
        </p:nvSpPr>
        <p:spPr bwMode="auto">
          <a:xfrm>
            <a:off x="1585914" y="4872073"/>
            <a:ext cx="9020175" cy="144307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9A85916-6D3D-4256-BD52-E10C05123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648" y="1452381"/>
            <a:ext cx="252000" cy="21724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7D3346-A00C-4787-B90E-16DD3556FFDA}"/>
              </a:ext>
            </a:extLst>
          </p:cNvPr>
          <p:cNvSpPr/>
          <p:nvPr/>
        </p:nvSpPr>
        <p:spPr bwMode="auto">
          <a:xfrm>
            <a:off x="1586400" y="1444776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년도         </a:t>
            </a: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▼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1F56222-A349-4F48-AC9C-C1E31865DC78}"/>
              </a:ext>
            </a:extLst>
          </p:cNvPr>
          <p:cNvSpPr/>
          <p:nvPr/>
        </p:nvSpPr>
        <p:spPr bwMode="auto">
          <a:xfrm>
            <a:off x="2610880" y="1447581"/>
            <a:ext cx="1080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2022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4616A7F-A318-4207-BE2F-247C2860C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648" y="1452381"/>
            <a:ext cx="252000" cy="217241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5E8BD6-63EA-4381-87FE-09279D3C80A0}"/>
              </a:ext>
            </a:extLst>
          </p:cNvPr>
          <p:cNvSpPr/>
          <p:nvPr/>
        </p:nvSpPr>
        <p:spPr bwMode="auto">
          <a:xfrm>
            <a:off x="1586400" y="1444776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년도 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2CBA01-05D3-418F-892F-CEED49963F88}"/>
              </a:ext>
            </a:extLst>
          </p:cNvPr>
          <p:cNvSpPr/>
          <p:nvPr/>
        </p:nvSpPr>
        <p:spPr bwMode="auto">
          <a:xfrm>
            <a:off x="2610880" y="1447581"/>
            <a:ext cx="1080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2022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BF43EF5-F2A7-40AB-9B9B-07F0624A659D}"/>
              </a:ext>
            </a:extLst>
          </p:cNvPr>
          <p:cNvCxnSpPr>
            <a:cxnSpLocks/>
          </p:cNvCxnSpPr>
          <p:nvPr/>
        </p:nvCxnSpPr>
        <p:spPr bwMode="auto">
          <a:xfrm>
            <a:off x="1586400" y="1384648"/>
            <a:ext cx="9019200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484780" y="637080"/>
            <a:ext cx="1542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적용 테이블 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: tsp01210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3699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884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안전보건활동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교육관리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안전교육</a:t>
            </a:r>
          </a:p>
        </p:txBody>
      </p:sp>
      <p:sp>
        <p:nvSpPr>
          <p:cNvPr id="51" name="직사각형 2">
            <a:extLst>
              <a:ext uri="{FF2B5EF4-FFF2-40B4-BE49-F238E27FC236}">
                <a16:creationId xmlns:a16="http://schemas.microsoft.com/office/drawing/2014/main" id="{EF7D06E7-9D0E-4E96-B847-88FFBE330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402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454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B51C71-F40E-42DA-873B-95C8DB96F779}"/>
              </a:ext>
            </a:extLst>
          </p:cNvPr>
          <p:cNvSpPr/>
          <p:nvPr/>
        </p:nvSpPr>
        <p:spPr bwMode="auto">
          <a:xfrm>
            <a:off x="556630" y="1161646"/>
            <a:ext cx="792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 err="1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년간교육계획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F3FF51-B261-44D6-B3E1-DFCDC46F23AD}"/>
              </a:ext>
            </a:extLst>
          </p:cNvPr>
          <p:cNvCxnSpPr>
            <a:cxnSpLocks/>
          </p:cNvCxnSpPr>
          <p:nvPr/>
        </p:nvCxnSpPr>
        <p:spPr bwMode="auto">
          <a:xfrm>
            <a:off x="547310" y="1384648"/>
            <a:ext cx="9019200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03A7A-4BCE-43B2-9085-4A76AAC9AE57}"/>
              </a:ext>
            </a:extLst>
          </p:cNvPr>
          <p:cNvSpPr/>
          <p:nvPr/>
        </p:nvSpPr>
        <p:spPr bwMode="auto">
          <a:xfrm>
            <a:off x="1357274" y="1161646"/>
            <a:ext cx="936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안전교육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6EDF2F-4100-4B06-A73F-54CF648818EB}"/>
              </a:ext>
            </a:extLst>
          </p:cNvPr>
          <p:cNvSpPr/>
          <p:nvPr/>
        </p:nvSpPr>
        <p:spPr bwMode="auto">
          <a:xfrm>
            <a:off x="547310" y="1444776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년도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7BDFA9-8DDC-426E-8808-4D2F102A6000}"/>
              </a:ext>
            </a:extLst>
          </p:cNvPr>
          <p:cNvSpPr/>
          <p:nvPr/>
        </p:nvSpPr>
        <p:spPr bwMode="auto">
          <a:xfrm>
            <a:off x="1571790" y="1447581"/>
            <a:ext cx="1080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2022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4DDF461-EFD0-44D9-ACAE-794B4A01C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918" y="1458812"/>
            <a:ext cx="252000" cy="21724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24443C-A95B-4534-AA24-C03EC9E046D6}"/>
              </a:ext>
            </a:extLst>
          </p:cNvPr>
          <p:cNvSpPr/>
          <p:nvPr/>
        </p:nvSpPr>
        <p:spPr bwMode="auto">
          <a:xfrm>
            <a:off x="546824" y="1745416"/>
            <a:ext cx="9020175" cy="3006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aphicFrame>
        <p:nvGraphicFramePr>
          <p:cNvPr id="29" name="표 5">
            <a:extLst>
              <a:ext uri="{FF2B5EF4-FFF2-40B4-BE49-F238E27FC236}">
                <a16:creationId xmlns:a16="http://schemas.microsoft.com/office/drawing/2014/main" id="{1B97CA4E-C7E5-416A-8B33-38C020EF2D9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7566" y="1865673"/>
          <a:ext cx="8736212" cy="289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59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965495">
                  <a:extLst>
                    <a:ext uri="{9D8B030D-6E8A-4147-A177-3AD203B41FA5}">
                      <a16:colId xmlns:a16="http://schemas.microsoft.com/office/drawing/2014/main" val="4080962408"/>
                    </a:ext>
                  </a:extLst>
                </a:gridCol>
                <a:gridCol w="599273">
                  <a:extLst>
                    <a:ext uri="{9D8B030D-6E8A-4147-A177-3AD203B41FA5}">
                      <a16:colId xmlns:a16="http://schemas.microsoft.com/office/drawing/2014/main" val="3338484535"/>
                    </a:ext>
                  </a:extLst>
                </a:gridCol>
                <a:gridCol w="957585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781664">
                  <a:extLst>
                    <a:ext uri="{9D8B030D-6E8A-4147-A177-3AD203B41FA5}">
                      <a16:colId xmlns:a16="http://schemas.microsoft.com/office/drawing/2014/main" val="3446107694"/>
                    </a:ext>
                  </a:extLst>
                </a:gridCol>
                <a:gridCol w="661408">
                  <a:extLst>
                    <a:ext uri="{9D8B030D-6E8A-4147-A177-3AD203B41FA5}">
                      <a16:colId xmlns:a16="http://schemas.microsoft.com/office/drawing/2014/main" val="4199625171"/>
                    </a:ext>
                  </a:extLst>
                </a:gridCol>
                <a:gridCol w="661408">
                  <a:extLst>
                    <a:ext uri="{9D8B030D-6E8A-4147-A177-3AD203B41FA5}">
                      <a16:colId xmlns:a16="http://schemas.microsoft.com/office/drawing/2014/main" val="705424373"/>
                    </a:ext>
                  </a:extLst>
                </a:gridCol>
                <a:gridCol w="1236248">
                  <a:extLst>
                    <a:ext uri="{9D8B030D-6E8A-4147-A177-3AD203B41FA5}">
                      <a16:colId xmlns:a16="http://schemas.microsoft.com/office/drawing/2014/main" val="1304609952"/>
                    </a:ext>
                  </a:extLst>
                </a:gridCol>
                <a:gridCol w="698939">
                  <a:extLst>
                    <a:ext uri="{9D8B030D-6E8A-4147-A177-3AD203B41FA5}">
                      <a16:colId xmlns:a16="http://schemas.microsoft.com/office/drawing/2014/main" val="545521814"/>
                    </a:ext>
                  </a:extLst>
                </a:gridCol>
                <a:gridCol w="1449633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194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교육실시일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직무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교육구분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사외강사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사내강사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참석자수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교육시간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교육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교육 참석자 명단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일반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현장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정기교육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안전경영컨설팅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홍길동 부장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20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20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정기 안전 교육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220110_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정기안전교육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.pdf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안전관리자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신입교육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김유신 차장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10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6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신입 교육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220110_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신입안전교육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.pdf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27017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2210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44410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130896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5069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BD92D6-C4E3-478D-9DFA-FAE17B6FA0EA}"/>
              </a:ext>
            </a:extLst>
          </p:cNvPr>
          <p:cNvSpPr/>
          <p:nvPr/>
        </p:nvSpPr>
        <p:spPr bwMode="auto">
          <a:xfrm rot="5400000">
            <a:off x="8126126" y="3159350"/>
            <a:ext cx="2304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◀                                                     ▶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4D964E-FB8A-4F9E-B695-12A06C0C57F6}"/>
              </a:ext>
            </a:extLst>
          </p:cNvPr>
          <p:cNvSpPr/>
          <p:nvPr/>
        </p:nvSpPr>
        <p:spPr bwMode="auto">
          <a:xfrm>
            <a:off x="546824" y="4872073"/>
            <a:ext cx="9020175" cy="144307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aphicFrame>
        <p:nvGraphicFramePr>
          <p:cNvPr id="32" name="표 5">
            <a:extLst>
              <a:ext uri="{FF2B5EF4-FFF2-40B4-BE49-F238E27FC236}">
                <a16:creationId xmlns:a16="http://schemas.microsoft.com/office/drawing/2014/main" id="{3563423D-4E9D-49F1-8E24-7BBE09239D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7567" y="4932200"/>
          <a:ext cx="877097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62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999682">
                  <a:extLst>
                    <a:ext uri="{9D8B030D-6E8A-4147-A177-3AD203B41FA5}">
                      <a16:colId xmlns:a16="http://schemas.microsoft.com/office/drawing/2014/main" val="2523209074"/>
                    </a:ext>
                  </a:extLst>
                </a:gridCol>
                <a:gridCol w="599809">
                  <a:extLst>
                    <a:ext uri="{9D8B030D-6E8A-4147-A177-3AD203B41FA5}">
                      <a16:colId xmlns:a16="http://schemas.microsoft.com/office/drawing/2014/main" val="916563696"/>
                    </a:ext>
                  </a:extLst>
                </a:gridCol>
                <a:gridCol w="916859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781664">
                  <a:extLst>
                    <a:ext uri="{9D8B030D-6E8A-4147-A177-3AD203B41FA5}">
                      <a16:colId xmlns:a16="http://schemas.microsoft.com/office/drawing/2014/main" val="2951688468"/>
                    </a:ext>
                  </a:extLst>
                </a:gridCol>
                <a:gridCol w="661408">
                  <a:extLst>
                    <a:ext uri="{9D8B030D-6E8A-4147-A177-3AD203B41FA5}">
                      <a16:colId xmlns:a16="http://schemas.microsoft.com/office/drawing/2014/main" val="4091008307"/>
                    </a:ext>
                  </a:extLst>
                </a:gridCol>
                <a:gridCol w="661408">
                  <a:extLst>
                    <a:ext uri="{9D8B030D-6E8A-4147-A177-3AD203B41FA5}">
                      <a16:colId xmlns:a16="http://schemas.microsoft.com/office/drawing/2014/main" val="705424373"/>
                    </a:ext>
                  </a:extLst>
                </a:gridCol>
                <a:gridCol w="1273001">
                  <a:extLst>
                    <a:ext uri="{9D8B030D-6E8A-4147-A177-3AD203B41FA5}">
                      <a16:colId xmlns:a16="http://schemas.microsoft.com/office/drawing/2014/main" val="3771120840"/>
                    </a:ext>
                  </a:extLst>
                </a:gridCol>
                <a:gridCol w="700185">
                  <a:extLst>
                    <a:ext uri="{9D8B030D-6E8A-4147-A177-3AD203B41FA5}">
                      <a16:colId xmlns:a16="http://schemas.microsoft.com/office/drawing/2014/main" val="545521814"/>
                    </a:ext>
                  </a:extLst>
                </a:gridCol>
                <a:gridCol w="1446399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194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교육실시일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직무구분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교육구분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사외강사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사내강사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참석자수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교육시간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교육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교육 참석자 명단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안전관리자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신입교육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김유신 차장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10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6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신입 교육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220110_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신입안전교육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.pdf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</a:tbl>
          </a:graphicData>
        </a:graphic>
      </p:graphicFrame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F16459C-56EB-475A-944A-2F0A86660732}"/>
              </a:ext>
            </a:extLst>
          </p:cNvPr>
          <p:cNvSpPr/>
          <p:nvPr/>
        </p:nvSpPr>
        <p:spPr bwMode="auto">
          <a:xfrm>
            <a:off x="7762670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C4E1E3D-E3A3-4340-8ED5-4BED55E3B4C3}"/>
              </a:ext>
            </a:extLst>
          </p:cNvPr>
          <p:cNvSpPr/>
          <p:nvPr/>
        </p:nvSpPr>
        <p:spPr bwMode="auto">
          <a:xfrm>
            <a:off x="7041134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추가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668E9CD-4FE9-4031-B6EC-1AD2F4B945E1}"/>
              </a:ext>
            </a:extLst>
          </p:cNvPr>
          <p:cNvSpPr/>
          <p:nvPr/>
        </p:nvSpPr>
        <p:spPr bwMode="auto">
          <a:xfrm>
            <a:off x="8458551" y="5894248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748758-040C-4611-A0FB-548443AC2762}"/>
              </a:ext>
            </a:extLst>
          </p:cNvPr>
          <p:cNvSpPr/>
          <p:nvPr/>
        </p:nvSpPr>
        <p:spPr bwMode="auto">
          <a:xfrm>
            <a:off x="1088462" y="5918760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찾기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BE241F-B9BF-4EAF-8E60-D09947464D56}"/>
              </a:ext>
            </a:extLst>
          </p:cNvPr>
          <p:cNvSpPr/>
          <p:nvPr/>
        </p:nvSpPr>
        <p:spPr bwMode="auto">
          <a:xfrm>
            <a:off x="2191725" y="5918760"/>
            <a:ext cx="4212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C:\\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안건보건활동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\</a:t>
            </a:r>
            <a:r>
              <a:rPr kumimoji="1"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교육관리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\</a:t>
            </a:r>
            <a:r>
              <a:rPr lang="en-US" altLang="ko-KR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220110_</a:t>
            </a: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신입안전교육</a:t>
            </a:r>
            <a:r>
              <a:rPr kumimoji="1" lang="en-US" altLang="ko-KR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.pdf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84779" y="637080"/>
            <a:ext cx="37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적용 테이블 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: tsp03710</a:t>
            </a:r>
            <a:endParaRPr lang="ko-KR" altLang="en-US" sz="1000" dirty="0"/>
          </a:p>
        </p:txBody>
      </p:sp>
      <p:sp>
        <p:nvSpPr>
          <p:cNvPr id="23" name="타원 22"/>
          <p:cNvSpPr/>
          <p:nvPr/>
        </p:nvSpPr>
        <p:spPr>
          <a:xfrm>
            <a:off x="416011" y="2825529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26638" y="1360136"/>
            <a:ext cx="2238635" cy="4514501"/>
          </a:xfrm>
          <a:prstGeom prst="rect">
            <a:avLst/>
          </a:prstGeom>
          <a:noFill/>
        </p:spPr>
        <p:txBody>
          <a:bodyPr wrap="square" tIns="36000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행 선택 시 아래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번 폼으로 선택한 항목 데이터 내용 나타냄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파일 찾기 버튼 클릭 시 첨부할 파일 선택 기능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추가 버튼 클릭 시 아래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번 폼에 작성한 내용 </a:t>
            </a:r>
            <a:r>
              <a:rPr lang="en-US" altLang="ko-KR" sz="1200" dirty="0" smtClean="0"/>
              <a:t>Insert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수정 버튼 클릭 시 선택된 항목 내용을 아래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번 폼에 수정된 내용으로 수정 </a:t>
            </a:r>
            <a:r>
              <a:rPr lang="en-US" altLang="ko-KR" sz="1200" dirty="0" smtClean="0"/>
              <a:t>Update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삭제 버튼 클릭 시 선택된 아래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번 폼에 나온 항목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삭제 </a:t>
            </a:r>
            <a:r>
              <a:rPr lang="en-US" altLang="ko-KR" sz="1200" dirty="0" smtClean="0"/>
              <a:t>Delete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조회 버튼 클릭 시 입력한 해당 년도로 조회 </a:t>
            </a:r>
            <a:r>
              <a:rPr lang="en-US" altLang="ko-KR" sz="1200" dirty="0"/>
              <a:t>S</a:t>
            </a:r>
            <a:r>
              <a:rPr lang="en-US" altLang="ko-KR" sz="1200" dirty="0" smtClean="0"/>
              <a:t>elect</a:t>
            </a:r>
          </a:p>
        </p:txBody>
      </p:sp>
      <p:sp>
        <p:nvSpPr>
          <p:cNvPr id="26" name="타원 25"/>
          <p:cNvSpPr/>
          <p:nvPr/>
        </p:nvSpPr>
        <p:spPr>
          <a:xfrm>
            <a:off x="416011" y="5461942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02677" y="5918760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784544" y="5918760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951383" y="5725570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9122231" y="5936695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023557" y="1480693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05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1">
            <a:extLst>
              <a:ext uri="{FF2B5EF4-FFF2-40B4-BE49-F238E27FC236}">
                <a16:creationId xmlns:a16="http://schemas.microsoft.com/office/drawing/2014/main" id="{3462FE4B-7D4E-41BA-AD67-45DF9C65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49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51" name="직사각형 2">
            <a:extLst>
              <a:ext uri="{FF2B5EF4-FFF2-40B4-BE49-F238E27FC236}">
                <a16:creationId xmlns:a16="http://schemas.microsoft.com/office/drawing/2014/main" id="{EF7D06E7-9D0E-4E96-B847-88FFBE330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789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9731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410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039E0D-3EB3-483E-8C57-220215F1B660}"/>
              </a:ext>
            </a:extLst>
          </p:cNvPr>
          <p:cNvSpPr/>
          <p:nvPr/>
        </p:nvSpPr>
        <p:spPr bwMode="auto">
          <a:xfrm>
            <a:off x="488633" y="1745416"/>
            <a:ext cx="9020175" cy="378806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</a:t>
            </a:r>
          </a:p>
        </p:txBody>
      </p:sp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C8EBFD71-F476-4662-91EE-51ED05B510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1034" y="2018073"/>
          <a:ext cx="8744342" cy="2543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53">
                  <a:extLst>
                    <a:ext uri="{9D8B030D-6E8A-4147-A177-3AD203B41FA5}">
                      <a16:colId xmlns:a16="http://schemas.microsoft.com/office/drawing/2014/main" val="4067014615"/>
                    </a:ext>
                  </a:extLst>
                </a:gridCol>
                <a:gridCol w="957113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877811">
                  <a:extLst>
                    <a:ext uri="{9D8B030D-6E8A-4147-A177-3AD203B41FA5}">
                      <a16:colId xmlns:a16="http://schemas.microsoft.com/office/drawing/2014/main" val="1662781847"/>
                    </a:ext>
                  </a:extLst>
                </a:gridCol>
                <a:gridCol w="5764481">
                  <a:extLst>
                    <a:ext uri="{9D8B030D-6E8A-4147-A177-3AD203B41FA5}">
                      <a16:colId xmlns:a16="http://schemas.microsoft.com/office/drawing/2014/main" val="705424373"/>
                    </a:ext>
                  </a:extLst>
                </a:gridCol>
                <a:gridCol w="786784">
                  <a:extLst>
                    <a:ext uri="{9D8B030D-6E8A-4147-A177-3AD203B41FA5}">
                      <a16:colId xmlns:a16="http://schemas.microsoft.com/office/drawing/2014/main" val="1479231367"/>
                    </a:ext>
                  </a:extLst>
                </a:gridCol>
              </a:tblGrid>
              <a:tr h="1947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시정지시일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rgbClr val="FF0000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첨부파일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9526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홍길동 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중대재해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예방 플랫폼 시스템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Open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27017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22104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44410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130896"/>
                  </a:ext>
                </a:extLst>
              </a:tr>
              <a:tr h="3819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5069"/>
                  </a:ext>
                </a:extLst>
              </a:tr>
            </a:tbl>
          </a:graphicData>
        </a:graphic>
      </p:graphicFrame>
      <p:sp>
        <p:nvSpPr>
          <p:cNvPr id="25" name="직사각형 1">
            <a:extLst>
              <a:ext uri="{FF2B5EF4-FFF2-40B4-BE49-F238E27FC236}">
                <a16:creationId xmlns:a16="http://schemas.microsoft.com/office/drawing/2014/main" id="{AACD91FB-2C56-4DDE-B6B9-5F8351830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27" y="2318713"/>
            <a:ext cx="288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D83664E-0B78-4B65-ADB5-54201809BB7C}"/>
              </a:ext>
            </a:extLst>
          </p:cNvPr>
          <p:cNvSpPr/>
          <p:nvPr/>
        </p:nvSpPr>
        <p:spPr bwMode="auto">
          <a:xfrm>
            <a:off x="8245631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수정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01304EE-D703-4139-B0BC-02DC794E8EB9}"/>
              </a:ext>
            </a:extLst>
          </p:cNvPr>
          <p:cNvSpPr/>
          <p:nvPr/>
        </p:nvSpPr>
        <p:spPr bwMode="auto">
          <a:xfrm>
            <a:off x="7524095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추가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950EDC6-FA31-493F-965E-D7FB72F4027B}"/>
              </a:ext>
            </a:extLst>
          </p:cNvPr>
          <p:cNvSpPr/>
          <p:nvPr/>
        </p:nvSpPr>
        <p:spPr bwMode="auto">
          <a:xfrm>
            <a:off x="8941512" y="6014504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삭제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A7568D8-F700-4CC7-82A0-D9D2D085F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71" y="1452381"/>
            <a:ext cx="252000" cy="21724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796D46-A66F-4B3F-80C4-DEBA03840B18}"/>
              </a:ext>
            </a:extLst>
          </p:cNvPr>
          <p:cNvSpPr/>
          <p:nvPr/>
        </p:nvSpPr>
        <p:spPr bwMode="auto">
          <a:xfrm>
            <a:off x="489119" y="1444776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년도         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2098FF5-8330-439A-86DA-5CC4DD916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71" y="1452381"/>
            <a:ext cx="252000" cy="217241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157BE8-7802-48C4-B543-509F1DA480EC}"/>
              </a:ext>
            </a:extLst>
          </p:cNvPr>
          <p:cNvSpPr/>
          <p:nvPr/>
        </p:nvSpPr>
        <p:spPr bwMode="auto">
          <a:xfrm>
            <a:off x="489119" y="1444776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제목 검색 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E9CD85-54E9-4CF8-AFD5-F50265E3E416}"/>
              </a:ext>
            </a:extLst>
          </p:cNvPr>
          <p:cNvSpPr/>
          <p:nvPr/>
        </p:nvSpPr>
        <p:spPr bwMode="auto">
          <a:xfrm>
            <a:off x="1513599" y="1447581"/>
            <a:ext cx="2088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84779" y="637080"/>
            <a:ext cx="37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적용 테이블 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: tsp06410, tsp06210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9736523" y="1360136"/>
            <a:ext cx="2128750" cy="3129506"/>
          </a:xfrm>
          <a:prstGeom prst="rect">
            <a:avLst/>
          </a:prstGeom>
          <a:noFill/>
        </p:spPr>
        <p:txBody>
          <a:bodyPr wrap="square" tIns="36000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/>
              <a:t>추가 </a:t>
            </a:r>
            <a:r>
              <a:rPr lang="ko-KR" altLang="en-US" sz="1200" dirty="0"/>
              <a:t>버튼 클릭 시 다음 화면</a:t>
            </a:r>
            <a:r>
              <a:rPr lang="en-US" altLang="ko-KR" sz="1200" dirty="0"/>
              <a:t>(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WGM-DSPP-60411)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</a:rPr>
              <a:t>팝업 화면 표출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/>
              <a:t>수정 </a:t>
            </a:r>
            <a:r>
              <a:rPr lang="ko-KR" altLang="en-US" sz="1200" dirty="0"/>
              <a:t>버튼 클릭 시 다음 화면</a:t>
            </a:r>
            <a:r>
              <a:rPr lang="en-US" altLang="ko-KR" sz="1200" dirty="0"/>
              <a:t>(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WGM-DSPP-60412)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</a:rPr>
              <a:t>팝업 화면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표출</a:t>
            </a:r>
            <a:endParaRPr lang="en-US" altLang="ko-KR" sz="12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삭제 버튼 클릭 시 체크박스 선택된 항목 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Delete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조회 버튼 클릭 시 </a:t>
            </a:r>
            <a:r>
              <a:rPr lang="ko-KR" altLang="en-US" sz="1200" dirty="0" err="1" smtClean="0"/>
              <a:t>입력칸에</a:t>
            </a:r>
            <a:r>
              <a:rPr lang="ko-KR" altLang="en-US" sz="1200" dirty="0" smtClean="0"/>
              <a:t> 입력한 제목으로 조회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Select</a:t>
            </a:r>
          </a:p>
        </p:txBody>
      </p:sp>
      <p:sp>
        <p:nvSpPr>
          <p:cNvPr id="19" name="타원 18"/>
          <p:cNvSpPr/>
          <p:nvPr/>
        </p:nvSpPr>
        <p:spPr>
          <a:xfrm>
            <a:off x="488633" y="2357484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729143" y="5813543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450679" y="5806137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146560" y="5813543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124151" y="1476662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5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25575A-F72D-4333-B335-A5A46544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509" y="697416"/>
            <a:ext cx="133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411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250D96F-D4B7-4AB7-B8AF-A0C9B0BF2957}"/>
              </a:ext>
            </a:extLst>
          </p:cNvPr>
          <p:cNvSpPr/>
          <p:nvPr/>
        </p:nvSpPr>
        <p:spPr bwMode="auto">
          <a:xfrm>
            <a:off x="8431287" y="5166990"/>
            <a:ext cx="601280" cy="264052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저장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35" name="직사각형 2">
            <a:extLst>
              <a:ext uri="{FF2B5EF4-FFF2-40B4-BE49-F238E27FC236}">
                <a16:creationId xmlns:a16="http://schemas.microsoft.com/office/drawing/2014/main" id="{B0566C54-9110-4000-98B0-473C7F285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622" y="697416"/>
            <a:ext cx="133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WGM-DSPP-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411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575532-AACB-40B0-9737-B323FF01E6C3}"/>
              </a:ext>
            </a:extLst>
          </p:cNvPr>
          <p:cNvSpPr/>
          <p:nvPr/>
        </p:nvSpPr>
        <p:spPr bwMode="auto">
          <a:xfrm>
            <a:off x="513571" y="1745416"/>
            <a:ext cx="9020175" cy="4070232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aphicFrame>
        <p:nvGraphicFramePr>
          <p:cNvPr id="22" name="표 5">
            <a:extLst>
              <a:ext uri="{FF2B5EF4-FFF2-40B4-BE49-F238E27FC236}">
                <a16:creationId xmlns:a16="http://schemas.microsoft.com/office/drawing/2014/main" id="{B1865CF0-944E-4EFB-85F4-79CFA79CEE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4953" y="2100461"/>
          <a:ext cx="8117280" cy="2711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43461520"/>
                    </a:ext>
                  </a:extLst>
                </a:gridCol>
                <a:gridCol w="2648704">
                  <a:extLst>
                    <a:ext uri="{9D8B030D-6E8A-4147-A177-3AD203B41FA5}">
                      <a16:colId xmlns:a16="http://schemas.microsoft.com/office/drawing/2014/main" val="172166411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545521814"/>
                    </a:ext>
                  </a:extLst>
                </a:gridCol>
                <a:gridCol w="2588576">
                  <a:extLst>
                    <a:ext uri="{9D8B030D-6E8A-4147-A177-3AD203B41FA5}">
                      <a16:colId xmlns:a16="http://schemas.microsoft.com/office/drawing/2014/main" val="1258377203"/>
                    </a:ext>
                  </a:extLst>
                </a:gridCol>
              </a:tblGrid>
              <a:tr h="280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22-01-17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홍길동 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41163"/>
                  </a:ext>
                </a:extLst>
              </a:tr>
              <a:tr h="280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중대재해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예방 플랫폼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Open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안내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997228"/>
                  </a:ext>
                </a:extLst>
              </a:tr>
              <a:tr h="1868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안녕하세요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중대재해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예방 플랫폼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Open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일정을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안내드립니다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Open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일정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: 2022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월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3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115022"/>
                  </a:ext>
                </a:extLst>
              </a:tr>
              <a:tr h="280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첨부파일명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86386"/>
                  </a:ext>
                </a:extLst>
              </a:tr>
            </a:tbl>
          </a:graphicData>
        </a:graphic>
      </p:graphicFrame>
      <p:sp>
        <p:nvSpPr>
          <p:cNvPr id="25" name="직사각형 1">
            <a:extLst>
              <a:ext uri="{FF2B5EF4-FFF2-40B4-BE49-F238E27FC236}">
                <a16:creationId xmlns:a16="http://schemas.microsoft.com/office/drawing/2014/main" id="{24873A59-6878-41F3-97AB-81261DF7A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605" y="498560"/>
            <a:ext cx="25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시스템관리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5B7B69A-3DCD-4156-BA7F-F81A14B34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09" y="1452381"/>
            <a:ext cx="252000" cy="21724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06D75C-E813-4AF4-BC69-DEC3D5942C1D}"/>
              </a:ext>
            </a:extLst>
          </p:cNvPr>
          <p:cNvSpPr/>
          <p:nvPr/>
        </p:nvSpPr>
        <p:spPr bwMode="auto">
          <a:xfrm>
            <a:off x="514057" y="1444776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년도         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E975998-13E9-485E-A1AC-99B0C726E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09" y="1452381"/>
            <a:ext cx="252000" cy="21724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983533-977E-47BC-A434-C62D07330750}"/>
              </a:ext>
            </a:extLst>
          </p:cNvPr>
          <p:cNvSpPr/>
          <p:nvPr/>
        </p:nvSpPr>
        <p:spPr bwMode="auto">
          <a:xfrm>
            <a:off x="514057" y="1444776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제목 검색 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2A6D3E-8760-47CE-AB18-8E5A5D524005}"/>
              </a:ext>
            </a:extLst>
          </p:cNvPr>
          <p:cNvSpPr/>
          <p:nvPr/>
        </p:nvSpPr>
        <p:spPr bwMode="auto">
          <a:xfrm>
            <a:off x="1538537" y="1447581"/>
            <a:ext cx="2088000" cy="216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96E6B9-1816-4109-B824-8EC7E72FEC42}"/>
              </a:ext>
            </a:extLst>
          </p:cNvPr>
          <p:cNvSpPr/>
          <p:nvPr/>
        </p:nvSpPr>
        <p:spPr bwMode="auto">
          <a:xfrm>
            <a:off x="2469530" y="4564754"/>
            <a:ext cx="4212000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1C10FF-B557-4C8F-878C-CD4BF31A989A}"/>
              </a:ext>
            </a:extLst>
          </p:cNvPr>
          <p:cNvSpPr/>
          <p:nvPr/>
        </p:nvSpPr>
        <p:spPr bwMode="auto">
          <a:xfrm>
            <a:off x="8010189" y="4564002"/>
            <a:ext cx="90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n w="0"/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 찾기</a:t>
            </a:r>
            <a:endParaRPr kumimoji="1" lang="ko-KR" altLang="en-US" sz="1000" dirty="0">
              <a:ln w="0"/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84779" y="637080"/>
            <a:ext cx="37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적용 테이블 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: tsp06410, tsp06210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9736523" y="1360136"/>
            <a:ext cx="2128750" cy="3406505"/>
          </a:xfrm>
          <a:prstGeom prst="rect">
            <a:avLst/>
          </a:prstGeom>
          <a:noFill/>
        </p:spPr>
        <p:txBody>
          <a:bodyPr wrap="square" tIns="36000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파일 찾기 클릭 시 첨부 파일 선택 기능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취소 버튼 클릭 시 현재 팝업 닫기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저장 버튼 클릭 시 팝업에 작성된 내용 저장 </a:t>
            </a:r>
            <a:r>
              <a:rPr lang="en-US" altLang="ko-KR" sz="1200" dirty="0" smtClean="0"/>
              <a:t>Insert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* </a:t>
            </a:r>
            <a:r>
              <a:rPr lang="ko-KR" altLang="en-US" sz="1200" dirty="0" smtClean="0"/>
              <a:t>첨부파일을 제외한 모든 항목 조건은 필수항목으로 필수 항목에 값이 </a:t>
            </a:r>
            <a:r>
              <a:rPr lang="ko-KR" altLang="en-US" sz="1200" dirty="0" err="1" smtClean="0"/>
              <a:t>없을때</a:t>
            </a:r>
            <a:r>
              <a:rPr lang="ko-KR" altLang="en-US" sz="1200" dirty="0" smtClean="0"/>
              <a:t> 저장되지 않고 </a:t>
            </a:r>
            <a:r>
              <a:rPr lang="ko-KR" altLang="en-US" sz="1200" dirty="0" err="1" smtClean="0"/>
              <a:t>미입력</a:t>
            </a:r>
            <a:r>
              <a:rPr lang="ko-KR" altLang="en-US" sz="1200" dirty="0" smtClean="0"/>
              <a:t> 해당 항목 </a:t>
            </a:r>
            <a:r>
              <a:rPr lang="ko-KR" altLang="en-US" sz="1200" dirty="0" err="1" smtClean="0"/>
              <a:t>알림창으로</a:t>
            </a:r>
            <a:r>
              <a:rPr lang="ko-KR" altLang="en-US" sz="1200" dirty="0" smtClean="0"/>
              <a:t> 표출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 smtClean="0"/>
          </a:p>
        </p:txBody>
      </p:sp>
      <p:sp>
        <p:nvSpPr>
          <p:cNvPr id="27" name="사각형: 둥근 모서리 21">
            <a:extLst>
              <a:ext uri="{FF2B5EF4-FFF2-40B4-BE49-F238E27FC236}">
                <a16:creationId xmlns:a16="http://schemas.microsoft.com/office/drawing/2014/main" id="{4E0A88DA-4550-4194-A459-67134A60E756}"/>
              </a:ext>
            </a:extLst>
          </p:cNvPr>
          <p:cNvSpPr/>
          <p:nvPr/>
        </p:nvSpPr>
        <p:spPr bwMode="auto">
          <a:xfrm>
            <a:off x="7709549" y="5166990"/>
            <a:ext cx="601280" cy="264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 smtClean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50" charset="-127"/>
              </a:rPr>
              <a:t>취소</a:t>
            </a:r>
            <a:endParaRPr kumimoji="1" lang="ko-KR" altLang="en-US" b="1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676961" y="4591437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458136" y="5206603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9091972" y="5232293"/>
            <a:ext cx="191184" cy="168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1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산출물표준-파워포인트-가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산출물표준-파워포인트-가로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바탕체" pitchFamily="17" charset="-127"/>
          </a:defRPr>
        </a:defPPr>
      </a:lstStyle>
    </a:spDef>
    <a:lnDef>
      <a:spPr bwMode="auto">
        <a:solidFill>
          <a:srgbClr val="EAEAEA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산출물표준-파워포인트-가로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출물표준-파워포인트-가로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4964</Words>
  <Application>Microsoft Office PowerPoint</Application>
  <PresentationFormat>와이드스크린</PresentationFormat>
  <Paragraphs>1839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61</vt:i4>
      </vt:variant>
    </vt:vector>
  </HeadingPairs>
  <TitlesOfParts>
    <vt:vector size="75" baseType="lpstr">
      <vt:lpstr>Calibri (본문)</vt:lpstr>
      <vt:lpstr>HY견명조</vt:lpstr>
      <vt:lpstr>KoPub돋움체 Light</vt:lpstr>
      <vt:lpstr>Malgun Gothic Semilight</vt:lpstr>
      <vt:lpstr>돋움</vt:lpstr>
      <vt:lpstr>맑은 고딕</vt:lpstr>
      <vt:lpstr>바탕체</vt:lpstr>
      <vt:lpstr>Arial</vt:lpstr>
      <vt:lpstr>Calibri</vt:lpstr>
      <vt:lpstr>Calibri Light</vt:lpstr>
      <vt:lpstr>Wingdings</vt:lpstr>
      <vt:lpstr>Office 테마</vt:lpstr>
      <vt:lpstr>5_Office 테마</vt:lpstr>
      <vt:lpstr>산출물표준-파워포인트-가로</vt:lpstr>
      <vt:lpstr>고요한</vt:lpstr>
      <vt:lpstr>PowerPoint 프레젠테이션</vt:lpstr>
      <vt:lpstr>PowerPoint 프레젠테이션</vt:lpstr>
      <vt:lpstr>PowerPoint 프레젠테이션</vt:lpstr>
      <vt:lpstr>PowerPoint 프레젠테이션</vt:lpstr>
      <vt:lpstr>김수진</vt:lpstr>
      <vt:lpstr>PowerPoint 프레젠테이션</vt:lpstr>
      <vt:lpstr>PowerPoint 프레젠테이션</vt:lpstr>
      <vt:lpstr>PowerPoint 프레젠테이션</vt:lpstr>
      <vt:lpstr>PowerPoint 프레젠테이션</vt:lpstr>
      <vt:lpstr>김진웅</vt:lpstr>
      <vt:lpstr>PowerPoint 프레젠테이션</vt:lpstr>
      <vt:lpstr>PowerPoint 프레젠테이션</vt:lpstr>
      <vt:lpstr>PowerPoint 프레젠테이션</vt:lpstr>
      <vt:lpstr>이재민</vt:lpstr>
      <vt:lpstr>PowerPoint 프레젠테이션</vt:lpstr>
      <vt:lpstr>PowerPoint 프레젠테이션</vt:lpstr>
      <vt:lpstr>PowerPoint 프레젠테이션</vt:lpstr>
      <vt:lpstr>조해진</vt:lpstr>
      <vt:lpstr>PowerPoint 프레젠테이션</vt:lpstr>
      <vt:lpstr>PowerPoint 프레젠테이션</vt:lpstr>
      <vt:lpstr>PowerPoint 프레젠테이션</vt:lpstr>
      <vt:lpstr>최율상</vt:lpstr>
      <vt:lpstr>PowerPoint 프레젠테이션</vt:lpstr>
      <vt:lpstr>PowerPoint 프레젠테이션</vt:lpstr>
      <vt:lpstr>PowerPoint 프레젠테이션</vt:lpstr>
      <vt:lpstr>최준규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최창락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현창민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간현성</vt:lpstr>
      <vt:lpstr>PowerPoint 프레젠테이션</vt:lpstr>
      <vt:lpstr>PowerPoint 프레젠테이션</vt:lpstr>
      <vt:lpstr>PowerPoint 프레젠테이션</vt:lpstr>
      <vt:lpstr>PowerPoint 프레젠테이션</vt:lpstr>
      <vt:lpstr>강예찬</vt:lpstr>
      <vt:lpstr>PowerPoint 프레젠테이션</vt:lpstr>
      <vt:lpstr>PowerPoint 프레젠테이션</vt:lpstr>
      <vt:lpstr>PowerPoint 프레젠테이션</vt:lpstr>
      <vt:lpstr>PowerPoint 프레젠테이션</vt:lpstr>
      <vt:lpstr>기 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SKC &amp; 중대재해 화면 설계서</dc:title>
  <dc:creator>남 현우</dc:creator>
  <cp:lastModifiedBy>user</cp:lastModifiedBy>
  <cp:revision>128</cp:revision>
  <dcterms:created xsi:type="dcterms:W3CDTF">2023-02-03T04:15:07Z</dcterms:created>
  <dcterms:modified xsi:type="dcterms:W3CDTF">2023-03-31T03:01:05Z</dcterms:modified>
</cp:coreProperties>
</file>