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74" r:id="rId2"/>
    <p:sldId id="282" r:id="rId3"/>
    <p:sldId id="281" r:id="rId4"/>
    <p:sldId id="270" r:id="rId5"/>
    <p:sldId id="271" r:id="rId6"/>
    <p:sldId id="272" r:id="rId7"/>
    <p:sldId id="256" r:id="rId8"/>
    <p:sldId id="258" r:id="rId9"/>
    <p:sldId id="259" r:id="rId10"/>
    <p:sldId id="269" r:id="rId11"/>
    <p:sldId id="261" r:id="rId12"/>
    <p:sldId id="260" r:id="rId13"/>
    <p:sldId id="262" r:id="rId14"/>
    <p:sldId id="263" r:id="rId15"/>
    <p:sldId id="264" r:id="rId16"/>
    <p:sldId id="265" r:id="rId17"/>
    <p:sldId id="266" r:id="rId18"/>
    <p:sldId id="267" r:id="rId19"/>
    <p:sldId id="268" r:id="rId20"/>
    <p:sldId id="273" r:id="rId21"/>
    <p:sldId id="275" r:id="rId22"/>
    <p:sldId id="276" r:id="rId23"/>
    <p:sldId id="277" r:id="rId24"/>
    <p:sldId id="278" r:id="rId25"/>
    <p:sldId id="279" r:id="rId26"/>
    <p:sldId id="280"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93140" autoAdjust="0"/>
  </p:normalViewPr>
  <p:slideViewPr>
    <p:cSldViewPr>
      <p:cViewPr>
        <p:scale>
          <a:sx n="124" d="100"/>
          <a:sy n="124" d="100"/>
        </p:scale>
        <p:origin x="1048" y="7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29312-CA8F-354E-87A9-6C38DD9D7C97}" type="datetimeFigureOut">
              <a:rPr kumimoji="1" lang="zh-TW" altLang="en-US" smtClean="0"/>
              <a:t>2018/6/21</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271ED-10D0-FD42-91B8-2F7DC96649EB}" type="slidenum">
              <a:rPr kumimoji="1" lang="zh-TW" altLang="en-US" smtClean="0"/>
              <a:t>‹#›</a:t>
            </a:fld>
            <a:endParaRPr kumimoji="1" lang="zh-TW" altLang="en-US"/>
          </a:p>
        </p:txBody>
      </p:sp>
    </p:spTree>
    <p:extLst>
      <p:ext uri="{BB962C8B-B14F-4D97-AF65-F5344CB8AC3E}">
        <p14:creationId xmlns:p14="http://schemas.microsoft.com/office/powerpoint/2010/main" val="1140896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10"/>
          </p:nvPr>
        </p:nvSpPr>
        <p:spPr/>
        <p:txBody>
          <a:bodyPr/>
          <a:lstStyle/>
          <a:p>
            <a:fld id="{B2A271ED-10D0-FD42-91B8-2F7DC96649EB}" type="slidenum">
              <a:rPr kumimoji="1" lang="zh-TW" altLang="en-US" smtClean="0"/>
              <a:t>1</a:t>
            </a:fld>
            <a:endParaRPr kumimoji="1" lang="zh-TW" altLang="en-US"/>
          </a:p>
        </p:txBody>
      </p:sp>
    </p:spTree>
    <p:extLst>
      <p:ext uri="{BB962C8B-B14F-4D97-AF65-F5344CB8AC3E}">
        <p14:creationId xmlns:p14="http://schemas.microsoft.com/office/powerpoint/2010/main" val="161440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10"/>
          </p:nvPr>
        </p:nvSpPr>
        <p:spPr/>
        <p:txBody>
          <a:bodyPr/>
          <a:lstStyle/>
          <a:p>
            <a:fld id="{B2A271ED-10D0-FD42-91B8-2F7DC96649EB}" type="slidenum">
              <a:rPr kumimoji="1" lang="zh-TW" altLang="en-US" smtClean="0"/>
              <a:t>2</a:t>
            </a:fld>
            <a:endParaRPr kumimoji="1" lang="zh-TW" altLang="en-US"/>
          </a:p>
        </p:txBody>
      </p:sp>
    </p:spTree>
    <p:extLst>
      <p:ext uri="{BB962C8B-B14F-4D97-AF65-F5344CB8AC3E}">
        <p14:creationId xmlns:p14="http://schemas.microsoft.com/office/powerpoint/2010/main" val="116347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10"/>
          </p:nvPr>
        </p:nvSpPr>
        <p:spPr/>
        <p:txBody>
          <a:bodyPr/>
          <a:lstStyle/>
          <a:p>
            <a:fld id="{B2A271ED-10D0-FD42-91B8-2F7DC96649EB}" type="slidenum">
              <a:rPr kumimoji="1" lang="zh-TW" altLang="en-US" smtClean="0"/>
              <a:t>3</a:t>
            </a:fld>
            <a:endParaRPr kumimoji="1" lang="zh-TW" altLang="en-US"/>
          </a:p>
        </p:txBody>
      </p:sp>
    </p:spTree>
    <p:extLst>
      <p:ext uri="{BB962C8B-B14F-4D97-AF65-F5344CB8AC3E}">
        <p14:creationId xmlns:p14="http://schemas.microsoft.com/office/powerpoint/2010/main" val="1321572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10"/>
          </p:nvPr>
        </p:nvSpPr>
        <p:spPr/>
        <p:txBody>
          <a:bodyPr/>
          <a:lstStyle/>
          <a:p>
            <a:fld id="{B2A271ED-10D0-FD42-91B8-2F7DC96649EB}" type="slidenum">
              <a:rPr kumimoji="1" lang="zh-TW" altLang="en-US" smtClean="0"/>
              <a:t>4</a:t>
            </a:fld>
            <a:endParaRPr kumimoji="1" lang="zh-TW" altLang="en-US"/>
          </a:p>
        </p:txBody>
      </p:sp>
    </p:spTree>
    <p:extLst>
      <p:ext uri="{BB962C8B-B14F-4D97-AF65-F5344CB8AC3E}">
        <p14:creationId xmlns:p14="http://schemas.microsoft.com/office/powerpoint/2010/main" val="127827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EF51035-C5C2-2140-AABD-E70A5D7C6BBF}" type="datetime1">
              <a:rPr lang="zh-TW" altLang="en-US" smtClean="0"/>
              <a:t>2018/6/22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337213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1744EB2-DCA1-1C45-A120-71BF21E6CB9C}" type="datetime1">
              <a:rPr lang="zh-TW" altLang="en-US" smtClean="0"/>
              <a:t>2018/6/22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51625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1982D5F-577E-0142-8138-6333A1D36066}" type="datetime1">
              <a:rPr lang="zh-TW" altLang="en-US" smtClean="0"/>
              <a:t>2018/6/22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403271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346342B-6E4B-1E4B-B1C9-6838B47CFA3C}" type="datetime1">
              <a:rPr lang="zh-TW" altLang="en-US" smtClean="0"/>
              <a:t>2018/6/22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30952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570E3EF-0979-ED49-A0E9-572BE14B38D5}" type="datetime1">
              <a:rPr lang="zh-TW" altLang="en-US" smtClean="0"/>
              <a:t>2018/6/22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48503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E4A65A4-E838-C14D-9405-F9CCB738D4BC}" type="datetime1">
              <a:rPr lang="zh-TW" altLang="en-US" smtClean="0"/>
              <a:t>2018/6/22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111413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115911B-8AB3-5B4A-A63A-0281C66B71FC}" type="datetime1">
              <a:rPr lang="zh-TW" altLang="en-US" smtClean="0"/>
              <a:t>2018/6/22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424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3F5BCA2-90EC-7F44-A80D-BE8DC4656123}" type="datetime1">
              <a:rPr lang="zh-TW" altLang="en-US" smtClean="0"/>
              <a:t>2018/6/22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1021718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2C0803E-B200-9045-B4ED-C4B5235D5A76}" type="datetime1">
              <a:rPr lang="zh-TW" altLang="en-US" smtClean="0"/>
              <a:t>2018/6/22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72364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B7AEED8-2C23-D947-BAA7-264C62B17AC3}" type="datetime1">
              <a:rPr lang="zh-TW" altLang="en-US" smtClean="0"/>
              <a:t>2018/6/22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87197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45B9751-1905-1C46-98AC-71FF02D245CD}" type="datetime1">
              <a:rPr lang="zh-TW" altLang="en-US" smtClean="0"/>
              <a:t>2018/6/22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22061043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81788-326B-DB4B-83BF-685606F178DD}" type="datetime1">
              <a:rPr lang="zh-TW" altLang="en-US" smtClean="0"/>
              <a:t>2018/6/22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21B7E-780E-4744-9395-DA9A37DA1EDB}" type="slidenum">
              <a:rPr lang="zh-TW" altLang="en-US" smtClean="0"/>
              <a:t>‹#›</a:t>
            </a:fld>
            <a:endParaRPr lang="zh-TW" altLang="en-US"/>
          </a:p>
        </p:txBody>
      </p:sp>
    </p:spTree>
    <p:extLst>
      <p:ext uri="{BB962C8B-B14F-4D97-AF65-F5344CB8AC3E}">
        <p14:creationId xmlns:p14="http://schemas.microsoft.com/office/powerpoint/2010/main" val="3682454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3601439" y="3933056"/>
            <a:ext cx="5261421" cy="23042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26" name="Text Box 147"/>
          <p:cNvSpPr txBox="1">
            <a:spLocks noChangeArrowheads="1"/>
          </p:cNvSpPr>
          <p:nvPr/>
        </p:nvSpPr>
        <p:spPr bwMode="auto">
          <a:xfrm>
            <a:off x="2411760" y="1534421"/>
            <a:ext cx="45582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r>
              <a:rPr lang="zh-TW" altLang="en-US" sz="2800" b="1" dirty="0" smtClean="0">
                <a:solidFill>
                  <a:srgbClr val="3B3B3B"/>
                </a:solidFill>
                <a:latin typeface="微软雅黑" pitchFamily="34" charset="-122"/>
                <a:ea typeface="微软雅黑" pitchFamily="34" charset="-122"/>
              </a:rPr>
              <a:t>好行事曆</a:t>
            </a:r>
            <a:r>
              <a:rPr lang="en-US" altLang="zh-TW" sz="2800" b="1" dirty="0" smtClean="0">
                <a:solidFill>
                  <a:srgbClr val="3B3B3B"/>
                </a:solidFill>
                <a:latin typeface="微软雅黑" pitchFamily="34" charset="-122"/>
                <a:ea typeface="微软雅黑" pitchFamily="34" charset="-122"/>
              </a:rPr>
              <a:t>-</a:t>
            </a:r>
            <a:r>
              <a:rPr lang="zh-TW" altLang="en-US" sz="2800" b="1" dirty="0" smtClean="0">
                <a:solidFill>
                  <a:srgbClr val="3B3B3B"/>
                </a:solidFill>
                <a:latin typeface="微软雅黑" pitchFamily="34" charset="-122"/>
                <a:ea typeface="微软雅黑" pitchFamily="34" charset="-122"/>
              </a:rPr>
              <a:t>你最喜歡的行事曆</a:t>
            </a:r>
            <a:endParaRPr lang="zh-CN" altLang="en-US" sz="2800" b="1" dirty="0">
              <a:solidFill>
                <a:srgbClr val="3B3B3B"/>
              </a:solidFill>
              <a:latin typeface="微软雅黑" pitchFamily="34" charset="-122"/>
              <a:ea typeface="微软雅黑" pitchFamily="34" charset="-122"/>
            </a:endParaRPr>
          </a:p>
        </p:txBody>
      </p:sp>
      <p:sp>
        <p:nvSpPr>
          <p:cNvPr id="27" name="Rectangle 148"/>
          <p:cNvSpPr>
            <a:spLocks noChangeArrowheads="1"/>
          </p:cNvSpPr>
          <p:nvPr/>
        </p:nvSpPr>
        <p:spPr bwMode="auto">
          <a:xfrm>
            <a:off x="2411760" y="2110683"/>
            <a:ext cx="4498786" cy="184666"/>
          </a:xfrm>
          <a:prstGeom prst="rect">
            <a:avLst/>
          </a:prstGeom>
          <a:solidFill>
            <a:srgbClr val="9DD53E"/>
          </a:solidFill>
          <a:ln>
            <a:noFill/>
          </a:ln>
        </p:spPr>
        <p:txBody>
          <a:bodyPr wrap="square" lIns="72000" tIns="0" rIns="72000" bIns="0">
            <a:spAutoFit/>
          </a:bodyPr>
          <a:lstStyle/>
          <a:p>
            <a:pPr algn="dist"/>
            <a:r>
              <a:rPr lang="en-US" altLang="zh-CN" sz="1200" dirty="0" smtClean="0">
                <a:solidFill>
                  <a:schemeClr val="bg1">
                    <a:lumMod val="95000"/>
                  </a:schemeClr>
                </a:solidFill>
              </a:rPr>
              <a:t>MANAGEMENT </a:t>
            </a:r>
            <a:r>
              <a:rPr lang="en-US" altLang="zh-CN" sz="1200" smtClean="0">
                <a:solidFill>
                  <a:schemeClr val="bg1">
                    <a:lumMod val="95000"/>
                  </a:schemeClr>
                </a:solidFill>
              </a:rPr>
              <a:t>SCHEDULE ENTERPRISE ASSIGNMENT</a:t>
            </a:r>
            <a:endParaRPr lang="en-US" altLang="zh-CN" sz="1200" dirty="0">
              <a:solidFill>
                <a:schemeClr val="bg1">
                  <a:lumMod val="95000"/>
                </a:schemeClr>
              </a:solidFill>
            </a:endParaRPr>
          </a:p>
        </p:txBody>
      </p:sp>
      <p:sp>
        <p:nvSpPr>
          <p:cNvPr id="15" name="文字方塊 14"/>
          <p:cNvSpPr txBox="1"/>
          <p:nvPr/>
        </p:nvSpPr>
        <p:spPr>
          <a:xfrm>
            <a:off x="2627784" y="2607779"/>
            <a:ext cx="5112568" cy="1323439"/>
          </a:xfrm>
          <a:prstGeom prst="rect">
            <a:avLst/>
          </a:prstGeom>
          <a:noFill/>
        </p:spPr>
        <p:txBody>
          <a:bodyPr wrap="square" rtlCol="0">
            <a:spAutoFit/>
          </a:bodyPr>
          <a:lstStyle/>
          <a:p>
            <a:r>
              <a:rPr lang="zh-TW" altLang="en-US" sz="8000" b="1" dirty="0">
                <a:solidFill>
                  <a:srgbClr val="3B3B3B"/>
                </a:solidFill>
                <a:latin typeface="微软雅黑" pitchFamily="34" charset="-122"/>
                <a:ea typeface="微软雅黑" pitchFamily="34" charset="-122"/>
              </a:rPr>
              <a:t>使用手冊</a:t>
            </a:r>
            <a:endParaRPr lang="zh-TW" altLang="en-US" sz="8000" b="1" dirty="0">
              <a:solidFill>
                <a:srgbClr val="3B3B3B"/>
              </a:solidFill>
              <a:latin typeface="微软雅黑" pitchFamily="34" charset="-122"/>
              <a:ea typeface="微软雅黑" pitchFamily="34" charset="-122"/>
            </a:endParaRPr>
          </a:p>
        </p:txBody>
      </p:sp>
    </p:spTree>
    <p:extLst>
      <p:ext uri="{BB962C8B-B14F-4D97-AF65-F5344CB8AC3E}">
        <p14:creationId xmlns:p14="http://schemas.microsoft.com/office/powerpoint/2010/main" val="200895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33402" y="1392986"/>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3" name="矩形 32"/>
          <p:cNvSpPr/>
          <p:nvPr/>
        </p:nvSpPr>
        <p:spPr>
          <a:xfrm>
            <a:off x="5610277" y="1362797"/>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4" y="472573"/>
            <a:ext cx="4848473"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觀看上下月月曆介紹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38" name="文字方塊 37"/>
          <p:cNvSpPr txBox="1"/>
          <p:nvPr/>
        </p:nvSpPr>
        <p:spPr>
          <a:xfrm>
            <a:off x="3758377" y="1347391"/>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使用顯示上下月指令觀看現正查看月份的上下月。</a:t>
            </a:r>
            <a:endParaRPr lang="zh-TW" altLang="en-US" sz="1200" dirty="0">
              <a:solidFill>
                <a:schemeClr val="accent3">
                  <a:lumMod val="50000"/>
                </a:schemeClr>
              </a:solidFill>
              <a:latin typeface="Adobe 明體 Std L" pitchFamily="18" charset="-120"/>
              <a:ea typeface="Adobe 明體 Std L" pitchFamily="18" charset="-120"/>
            </a:endParaRPr>
          </a:p>
        </p:txBody>
      </p:sp>
      <p:sp>
        <p:nvSpPr>
          <p:cNvPr id="51" name="文字方塊 50"/>
          <p:cNvSpPr txBox="1"/>
          <p:nvPr/>
        </p:nvSpPr>
        <p:spPr>
          <a:xfrm>
            <a:off x="3818618" y="3988144"/>
            <a:ext cx="1621486" cy="446276"/>
          </a:xfrm>
          <a:prstGeom prst="rect">
            <a:avLst/>
          </a:prstGeom>
          <a:noFill/>
          <a:ln w="19050">
            <a:solidFill>
              <a:schemeClr val="accent6">
                <a:lumMod val="60000"/>
                <a:lumOff val="40000"/>
              </a:schemeClr>
            </a:solidFill>
          </a:ln>
        </p:spPr>
        <p:txBody>
          <a:bodyPr wrap="square" rtlCol="0">
            <a:spAutoFit/>
          </a:bodyPr>
          <a:lstStyle/>
          <a:p>
            <a:pPr algn="ctr"/>
            <a:r>
              <a:rPr lang="zh-TW" altLang="en-US" sz="1200" smtClean="0">
                <a:solidFill>
                  <a:schemeClr val="accent6">
                    <a:lumMod val="50000"/>
                  </a:schemeClr>
                </a:solidFill>
                <a:latin typeface="Adobe 楷体 Std R" pitchFamily="18" charset="-128"/>
                <a:ea typeface="Adobe 楷体 Std R" pitchFamily="18" charset="-128"/>
              </a:rPr>
              <a:t>觀看上一個月步驟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2</a:t>
            </a:r>
          </a:p>
        </p:txBody>
      </p:sp>
      <p:sp>
        <p:nvSpPr>
          <p:cNvPr id="14" name="矩形 13"/>
          <p:cNvSpPr/>
          <p:nvPr/>
        </p:nvSpPr>
        <p:spPr>
          <a:xfrm>
            <a:off x="133402" y="4035261"/>
            <a:ext cx="3428055" cy="12997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 y="1395902"/>
            <a:ext cx="3395961" cy="3590925"/>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478" y="1366842"/>
            <a:ext cx="3455663" cy="3581400"/>
          </a:xfrm>
          <a:prstGeom prst="rect">
            <a:avLst/>
          </a:prstGeom>
        </p:spPr>
      </p:pic>
      <p:cxnSp>
        <p:nvCxnSpPr>
          <p:cNvPr id="36" name="直線單箭頭接點 35"/>
          <p:cNvCxnSpPr/>
          <p:nvPr/>
        </p:nvCxnSpPr>
        <p:spPr>
          <a:xfrm flipV="1">
            <a:off x="2997295" y="1971334"/>
            <a:ext cx="838873" cy="722293"/>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1535347" y="2686542"/>
            <a:ext cx="1460868" cy="6499"/>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endCxn id="38" idx="2"/>
          </p:cNvCxnSpPr>
          <p:nvPr/>
        </p:nvCxnSpPr>
        <p:spPr>
          <a:xfrm flipH="1" flipV="1">
            <a:off x="4569120" y="1993722"/>
            <a:ext cx="541898" cy="338758"/>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flipH="1" flipV="1">
            <a:off x="5113878" y="2332480"/>
            <a:ext cx="886575" cy="27044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3836168" y="4640535"/>
            <a:ext cx="1621486" cy="446276"/>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觀看下一個月步驟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3</a:t>
            </a:r>
          </a:p>
        </p:txBody>
      </p:sp>
      <p:sp>
        <p:nvSpPr>
          <p:cNvPr id="29" name="文字方塊 28"/>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8</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164109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33402" y="1392986"/>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3" name="矩形 32"/>
          <p:cNvSpPr/>
          <p:nvPr/>
        </p:nvSpPr>
        <p:spPr>
          <a:xfrm>
            <a:off x="5610277" y="1362797"/>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4" y="472573"/>
            <a:ext cx="4848473"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顯示特定日期行程介紹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cxnSp>
        <p:nvCxnSpPr>
          <p:cNvPr id="36" name="直線單箭頭接點 35"/>
          <p:cNvCxnSpPr/>
          <p:nvPr/>
        </p:nvCxnSpPr>
        <p:spPr>
          <a:xfrm flipV="1">
            <a:off x="2908573" y="1728064"/>
            <a:ext cx="859632" cy="113510"/>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4229456" y="2308576"/>
            <a:ext cx="1173980" cy="461665"/>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顯示行程開始、結束時間日曆。</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8" name="文字方塊 37"/>
          <p:cNvSpPr txBox="1"/>
          <p:nvPr/>
        </p:nvSpPr>
        <p:spPr>
          <a:xfrm>
            <a:off x="3758377" y="1347391"/>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指令輸入區域，輸入系統指定的選項搜尋當行程。</a:t>
            </a:r>
            <a:endParaRPr lang="zh-TW" altLang="en-US" sz="1200" dirty="0">
              <a:solidFill>
                <a:schemeClr val="accent3">
                  <a:lumMod val="50000"/>
                </a:schemeClr>
              </a:solidFill>
              <a:latin typeface="Adobe 明體 Std L" pitchFamily="18" charset="-120"/>
              <a:ea typeface="Adobe 明體 Std L" pitchFamily="18" charset="-120"/>
            </a:endParaRPr>
          </a:p>
        </p:txBody>
      </p:sp>
      <p:cxnSp>
        <p:nvCxnSpPr>
          <p:cNvPr id="46" name="直線單箭頭接點 45"/>
          <p:cNvCxnSpPr/>
          <p:nvPr/>
        </p:nvCxnSpPr>
        <p:spPr>
          <a:xfrm flipV="1">
            <a:off x="3863898" y="2475899"/>
            <a:ext cx="352611" cy="127021"/>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3863898" y="4292699"/>
            <a:ext cx="1621486" cy="615553"/>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4</a:t>
            </a:r>
          </a:p>
          <a:p>
            <a:pPr marL="228600" indent="-228600">
              <a:buFont typeface="Wingdings" panose="05000000000000000000" pitchFamily="2" charset="2"/>
              <a:buAutoNum type="circleNumWdWhitePlain"/>
            </a:pPr>
            <a:r>
              <a:rPr lang="zh-TW" altLang="en-US" sz="1100" dirty="0">
                <a:solidFill>
                  <a:schemeClr val="accent6">
                    <a:lumMod val="50000"/>
                  </a:schemeClr>
                </a:solidFill>
                <a:latin typeface="Adobe 楷体 Std R" pitchFamily="18" charset="-128"/>
                <a:ea typeface="Adobe 楷体 Std R" pitchFamily="18" charset="-128"/>
              </a:rPr>
              <a:t>功能區</a:t>
            </a:r>
            <a:r>
              <a:rPr lang="zh-TW" altLang="en-US" sz="1100" dirty="0" smtClean="0">
                <a:solidFill>
                  <a:schemeClr val="accent6">
                    <a:lumMod val="50000"/>
                  </a:schemeClr>
                </a:solidFill>
                <a:latin typeface="Adobe 楷体 Std R" pitchFamily="18" charset="-128"/>
                <a:ea typeface="Adobe 楷体 Std R" pitchFamily="18" charset="-128"/>
              </a:rPr>
              <a:t>輸入</a:t>
            </a:r>
            <a:r>
              <a:rPr lang="en-US" altLang="zh-TW" sz="1100" dirty="0" smtClean="0">
                <a:solidFill>
                  <a:schemeClr val="accent6">
                    <a:lumMod val="50000"/>
                  </a:schemeClr>
                </a:solidFill>
                <a:latin typeface="Adobe 楷体 Std R" pitchFamily="18" charset="-128"/>
                <a:ea typeface="Adobe 楷体 Std R" pitchFamily="18" charset="-128"/>
              </a:rPr>
              <a:t>4</a:t>
            </a:r>
          </a:p>
        </p:txBody>
      </p:sp>
      <p:sp>
        <p:nvSpPr>
          <p:cNvPr id="14" name="矩形 13"/>
          <p:cNvSpPr/>
          <p:nvPr/>
        </p:nvSpPr>
        <p:spPr>
          <a:xfrm>
            <a:off x="133402" y="4035261"/>
            <a:ext cx="3428055" cy="12997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41" name="直線單箭頭接點 40"/>
          <p:cNvCxnSpPr/>
          <p:nvPr/>
        </p:nvCxnSpPr>
        <p:spPr>
          <a:xfrm flipH="1">
            <a:off x="4721585" y="2990664"/>
            <a:ext cx="526282" cy="243176"/>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3768205" y="3233840"/>
            <a:ext cx="1216521" cy="461665"/>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顯示目前工作狀態。</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2" name="文字方塊 31"/>
          <p:cNvSpPr txBox="1"/>
          <p:nvPr/>
        </p:nvSpPr>
        <p:spPr>
          <a:xfrm>
            <a:off x="1553715" y="780349"/>
            <a:ext cx="2232248" cy="307777"/>
          </a:xfrm>
          <a:prstGeom prst="rect">
            <a:avLst/>
          </a:prstGeom>
          <a:noFill/>
        </p:spPr>
        <p:txBody>
          <a:bodyPr wrap="square" rtlCol="0">
            <a:spAutoFit/>
          </a:bodyPr>
          <a:lstStyle/>
          <a:p>
            <a:r>
              <a:rPr lang="zh-TW" altLang="en-US" sz="1400" b="1" dirty="0" smtClean="0">
                <a:solidFill>
                  <a:schemeClr val="accent6">
                    <a:lumMod val="75000"/>
                  </a:schemeClr>
                </a:solidFill>
                <a:latin typeface="Kozuka Mincho Pro M" pitchFamily="18" charset="-128"/>
                <a:ea typeface="Kozuka Mincho Pro M" pitchFamily="18" charset="-128"/>
              </a:rPr>
              <a:t>顯示所有日期</a:t>
            </a:r>
            <a:endParaRPr lang="zh-TW" altLang="en-US" sz="1400" b="1" dirty="0">
              <a:solidFill>
                <a:schemeClr val="accent6">
                  <a:lumMod val="75000"/>
                </a:schemeClr>
              </a:solidFill>
              <a:latin typeface="Kozuka Mincho Pro M" pitchFamily="18" charset="-128"/>
              <a:ea typeface="Kozuka Mincho Pro M" pitchFamily="18" charset="-128"/>
            </a:endParaRPr>
          </a:p>
        </p:txBody>
      </p:sp>
      <p:pic>
        <p:nvPicPr>
          <p:cNvPr id="6146" name="Picture 2" descr="C:\Users\user\Desktop\軟功使用者說明書\顯示所有日期行程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02" y="1366254"/>
            <a:ext cx="2695575" cy="413991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user\Desktop\軟功使用者說明書\顯示所有日期行程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0277" y="1478970"/>
            <a:ext cx="3445864" cy="2247900"/>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接點 34"/>
          <p:cNvCxnSpPr/>
          <p:nvPr/>
        </p:nvCxnSpPr>
        <p:spPr>
          <a:xfrm flipH="1">
            <a:off x="1482357" y="1838325"/>
            <a:ext cx="1460868" cy="6499"/>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H="1">
            <a:off x="1658120" y="2602920"/>
            <a:ext cx="2205778" cy="1613508"/>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flipH="1">
            <a:off x="5247867" y="2602920"/>
            <a:ext cx="752586" cy="394032"/>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9</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766771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33402" y="1392986"/>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3" name="矩形 32"/>
          <p:cNvSpPr/>
          <p:nvPr/>
        </p:nvSpPr>
        <p:spPr>
          <a:xfrm>
            <a:off x="5610277" y="1362797"/>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4" y="472573"/>
            <a:ext cx="4848473"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顯示特定日期行程介紹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cxnSp>
        <p:nvCxnSpPr>
          <p:cNvPr id="36" name="直線單箭頭接點 35"/>
          <p:cNvCxnSpPr/>
          <p:nvPr/>
        </p:nvCxnSpPr>
        <p:spPr>
          <a:xfrm flipV="1">
            <a:off x="3849142" y="2307379"/>
            <a:ext cx="427584" cy="113510"/>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4062934" y="2780292"/>
            <a:ext cx="1387772" cy="461665"/>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顯示行程開始、結束時間日曆。</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8" name="文字方塊 37"/>
          <p:cNvSpPr txBox="1"/>
          <p:nvPr/>
        </p:nvSpPr>
        <p:spPr>
          <a:xfrm>
            <a:off x="3849142" y="1628799"/>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指令輸入區域，輸入系統指定的選項搜尋當行程。</a:t>
            </a:r>
            <a:endParaRPr lang="zh-TW" altLang="en-US" sz="1200" dirty="0">
              <a:solidFill>
                <a:schemeClr val="accent3">
                  <a:lumMod val="50000"/>
                </a:schemeClr>
              </a:solidFill>
              <a:latin typeface="Adobe 明體 Std L" pitchFamily="18" charset="-120"/>
              <a:ea typeface="Adobe 明體 Std L" pitchFamily="18" charset="-120"/>
            </a:endParaRPr>
          </a:p>
        </p:txBody>
      </p:sp>
      <p:pic>
        <p:nvPicPr>
          <p:cNvPr id="5122" name="Picture 2" descr="C:\Users\user\Desktop\軟功使用者說明書\顯示特定日期行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89" y="1423074"/>
            <a:ext cx="3439368" cy="3838575"/>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直線單箭頭接點 45"/>
          <p:cNvCxnSpPr/>
          <p:nvPr/>
        </p:nvCxnSpPr>
        <p:spPr>
          <a:xfrm flipH="1">
            <a:off x="4696454" y="2420889"/>
            <a:ext cx="128874" cy="364063"/>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3863898" y="4292699"/>
            <a:ext cx="1621486" cy="784830"/>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a:solidFill>
                  <a:schemeClr val="accent6">
                    <a:lumMod val="50000"/>
                  </a:schemeClr>
                </a:solidFill>
                <a:latin typeface="Adobe 楷体 Std R" pitchFamily="18" charset="-128"/>
                <a:ea typeface="Adobe 楷体 Std R" pitchFamily="18" charset="-128"/>
              </a:rPr>
              <a:t>4</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a:solidFill>
                  <a:schemeClr val="accent6">
                    <a:lumMod val="50000"/>
                  </a:schemeClr>
                </a:solidFill>
                <a:latin typeface="Adobe 楷体 Std R" pitchFamily="18" charset="-128"/>
                <a:ea typeface="Adobe 楷体 Std R" pitchFamily="18" charset="-128"/>
              </a:rPr>
              <a:t>功能區數</a:t>
            </a:r>
            <a:r>
              <a:rPr lang="zh-TW" altLang="en-US" sz="1100" dirty="0" smtClean="0">
                <a:solidFill>
                  <a:schemeClr val="accent6">
                    <a:lumMod val="50000"/>
                  </a:schemeClr>
                </a:solidFill>
                <a:latin typeface="Adobe 楷体 Std R" pitchFamily="18" charset="-128"/>
                <a:ea typeface="Adobe 楷体 Std R" pitchFamily="18" charset="-128"/>
              </a:rPr>
              <a:t>入</a:t>
            </a:r>
            <a:r>
              <a:rPr lang="en-US" altLang="zh-TW" sz="1100" dirty="0" smtClean="0">
                <a:solidFill>
                  <a:schemeClr val="accent6">
                    <a:lumMod val="50000"/>
                  </a:schemeClr>
                </a:solidFill>
                <a:latin typeface="Adobe 楷体 Std R" pitchFamily="18" charset="-128"/>
                <a:ea typeface="Adobe 楷体 Std R" pitchFamily="18" charset="-128"/>
              </a:rPr>
              <a:t>2</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輸入欲查詢年月份</a:t>
            </a:r>
            <a:endParaRPr lang="zh-TW" altLang="en-US" sz="1100" dirty="0">
              <a:solidFill>
                <a:schemeClr val="accent6">
                  <a:lumMod val="50000"/>
                </a:schemeClr>
              </a:solidFill>
              <a:latin typeface="Adobe 楷体 Std R" pitchFamily="18" charset="-128"/>
              <a:ea typeface="Adobe 楷体 Std R" pitchFamily="18" charset="-128"/>
            </a:endParaRPr>
          </a:p>
        </p:txBody>
      </p:sp>
      <p:pic>
        <p:nvPicPr>
          <p:cNvPr id="5123" name="Picture 3" descr="C:\Users\user\Desktop\軟功使用者說明書\顯示特定日期行程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0278" y="1362797"/>
            <a:ext cx="3445864" cy="339090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線接點 38"/>
          <p:cNvCxnSpPr/>
          <p:nvPr/>
        </p:nvCxnSpPr>
        <p:spPr>
          <a:xfrm flipH="1">
            <a:off x="4825328" y="2420888"/>
            <a:ext cx="1162479"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1475780" y="2420888"/>
            <a:ext cx="2388118"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flipH="1">
            <a:off x="5450706" y="3645024"/>
            <a:ext cx="689502"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a:off x="4924425" y="3645024"/>
            <a:ext cx="526282" cy="12576"/>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3707904" y="3434484"/>
            <a:ext cx="1216521" cy="461665"/>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顯示目前工作狀態。</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23" name="文字方塊 22"/>
          <p:cNvSpPr txBox="1"/>
          <p:nvPr/>
        </p:nvSpPr>
        <p:spPr>
          <a:xfrm>
            <a:off x="1553715" y="780349"/>
            <a:ext cx="2232248" cy="307777"/>
          </a:xfrm>
          <a:prstGeom prst="rect">
            <a:avLst/>
          </a:prstGeom>
          <a:noFill/>
        </p:spPr>
        <p:txBody>
          <a:bodyPr wrap="square" rtlCol="0">
            <a:spAutoFit/>
          </a:bodyPr>
          <a:lstStyle/>
          <a:p>
            <a:r>
              <a:rPr lang="zh-TW" altLang="en-US" sz="1400" b="1" dirty="0">
                <a:solidFill>
                  <a:schemeClr val="accent6">
                    <a:lumMod val="75000"/>
                  </a:schemeClr>
                </a:solidFill>
                <a:latin typeface="Kozuka Mincho Pro M" pitchFamily="18" charset="-128"/>
                <a:ea typeface="Kozuka Mincho Pro M" pitchFamily="18" charset="-128"/>
              </a:rPr>
              <a:t>顯示特定日期</a:t>
            </a:r>
          </a:p>
        </p:txBody>
      </p:sp>
      <p:cxnSp>
        <p:nvCxnSpPr>
          <p:cNvPr id="43" name="直線接點 42"/>
          <p:cNvCxnSpPr/>
          <p:nvPr/>
        </p:nvCxnSpPr>
        <p:spPr>
          <a:xfrm flipH="1">
            <a:off x="1461024" y="3058247"/>
            <a:ext cx="2246880" cy="1450873"/>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3669209" y="2954369"/>
            <a:ext cx="427584" cy="113510"/>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8100392" y="5517232"/>
            <a:ext cx="648072" cy="369332"/>
          </a:xfrm>
          <a:prstGeom prst="rect">
            <a:avLst/>
          </a:prstGeom>
          <a:noFill/>
        </p:spPr>
        <p:txBody>
          <a:bodyPr wrap="square" rtlCol="0">
            <a:spAutoFit/>
          </a:bodyPr>
          <a:lstStyle/>
          <a:p>
            <a:r>
              <a:rPr kumimoji="1" lang="en-US" altLang="zh-TW" smtClean="0">
                <a:solidFill>
                  <a:schemeClr val="accent3">
                    <a:lumMod val="75000"/>
                  </a:schemeClr>
                </a:solidFill>
              </a:rPr>
              <a:t>10</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1489187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33402" y="1392986"/>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3" name="矩形 32"/>
          <p:cNvSpPr/>
          <p:nvPr/>
        </p:nvSpPr>
        <p:spPr>
          <a:xfrm>
            <a:off x="5610277" y="1362797"/>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4" y="472573"/>
            <a:ext cx="4848473"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顯示特定日期行程介紹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37" name="文字方塊 36"/>
          <p:cNvSpPr txBox="1"/>
          <p:nvPr/>
        </p:nvSpPr>
        <p:spPr>
          <a:xfrm>
            <a:off x="3880814" y="2308577"/>
            <a:ext cx="1173980" cy="461665"/>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顯示行程開始、結束時間日曆。</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8" name="文字方塊 37"/>
          <p:cNvSpPr txBox="1"/>
          <p:nvPr/>
        </p:nvSpPr>
        <p:spPr>
          <a:xfrm>
            <a:off x="3758377" y="1347391"/>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指令輸入區域，輸入系統指定的選項搜尋當行程。</a:t>
            </a:r>
            <a:endParaRPr lang="zh-TW" altLang="en-US" sz="1200" dirty="0">
              <a:solidFill>
                <a:schemeClr val="accent3">
                  <a:lumMod val="50000"/>
                </a:schemeClr>
              </a:solidFill>
              <a:latin typeface="Adobe 明體 Std L" pitchFamily="18" charset="-120"/>
              <a:ea typeface="Adobe 明體 Std L" pitchFamily="18" charset="-120"/>
            </a:endParaRPr>
          </a:p>
        </p:txBody>
      </p:sp>
      <p:cxnSp>
        <p:nvCxnSpPr>
          <p:cNvPr id="46" name="直線單箭頭接點 45"/>
          <p:cNvCxnSpPr/>
          <p:nvPr/>
        </p:nvCxnSpPr>
        <p:spPr>
          <a:xfrm flipV="1">
            <a:off x="3585468" y="2539408"/>
            <a:ext cx="315520" cy="230834"/>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3863898" y="4292699"/>
            <a:ext cx="1621486" cy="615553"/>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4</a:t>
            </a:r>
          </a:p>
          <a:p>
            <a:pPr marL="228600" indent="-228600">
              <a:buFont typeface="Wingdings" panose="05000000000000000000" pitchFamily="2" charset="2"/>
              <a:buAutoNum type="circleNumWdWhitePlain"/>
            </a:pPr>
            <a:r>
              <a:rPr lang="zh-TW" altLang="en-US" sz="1100" dirty="0">
                <a:solidFill>
                  <a:schemeClr val="accent6">
                    <a:lumMod val="50000"/>
                  </a:schemeClr>
                </a:solidFill>
                <a:latin typeface="Adobe 楷体 Std R" pitchFamily="18" charset="-128"/>
                <a:ea typeface="Adobe 楷体 Std R" pitchFamily="18" charset="-128"/>
              </a:rPr>
              <a:t>功能區</a:t>
            </a:r>
            <a:r>
              <a:rPr lang="zh-TW" altLang="en-US" sz="1100" dirty="0" smtClean="0">
                <a:solidFill>
                  <a:schemeClr val="accent6">
                    <a:lumMod val="50000"/>
                  </a:schemeClr>
                </a:solidFill>
                <a:latin typeface="Adobe 楷体 Std R" pitchFamily="18" charset="-128"/>
                <a:ea typeface="Adobe 楷体 Std R" pitchFamily="18" charset="-128"/>
              </a:rPr>
              <a:t>輸入</a:t>
            </a:r>
            <a:r>
              <a:rPr lang="en-US" altLang="zh-TW" sz="1100" dirty="0" smtClean="0">
                <a:solidFill>
                  <a:schemeClr val="accent6">
                    <a:lumMod val="50000"/>
                  </a:schemeClr>
                </a:solidFill>
                <a:latin typeface="Adobe 楷体 Std R" pitchFamily="18" charset="-128"/>
                <a:ea typeface="Adobe 楷体 Std R" pitchFamily="18" charset="-128"/>
              </a:rPr>
              <a:t>3</a:t>
            </a:r>
          </a:p>
        </p:txBody>
      </p:sp>
      <p:sp>
        <p:nvSpPr>
          <p:cNvPr id="14" name="矩形 13"/>
          <p:cNvSpPr/>
          <p:nvPr/>
        </p:nvSpPr>
        <p:spPr>
          <a:xfrm>
            <a:off x="133402" y="4035261"/>
            <a:ext cx="3428055" cy="12997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41" name="直線單箭頭接點 40"/>
          <p:cNvCxnSpPr/>
          <p:nvPr/>
        </p:nvCxnSpPr>
        <p:spPr>
          <a:xfrm flipH="1" flipV="1">
            <a:off x="4569120" y="3695505"/>
            <a:ext cx="267173" cy="168967"/>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3768205" y="3233840"/>
            <a:ext cx="1216521" cy="461665"/>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顯示目前工作狀態。</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2" name="文字方塊 31"/>
          <p:cNvSpPr txBox="1"/>
          <p:nvPr/>
        </p:nvSpPr>
        <p:spPr>
          <a:xfrm>
            <a:off x="1553715" y="780349"/>
            <a:ext cx="2232248" cy="307777"/>
          </a:xfrm>
          <a:prstGeom prst="rect">
            <a:avLst/>
          </a:prstGeom>
          <a:noFill/>
        </p:spPr>
        <p:txBody>
          <a:bodyPr wrap="square" rtlCol="0">
            <a:spAutoFit/>
          </a:bodyPr>
          <a:lstStyle/>
          <a:p>
            <a:r>
              <a:rPr lang="zh-TW" altLang="en-US" sz="1400" b="1" dirty="0" smtClean="0">
                <a:solidFill>
                  <a:schemeClr val="accent6">
                    <a:lumMod val="75000"/>
                  </a:schemeClr>
                </a:solidFill>
                <a:latin typeface="Kozuka Mincho Pro M" pitchFamily="18" charset="-128"/>
                <a:ea typeface="Kozuka Mincho Pro M" pitchFamily="18" charset="-128"/>
              </a:rPr>
              <a:t>顯示今天日期</a:t>
            </a:r>
            <a:endParaRPr lang="zh-TW" altLang="en-US" sz="1400" b="1" dirty="0">
              <a:solidFill>
                <a:schemeClr val="accent6">
                  <a:lumMod val="75000"/>
                </a:schemeClr>
              </a:solidFill>
              <a:latin typeface="Kozuka Mincho Pro M" pitchFamily="18" charset="-128"/>
              <a:ea typeface="Kozuka Mincho Pro M" pitchFamily="18" charset="-128"/>
            </a:endParaRPr>
          </a:p>
        </p:txBody>
      </p:sp>
      <p:cxnSp>
        <p:nvCxnSpPr>
          <p:cNvPr id="35" name="直線接點 34"/>
          <p:cNvCxnSpPr/>
          <p:nvPr/>
        </p:nvCxnSpPr>
        <p:spPr>
          <a:xfrm flipH="1">
            <a:off x="1482357" y="1838325"/>
            <a:ext cx="1460868" cy="6499"/>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170" name="Picture 2" descr="C:\Users\user\Desktop\軟功使用者說明書\顯示今日行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18" y="1392986"/>
            <a:ext cx="3448050" cy="338137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user\Desktop\軟功使用者說明書\顯示今日行程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1552" y="1390559"/>
            <a:ext cx="3424590" cy="3505200"/>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直線接點 39"/>
          <p:cNvCxnSpPr/>
          <p:nvPr/>
        </p:nvCxnSpPr>
        <p:spPr>
          <a:xfrm flipH="1">
            <a:off x="4816446" y="3434484"/>
            <a:ext cx="815107" cy="426564"/>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H="1">
            <a:off x="1658120" y="2770241"/>
            <a:ext cx="1943319" cy="1446187"/>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1847429" y="1728064"/>
            <a:ext cx="1920776" cy="265658"/>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flipH="1">
            <a:off x="5379863" y="2343678"/>
            <a:ext cx="659244" cy="7721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endCxn id="37" idx="3"/>
          </p:cNvCxnSpPr>
          <p:nvPr/>
        </p:nvCxnSpPr>
        <p:spPr>
          <a:xfrm flipH="1">
            <a:off x="5054794" y="2428162"/>
            <a:ext cx="325070" cy="111248"/>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11</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3821069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33402" y="1392986"/>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3" name="矩形 32"/>
          <p:cNvSpPr/>
          <p:nvPr/>
        </p:nvSpPr>
        <p:spPr>
          <a:xfrm>
            <a:off x="5610277" y="1362797"/>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4" y="472573"/>
            <a:ext cx="4848473"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搜尋行程介紹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cxnSp>
        <p:nvCxnSpPr>
          <p:cNvPr id="36" name="直線單箭頭接點 35"/>
          <p:cNvCxnSpPr/>
          <p:nvPr/>
        </p:nvCxnSpPr>
        <p:spPr>
          <a:xfrm flipV="1">
            <a:off x="2908573" y="1728064"/>
            <a:ext cx="859632" cy="113510"/>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4229456" y="2308576"/>
            <a:ext cx="1173980" cy="461665"/>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顯示行程開始、結束時間日曆。</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8" name="文字方塊 37"/>
          <p:cNvSpPr txBox="1"/>
          <p:nvPr/>
        </p:nvSpPr>
        <p:spPr>
          <a:xfrm>
            <a:off x="3758377" y="1347391"/>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搜尋行程分類表，查看後再輸入區輸入欲查詢分類。</a:t>
            </a:r>
            <a:endParaRPr lang="zh-TW" altLang="en-US" sz="1200" dirty="0">
              <a:solidFill>
                <a:schemeClr val="accent3">
                  <a:lumMod val="50000"/>
                </a:schemeClr>
              </a:solidFill>
              <a:latin typeface="Adobe 明體 Std L" pitchFamily="18" charset="-120"/>
              <a:ea typeface="Adobe 明體 Std L" pitchFamily="18" charset="-120"/>
            </a:endParaRPr>
          </a:p>
        </p:txBody>
      </p:sp>
      <p:cxnSp>
        <p:nvCxnSpPr>
          <p:cNvPr id="46" name="直線單箭頭接點 45"/>
          <p:cNvCxnSpPr/>
          <p:nvPr/>
        </p:nvCxnSpPr>
        <p:spPr>
          <a:xfrm flipV="1">
            <a:off x="3863898" y="2475899"/>
            <a:ext cx="352611" cy="127021"/>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3863898" y="4292699"/>
            <a:ext cx="1621486" cy="784830"/>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a:solidFill>
                  <a:schemeClr val="accent6">
                    <a:lumMod val="50000"/>
                  </a:schemeClr>
                </a:solidFill>
                <a:latin typeface="Adobe 楷体 Std R" pitchFamily="18" charset="-128"/>
                <a:ea typeface="Adobe 楷体 Std R" pitchFamily="18" charset="-128"/>
              </a:rPr>
              <a:t>5</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功能區輸入</a:t>
            </a:r>
            <a:r>
              <a:rPr lang="en-US" altLang="zh-TW" sz="1100" dirty="0" smtClean="0">
                <a:solidFill>
                  <a:schemeClr val="accent6">
                    <a:lumMod val="50000"/>
                  </a:schemeClr>
                </a:solidFill>
                <a:latin typeface="Adobe 楷体 Std R" pitchFamily="18" charset="-128"/>
                <a:ea typeface="Adobe 楷体 Std R" pitchFamily="18" charset="-128"/>
              </a:rPr>
              <a:t>4</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功能區輸入</a:t>
            </a:r>
            <a:r>
              <a:rPr lang="en-US" altLang="zh-TW" sz="1100" dirty="0" smtClean="0">
                <a:solidFill>
                  <a:schemeClr val="accent6">
                    <a:lumMod val="50000"/>
                  </a:schemeClr>
                </a:solidFill>
                <a:latin typeface="Adobe 楷体 Std R" pitchFamily="18" charset="-128"/>
                <a:ea typeface="Adobe 楷体 Std R" pitchFamily="18" charset="-128"/>
              </a:rPr>
              <a:t>90%</a:t>
            </a:r>
          </a:p>
        </p:txBody>
      </p:sp>
      <p:sp>
        <p:nvSpPr>
          <p:cNvPr id="14" name="矩形 13"/>
          <p:cNvSpPr/>
          <p:nvPr/>
        </p:nvSpPr>
        <p:spPr>
          <a:xfrm>
            <a:off x="133402" y="4035261"/>
            <a:ext cx="3428055" cy="12997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41" name="直線單箭頭接點 40"/>
          <p:cNvCxnSpPr/>
          <p:nvPr/>
        </p:nvCxnSpPr>
        <p:spPr>
          <a:xfrm flipH="1">
            <a:off x="4984726" y="3531262"/>
            <a:ext cx="625551" cy="0"/>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3768205" y="3233840"/>
            <a:ext cx="1216521" cy="461665"/>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顯示目前工作狀態。</a:t>
            </a:r>
            <a:endParaRPr lang="en-US" altLang="zh-TW" sz="1200" dirty="0" smtClean="0">
              <a:solidFill>
                <a:schemeClr val="accent3">
                  <a:lumMod val="50000"/>
                </a:schemeClr>
              </a:solidFill>
              <a:latin typeface="Adobe 明體 Std L" pitchFamily="18" charset="-120"/>
              <a:ea typeface="Adobe 明體 Std L" pitchFamily="18" charset="-120"/>
            </a:endParaRPr>
          </a:p>
        </p:txBody>
      </p:sp>
      <p:pic>
        <p:nvPicPr>
          <p:cNvPr id="8194" name="Picture 2" descr="C:\Users\user\Desktop\軟功使用者說明書\收尋行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07" y="1392986"/>
            <a:ext cx="2705100" cy="414337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user\Desktop\軟功使用者說明書\搜尋行程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0277" y="1347391"/>
            <a:ext cx="3468037" cy="3524250"/>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接點 34"/>
          <p:cNvCxnSpPr/>
          <p:nvPr/>
        </p:nvCxnSpPr>
        <p:spPr>
          <a:xfrm flipH="1">
            <a:off x="1482357" y="1838325"/>
            <a:ext cx="1460868" cy="6499"/>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H="1">
            <a:off x="1658120" y="2602920"/>
            <a:ext cx="2205778" cy="1613508"/>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endCxn id="37" idx="3"/>
          </p:cNvCxnSpPr>
          <p:nvPr/>
        </p:nvCxnSpPr>
        <p:spPr>
          <a:xfrm flipH="1">
            <a:off x="5403436" y="2524125"/>
            <a:ext cx="425864" cy="15284"/>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3854745" y="5077529"/>
            <a:ext cx="1621486" cy="1107996"/>
          </a:xfrm>
          <a:prstGeom prst="rect">
            <a:avLst/>
          </a:prstGeom>
          <a:noFill/>
          <a:ln w="19050">
            <a:solidFill>
              <a:schemeClr val="accent6">
                <a:lumMod val="60000"/>
                <a:lumOff val="40000"/>
              </a:schemeClr>
            </a:solidFill>
          </a:ln>
        </p:spPr>
        <p:txBody>
          <a:bodyPr wrap="square" rtlCol="0">
            <a:spAutoFit/>
          </a:bodyPr>
          <a:lstStyle/>
          <a:p>
            <a:r>
              <a:rPr lang="zh-TW" altLang="en-US" sz="1100" dirty="0" smtClean="0">
                <a:solidFill>
                  <a:schemeClr val="accent6">
                    <a:lumMod val="50000"/>
                  </a:schemeClr>
                </a:solidFill>
                <a:latin typeface="Adobe 楷体 Std R" pitchFamily="18" charset="-128"/>
                <a:ea typeface="Adobe 楷体 Std R" pitchFamily="18" charset="-128"/>
              </a:rPr>
              <a:t>本範例是搜尋行程百分比才使用功能</a:t>
            </a:r>
            <a:r>
              <a:rPr lang="en-US" altLang="zh-TW" sz="1100" dirty="0" smtClean="0">
                <a:solidFill>
                  <a:schemeClr val="accent6">
                    <a:lumMod val="50000"/>
                  </a:schemeClr>
                </a:solidFill>
                <a:latin typeface="Adobe 楷体 Std R" pitchFamily="18" charset="-128"/>
                <a:ea typeface="Adobe 楷体 Std R" pitchFamily="18" charset="-128"/>
              </a:rPr>
              <a:t>4</a:t>
            </a:r>
            <a:r>
              <a:rPr lang="zh-TW" altLang="en-US" sz="1100" dirty="0" smtClean="0">
                <a:solidFill>
                  <a:schemeClr val="accent6">
                    <a:lumMod val="50000"/>
                  </a:schemeClr>
                </a:solidFill>
                <a:latin typeface="Adobe 楷体 Std R" pitchFamily="18" charset="-128"/>
                <a:ea typeface="Adobe 楷体 Std R" pitchFamily="18" charset="-128"/>
              </a:rPr>
              <a:t>跟利用完成百分比的數值來搜尋，如有需要查其他分類的搜尋可以依照搜尋分類表來對照輸入。</a:t>
            </a: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34" name="文字方塊 33"/>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12</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2122482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4" y="472573"/>
            <a:ext cx="4541239"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新增行程介紹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58" name="文字方塊 57"/>
          <p:cNvSpPr txBox="1"/>
          <p:nvPr/>
        </p:nvSpPr>
        <p:spPr>
          <a:xfrm>
            <a:off x="104774" y="4164310"/>
            <a:ext cx="1516711"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在功能區輸入系統需要輸入的項目來進行行程的新增。</a:t>
            </a:r>
            <a:endParaRPr lang="zh-TW" altLang="en-US" sz="1200" dirty="0">
              <a:solidFill>
                <a:schemeClr val="accent3">
                  <a:lumMod val="50000"/>
                </a:schemeClr>
              </a:solidFill>
              <a:latin typeface="Adobe 明體 Std L" pitchFamily="18" charset="-120"/>
              <a:ea typeface="Adobe 明體 Std L" pitchFamily="18" charset="-120"/>
            </a:endParaRPr>
          </a:p>
        </p:txBody>
      </p:sp>
      <p:sp>
        <p:nvSpPr>
          <p:cNvPr id="33" name="文字方塊 32"/>
          <p:cNvSpPr txBox="1"/>
          <p:nvPr/>
        </p:nvSpPr>
        <p:spPr>
          <a:xfrm>
            <a:off x="87088" y="1196752"/>
            <a:ext cx="1621486" cy="1631216"/>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6</a:t>
            </a:r>
          </a:p>
          <a:p>
            <a:pPr marL="228600" indent="-228600">
              <a:buFont typeface="Wingdings" panose="05000000000000000000" pitchFamily="2" charset="2"/>
              <a:buAutoNum type="circleNumWdWhitePlain"/>
            </a:pPr>
            <a:r>
              <a:rPr lang="zh-TW" altLang="en-US" sz="1100" dirty="0">
                <a:solidFill>
                  <a:schemeClr val="accent6">
                    <a:lumMod val="50000"/>
                  </a:schemeClr>
                </a:solidFill>
                <a:latin typeface="Adobe 楷体 Std R" pitchFamily="18" charset="-128"/>
                <a:ea typeface="Adobe 楷体 Std R" pitchFamily="18" charset="-128"/>
              </a:rPr>
              <a:t>輸入工作</a:t>
            </a:r>
            <a:r>
              <a:rPr lang="zh-TW" altLang="en-US" sz="1100" dirty="0" smtClean="0">
                <a:solidFill>
                  <a:schemeClr val="accent6">
                    <a:lumMod val="50000"/>
                  </a:schemeClr>
                </a:solidFill>
                <a:latin typeface="Adobe 楷体 Std R" pitchFamily="18" charset="-128"/>
                <a:ea typeface="Adobe 楷体 Std R" pitchFamily="18" charset="-128"/>
              </a:rPr>
              <a:t>名稱</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a:solidFill>
                  <a:schemeClr val="accent6">
                    <a:lumMod val="50000"/>
                  </a:schemeClr>
                </a:solidFill>
                <a:latin typeface="Adobe 楷体 Std R" pitchFamily="18" charset="-128"/>
                <a:ea typeface="Adobe 楷体 Std R" pitchFamily="18" charset="-128"/>
              </a:rPr>
              <a:t>輸入工作開始</a:t>
            </a:r>
            <a:r>
              <a:rPr lang="zh-TW" altLang="en-US" sz="1100" dirty="0" smtClean="0">
                <a:solidFill>
                  <a:schemeClr val="accent6">
                    <a:lumMod val="50000"/>
                  </a:schemeClr>
                </a:solidFill>
                <a:latin typeface="Adobe 楷体 Std R" pitchFamily="18" charset="-128"/>
                <a:ea typeface="Adobe 楷体 Std R" pitchFamily="18" charset="-128"/>
              </a:rPr>
              <a:t>時間</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a:solidFill>
                  <a:schemeClr val="accent6">
                    <a:lumMod val="50000"/>
                  </a:schemeClr>
                </a:solidFill>
                <a:latin typeface="Adobe 楷体 Std R" pitchFamily="18" charset="-128"/>
                <a:ea typeface="Adobe 楷体 Std R" pitchFamily="18" charset="-128"/>
              </a:rPr>
              <a:t>輸入工作結束</a:t>
            </a:r>
            <a:r>
              <a:rPr lang="zh-TW" altLang="en-US" sz="1100" dirty="0" smtClean="0">
                <a:solidFill>
                  <a:schemeClr val="accent6">
                    <a:lumMod val="50000"/>
                  </a:schemeClr>
                </a:solidFill>
                <a:latin typeface="Adobe 楷体 Std R" pitchFamily="18" charset="-128"/>
                <a:ea typeface="Adobe 楷体 Std R" pitchFamily="18" charset="-128"/>
              </a:rPr>
              <a:t>時間</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a:solidFill>
                  <a:schemeClr val="accent6">
                    <a:lumMod val="50000"/>
                  </a:schemeClr>
                </a:solidFill>
                <a:latin typeface="Adobe 楷体 Std R" pitchFamily="18" charset="-128"/>
                <a:ea typeface="Adobe 楷体 Std R" pitchFamily="18" charset="-128"/>
              </a:rPr>
              <a:t>輸入完成</a:t>
            </a:r>
            <a:r>
              <a:rPr lang="zh-TW" altLang="en-US" sz="1100" dirty="0" smtClean="0">
                <a:solidFill>
                  <a:schemeClr val="accent6">
                    <a:lumMod val="50000"/>
                  </a:schemeClr>
                </a:solidFill>
                <a:latin typeface="Adobe 楷体 Std R" pitchFamily="18" charset="-128"/>
                <a:ea typeface="Adobe 楷体 Std R" pitchFamily="18" charset="-128"/>
              </a:rPr>
              <a:t>度百分比</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a:solidFill>
                  <a:schemeClr val="accent6">
                    <a:lumMod val="50000"/>
                  </a:schemeClr>
                </a:solidFill>
                <a:latin typeface="Adobe 楷体 Std R" pitchFamily="18" charset="-128"/>
                <a:ea typeface="Adobe 楷体 Std R" pitchFamily="18" charset="-128"/>
              </a:rPr>
              <a:t>輸入工作完成</a:t>
            </a:r>
            <a:r>
              <a:rPr lang="zh-TW" altLang="en-US" sz="1100" dirty="0" smtClean="0">
                <a:solidFill>
                  <a:schemeClr val="accent6">
                    <a:lumMod val="50000"/>
                  </a:schemeClr>
                </a:solidFill>
                <a:latin typeface="Adobe 楷体 Std R" pitchFamily="18" charset="-128"/>
                <a:ea typeface="Adobe 楷体 Std R" pitchFamily="18" charset="-128"/>
              </a:rPr>
              <a:t>度</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a:solidFill>
                  <a:schemeClr val="accent6">
                    <a:lumMod val="50000"/>
                  </a:schemeClr>
                </a:solidFill>
                <a:latin typeface="Adobe 楷体 Std R" pitchFamily="18" charset="-128"/>
                <a:ea typeface="Adobe 楷体 Std R" pitchFamily="18" charset="-128"/>
              </a:rPr>
              <a:t>輸入工作</a:t>
            </a:r>
            <a:r>
              <a:rPr lang="zh-TW" altLang="en-US" sz="1100" dirty="0" smtClean="0">
                <a:solidFill>
                  <a:schemeClr val="accent6">
                    <a:lumMod val="50000"/>
                  </a:schemeClr>
                </a:solidFill>
                <a:latin typeface="Adobe 楷体 Std R" pitchFamily="18" charset="-128"/>
                <a:ea typeface="Adobe 楷体 Std R" pitchFamily="18" charset="-128"/>
              </a:rPr>
              <a:t>編號</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a:solidFill>
                  <a:schemeClr val="accent6">
                    <a:lumMod val="50000"/>
                  </a:schemeClr>
                </a:solidFill>
                <a:latin typeface="Adobe 楷体 Std R" pitchFamily="18" charset="-128"/>
                <a:ea typeface="Adobe 楷体 Std R" pitchFamily="18" charset="-128"/>
              </a:rPr>
              <a:t>輸入工作分類</a:t>
            </a:r>
            <a:endParaRPr lang="en-US" altLang="zh-TW" sz="1100" dirty="0" smtClean="0">
              <a:solidFill>
                <a:schemeClr val="accent6">
                  <a:lumMod val="50000"/>
                </a:schemeClr>
              </a:solidFill>
              <a:latin typeface="Adobe 楷体 Std R" pitchFamily="18" charset="-128"/>
              <a:ea typeface="Adobe 楷体 Std R" pitchFamily="18" charset="-128"/>
            </a:endParaRPr>
          </a:p>
        </p:txBody>
      </p:sp>
      <p:pic>
        <p:nvPicPr>
          <p:cNvPr id="9218" name="Picture 2" descr="C:\Users\user\Desktop\軟功使用者說明書\新增行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622" y="1772816"/>
            <a:ext cx="5381625" cy="362902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線單箭頭接點 42"/>
          <p:cNvCxnSpPr>
            <a:endCxn id="58" idx="0"/>
          </p:cNvCxnSpPr>
          <p:nvPr/>
        </p:nvCxnSpPr>
        <p:spPr>
          <a:xfrm flipH="1">
            <a:off x="863130" y="3648670"/>
            <a:ext cx="1074914" cy="515640"/>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13</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3844580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4" y="472573"/>
            <a:ext cx="4541239"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修改、更新行程介紹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58" name="文字方塊 57"/>
          <p:cNvSpPr txBox="1"/>
          <p:nvPr/>
        </p:nvSpPr>
        <p:spPr>
          <a:xfrm>
            <a:off x="104774" y="4164310"/>
            <a:ext cx="1516711" cy="830997"/>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在功能區輸入系統需要輸入的項目來進行行程的修改更新。</a:t>
            </a:r>
            <a:endParaRPr lang="zh-TW" altLang="en-US" sz="1200" dirty="0">
              <a:solidFill>
                <a:schemeClr val="accent3">
                  <a:lumMod val="50000"/>
                </a:schemeClr>
              </a:solidFill>
              <a:latin typeface="Adobe 明體 Std L" pitchFamily="18" charset="-120"/>
              <a:ea typeface="Adobe 明體 Std L" pitchFamily="18" charset="-120"/>
            </a:endParaRPr>
          </a:p>
        </p:txBody>
      </p:sp>
      <p:sp>
        <p:nvSpPr>
          <p:cNvPr id="33" name="文字方塊 32"/>
          <p:cNvSpPr txBox="1"/>
          <p:nvPr/>
        </p:nvSpPr>
        <p:spPr>
          <a:xfrm>
            <a:off x="87088" y="1196752"/>
            <a:ext cx="1621486" cy="954107"/>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7</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輸入修改行程編號</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a:t>
            </a:r>
            <a:r>
              <a:rPr lang="en-US" altLang="zh-TW" sz="1100" dirty="0" smtClean="0">
                <a:solidFill>
                  <a:schemeClr val="accent6">
                    <a:lumMod val="50000"/>
                  </a:schemeClr>
                </a:solidFill>
                <a:latin typeface="Adobe 楷体 Std R" pitchFamily="18" charset="-128"/>
                <a:ea typeface="Adobe 楷体 Std R" pitchFamily="18" charset="-128"/>
              </a:rPr>
              <a:t>4</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a:t>
            </a:r>
            <a:r>
              <a:rPr lang="en-US" altLang="zh-TW" sz="1100" dirty="0" smtClean="0">
                <a:solidFill>
                  <a:schemeClr val="accent6">
                    <a:lumMod val="50000"/>
                  </a:schemeClr>
                </a:solidFill>
                <a:latin typeface="Adobe 楷体 Std R" pitchFamily="18" charset="-128"/>
                <a:ea typeface="Adobe 楷体 Std R" pitchFamily="18" charset="-128"/>
              </a:rPr>
              <a:t>98%</a:t>
            </a:r>
          </a:p>
        </p:txBody>
      </p:sp>
      <p:cxnSp>
        <p:nvCxnSpPr>
          <p:cNvPr id="43" name="直線單箭頭接點 42"/>
          <p:cNvCxnSpPr>
            <a:endCxn id="58" idx="0"/>
          </p:cNvCxnSpPr>
          <p:nvPr/>
        </p:nvCxnSpPr>
        <p:spPr>
          <a:xfrm flipH="1">
            <a:off x="863130" y="3501008"/>
            <a:ext cx="1476622" cy="663302"/>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1266" name="Picture 2" descr="C:\Users\user\Desktop\軟功使用者說明書\修改行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211" y="1418649"/>
            <a:ext cx="6650037" cy="3162300"/>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87088" y="2158593"/>
            <a:ext cx="1621486" cy="938719"/>
          </a:xfrm>
          <a:prstGeom prst="rect">
            <a:avLst/>
          </a:prstGeom>
          <a:noFill/>
          <a:ln w="19050">
            <a:solidFill>
              <a:schemeClr val="accent6">
                <a:lumMod val="60000"/>
                <a:lumOff val="40000"/>
              </a:schemeClr>
            </a:solidFill>
          </a:ln>
        </p:spPr>
        <p:txBody>
          <a:bodyPr wrap="square" rtlCol="0">
            <a:spAutoFit/>
          </a:bodyPr>
          <a:lstStyle/>
          <a:p>
            <a:r>
              <a:rPr lang="zh-TW" altLang="en-US" sz="1100" dirty="0" smtClean="0">
                <a:solidFill>
                  <a:schemeClr val="accent6">
                    <a:lumMod val="50000"/>
                  </a:schemeClr>
                </a:solidFill>
                <a:latin typeface="Adobe 楷体 Std R" pitchFamily="18" charset="-128"/>
                <a:ea typeface="Adobe 楷体 Std R" pitchFamily="18" charset="-128"/>
              </a:rPr>
              <a:t>本範例是修改行程百分比才使用功能</a:t>
            </a:r>
            <a:r>
              <a:rPr lang="en-US" altLang="zh-TW" sz="1100" dirty="0" smtClean="0">
                <a:solidFill>
                  <a:schemeClr val="accent6">
                    <a:lumMod val="50000"/>
                  </a:schemeClr>
                </a:solidFill>
                <a:latin typeface="Adobe 楷体 Std R" pitchFamily="18" charset="-128"/>
                <a:ea typeface="Adobe 楷体 Std R" pitchFamily="18" charset="-128"/>
              </a:rPr>
              <a:t>4</a:t>
            </a:r>
            <a:r>
              <a:rPr lang="zh-TW" altLang="en-US" sz="1100" dirty="0" smtClean="0">
                <a:solidFill>
                  <a:schemeClr val="accent6">
                    <a:lumMod val="50000"/>
                  </a:schemeClr>
                </a:solidFill>
                <a:latin typeface="Adobe 楷体 Std R" pitchFamily="18" charset="-128"/>
                <a:ea typeface="Adobe 楷体 Std R" pitchFamily="18" charset="-128"/>
              </a:rPr>
              <a:t>，如有需要修改其他分類可以依照選擇想要的更新功能表查看並選擇輸入。</a:t>
            </a: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24" name="文字方塊 23"/>
          <p:cNvSpPr txBox="1"/>
          <p:nvPr/>
        </p:nvSpPr>
        <p:spPr>
          <a:xfrm>
            <a:off x="87088" y="3097312"/>
            <a:ext cx="1621486" cy="600164"/>
          </a:xfrm>
          <a:prstGeom prst="rect">
            <a:avLst/>
          </a:prstGeom>
          <a:noFill/>
          <a:ln w="19050">
            <a:solidFill>
              <a:schemeClr val="accent4">
                <a:lumMod val="75000"/>
              </a:schemeClr>
            </a:solidFill>
          </a:ln>
        </p:spPr>
        <p:txBody>
          <a:bodyPr wrap="square" rtlCol="0">
            <a:spAutoFit/>
          </a:bodyPr>
          <a:lstStyle/>
          <a:p>
            <a:r>
              <a:rPr lang="zh-TW" altLang="en-US" sz="1100" dirty="0">
                <a:solidFill>
                  <a:schemeClr val="accent4">
                    <a:lumMod val="75000"/>
                  </a:schemeClr>
                </a:solidFill>
                <a:latin typeface="Adobe 楷体 Std R" pitchFamily="18" charset="-128"/>
                <a:ea typeface="Adobe 楷体 Std R" pitchFamily="18" charset="-128"/>
              </a:rPr>
              <a:t>小</a:t>
            </a:r>
            <a:r>
              <a:rPr lang="zh-TW" altLang="en-US" sz="1100" dirty="0" smtClean="0">
                <a:solidFill>
                  <a:schemeClr val="accent4">
                    <a:lumMod val="75000"/>
                  </a:schemeClr>
                </a:solidFill>
                <a:latin typeface="Adobe 楷体 Std R" pitchFamily="18" charset="-128"/>
                <a:ea typeface="Adobe 楷体 Std R" pitchFamily="18" charset="-128"/>
              </a:rPr>
              <a:t>提醒，修改行程時建議先去查看行程的工作編號在來進行修改。</a:t>
            </a:r>
            <a:endParaRPr lang="en-US" altLang="zh-TW" sz="1100" dirty="0" smtClean="0">
              <a:solidFill>
                <a:schemeClr val="accent4">
                  <a:lumMod val="75000"/>
                </a:schemeClr>
              </a:solidFill>
              <a:latin typeface="Adobe 楷体 Std R" pitchFamily="18" charset="-128"/>
              <a:ea typeface="Adobe 楷体 Std R" pitchFamily="18" charset="-128"/>
            </a:endParaRPr>
          </a:p>
        </p:txBody>
      </p:sp>
      <p:sp>
        <p:nvSpPr>
          <p:cNvPr id="25" name="文字方塊 24"/>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14</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3957261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06089" y="1412776"/>
            <a:ext cx="3981450"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線單箭頭接點 42"/>
          <p:cNvCxnSpPr>
            <a:endCxn id="58" idx="3"/>
          </p:cNvCxnSpPr>
          <p:nvPr/>
        </p:nvCxnSpPr>
        <p:spPr>
          <a:xfrm flipH="1">
            <a:off x="1979712" y="4873733"/>
            <a:ext cx="791664" cy="123884"/>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155574" y="472573"/>
            <a:ext cx="4541239"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刪除行程介紹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58" name="文字方塊 57"/>
          <p:cNvSpPr txBox="1"/>
          <p:nvPr/>
        </p:nvSpPr>
        <p:spPr>
          <a:xfrm>
            <a:off x="358226" y="4674451"/>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a:solidFill>
                  <a:schemeClr val="accent3">
                    <a:lumMod val="50000"/>
                  </a:schemeClr>
                </a:solidFill>
                <a:latin typeface="Adobe 明體 Std L" pitchFamily="18" charset="-120"/>
                <a:ea typeface="Adobe 明體 Std L" pitchFamily="18" charset="-120"/>
              </a:rPr>
              <a:t>在功能區</a:t>
            </a:r>
            <a:r>
              <a:rPr lang="zh-TW" altLang="en-US" sz="1200" dirty="0" smtClean="0">
                <a:solidFill>
                  <a:schemeClr val="accent3">
                    <a:lumMod val="50000"/>
                  </a:schemeClr>
                </a:solidFill>
                <a:latin typeface="Adobe 明體 Std L" pitchFamily="18" charset="-120"/>
                <a:ea typeface="Adobe 明體 Std L" pitchFamily="18" charset="-120"/>
              </a:rPr>
              <a:t>輸入要刪除行程的編號來進行刪除。</a:t>
            </a:r>
            <a:endParaRPr lang="zh-TW" altLang="en-US" sz="1200" dirty="0">
              <a:solidFill>
                <a:schemeClr val="accent3">
                  <a:lumMod val="50000"/>
                </a:schemeClr>
              </a:solidFill>
              <a:latin typeface="Adobe 明體 Std L" pitchFamily="18" charset="-120"/>
              <a:ea typeface="Adobe 明體 Std L" pitchFamily="18" charset="-120"/>
            </a:endParaRPr>
          </a:p>
        </p:txBody>
      </p:sp>
      <p:sp>
        <p:nvSpPr>
          <p:cNvPr id="33" name="文字方塊 32"/>
          <p:cNvSpPr txBox="1"/>
          <p:nvPr/>
        </p:nvSpPr>
        <p:spPr>
          <a:xfrm>
            <a:off x="460375" y="1628800"/>
            <a:ext cx="1621486" cy="615553"/>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8</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輸入刪除行程編號</a:t>
            </a:r>
            <a:endParaRPr lang="en-US" altLang="zh-TW" sz="1100" dirty="0" smtClean="0">
              <a:solidFill>
                <a:schemeClr val="accent6">
                  <a:lumMod val="50000"/>
                </a:schemeClr>
              </a:solidFill>
              <a:latin typeface="Adobe 楷体 Std R" pitchFamily="18" charset="-128"/>
              <a:ea typeface="Adobe 楷体 Std R" pitchFamily="18" charset="-128"/>
            </a:endParaRPr>
          </a:p>
        </p:txBody>
      </p:sp>
      <p:pic>
        <p:nvPicPr>
          <p:cNvPr id="12290" name="Picture 2" descr="C:\Users\user\Desktop\軟功使用者說明書\刪除行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089" y="1412776"/>
            <a:ext cx="3867150" cy="4143375"/>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460375" y="2244353"/>
            <a:ext cx="1621486" cy="600164"/>
          </a:xfrm>
          <a:prstGeom prst="rect">
            <a:avLst/>
          </a:prstGeom>
          <a:noFill/>
          <a:ln w="19050">
            <a:solidFill>
              <a:schemeClr val="accent4">
                <a:lumMod val="75000"/>
              </a:schemeClr>
            </a:solidFill>
          </a:ln>
        </p:spPr>
        <p:txBody>
          <a:bodyPr wrap="square" rtlCol="0">
            <a:spAutoFit/>
          </a:bodyPr>
          <a:lstStyle/>
          <a:p>
            <a:r>
              <a:rPr lang="zh-TW" altLang="en-US" sz="1100" dirty="0">
                <a:solidFill>
                  <a:schemeClr val="accent4">
                    <a:lumMod val="75000"/>
                  </a:schemeClr>
                </a:solidFill>
                <a:latin typeface="Adobe 楷体 Std R" pitchFamily="18" charset="-128"/>
                <a:ea typeface="Adobe 楷体 Std R" pitchFamily="18" charset="-128"/>
              </a:rPr>
              <a:t>小</a:t>
            </a:r>
            <a:r>
              <a:rPr lang="zh-TW" altLang="en-US" sz="1100" dirty="0" smtClean="0">
                <a:solidFill>
                  <a:schemeClr val="accent4">
                    <a:lumMod val="75000"/>
                  </a:schemeClr>
                </a:solidFill>
                <a:latin typeface="Adobe 楷体 Std R" pitchFamily="18" charset="-128"/>
                <a:ea typeface="Adobe 楷体 Std R" pitchFamily="18" charset="-128"/>
              </a:rPr>
              <a:t>提醒，刪除行程時建議先去查看行程的工作編號在來進行刪除行程。</a:t>
            </a:r>
            <a:endParaRPr lang="en-US" altLang="zh-TW" sz="1100" dirty="0" smtClean="0">
              <a:solidFill>
                <a:schemeClr val="accent4">
                  <a:lumMod val="75000"/>
                </a:schemeClr>
              </a:solidFill>
              <a:latin typeface="Adobe 楷体 Std R" pitchFamily="18" charset="-128"/>
              <a:ea typeface="Adobe 楷体 Std R" pitchFamily="18" charset="-128"/>
            </a:endParaRPr>
          </a:p>
        </p:txBody>
      </p:sp>
      <p:sp>
        <p:nvSpPr>
          <p:cNvPr id="23" name="文字方塊 22"/>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15</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599145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06089" y="1412776"/>
            <a:ext cx="3981450"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4" y="472573"/>
            <a:ext cx="4541239"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修改密碼介紹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58" name="文字方塊 57"/>
          <p:cNvSpPr txBox="1"/>
          <p:nvPr/>
        </p:nvSpPr>
        <p:spPr>
          <a:xfrm>
            <a:off x="358226" y="4674451"/>
            <a:ext cx="1621486" cy="830997"/>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先在</a:t>
            </a:r>
            <a:r>
              <a:rPr lang="zh-TW" altLang="en-US" sz="1200" dirty="0">
                <a:solidFill>
                  <a:schemeClr val="accent3">
                    <a:lumMod val="50000"/>
                  </a:schemeClr>
                </a:solidFill>
                <a:latin typeface="Adobe 明體 Std L" pitchFamily="18" charset="-120"/>
                <a:ea typeface="Adobe 明體 Std L" pitchFamily="18" charset="-120"/>
              </a:rPr>
              <a:t>功能區</a:t>
            </a:r>
            <a:r>
              <a:rPr lang="zh-TW" altLang="en-US" sz="1200" dirty="0" smtClean="0">
                <a:solidFill>
                  <a:schemeClr val="accent3">
                    <a:lumMod val="50000"/>
                  </a:schemeClr>
                </a:solidFill>
                <a:latin typeface="Adobe 明體 Std L" pitchFamily="18" charset="-120"/>
                <a:ea typeface="Adobe 明體 Std L" pitchFamily="18" charset="-120"/>
              </a:rPr>
              <a:t>輸入舊的帳號密碼</a:t>
            </a:r>
            <a:r>
              <a:rPr lang="zh-TW" altLang="en-US" sz="1200" dirty="0">
                <a:solidFill>
                  <a:schemeClr val="accent3">
                    <a:lumMod val="50000"/>
                  </a:schemeClr>
                </a:solidFill>
                <a:latin typeface="Adobe 明體 Std L" pitchFamily="18" charset="-120"/>
                <a:ea typeface="Adobe 明體 Std L" pitchFamily="18" charset="-120"/>
              </a:rPr>
              <a:t>再</a:t>
            </a:r>
            <a:r>
              <a:rPr lang="zh-TW" altLang="en-US" sz="1200" dirty="0" smtClean="0">
                <a:solidFill>
                  <a:schemeClr val="accent3">
                    <a:lumMod val="50000"/>
                  </a:schemeClr>
                </a:solidFill>
                <a:latin typeface="Adobe 明體 Std L" pitchFamily="18" charset="-120"/>
                <a:ea typeface="Adobe 明體 Std L" pitchFamily="18" charset="-120"/>
              </a:rPr>
              <a:t>輸入要更改的密碼在卻日一次新密碼即可更改。</a:t>
            </a:r>
            <a:endParaRPr lang="zh-TW" altLang="en-US" sz="1200" dirty="0">
              <a:solidFill>
                <a:schemeClr val="accent3">
                  <a:lumMod val="50000"/>
                </a:schemeClr>
              </a:solidFill>
              <a:latin typeface="Adobe 明體 Std L" pitchFamily="18" charset="-120"/>
              <a:ea typeface="Adobe 明體 Std L" pitchFamily="18" charset="-120"/>
            </a:endParaRPr>
          </a:p>
        </p:txBody>
      </p:sp>
      <p:sp>
        <p:nvSpPr>
          <p:cNvPr id="33" name="文字方塊 32"/>
          <p:cNvSpPr txBox="1"/>
          <p:nvPr/>
        </p:nvSpPr>
        <p:spPr>
          <a:xfrm>
            <a:off x="460375" y="1628800"/>
            <a:ext cx="1673225" cy="954107"/>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a:solidFill>
                  <a:schemeClr val="accent6">
                    <a:lumMod val="50000"/>
                  </a:schemeClr>
                </a:solidFill>
                <a:latin typeface="Adobe 楷体 Std R" pitchFamily="18" charset="-128"/>
                <a:ea typeface="Adobe 楷体 Std R" pitchFamily="18" charset="-128"/>
              </a:rPr>
              <a:t>9</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輸入舊密碼</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輸入新密碼</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再次輸入新密碼確認</a:t>
            </a:r>
            <a:endParaRPr lang="en-US" altLang="zh-TW" sz="1100" dirty="0" smtClean="0">
              <a:solidFill>
                <a:schemeClr val="accent6">
                  <a:lumMod val="50000"/>
                </a:schemeClr>
              </a:solidFill>
              <a:latin typeface="Adobe 楷体 Std R" pitchFamily="18" charset="-128"/>
              <a:ea typeface="Adobe 楷体 Std R" pitchFamily="18" charset="-128"/>
            </a:endParaRPr>
          </a:p>
        </p:txBody>
      </p:sp>
      <p:pic>
        <p:nvPicPr>
          <p:cNvPr id="13314" name="Picture 2" descr="C:\Users\user\Desktop\軟功使用者說明書\修改密碼.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089" y="1412776"/>
            <a:ext cx="3848100" cy="414337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線單箭頭接點 42"/>
          <p:cNvCxnSpPr>
            <a:endCxn id="58" idx="3"/>
          </p:cNvCxnSpPr>
          <p:nvPr/>
        </p:nvCxnSpPr>
        <p:spPr>
          <a:xfrm flipH="1">
            <a:off x="1979712" y="4873733"/>
            <a:ext cx="791664" cy="216217"/>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16</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2502634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06089" y="1412776"/>
            <a:ext cx="3981450"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4" y="472573"/>
            <a:ext cx="4541239"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a:solidFill>
                  <a:schemeClr val="tx2">
                    <a:lumMod val="60000"/>
                    <a:lumOff val="40000"/>
                  </a:schemeClr>
                </a:solidFill>
                <a:latin typeface="Kozuka Mincho Pro M" pitchFamily="18" charset="-128"/>
                <a:ea typeface="Kozuka Mincho Pro M" pitchFamily="18" charset="-128"/>
              </a:rPr>
              <a:t>音樂設定</a:t>
            </a:r>
            <a:r>
              <a:rPr lang="zh-TW" altLang="en-US" sz="2400" b="1" dirty="0" smtClean="0">
                <a:solidFill>
                  <a:schemeClr val="tx2">
                    <a:lumMod val="60000"/>
                    <a:lumOff val="40000"/>
                  </a:schemeClr>
                </a:solidFill>
                <a:latin typeface="Kozuka Mincho Pro M" pitchFamily="18" charset="-128"/>
                <a:ea typeface="Kozuka Mincho Pro M" pitchFamily="18" charset="-128"/>
              </a:rPr>
              <a:t>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58" name="文字方塊 57"/>
          <p:cNvSpPr txBox="1"/>
          <p:nvPr/>
        </p:nvSpPr>
        <p:spPr>
          <a:xfrm>
            <a:off x="358226" y="4674451"/>
            <a:ext cx="1621486" cy="276999"/>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功能選擇區域。</a:t>
            </a:r>
            <a:endParaRPr lang="zh-TW" altLang="en-US" sz="1200" dirty="0">
              <a:solidFill>
                <a:schemeClr val="accent3">
                  <a:lumMod val="50000"/>
                </a:schemeClr>
              </a:solidFill>
              <a:latin typeface="Adobe 明體 Std L" pitchFamily="18" charset="-120"/>
              <a:ea typeface="Adobe 明體 Std L" pitchFamily="18" charset="-120"/>
            </a:endParaRPr>
          </a:p>
        </p:txBody>
      </p:sp>
      <p:sp>
        <p:nvSpPr>
          <p:cNvPr id="33" name="文字方塊 32"/>
          <p:cNvSpPr txBox="1"/>
          <p:nvPr/>
        </p:nvSpPr>
        <p:spPr>
          <a:xfrm>
            <a:off x="460375" y="1628800"/>
            <a:ext cx="1673225" cy="615553"/>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暫停音樂步驟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10</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a:t>
            </a:r>
            <a:r>
              <a:rPr lang="en-US" altLang="zh-TW" sz="1100" dirty="0" smtClean="0">
                <a:solidFill>
                  <a:schemeClr val="accent6">
                    <a:lumMod val="50000"/>
                  </a:schemeClr>
                </a:solidFill>
                <a:latin typeface="Adobe 楷体 Std R" pitchFamily="18" charset="-128"/>
                <a:ea typeface="Adobe 楷体 Std R" pitchFamily="18" charset="-128"/>
              </a:rPr>
              <a:t>1</a:t>
            </a:r>
          </a:p>
        </p:txBody>
      </p:sp>
      <p:pic>
        <p:nvPicPr>
          <p:cNvPr id="1026" name="Picture 2" descr="C:\Users\user\Desktop\軟功使用者說明書\音樂設定.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885" y="1412776"/>
            <a:ext cx="3867150" cy="402907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線單箭頭接點 42"/>
          <p:cNvCxnSpPr>
            <a:endCxn id="58" idx="3"/>
          </p:cNvCxnSpPr>
          <p:nvPr/>
        </p:nvCxnSpPr>
        <p:spPr>
          <a:xfrm flipH="1" flipV="1">
            <a:off x="1979712" y="4812951"/>
            <a:ext cx="791664" cy="60782"/>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460374" y="2393206"/>
            <a:ext cx="1673225" cy="615553"/>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a:solidFill>
                  <a:schemeClr val="accent6">
                    <a:lumMod val="50000"/>
                  </a:schemeClr>
                </a:solidFill>
                <a:latin typeface="Adobe 楷体 Std R" pitchFamily="18" charset="-128"/>
                <a:ea typeface="Adobe 楷体 Std R" pitchFamily="18" charset="-128"/>
              </a:rPr>
              <a:t>恢復播放</a:t>
            </a:r>
            <a:r>
              <a:rPr lang="zh-TW" altLang="en-US" sz="1200" dirty="0" smtClean="0">
                <a:solidFill>
                  <a:schemeClr val="accent6">
                    <a:lumMod val="50000"/>
                  </a:schemeClr>
                </a:solidFill>
                <a:latin typeface="Adobe 楷体 Std R" pitchFamily="18" charset="-128"/>
                <a:ea typeface="Adobe 楷体 Std R" pitchFamily="18" charset="-128"/>
              </a:rPr>
              <a:t>音樂步驟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10</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a:t>
            </a:r>
            <a:r>
              <a:rPr lang="en-US" altLang="zh-TW" sz="1100" dirty="0">
                <a:solidFill>
                  <a:schemeClr val="accent6">
                    <a:lumMod val="50000"/>
                  </a:schemeClr>
                </a:solidFill>
                <a:latin typeface="Adobe 楷体 Std R" pitchFamily="18" charset="-128"/>
                <a:ea typeface="Adobe 楷体 Std R" pitchFamily="18" charset="-128"/>
              </a:rPr>
              <a:t>2</a:t>
            </a: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24" name="文字方塊 23"/>
          <p:cNvSpPr txBox="1"/>
          <p:nvPr/>
        </p:nvSpPr>
        <p:spPr>
          <a:xfrm>
            <a:off x="460374" y="3119536"/>
            <a:ext cx="1673225" cy="615553"/>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音量增加步驟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10</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a:t>
            </a:r>
            <a:r>
              <a:rPr lang="en-US" altLang="zh-TW" sz="1100" dirty="0" smtClean="0">
                <a:solidFill>
                  <a:schemeClr val="accent6">
                    <a:lumMod val="50000"/>
                  </a:schemeClr>
                </a:solidFill>
                <a:latin typeface="Adobe 楷体 Std R" pitchFamily="18" charset="-128"/>
                <a:ea typeface="Adobe 楷体 Std R" pitchFamily="18" charset="-128"/>
              </a:rPr>
              <a:t>3</a:t>
            </a:r>
          </a:p>
        </p:txBody>
      </p:sp>
      <p:sp>
        <p:nvSpPr>
          <p:cNvPr id="25" name="文字方塊 24"/>
          <p:cNvSpPr txBox="1"/>
          <p:nvPr/>
        </p:nvSpPr>
        <p:spPr>
          <a:xfrm>
            <a:off x="460374" y="3850678"/>
            <a:ext cx="1673225" cy="615553"/>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音量減少步驟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10</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a:t>
            </a:r>
            <a:r>
              <a:rPr lang="en-US" altLang="zh-TW" sz="1100" dirty="0">
                <a:solidFill>
                  <a:schemeClr val="accent6">
                    <a:lumMod val="50000"/>
                  </a:schemeClr>
                </a:solidFill>
                <a:latin typeface="Adobe 楷体 Std R" pitchFamily="18" charset="-128"/>
                <a:ea typeface="Adobe 楷体 Std R" pitchFamily="18" charset="-128"/>
              </a:rPr>
              <a:t>4</a:t>
            </a: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26" name="文字方塊 25"/>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1</a:t>
            </a:r>
            <a:r>
              <a:rPr kumimoji="1" lang="en-US" altLang="zh-TW" dirty="0">
                <a:solidFill>
                  <a:schemeClr val="accent3">
                    <a:lumMod val="75000"/>
                  </a:schemeClr>
                </a:solidFill>
              </a:rPr>
              <a:t>7</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369794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3601439" y="3933056"/>
            <a:ext cx="5261421" cy="23042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26" name="Text Box 147"/>
          <p:cNvSpPr txBox="1">
            <a:spLocks noChangeArrowheads="1"/>
          </p:cNvSpPr>
          <p:nvPr/>
        </p:nvSpPr>
        <p:spPr bwMode="auto">
          <a:xfrm>
            <a:off x="184797" y="634095"/>
            <a:ext cx="26443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r>
              <a:rPr lang="zh-TW" altLang="en-US" sz="1600" b="1" dirty="0" smtClean="0">
                <a:solidFill>
                  <a:srgbClr val="3B3B3B"/>
                </a:solidFill>
                <a:latin typeface="微软雅黑" pitchFamily="34" charset="-122"/>
                <a:ea typeface="微软雅黑" pitchFamily="34" charset="-122"/>
              </a:rPr>
              <a:t>好行事曆</a:t>
            </a:r>
            <a:r>
              <a:rPr lang="en-US" altLang="zh-TW" sz="1600" b="1" dirty="0" smtClean="0">
                <a:solidFill>
                  <a:srgbClr val="3B3B3B"/>
                </a:solidFill>
                <a:latin typeface="微软雅黑" pitchFamily="34" charset="-122"/>
                <a:ea typeface="微软雅黑" pitchFamily="34" charset="-122"/>
              </a:rPr>
              <a:t>-</a:t>
            </a:r>
            <a:r>
              <a:rPr lang="zh-TW" altLang="en-US" sz="1600" b="1" dirty="0" smtClean="0">
                <a:solidFill>
                  <a:srgbClr val="3B3B3B"/>
                </a:solidFill>
                <a:latin typeface="微软雅黑" pitchFamily="34" charset="-122"/>
                <a:ea typeface="微软雅黑" pitchFamily="34" charset="-122"/>
              </a:rPr>
              <a:t>你最喜歡的行事曆</a:t>
            </a:r>
            <a:endParaRPr lang="zh-CN" altLang="en-US" sz="1600" b="1" dirty="0">
              <a:solidFill>
                <a:srgbClr val="3B3B3B"/>
              </a:solidFill>
              <a:latin typeface="微软雅黑" pitchFamily="34" charset="-122"/>
              <a:ea typeface="微软雅黑" pitchFamily="34" charset="-122"/>
            </a:endParaRPr>
          </a:p>
        </p:txBody>
      </p:sp>
      <p:sp>
        <p:nvSpPr>
          <p:cNvPr id="27" name="Rectangle 148"/>
          <p:cNvSpPr>
            <a:spLocks noChangeArrowheads="1"/>
          </p:cNvSpPr>
          <p:nvPr/>
        </p:nvSpPr>
        <p:spPr bwMode="auto">
          <a:xfrm>
            <a:off x="155575" y="959099"/>
            <a:ext cx="4498786" cy="169277"/>
          </a:xfrm>
          <a:prstGeom prst="rect">
            <a:avLst/>
          </a:prstGeom>
          <a:solidFill>
            <a:srgbClr val="9DD53E"/>
          </a:solidFill>
          <a:ln>
            <a:noFill/>
          </a:ln>
        </p:spPr>
        <p:txBody>
          <a:bodyPr wrap="square" lIns="72000" tIns="0" rIns="72000" bIns="0">
            <a:spAutoFit/>
          </a:bodyPr>
          <a:lstStyle/>
          <a:p>
            <a:pPr algn="dist"/>
            <a:r>
              <a:rPr lang="en-US" altLang="zh-CN" sz="1100" dirty="0" smtClean="0">
                <a:solidFill>
                  <a:schemeClr val="bg1">
                    <a:lumMod val="95000"/>
                  </a:schemeClr>
                </a:solidFill>
              </a:rPr>
              <a:t>MANAGEMENT SCHEDULE ENTERPRISE ASSIGNMENT</a:t>
            </a:r>
            <a:endParaRPr lang="en-US" altLang="zh-CN" sz="1100" dirty="0">
              <a:solidFill>
                <a:schemeClr val="bg1">
                  <a:lumMod val="95000"/>
                </a:schemeClr>
              </a:solidFill>
            </a:endParaRPr>
          </a:p>
        </p:txBody>
      </p:sp>
      <p:sp>
        <p:nvSpPr>
          <p:cNvPr id="15" name="文字方塊 14"/>
          <p:cNvSpPr txBox="1"/>
          <p:nvPr/>
        </p:nvSpPr>
        <p:spPr>
          <a:xfrm>
            <a:off x="112516" y="1114826"/>
            <a:ext cx="5112568" cy="338554"/>
          </a:xfrm>
          <a:prstGeom prst="rect">
            <a:avLst/>
          </a:prstGeom>
          <a:noFill/>
        </p:spPr>
        <p:txBody>
          <a:bodyPr wrap="square" rtlCol="0">
            <a:spAutoFit/>
          </a:bodyPr>
          <a:lstStyle/>
          <a:p>
            <a:r>
              <a:rPr lang="zh-TW" altLang="en-US" sz="1600" b="1" dirty="0">
                <a:solidFill>
                  <a:srgbClr val="3B3B3B"/>
                </a:solidFill>
                <a:latin typeface="微软雅黑" pitchFamily="34" charset="-122"/>
                <a:ea typeface="微软雅黑" pitchFamily="34" charset="-122"/>
              </a:rPr>
              <a:t>使用手冊</a:t>
            </a:r>
            <a:endParaRPr lang="zh-TW" altLang="en-US" sz="1600" b="1" dirty="0">
              <a:solidFill>
                <a:srgbClr val="3B3B3B"/>
              </a:solidFill>
              <a:latin typeface="微软雅黑" pitchFamily="34" charset="-122"/>
              <a:ea typeface="微软雅黑" pitchFamily="34" charset="-122"/>
            </a:endParaRPr>
          </a:p>
        </p:txBody>
      </p:sp>
      <p:sp>
        <p:nvSpPr>
          <p:cNvPr id="2" name="文字方塊 1"/>
          <p:cNvSpPr txBox="1"/>
          <p:nvPr/>
        </p:nvSpPr>
        <p:spPr>
          <a:xfrm>
            <a:off x="460375" y="1453380"/>
            <a:ext cx="2671464" cy="7355860"/>
          </a:xfrm>
          <a:prstGeom prst="rect">
            <a:avLst/>
          </a:prstGeom>
          <a:noFill/>
        </p:spPr>
        <p:txBody>
          <a:bodyPr wrap="square" rtlCol="0">
            <a:spAutoFit/>
          </a:bodyPr>
          <a:lstStyle/>
          <a:p>
            <a:r>
              <a:rPr lang="zh-TW" altLang="en-US" sz="1400" b="1" dirty="0">
                <a:solidFill>
                  <a:schemeClr val="tx2">
                    <a:lumMod val="60000"/>
                    <a:lumOff val="40000"/>
                  </a:schemeClr>
                </a:solidFill>
                <a:latin typeface="Kozuka Mincho Pro M" pitchFamily="18" charset="-128"/>
                <a:ea typeface="Kozuka Mincho Pro M" pitchFamily="18" charset="-128"/>
              </a:rPr>
              <a:t>啟動程式</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a:solidFill>
                  <a:schemeClr val="tx2">
                    <a:lumMod val="60000"/>
                    <a:lumOff val="40000"/>
                  </a:schemeClr>
                </a:solidFill>
                <a:latin typeface="Kozuka Mincho Pro M" pitchFamily="18" charset="-128"/>
                <a:ea typeface="Kozuka Mincho Pro M" pitchFamily="18" charset="-128"/>
              </a:rPr>
              <a:t>1</a:t>
            </a:r>
            <a:endParaRPr lang="en-US" altLang="zh-TW" sz="1400" b="1" dirty="0" smtClean="0">
              <a:solidFill>
                <a:schemeClr val="tx2">
                  <a:lumMod val="60000"/>
                  <a:lumOff val="40000"/>
                </a:schemeClr>
              </a:solidFill>
              <a:latin typeface="Kozuka Mincho Pro M" pitchFamily="18" charset="-128"/>
              <a:ea typeface="Kozuka Mincho Pro M" pitchFamily="18" charset="-128"/>
            </a:endParaRPr>
          </a:p>
          <a:p>
            <a:r>
              <a:rPr lang="zh-TW" altLang="en-US" sz="1400" b="1" dirty="0">
                <a:solidFill>
                  <a:schemeClr val="tx2">
                    <a:lumMod val="60000"/>
                    <a:lumOff val="40000"/>
                  </a:schemeClr>
                </a:solidFill>
                <a:latin typeface="Kozuka Mincho Pro M" pitchFamily="18" charset="-128"/>
                <a:ea typeface="Kozuka Mincho Pro M" pitchFamily="18" charset="-128"/>
              </a:rPr>
              <a:t>操作者畫面</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.2</a:t>
            </a:r>
          </a:p>
          <a:p>
            <a:r>
              <a:rPr lang="zh-TW" altLang="en-US" sz="1400" b="1" dirty="0">
                <a:solidFill>
                  <a:schemeClr val="tx2">
                    <a:lumMod val="60000"/>
                    <a:lumOff val="40000"/>
                  </a:schemeClr>
                </a:solidFill>
                <a:latin typeface="Kozuka Mincho Pro M" pitchFamily="18" charset="-128"/>
                <a:ea typeface="Kozuka Mincho Pro M" pitchFamily="18" charset="-128"/>
              </a:rPr>
              <a:t>登入帳號</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.3</a:t>
            </a:r>
          </a:p>
          <a:p>
            <a:r>
              <a:rPr lang="zh-TW" altLang="en-US" sz="1400" b="1" dirty="0">
                <a:solidFill>
                  <a:schemeClr val="tx2">
                    <a:lumMod val="60000"/>
                    <a:lumOff val="40000"/>
                  </a:schemeClr>
                </a:solidFill>
                <a:latin typeface="Kozuka Mincho Pro M" pitchFamily="18" charset="-128"/>
                <a:ea typeface="Kozuka Mincho Pro M" pitchFamily="18" charset="-128"/>
              </a:rPr>
              <a:t>註冊帳號</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.4</a:t>
            </a:r>
          </a:p>
          <a:p>
            <a:r>
              <a:rPr lang="zh-TW" altLang="en-US" sz="1400" b="1" dirty="0">
                <a:solidFill>
                  <a:schemeClr val="tx2">
                    <a:lumMod val="60000"/>
                    <a:lumOff val="40000"/>
                  </a:schemeClr>
                </a:solidFill>
                <a:latin typeface="Kozuka Mincho Pro M" pitchFamily="18" charset="-128"/>
                <a:ea typeface="Kozuka Mincho Pro M" pitchFamily="18" charset="-128"/>
              </a:rPr>
              <a:t>登入主畫面</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.5</a:t>
            </a:r>
          </a:p>
          <a:p>
            <a:r>
              <a:rPr lang="zh-TW" altLang="en-US" sz="1400" b="1" dirty="0">
                <a:solidFill>
                  <a:schemeClr val="tx2">
                    <a:lumMod val="60000"/>
                    <a:lumOff val="40000"/>
                  </a:schemeClr>
                </a:solidFill>
                <a:latin typeface="Adobe 明體 Std L" pitchFamily="18" charset="-120"/>
                <a:ea typeface="Adobe 明體 Std L" pitchFamily="18" charset="-120"/>
              </a:rPr>
              <a:t>查</a:t>
            </a:r>
            <a:r>
              <a:rPr lang="zh-TW" altLang="en-US" sz="1400" b="1" dirty="0">
                <a:solidFill>
                  <a:schemeClr val="tx2">
                    <a:lumMod val="60000"/>
                    <a:lumOff val="40000"/>
                  </a:schemeClr>
                </a:solidFill>
                <a:latin typeface="Kozuka Mincho Pro M" pitchFamily="18" charset="-128"/>
                <a:ea typeface="Kozuka Mincho Pro M" pitchFamily="18" charset="-128"/>
              </a:rPr>
              <a:t>詢月曆</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.6</a:t>
            </a:r>
          </a:p>
          <a:p>
            <a:r>
              <a:rPr lang="zh-TW" altLang="en-US" sz="1400" b="1" dirty="0">
                <a:solidFill>
                  <a:schemeClr val="tx2">
                    <a:lumMod val="60000"/>
                    <a:lumOff val="40000"/>
                  </a:schemeClr>
                </a:solidFill>
                <a:latin typeface="Kozuka Mincho Pro M" pitchFamily="18" charset="-128"/>
                <a:ea typeface="Kozuka Mincho Pro M" pitchFamily="18" charset="-128"/>
              </a:rPr>
              <a:t>顯示今天日期</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.7</a:t>
            </a:r>
          </a:p>
          <a:p>
            <a:r>
              <a:rPr lang="zh-TW" altLang="en-US" sz="1400" b="1" dirty="0">
                <a:solidFill>
                  <a:schemeClr val="tx2">
                    <a:lumMod val="60000"/>
                    <a:lumOff val="40000"/>
                  </a:schemeClr>
                </a:solidFill>
                <a:latin typeface="Kozuka Mincho Pro M" pitchFamily="18" charset="-128"/>
                <a:ea typeface="Kozuka Mincho Pro M" pitchFamily="18" charset="-128"/>
              </a:rPr>
              <a:t>觀看上下月月曆</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.8</a:t>
            </a:r>
          </a:p>
          <a:p>
            <a:r>
              <a:rPr lang="zh-TW" altLang="en-US" sz="1400" b="1" dirty="0">
                <a:solidFill>
                  <a:schemeClr val="tx2">
                    <a:lumMod val="60000"/>
                    <a:lumOff val="40000"/>
                  </a:schemeClr>
                </a:solidFill>
                <a:latin typeface="Kozuka Mincho Pro M" pitchFamily="18" charset="-128"/>
                <a:ea typeface="Kozuka Mincho Pro M" pitchFamily="18" charset="-128"/>
              </a:rPr>
              <a:t>顯示特定日期行程</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.9</a:t>
            </a:r>
          </a:p>
          <a:p>
            <a:r>
              <a:rPr lang="zh-TW" altLang="en-US" sz="1400" b="1" dirty="0">
                <a:solidFill>
                  <a:schemeClr val="tx2">
                    <a:lumMod val="60000"/>
                    <a:lumOff val="40000"/>
                  </a:schemeClr>
                </a:solidFill>
                <a:latin typeface="Kozuka Mincho Pro M" pitchFamily="18" charset="-128"/>
                <a:ea typeface="Kozuka Mincho Pro M" pitchFamily="18" charset="-128"/>
              </a:rPr>
              <a:t>搜尋行程</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12</a:t>
            </a:r>
          </a:p>
          <a:p>
            <a:r>
              <a:rPr lang="zh-TW" altLang="en-US" sz="1400" b="1" dirty="0">
                <a:solidFill>
                  <a:schemeClr val="tx2">
                    <a:lumMod val="60000"/>
                    <a:lumOff val="40000"/>
                  </a:schemeClr>
                </a:solidFill>
                <a:latin typeface="Kozuka Mincho Pro M" pitchFamily="18" charset="-128"/>
                <a:ea typeface="Kozuka Mincho Pro M" pitchFamily="18" charset="-128"/>
              </a:rPr>
              <a:t>新增行程</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13</a:t>
            </a:r>
            <a:endParaRPr lang="zh-TW" altLang="en-US" sz="1400" b="1" dirty="0">
              <a:solidFill>
                <a:schemeClr val="tx2">
                  <a:lumMod val="60000"/>
                  <a:lumOff val="40000"/>
                </a:schemeClr>
              </a:solidFill>
              <a:latin typeface="Kozuka Mincho Pro M" pitchFamily="18" charset="-128"/>
              <a:ea typeface="Kozuka Mincho Pro M" pitchFamily="18" charset="-128"/>
            </a:endParaRPr>
          </a:p>
          <a:p>
            <a:r>
              <a:rPr lang="zh-TW" altLang="en-US" sz="1400" b="1" dirty="0">
                <a:solidFill>
                  <a:schemeClr val="tx2">
                    <a:lumMod val="60000"/>
                    <a:lumOff val="40000"/>
                  </a:schemeClr>
                </a:solidFill>
                <a:latin typeface="Kozuka Mincho Pro M" pitchFamily="18" charset="-128"/>
                <a:ea typeface="Kozuka Mincho Pro M" pitchFamily="18" charset="-128"/>
              </a:rPr>
              <a:t>修改、更新行程</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14</a:t>
            </a:r>
          </a:p>
          <a:p>
            <a:r>
              <a:rPr lang="zh-TW" altLang="en-US" sz="1400" b="1" dirty="0">
                <a:solidFill>
                  <a:schemeClr val="tx2">
                    <a:lumMod val="60000"/>
                    <a:lumOff val="40000"/>
                  </a:schemeClr>
                </a:solidFill>
                <a:latin typeface="Kozuka Mincho Pro M" pitchFamily="18" charset="-128"/>
                <a:ea typeface="Kozuka Mincho Pro M" pitchFamily="18" charset="-128"/>
              </a:rPr>
              <a:t>刪除行程</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15</a:t>
            </a:r>
          </a:p>
          <a:p>
            <a:r>
              <a:rPr lang="zh-TW" altLang="en-US" sz="1400" b="1" dirty="0">
                <a:solidFill>
                  <a:schemeClr val="tx2">
                    <a:lumMod val="60000"/>
                    <a:lumOff val="40000"/>
                  </a:schemeClr>
                </a:solidFill>
                <a:latin typeface="Kozuka Mincho Pro M" pitchFamily="18" charset="-128"/>
                <a:ea typeface="Kozuka Mincho Pro M" pitchFamily="18" charset="-128"/>
              </a:rPr>
              <a:t>修改密碼</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16</a:t>
            </a:r>
          </a:p>
          <a:p>
            <a:r>
              <a:rPr lang="zh-TW" altLang="en-US" sz="1400" b="1" dirty="0">
                <a:solidFill>
                  <a:schemeClr val="tx2">
                    <a:lumMod val="60000"/>
                    <a:lumOff val="40000"/>
                  </a:schemeClr>
                </a:solidFill>
                <a:latin typeface="Kozuka Mincho Pro M" pitchFamily="18" charset="-128"/>
                <a:ea typeface="Kozuka Mincho Pro M" pitchFamily="18" charset="-128"/>
              </a:rPr>
              <a:t>音樂設定</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17</a:t>
            </a:r>
          </a:p>
          <a:p>
            <a:r>
              <a:rPr lang="zh-TW" altLang="en-US" sz="1400" b="1" dirty="0">
                <a:solidFill>
                  <a:schemeClr val="tx2">
                    <a:lumMod val="60000"/>
                    <a:lumOff val="40000"/>
                  </a:schemeClr>
                </a:solidFill>
                <a:latin typeface="Kozuka Mincho Pro M" pitchFamily="18" charset="-128"/>
                <a:ea typeface="Kozuka Mincho Pro M" pitchFamily="18" charset="-128"/>
              </a:rPr>
              <a:t>離開程式</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18</a:t>
            </a:r>
            <a:endParaRPr lang="zh-TW" altLang="en-US" sz="1400"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en-US" altLang="zh-TW" b="1" dirty="0" smtClean="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14" name="文字方塊 13"/>
          <p:cNvSpPr txBox="1"/>
          <p:nvPr/>
        </p:nvSpPr>
        <p:spPr>
          <a:xfrm>
            <a:off x="3999901" y="1453380"/>
            <a:ext cx="4464496" cy="3046988"/>
          </a:xfrm>
          <a:prstGeom prst="rect">
            <a:avLst/>
          </a:prstGeom>
          <a:noFill/>
        </p:spPr>
        <p:txBody>
          <a:bodyPr wrap="square" rtlCol="0">
            <a:spAutoFit/>
          </a:bodyPr>
          <a:lstStyle/>
          <a:p>
            <a:r>
              <a:rPr lang="zh-TW" altLang="en-US" sz="1400" b="1" dirty="0">
                <a:solidFill>
                  <a:schemeClr val="tx2">
                    <a:lumMod val="60000"/>
                    <a:lumOff val="40000"/>
                  </a:schemeClr>
                </a:solidFill>
                <a:latin typeface="Kozuka Mincho Pro M" pitchFamily="18" charset="-128"/>
                <a:ea typeface="Kozuka Mincho Pro M" pitchFamily="18" charset="-128"/>
              </a:rPr>
              <a:t>操作</a:t>
            </a:r>
            <a:r>
              <a:rPr lang="zh-TW" altLang="en-US" sz="1400" b="1" dirty="0">
                <a:solidFill>
                  <a:schemeClr val="tx2">
                    <a:lumMod val="60000"/>
                    <a:lumOff val="40000"/>
                  </a:schemeClr>
                </a:solidFill>
                <a:latin typeface="Kozuka Mincho Pro M" pitchFamily="18" charset="-128"/>
                <a:ea typeface="Kozuka Mincho Pro M" pitchFamily="18" charset="-128"/>
              </a:rPr>
              <a:t>者畫面</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a:solidFill>
                  <a:schemeClr val="tx2">
                    <a:lumMod val="60000"/>
                    <a:lumOff val="40000"/>
                  </a:schemeClr>
                </a:solidFill>
                <a:latin typeface="Kozuka Mincho Pro M" pitchFamily="18" charset="-128"/>
                <a:ea typeface="Kozuka Mincho Pro M" pitchFamily="18" charset="-128"/>
              </a:rPr>
              <a:t>…………</a:t>
            </a:r>
            <a:r>
              <a:rPr lang="en-US" altLang="zh-TW" sz="1400" b="1" dirty="0">
                <a:solidFill>
                  <a:schemeClr val="tx2">
                    <a:lumMod val="60000"/>
                    <a:lumOff val="40000"/>
                  </a:schemeClr>
                </a:solidFill>
                <a:latin typeface="Kozuka Mincho Pro M" pitchFamily="18" charset="-128"/>
                <a:ea typeface="Kozuka Mincho Pro M" pitchFamily="18" charset="-128"/>
              </a:rPr>
              <a:t>.</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19</a:t>
            </a:r>
            <a:endParaRPr lang="en-US" altLang="zh-TW" sz="1400" b="1" dirty="0">
              <a:solidFill>
                <a:schemeClr val="tx2">
                  <a:lumMod val="60000"/>
                  <a:lumOff val="40000"/>
                </a:schemeClr>
              </a:solidFill>
              <a:latin typeface="Kozuka Mincho Pro M" pitchFamily="18" charset="-128"/>
              <a:ea typeface="Kozuka Mincho Pro M" pitchFamily="18" charset="-128"/>
            </a:endParaRPr>
          </a:p>
          <a:p>
            <a:r>
              <a:rPr lang="zh-TW" altLang="en-US" sz="1400" b="1" dirty="0">
                <a:solidFill>
                  <a:schemeClr val="tx2">
                    <a:lumMod val="60000"/>
                    <a:lumOff val="40000"/>
                  </a:schemeClr>
                </a:solidFill>
                <a:latin typeface="Kozuka Mincho Pro M" pitchFamily="18" charset="-128"/>
                <a:ea typeface="Kozuka Mincho Pro M" pitchFamily="18" charset="-128"/>
              </a:rPr>
              <a:t>顯示</a:t>
            </a:r>
            <a:r>
              <a:rPr lang="zh-TW" altLang="en-US" sz="1400" b="1" dirty="0">
                <a:solidFill>
                  <a:schemeClr val="tx2">
                    <a:lumMod val="60000"/>
                    <a:lumOff val="40000"/>
                  </a:schemeClr>
                </a:solidFill>
                <a:latin typeface="Kozuka Mincho Pro M" pitchFamily="18" charset="-128"/>
                <a:ea typeface="Kozuka Mincho Pro M" pitchFamily="18" charset="-128"/>
              </a:rPr>
              <a:t>所有使用者</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.20</a:t>
            </a:r>
            <a:endParaRPr lang="en-US" altLang="zh-TW" sz="1400" b="1" dirty="0">
              <a:solidFill>
                <a:schemeClr val="tx2">
                  <a:lumMod val="60000"/>
                  <a:lumOff val="40000"/>
                </a:schemeClr>
              </a:solidFill>
              <a:latin typeface="Kozuka Mincho Pro M" pitchFamily="18" charset="-128"/>
              <a:ea typeface="Kozuka Mincho Pro M" pitchFamily="18" charset="-128"/>
            </a:endParaRPr>
          </a:p>
          <a:p>
            <a:r>
              <a:rPr lang="zh-TW" altLang="en-US" sz="1400" b="1" dirty="0">
                <a:solidFill>
                  <a:schemeClr val="tx2">
                    <a:lumMod val="60000"/>
                    <a:lumOff val="40000"/>
                  </a:schemeClr>
                </a:solidFill>
                <a:latin typeface="Kozuka Mincho Pro M" pitchFamily="18" charset="-128"/>
                <a:ea typeface="Kozuka Mincho Pro M" pitchFamily="18" charset="-128"/>
              </a:rPr>
              <a:t>新增</a:t>
            </a:r>
            <a:r>
              <a:rPr lang="zh-TW" altLang="en-US" sz="1400" b="1" dirty="0">
                <a:solidFill>
                  <a:schemeClr val="tx2">
                    <a:lumMod val="60000"/>
                    <a:lumOff val="40000"/>
                  </a:schemeClr>
                </a:solidFill>
                <a:latin typeface="Kozuka Mincho Pro M" pitchFamily="18" charset="-128"/>
                <a:ea typeface="Kozuka Mincho Pro M" pitchFamily="18" charset="-128"/>
              </a:rPr>
              <a:t>使用者</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.21</a:t>
            </a:r>
            <a:endParaRPr lang="en-US" altLang="zh-TW" sz="1400" b="1" dirty="0">
              <a:solidFill>
                <a:schemeClr val="tx2">
                  <a:lumMod val="60000"/>
                  <a:lumOff val="40000"/>
                </a:schemeClr>
              </a:solidFill>
              <a:latin typeface="Kozuka Mincho Pro M" pitchFamily="18" charset="-128"/>
              <a:ea typeface="Kozuka Mincho Pro M" pitchFamily="18" charset="-128"/>
            </a:endParaRPr>
          </a:p>
          <a:p>
            <a:r>
              <a:rPr lang="zh-TW" altLang="en-US" sz="1400" b="1" dirty="0">
                <a:solidFill>
                  <a:schemeClr val="tx2">
                    <a:lumMod val="60000"/>
                    <a:lumOff val="40000"/>
                  </a:schemeClr>
                </a:solidFill>
                <a:latin typeface="Kozuka Mincho Pro M" pitchFamily="18" charset="-128"/>
                <a:ea typeface="Kozuka Mincho Pro M" pitchFamily="18" charset="-128"/>
              </a:rPr>
              <a:t>查詢</a:t>
            </a:r>
            <a:r>
              <a:rPr lang="zh-TW" altLang="en-US" sz="1400" b="1" dirty="0">
                <a:solidFill>
                  <a:schemeClr val="tx2">
                    <a:lumMod val="60000"/>
                    <a:lumOff val="40000"/>
                  </a:schemeClr>
                </a:solidFill>
                <a:latin typeface="Kozuka Mincho Pro M" pitchFamily="18" charset="-128"/>
                <a:ea typeface="Kozuka Mincho Pro M" pitchFamily="18" charset="-128"/>
              </a:rPr>
              <a:t>使用者行程</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.22</a:t>
            </a:r>
            <a:endParaRPr lang="en-US" altLang="zh-TW" sz="1400" b="1" dirty="0">
              <a:solidFill>
                <a:schemeClr val="tx2">
                  <a:lumMod val="60000"/>
                  <a:lumOff val="40000"/>
                </a:schemeClr>
              </a:solidFill>
              <a:latin typeface="Kozuka Mincho Pro M" pitchFamily="18" charset="-128"/>
              <a:ea typeface="Kozuka Mincho Pro M" pitchFamily="18" charset="-128"/>
            </a:endParaRPr>
          </a:p>
          <a:p>
            <a:r>
              <a:rPr lang="zh-TW" altLang="en-US" sz="1400" b="1" dirty="0">
                <a:solidFill>
                  <a:schemeClr val="tx2">
                    <a:lumMod val="60000"/>
                    <a:lumOff val="40000"/>
                  </a:schemeClr>
                </a:solidFill>
                <a:latin typeface="Kozuka Mincho Pro M" pitchFamily="18" charset="-128"/>
                <a:ea typeface="Kozuka Mincho Pro M" pitchFamily="18" charset="-128"/>
              </a:rPr>
              <a:t>使用</a:t>
            </a:r>
            <a:r>
              <a:rPr lang="zh-TW" altLang="en-US" sz="1400" b="1" dirty="0">
                <a:solidFill>
                  <a:schemeClr val="tx2">
                    <a:lumMod val="60000"/>
                    <a:lumOff val="40000"/>
                  </a:schemeClr>
                </a:solidFill>
                <a:latin typeface="Kozuka Mincho Pro M" pitchFamily="18" charset="-128"/>
                <a:ea typeface="Kozuka Mincho Pro M" pitchFamily="18" charset="-128"/>
              </a:rPr>
              <a:t>者密碼重設</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.23</a:t>
            </a:r>
            <a:endParaRPr lang="en-US" altLang="zh-TW" sz="1400" b="1" dirty="0">
              <a:solidFill>
                <a:schemeClr val="tx2">
                  <a:lumMod val="60000"/>
                  <a:lumOff val="40000"/>
                </a:schemeClr>
              </a:solidFill>
              <a:latin typeface="Kozuka Mincho Pro M" pitchFamily="18" charset="-128"/>
              <a:ea typeface="Kozuka Mincho Pro M" pitchFamily="18" charset="-128"/>
            </a:endParaRPr>
          </a:p>
          <a:p>
            <a:r>
              <a:rPr lang="zh-TW" altLang="en-US" sz="1400" b="1" dirty="0">
                <a:solidFill>
                  <a:schemeClr val="tx2">
                    <a:lumMod val="60000"/>
                    <a:lumOff val="40000"/>
                  </a:schemeClr>
                </a:solidFill>
                <a:latin typeface="Kozuka Mincho Pro M" pitchFamily="18" charset="-128"/>
                <a:ea typeface="Kozuka Mincho Pro M" pitchFamily="18" charset="-128"/>
              </a:rPr>
              <a:t>刪除</a:t>
            </a:r>
            <a:r>
              <a:rPr lang="zh-TW" altLang="en-US" sz="1400" b="1" dirty="0">
                <a:solidFill>
                  <a:schemeClr val="tx2">
                    <a:lumMod val="60000"/>
                    <a:lumOff val="40000"/>
                  </a:schemeClr>
                </a:solidFill>
                <a:latin typeface="Kozuka Mincho Pro M" pitchFamily="18" charset="-128"/>
                <a:ea typeface="Kozuka Mincho Pro M" pitchFamily="18" charset="-128"/>
              </a:rPr>
              <a:t>使用者</a:t>
            </a:r>
            <a:r>
              <a:rPr lang="zh-TW" altLang="en-US" sz="1400" b="1" dirty="0" smtClean="0">
                <a:solidFill>
                  <a:schemeClr val="tx2">
                    <a:lumMod val="60000"/>
                    <a:lumOff val="40000"/>
                  </a:schemeClr>
                </a:solidFill>
                <a:latin typeface="Kozuka Mincho Pro M" pitchFamily="18" charset="-128"/>
                <a:ea typeface="Kozuka Mincho Pro M" pitchFamily="18" charset="-128"/>
              </a:rPr>
              <a:t>介紹</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dirty="0" smtClean="0">
                <a:solidFill>
                  <a:schemeClr val="tx2">
                    <a:lumMod val="60000"/>
                    <a:lumOff val="40000"/>
                  </a:schemeClr>
                </a:solidFill>
                <a:latin typeface="Kozuka Mincho Pro M" pitchFamily="18" charset="-128"/>
                <a:ea typeface="Kozuka Mincho Pro M" pitchFamily="18" charset="-128"/>
              </a:rPr>
              <a:t>.</a:t>
            </a:r>
            <a:r>
              <a:rPr lang="mr-IN" altLang="zh-TW" sz="1400" b="1" dirty="0">
                <a:solidFill>
                  <a:schemeClr val="tx2">
                    <a:lumMod val="60000"/>
                    <a:lumOff val="40000"/>
                  </a:schemeClr>
                </a:solidFill>
                <a:latin typeface="Kozuka Mincho Pro M" pitchFamily="18" charset="-128"/>
                <a:ea typeface="Kozuka Mincho Pro M" pitchFamily="18" charset="-128"/>
              </a:rPr>
              <a:t> </a:t>
            </a:r>
            <a:r>
              <a:rPr lang="mr-IN" altLang="zh-TW" sz="1400" b="1" dirty="0" smtClean="0">
                <a:solidFill>
                  <a:schemeClr val="tx2">
                    <a:lumMod val="60000"/>
                    <a:lumOff val="40000"/>
                  </a:schemeClr>
                </a:solidFill>
                <a:latin typeface="Kozuka Mincho Pro M" pitchFamily="18" charset="-128"/>
                <a:ea typeface="Kozuka Mincho Pro M" pitchFamily="18" charset="-128"/>
              </a:rPr>
              <a:t>………</a:t>
            </a:r>
            <a:r>
              <a:rPr lang="en-US" altLang="zh-TW" sz="1400" b="1" smtClean="0">
                <a:solidFill>
                  <a:schemeClr val="tx2">
                    <a:lumMod val="60000"/>
                    <a:lumOff val="40000"/>
                  </a:schemeClr>
                </a:solidFill>
                <a:latin typeface="Kozuka Mincho Pro M" pitchFamily="18" charset="-128"/>
                <a:ea typeface="Kozuka Mincho Pro M" pitchFamily="18" charset="-128"/>
              </a:rPr>
              <a:t>..24</a:t>
            </a:r>
            <a:endParaRPr lang="zh-TW" altLang="en-US" sz="1400"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lang="zh-TW" altLang="en-US" b="1" dirty="0">
              <a:solidFill>
                <a:schemeClr val="tx2">
                  <a:lumMod val="60000"/>
                  <a:lumOff val="40000"/>
                </a:schemeClr>
              </a:solidFill>
              <a:latin typeface="Kozuka Mincho Pro M" pitchFamily="18" charset="-128"/>
              <a:ea typeface="Kozuka Mincho Pro M" pitchFamily="18" charset="-128"/>
            </a:endParaRPr>
          </a:p>
          <a:p>
            <a:endParaRPr kumimoji="1" lang="zh-TW" altLang="en-US" dirty="0"/>
          </a:p>
        </p:txBody>
      </p:sp>
    </p:spTree>
    <p:extLst>
      <p:ext uri="{BB962C8B-B14F-4D97-AF65-F5344CB8AC3E}">
        <p14:creationId xmlns:p14="http://schemas.microsoft.com/office/powerpoint/2010/main" val="1966114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軟功使用者說明書\登入畫面(今日有行程.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089" y="1412776"/>
            <a:ext cx="39814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直線接點 43"/>
          <p:cNvCxnSpPr/>
          <p:nvPr/>
        </p:nvCxnSpPr>
        <p:spPr>
          <a:xfrm flipH="1">
            <a:off x="6156176" y="4018781"/>
            <a:ext cx="1512168" cy="313797"/>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7651426" y="3484463"/>
            <a:ext cx="448966" cy="534318"/>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155575" y="472573"/>
            <a:ext cx="4032448"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離開程式介紹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63" name="文字方塊 62"/>
          <p:cNvSpPr txBox="1"/>
          <p:nvPr/>
        </p:nvSpPr>
        <p:spPr>
          <a:xfrm>
            <a:off x="7289649" y="2487494"/>
            <a:ext cx="1621486" cy="1015663"/>
          </a:xfrm>
          <a:prstGeom prst="rect">
            <a:avLst/>
          </a:prstGeom>
          <a:noFill/>
          <a:ln w="38100">
            <a:solidFill>
              <a:schemeClr val="accent3">
                <a:lumMod val="40000"/>
                <a:lumOff val="60000"/>
              </a:schemeClr>
            </a:solidFill>
          </a:ln>
        </p:spPr>
        <p:txBody>
          <a:bodyPr wrap="square" rtlCol="0">
            <a:spAutoFit/>
          </a:bodyPr>
          <a:lstStyle/>
          <a:p>
            <a:r>
              <a:rPr lang="zh-TW" altLang="en-US" sz="1200" smtClean="0">
                <a:solidFill>
                  <a:schemeClr val="accent3">
                    <a:lumMod val="50000"/>
                  </a:schemeClr>
                </a:solidFill>
                <a:latin typeface="Adobe 明體 Std L" pitchFamily="18" charset="-120"/>
                <a:ea typeface="Adobe 明體 Std L" pitchFamily="18" charset="-120"/>
              </a:rPr>
              <a:t>主要分為回到登入畫面和直接關閉程式，不過兩個功能都會顯幫使用者存儲所有的更動。</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1" name="文字方塊 30"/>
          <p:cNvSpPr txBox="1"/>
          <p:nvPr/>
        </p:nvSpPr>
        <p:spPr>
          <a:xfrm>
            <a:off x="460375" y="2290603"/>
            <a:ext cx="1673225" cy="615553"/>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回到登入畫面步驟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11</a:t>
            </a:r>
          </a:p>
          <a:p>
            <a:pPr marL="228600" indent="-228600">
              <a:buFont typeface="Wingdings" panose="05000000000000000000" pitchFamily="2" charset="2"/>
              <a:buAutoNum type="circleNumWdWhitePlain"/>
            </a:pP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33" name="文字方塊 32"/>
          <p:cNvSpPr txBox="1"/>
          <p:nvPr/>
        </p:nvSpPr>
        <p:spPr>
          <a:xfrm>
            <a:off x="460375" y="3136069"/>
            <a:ext cx="1673225" cy="615553"/>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12</a:t>
            </a:r>
          </a:p>
          <a:p>
            <a:pPr marL="228600" indent="-228600">
              <a:buFont typeface="Wingdings" panose="05000000000000000000" pitchFamily="2" charset="2"/>
              <a:buAutoNum type="circleNumWdWhitePlain"/>
            </a:pP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23" name="文字方塊 22"/>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1</a:t>
            </a:r>
            <a:r>
              <a:rPr kumimoji="1" lang="en-US" altLang="zh-TW" dirty="0">
                <a:solidFill>
                  <a:schemeClr val="accent3">
                    <a:lumMod val="75000"/>
                  </a:schemeClr>
                </a:solidFill>
              </a:rPr>
              <a:t>8</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1909455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4" y="472573"/>
            <a:ext cx="4920482"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管理員使用手冊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操作者畫面介紹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63" name="文字方塊 62"/>
          <p:cNvSpPr txBox="1"/>
          <p:nvPr/>
        </p:nvSpPr>
        <p:spPr>
          <a:xfrm>
            <a:off x="6721798" y="2235178"/>
            <a:ext cx="1621486" cy="830997"/>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管理員帳號登入只有操控其他使用者的功能，就沒有其他日曆等等的功能。</a:t>
            </a:r>
            <a:endParaRPr lang="en-US" altLang="zh-TW" sz="1200" dirty="0" smtClean="0">
              <a:solidFill>
                <a:schemeClr val="accent3">
                  <a:lumMod val="50000"/>
                </a:schemeClr>
              </a:solidFill>
              <a:latin typeface="Adobe 明體 Std L" pitchFamily="18" charset="-120"/>
              <a:ea typeface="Adobe 明體 Std L" pitchFamily="18"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7307" y="1196752"/>
            <a:ext cx="4219575" cy="3048000"/>
          </a:xfrm>
          <a:prstGeom prst="rect">
            <a:avLst/>
          </a:prstGeom>
        </p:spPr>
      </p:pic>
      <p:cxnSp>
        <p:nvCxnSpPr>
          <p:cNvPr id="44" name="直線接點 43"/>
          <p:cNvCxnSpPr/>
          <p:nvPr/>
        </p:nvCxnSpPr>
        <p:spPr>
          <a:xfrm flipH="1">
            <a:off x="3815916" y="3272101"/>
            <a:ext cx="1512168" cy="313797"/>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5313843" y="2720752"/>
            <a:ext cx="1407955" cy="564244"/>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19</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711450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直線單箭頭接點 46"/>
          <p:cNvCxnSpPr/>
          <p:nvPr/>
        </p:nvCxnSpPr>
        <p:spPr>
          <a:xfrm>
            <a:off x="6588224" y="2598379"/>
            <a:ext cx="701425" cy="0"/>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7289649" y="2487494"/>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管理員可以使用此功能查詢有多少使用者以及使用者帳號。</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1" name="文字方塊 30"/>
          <p:cNvSpPr txBox="1"/>
          <p:nvPr/>
        </p:nvSpPr>
        <p:spPr>
          <a:xfrm>
            <a:off x="460375" y="2290603"/>
            <a:ext cx="1673225" cy="615553"/>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1</a:t>
            </a:r>
          </a:p>
          <a:p>
            <a:pPr marL="228600" indent="-228600">
              <a:buFont typeface="Wingdings" panose="05000000000000000000" pitchFamily="2" charset="2"/>
              <a:buAutoNum type="circleNumWdWhitePlain"/>
            </a:pP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24" name="文字方塊 23"/>
          <p:cNvSpPr txBox="1"/>
          <p:nvPr/>
        </p:nvSpPr>
        <p:spPr>
          <a:xfrm>
            <a:off x="155574" y="472573"/>
            <a:ext cx="5496546"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管理員使用手冊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顯示所有使用者介紹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26" name="矩形 25"/>
          <p:cNvSpPr/>
          <p:nvPr/>
        </p:nvSpPr>
        <p:spPr>
          <a:xfrm>
            <a:off x="2710312" y="1383614"/>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116" y="1493769"/>
            <a:ext cx="3009900" cy="2162175"/>
          </a:xfrm>
          <a:prstGeom prst="rect">
            <a:avLst/>
          </a:prstGeom>
        </p:spPr>
      </p:pic>
      <p:cxnSp>
        <p:nvCxnSpPr>
          <p:cNvPr id="44" name="直線接點 43"/>
          <p:cNvCxnSpPr/>
          <p:nvPr/>
        </p:nvCxnSpPr>
        <p:spPr>
          <a:xfrm flipH="1">
            <a:off x="4315024" y="2598379"/>
            <a:ext cx="2273200" cy="375618"/>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8100392" y="5517232"/>
            <a:ext cx="648072" cy="369332"/>
          </a:xfrm>
          <a:prstGeom prst="rect">
            <a:avLst/>
          </a:prstGeom>
          <a:noFill/>
        </p:spPr>
        <p:txBody>
          <a:bodyPr wrap="square" rtlCol="0">
            <a:spAutoFit/>
          </a:bodyPr>
          <a:lstStyle/>
          <a:p>
            <a:r>
              <a:rPr kumimoji="1" lang="en-US" altLang="zh-TW" smtClean="0">
                <a:solidFill>
                  <a:schemeClr val="accent3">
                    <a:lumMod val="75000"/>
                  </a:schemeClr>
                </a:solidFill>
              </a:rPr>
              <a:t>20</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840065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直線單箭頭接點 46"/>
          <p:cNvCxnSpPr/>
          <p:nvPr/>
        </p:nvCxnSpPr>
        <p:spPr>
          <a:xfrm>
            <a:off x="6588224" y="2598379"/>
            <a:ext cx="701425" cy="0"/>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7289649" y="2487494"/>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新增使用者輸入姓名跟帳號後系統會預設一組</a:t>
            </a:r>
            <a:r>
              <a:rPr lang="en-US" altLang="zh-TW" sz="1200" dirty="0" smtClean="0">
                <a:solidFill>
                  <a:schemeClr val="accent3">
                    <a:lumMod val="50000"/>
                  </a:schemeClr>
                </a:solidFill>
                <a:latin typeface="Adobe 明體 Std L" pitchFamily="18" charset="-120"/>
                <a:ea typeface="Adobe 明體 Std L" pitchFamily="18" charset="-120"/>
              </a:rPr>
              <a:t>0000</a:t>
            </a:r>
            <a:r>
              <a:rPr lang="zh-TW" altLang="en-US" sz="1200" dirty="0" smtClean="0">
                <a:solidFill>
                  <a:schemeClr val="accent3">
                    <a:lumMod val="50000"/>
                  </a:schemeClr>
                </a:solidFill>
                <a:latin typeface="Adobe 明體 Std L" pitchFamily="18" charset="-120"/>
                <a:ea typeface="Adobe 明體 Std L" pitchFamily="18" charset="-120"/>
              </a:rPr>
              <a:t>的帳號。</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1" name="文字方塊 30"/>
          <p:cNvSpPr txBox="1"/>
          <p:nvPr/>
        </p:nvSpPr>
        <p:spPr>
          <a:xfrm>
            <a:off x="460375" y="2290603"/>
            <a:ext cx="1673225" cy="954107"/>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smtClean="0">
                <a:solidFill>
                  <a:schemeClr val="accent6">
                    <a:lumMod val="50000"/>
                  </a:schemeClr>
                </a:solidFill>
                <a:latin typeface="Adobe 楷体 Std R" pitchFamily="18" charset="-128"/>
                <a:ea typeface="Adobe 楷体 Std R" pitchFamily="18" charset="-128"/>
              </a:rPr>
              <a:t>2</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輸入新增帳號姓名</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輸入新增帳號帳號</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24" name="文字方塊 23"/>
          <p:cNvSpPr txBox="1"/>
          <p:nvPr/>
        </p:nvSpPr>
        <p:spPr>
          <a:xfrm>
            <a:off x="155574" y="472573"/>
            <a:ext cx="5496546"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管理員使用手冊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新增使用者介紹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26" name="矩形 25"/>
          <p:cNvSpPr/>
          <p:nvPr/>
        </p:nvSpPr>
        <p:spPr>
          <a:xfrm>
            <a:off x="2710312" y="1383614"/>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913" y="1381776"/>
            <a:ext cx="3387256" cy="2314575"/>
          </a:xfrm>
          <a:prstGeom prst="rect">
            <a:avLst/>
          </a:prstGeom>
        </p:spPr>
      </p:pic>
      <p:cxnSp>
        <p:nvCxnSpPr>
          <p:cNvPr id="44" name="直線接點 43"/>
          <p:cNvCxnSpPr/>
          <p:nvPr/>
        </p:nvCxnSpPr>
        <p:spPr>
          <a:xfrm flipH="1">
            <a:off x="3779912" y="2598379"/>
            <a:ext cx="2808312" cy="535446"/>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21</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714615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直線單箭頭接點 46"/>
          <p:cNvCxnSpPr/>
          <p:nvPr/>
        </p:nvCxnSpPr>
        <p:spPr>
          <a:xfrm>
            <a:off x="6588224" y="2598379"/>
            <a:ext cx="701425" cy="0"/>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7289649" y="2487494"/>
            <a:ext cx="1621486" cy="830997"/>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使用者輸入欲查詢使用者行程後，系統會導向使用者的行事曆畫面。</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1" name="文字方塊 30"/>
          <p:cNvSpPr txBox="1"/>
          <p:nvPr/>
        </p:nvSpPr>
        <p:spPr>
          <a:xfrm>
            <a:off x="460375" y="2290603"/>
            <a:ext cx="1673225" cy="784830"/>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a:t>
            </a:r>
            <a:r>
              <a:rPr lang="zh-TW" altLang="en-US" sz="1100" dirty="0" smtClean="0">
                <a:solidFill>
                  <a:schemeClr val="accent6">
                    <a:lumMod val="50000"/>
                  </a:schemeClr>
                </a:solidFill>
                <a:latin typeface="Adobe 楷体 Std R" pitchFamily="18" charset="-128"/>
                <a:ea typeface="Adobe 楷体 Std R" pitchFamily="18" charset="-128"/>
              </a:rPr>
              <a:t>輸入</a:t>
            </a:r>
            <a:r>
              <a:rPr lang="en-US" altLang="zh-TW" sz="1100" dirty="0">
                <a:solidFill>
                  <a:schemeClr val="accent6">
                    <a:lumMod val="50000"/>
                  </a:schemeClr>
                </a:solidFill>
                <a:latin typeface="Adobe 楷体 Std R" pitchFamily="18" charset="-128"/>
                <a:ea typeface="Adobe 楷体 Std R" pitchFamily="18" charset="-128"/>
              </a:rPr>
              <a:t>3</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a:t>
            </a:r>
            <a:r>
              <a:rPr lang="zh-TW" altLang="en-US" sz="1100" dirty="0" smtClean="0">
                <a:solidFill>
                  <a:schemeClr val="accent6">
                    <a:lumMod val="50000"/>
                  </a:schemeClr>
                </a:solidFill>
                <a:latin typeface="Adobe 楷体 Std R" pitchFamily="18" charset="-128"/>
                <a:ea typeface="Adobe 楷体 Std R" pitchFamily="18" charset="-128"/>
              </a:rPr>
              <a:t>查詢帳號的</a:t>
            </a:r>
            <a:r>
              <a:rPr lang="zh-TW" altLang="en-US" sz="1100" dirty="0" smtClean="0">
                <a:solidFill>
                  <a:schemeClr val="accent6">
                    <a:lumMod val="50000"/>
                  </a:schemeClr>
                </a:solidFill>
                <a:latin typeface="Adobe 楷体 Std R" pitchFamily="18" charset="-128"/>
                <a:ea typeface="Adobe 楷体 Std R" pitchFamily="18" charset="-128"/>
              </a:rPr>
              <a:t>姓名</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24" name="文字方塊 23"/>
          <p:cNvSpPr txBox="1"/>
          <p:nvPr/>
        </p:nvSpPr>
        <p:spPr>
          <a:xfrm>
            <a:off x="155574" y="472573"/>
            <a:ext cx="5496546"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管理員使用手冊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查詢使用者行程介紹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26" name="矩形 25"/>
          <p:cNvSpPr/>
          <p:nvPr/>
        </p:nvSpPr>
        <p:spPr>
          <a:xfrm>
            <a:off x="2710312" y="1383614"/>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005" y="1381776"/>
            <a:ext cx="3442171" cy="1847850"/>
          </a:xfrm>
          <a:prstGeom prst="rect">
            <a:avLst/>
          </a:prstGeom>
        </p:spPr>
      </p:pic>
      <p:cxnSp>
        <p:nvCxnSpPr>
          <p:cNvPr id="44" name="直線接點 43"/>
          <p:cNvCxnSpPr/>
          <p:nvPr/>
        </p:nvCxnSpPr>
        <p:spPr>
          <a:xfrm flipH="1">
            <a:off x="3419872" y="2598379"/>
            <a:ext cx="3168352" cy="535446"/>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8231" y="3339440"/>
            <a:ext cx="4010025" cy="2886075"/>
          </a:xfrm>
          <a:prstGeom prst="rect">
            <a:avLst/>
          </a:prstGeom>
        </p:spPr>
      </p:pic>
      <p:cxnSp>
        <p:nvCxnSpPr>
          <p:cNvPr id="27" name="直線接點 26"/>
          <p:cNvCxnSpPr/>
          <p:nvPr/>
        </p:nvCxnSpPr>
        <p:spPr>
          <a:xfrm flipH="1" flipV="1">
            <a:off x="1979712" y="4430542"/>
            <a:ext cx="1649015" cy="487187"/>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160463" y="3896465"/>
            <a:ext cx="1621486" cy="461665"/>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在此功能區可以查看使用者的相關資料。</a:t>
            </a:r>
            <a:endParaRPr lang="en-US" altLang="zh-TW" sz="1200" dirty="0" smtClean="0">
              <a:solidFill>
                <a:schemeClr val="accent3">
                  <a:lumMod val="50000"/>
                </a:schemeClr>
              </a:solidFill>
              <a:latin typeface="Adobe 明體 Std L" pitchFamily="18" charset="-120"/>
              <a:ea typeface="Adobe 明體 Std L" pitchFamily="18" charset="-120"/>
            </a:endParaRPr>
          </a:p>
        </p:txBody>
      </p:sp>
      <p:cxnSp>
        <p:nvCxnSpPr>
          <p:cNvPr id="29" name="直線單箭頭接點 46"/>
          <p:cNvCxnSpPr/>
          <p:nvPr/>
        </p:nvCxnSpPr>
        <p:spPr>
          <a:xfrm flipH="1" flipV="1">
            <a:off x="1781949" y="4149080"/>
            <a:ext cx="197763" cy="281462"/>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22</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760233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直線單箭頭接點 46"/>
          <p:cNvCxnSpPr/>
          <p:nvPr/>
        </p:nvCxnSpPr>
        <p:spPr>
          <a:xfrm>
            <a:off x="6588224" y="2598379"/>
            <a:ext cx="701425" cy="0"/>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7289649" y="2487494"/>
            <a:ext cx="1621486" cy="830997"/>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輸入要更改密碼的使用者名稱就能讓使用者的密碼變成預設</a:t>
            </a:r>
            <a:r>
              <a:rPr lang="en-US" altLang="zh-TW" sz="1200" dirty="0" smtClean="0">
                <a:solidFill>
                  <a:schemeClr val="accent3">
                    <a:lumMod val="50000"/>
                  </a:schemeClr>
                </a:solidFill>
                <a:latin typeface="Adobe 明體 Std L" pitchFamily="18" charset="-120"/>
                <a:ea typeface="Adobe 明體 Std L" pitchFamily="18" charset="-120"/>
              </a:rPr>
              <a:t>0000</a:t>
            </a:r>
            <a:r>
              <a:rPr lang="zh-TW" altLang="en-US" sz="1200" dirty="0" smtClean="0">
                <a:solidFill>
                  <a:schemeClr val="accent3">
                    <a:lumMod val="50000"/>
                  </a:schemeClr>
                </a:solidFill>
                <a:latin typeface="Adobe 明體 Std L" pitchFamily="18" charset="-120"/>
                <a:ea typeface="Adobe 明體 Std L" pitchFamily="18" charset="-120"/>
              </a:rPr>
              <a:t>。</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1" name="文字方塊 30"/>
          <p:cNvSpPr txBox="1"/>
          <p:nvPr/>
        </p:nvSpPr>
        <p:spPr>
          <a:xfrm>
            <a:off x="460375" y="2290603"/>
            <a:ext cx="1673225" cy="954107"/>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a:t>
            </a:r>
            <a:r>
              <a:rPr lang="zh-TW" altLang="en-US" sz="1100" dirty="0" smtClean="0">
                <a:solidFill>
                  <a:schemeClr val="accent6">
                    <a:lumMod val="50000"/>
                  </a:schemeClr>
                </a:solidFill>
                <a:latin typeface="Adobe 楷体 Std R" pitchFamily="18" charset="-128"/>
                <a:ea typeface="Adobe 楷体 Std R" pitchFamily="18" charset="-128"/>
              </a:rPr>
              <a:t>輸入</a:t>
            </a:r>
            <a:r>
              <a:rPr lang="en-US" altLang="zh-TW" sz="1100" dirty="0">
                <a:solidFill>
                  <a:schemeClr val="accent6">
                    <a:lumMod val="50000"/>
                  </a:schemeClr>
                </a:solidFill>
                <a:latin typeface="Adobe 楷体 Std R" pitchFamily="18" charset="-128"/>
                <a:ea typeface="Adobe 楷体 Std R" pitchFamily="18" charset="-128"/>
              </a:rPr>
              <a:t>5</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輸入修改</a:t>
            </a:r>
            <a:r>
              <a:rPr lang="zh-TW" altLang="en-US" sz="1100" dirty="0" smtClean="0">
                <a:solidFill>
                  <a:schemeClr val="accent6">
                    <a:lumMod val="50000"/>
                  </a:schemeClr>
                </a:solidFill>
                <a:latin typeface="Adobe 楷体 Std R" pitchFamily="18" charset="-128"/>
                <a:ea typeface="Adobe 楷体 Std R" pitchFamily="18" charset="-128"/>
              </a:rPr>
              <a:t>密碼的</a:t>
            </a:r>
            <a:r>
              <a:rPr lang="zh-TW" altLang="en-US" sz="1100" dirty="0" smtClean="0">
                <a:solidFill>
                  <a:schemeClr val="accent6">
                    <a:lumMod val="50000"/>
                  </a:schemeClr>
                </a:solidFill>
                <a:latin typeface="Adobe 楷体 Std R" pitchFamily="18" charset="-128"/>
                <a:ea typeface="Adobe 楷体 Std R" pitchFamily="18" charset="-128"/>
              </a:rPr>
              <a:t>姓名</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24" name="文字方塊 23"/>
          <p:cNvSpPr txBox="1"/>
          <p:nvPr/>
        </p:nvSpPr>
        <p:spPr>
          <a:xfrm>
            <a:off x="155574" y="472573"/>
            <a:ext cx="5496546"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管理員使用手冊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使用者</a:t>
            </a:r>
            <a:r>
              <a:rPr lang="zh-TW" altLang="en-US" sz="2400" b="1" dirty="0" smtClean="0">
                <a:solidFill>
                  <a:schemeClr val="tx2">
                    <a:lumMod val="60000"/>
                    <a:lumOff val="40000"/>
                  </a:schemeClr>
                </a:solidFill>
                <a:latin typeface="Kozuka Mincho Pro M" pitchFamily="18" charset="-128"/>
                <a:ea typeface="Kozuka Mincho Pro M" pitchFamily="18" charset="-128"/>
              </a:rPr>
              <a:t>密碼重設</a:t>
            </a:r>
            <a:r>
              <a:rPr lang="zh-TW" altLang="en-US" sz="2400" b="1" dirty="0" smtClean="0">
                <a:solidFill>
                  <a:schemeClr val="tx2">
                    <a:lumMod val="60000"/>
                    <a:lumOff val="40000"/>
                  </a:schemeClr>
                </a:solidFill>
                <a:latin typeface="Kozuka Mincho Pro M" pitchFamily="18" charset="-128"/>
                <a:ea typeface="Kozuka Mincho Pro M" pitchFamily="18" charset="-128"/>
              </a:rPr>
              <a:t>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26" name="矩形 25"/>
          <p:cNvSpPr/>
          <p:nvPr/>
        </p:nvSpPr>
        <p:spPr>
          <a:xfrm>
            <a:off x="2710312" y="1383614"/>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313" y="1375637"/>
            <a:ext cx="3445864" cy="2038350"/>
          </a:xfrm>
          <a:prstGeom prst="rect">
            <a:avLst/>
          </a:prstGeom>
        </p:spPr>
      </p:pic>
      <p:cxnSp>
        <p:nvCxnSpPr>
          <p:cNvPr id="44" name="直線接點 43"/>
          <p:cNvCxnSpPr/>
          <p:nvPr/>
        </p:nvCxnSpPr>
        <p:spPr>
          <a:xfrm flipH="1">
            <a:off x="3779912" y="2598379"/>
            <a:ext cx="2808312" cy="535446"/>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23</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1103702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直線單箭頭接點 46"/>
          <p:cNvCxnSpPr/>
          <p:nvPr/>
        </p:nvCxnSpPr>
        <p:spPr>
          <a:xfrm>
            <a:off x="6588224" y="2598379"/>
            <a:ext cx="701425" cy="0"/>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7289649" y="2487494"/>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輸入要刪除的使用者姓名就能將使用者刪除。</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1" name="文字方塊 30"/>
          <p:cNvSpPr txBox="1"/>
          <p:nvPr/>
        </p:nvSpPr>
        <p:spPr>
          <a:xfrm>
            <a:off x="460375" y="2290603"/>
            <a:ext cx="1673225" cy="954107"/>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a:t>
            </a:r>
            <a:r>
              <a:rPr lang="zh-TW" altLang="en-US" sz="1100" dirty="0" smtClean="0">
                <a:solidFill>
                  <a:schemeClr val="accent6">
                    <a:lumMod val="50000"/>
                  </a:schemeClr>
                </a:solidFill>
                <a:latin typeface="Adobe 楷体 Std R" pitchFamily="18" charset="-128"/>
                <a:ea typeface="Adobe 楷体 Std R" pitchFamily="18" charset="-128"/>
              </a:rPr>
              <a:t>輸入</a:t>
            </a:r>
            <a:r>
              <a:rPr lang="en-US" altLang="zh-TW" sz="1100" dirty="0" smtClean="0">
                <a:solidFill>
                  <a:schemeClr val="accent6">
                    <a:lumMod val="50000"/>
                  </a:schemeClr>
                </a:solidFill>
                <a:latin typeface="Adobe 楷体 Std R" pitchFamily="18" charset="-128"/>
                <a:ea typeface="Adobe 楷体 Std R" pitchFamily="18" charset="-128"/>
              </a:rPr>
              <a:t>6</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a:t>
            </a:r>
            <a:r>
              <a:rPr lang="zh-TW" altLang="en-US" sz="1100" dirty="0" smtClean="0">
                <a:solidFill>
                  <a:schemeClr val="accent6">
                    <a:lumMod val="50000"/>
                  </a:schemeClr>
                </a:solidFill>
                <a:latin typeface="Adobe 楷体 Std R" pitchFamily="18" charset="-128"/>
                <a:ea typeface="Adobe 楷体 Std R" pitchFamily="18" charset="-128"/>
              </a:rPr>
              <a:t>刪除帳號的</a:t>
            </a:r>
            <a:r>
              <a:rPr lang="zh-TW" altLang="en-US" sz="1100" dirty="0" smtClean="0">
                <a:solidFill>
                  <a:schemeClr val="accent6">
                    <a:lumMod val="50000"/>
                  </a:schemeClr>
                </a:solidFill>
                <a:latin typeface="Adobe 楷体 Std R" pitchFamily="18" charset="-128"/>
                <a:ea typeface="Adobe 楷体 Std R" pitchFamily="18" charset="-128"/>
              </a:rPr>
              <a:t>姓名</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24" name="文字方塊 23"/>
          <p:cNvSpPr txBox="1"/>
          <p:nvPr/>
        </p:nvSpPr>
        <p:spPr>
          <a:xfrm>
            <a:off x="155574" y="472573"/>
            <a:ext cx="5496546"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管理員使用手冊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刪除使用者介紹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26" name="矩形 25"/>
          <p:cNvSpPr/>
          <p:nvPr/>
        </p:nvSpPr>
        <p:spPr>
          <a:xfrm>
            <a:off x="2710312" y="1383614"/>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749" y="1402531"/>
            <a:ext cx="3383419" cy="1990725"/>
          </a:xfrm>
          <a:prstGeom prst="rect">
            <a:avLst/>
          </a:prstGeom>
        </p:spPr>
      </p:pic>
      <p:cxnSp>
        <p:nvCxnSpPr>
          <p:cNvPr id="44" name="直線接點 43"/>
          <p:cNvCxnSpPr/>
          <p:nvPr/>
        </p:nvCxnSpPr>
        <p:spPr>
          <a:xfrm flipH="1">
            <a:off x="3779912" y="2598379"/>
            <a:ext cx="2808312" cy="535446"/>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24</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1636673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單箭頭接點 33"/>
          <p:cNvCxnSpPr/>
          <p:nvPr/>
        </p:nvCxnSpPr>
        <p:spPr>
          <a:xfrm flipH="1" flipV="1">
            <a:off x="1740944" y="1700808"/>
            <a:ext cx="430855" cy="144016"/>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155575" y="472573"/>
            <a:ext cx="4032448"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啟動程式介紹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55" name="文字方塊 54"/>
          <p:cNvSpPr txBox="1"/>
          <p:nvPr/>
        </p:nvSpPr>
        <p:spPr>
          <a:xfrm>
            <a:off x="155575" y="1700808"/>
            <a:ext cx="1621486" cy="461665"/>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使用者開啟</a:t>
            </a:r>
            <a:r>
              <a:rPr lang="en-US" altLang="zh-TW" sz="1200" dirty="0" err="1" smtClean="0">
                <a:solidFill>
                  <a:schemeClr val="accent3">
                    <a:lumMod val="50000"/>
                  </a:schemeClr>
                </a:solidFill>
                <a:latin typeface="Adobe 明體 Std L" pitchFamily="18" charset="-120"/>
                <a:ea typeface="Adobe 明體 Std L" pitchFamily="18" charset="-120"/>
              </a:rPr>
              <a:t>start.bat</a:t>
            </a:r>
            <a:r>
              <a:rPr lang="zh-TW" altLang="en-US" sz="1200" dirty="0" smtClean="0">
                <a:solidFill>
                  <a:schemeClr val="accent3">
                    <a:lumMod val="50000"/>
                  </a:schemeClr>
                </a:solidFill>
                <a:latin typeface="Adobe 明體 Std L" pitchFamily="18" charset="-120"/>
                <a:ea typeface="Adobe 明體 Std L" pitchFamily="18" charset="-120"/>
              </a:rPr>
              <a:t>檔案開啟程式。</a:t>
            </a:r>
            <a:endParaRPr lang="zh-TW" altLang="en-US" sz="1200" dirty="0">
              <a:solidFill>
                <a:schemeClr val="accent3">
                  <a:lumMod val="50000"/>
                </a:schemeClr>
              </a:solidFill>
              <a:latin typeface="Adobe 明體 Std L" pitchFamily="18" charset="-120"/>
              <a:ea typeface="Adobe 明體 Std L" pitchFamily="18" charset="-120"/>
            </a:endParaRPr>
          </a:p>
        </p:txBody>
      </p:sp>
      <p:cxnSp>
        <p:nvCxnSpPr>
          <p:cNvPr id="32" name="直線接點 31"/>
          <p:cNvCxnSpPr/>
          <p:nvPr/>
        </p:nvCxnSpPr>
        <p:spPr>
          <a:xfrm flipH="1">
            <a:off x="2171800" y="1556792"/>
            <a:ext cx="1033210" cy="288032"/>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740364" y="3401002"/>
            <a:ext cx="1718593" cy="615553"/>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找到</a:t>
            </a:r>
            <a:r>
              <a:rPr lang="en-US" altLang="zh-TW" sz="1100" dirty="0" err="1" smtClean="0">
                <a:solidFill>
                  <a:schemeClr val="accent6">
                    <a:lumMod val="50000"/>
                  </a:schemeClr>
                </a:solidFill>
                <a:latin typeface="Adobe 楷体 Std R" pitchFamily="18" charset="-128"/>
                <a:ea typeface="Adobe 楷体 Std R" pitchFamily="18" charset="-128"/>
              </a:rPr>
              <a:t>start.bat</a:t>
            </a:r>
            <a:r>
              <a:rPr lang="zh-TW" altLang="en-US" sz="1100" dirty="0" smtClean="0">
                <a:solidFill>
                  <a:schemeClr val="accent6">
                    <a:lumMod val="50000"/>
                  </a:schemeClr>
                </a:solidFill>
                <a:latin typeface="Adobe 楷体 Std R" pitchFamily="18" charset="-128"/>
                <a:ea typeface="Adobe 楷体 Std R" pitchFamily="18" charset="-128"/>
              </a:rPr>
              <a:t>檔</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滑鼠左鍵按兩下啟動</a:t>
            </a:r>
            <a:endParaRPr lang="en-US" altLang="zh-TW" sz="1100" dirty="0" smtClean="0">
              <a:solidFill>
                <a:schemeClr val="accent6">
                  <a:lumMod val="50000"/>
                </a:schemeClr>
              </a:solidFill>
              <a:latin typeface="Adobe 楷体 Std R" pitchFamily="18" charset="-128"/>
              <a:ea typeface="Adobe 楷体 Std R" pitchFamily="18" charset="-128"/>
            </a:endParaRPr>
          </a:p>
        </p:txBody>
      </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5010" y="941673"/>
            <a:ext cx="5657850" cy="2152650"/>
          </a:xfrm>
          <a:prstGeom prst="rect">
            <a:avLst/>
          </a:prstGeom>
        </p:spPr>
      </p:pic>
      <p:pic>
        <p:nvPicPr>
          <p:cNvPr id="3" name="圖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3928" y="3101758"/>
            <a:ext cx="4514850" cy="3135554"/>
          </a:xfrm>
          <a:prstGeom prst="rect">
            <a:avLst/>
          </a:prstGeom>
        </p:spPr>
      </p:pic>
      <p:sp>
        <p:nvSpPr>
          <p:cNvPr id="9" name="矩形 8"/>
          <p:cNvSpPr/>
          <p:nvPr/>
        </p:nvSpPr>
        <p:spPr>
          <a:xfrm>
            <a:off x="3601439" y="3933056"/>
            <a:ext cx="5261421" cy="23042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8" name="文字方塊 7"/>
          <p:cNvSpPr txBox="1"/>
          <p:nvPr/>
        </p:nvSpPr>
        <p:spPr>
          <a:xfrm>
            <a:off x="8100392" y="5517232"/>
            <a:ext cx="648072" cy="369332"/>
          </a:xfrm>
          <a:prstGeom prst="rect">
            <a:avLst/>
          </a:prstGeom>
          <a:noFill/>
        </p:spPr>
        <p:txBody>
          <a:bodyPr wrap="square" rtlCol="0">
            <a:spAutoFit/>
          </a:bodyPr>
          <a:lstStyle/>
          <a:p>
            <a:r>
              <a:rPr kumimoji="1" lang="en-US" altLang="zh-TW" dirty="0">
                <a:solidFill>
                  <a:schemeClr val="accent3">
                    <a:lumMod val="75000"/>
                  </a:schemeClr>
                </a:solidFill>
              </a:rPr>
              <a:t>1</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1740732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軟功使用者說明書\登入畫面(今日有行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089" y="1412776"/>
            <a:ext cx="39814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5" y="472573"/>
            <a:ext cx="4032448"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操作者畫面介紹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2" name="矩形 1"/>
          <p:cNvSpPr/>
          <p:nvPr/>
        </p:nvSpPr>
        <p:spPr>
          <a:xfrm>
            <a:off x="2706089" y="2132856"/>
            <a:ext cx="1649887" cy="1296144"/>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 name="矩形 2"/>
          <p:cNvSpPr/>
          <p:nvPr/>
        </p:nvSpPr>
        <p:spPr>
          <a:xfrm>
            <a:off x="2706089" y="3501008"/>
            <a:ext cx="3810127" cy="1080120"/>
          </a:xfrm>
          <a:prstGeom prst="rect">
            <a:avLst/>
          </a:prstGeom>
          <a:noFill/>
          <a:ln w="444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矩形 7"/>
          <p:cNvSpPr/>
          <p:nvPr/>
        </p:nvSpPr>
        <p:spPr>
          <a:xfrm>
            <a:off x="2706089" y="4653137"/>
            <a:ext cx="2297959" cy="622554"/>
          </a:xfrm>
          <a:prstGeom prst="rect">
            <a:avLst/>
          </a:prstGeom>
          <a:noFill/>
          <a:ln w="444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15" name="直線接點 14"/>
          <p:cNvCxnSpPr>
            <a:stCxn id="2" idx="1"/>
          </p:cNvCxnSpPr>
          <p:nvPr/>
        </p:nvCxnSpPr>
        <p:spPr>
          <a:xfrm flipH="1">
            <a:off x="1907704" y="2780928"/>
            <a:ext cx="798385" cy="0"/>
          </a:xfrm>
          <a:prstGeom prst="line">
            <a:avLst/>
          </a:prstGeom>
          <a:ln w="444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箭頭接點 21"/>
          <p:cNvCxnSpPr/>
          <p:nvPr/>
        </p:nvCxnSpPr>
        <p:spPr>
          <a:xfrm flipV="1">
            <a:off x="1907498" y="2204864"/>
            <a:ext cx="206" cy="602044"/>
          </a:xfrm>
          <a:prstGeom prst="straightConnector1">
            <a:avLst/>
          </a:prstGeom>
          <a:ln w="444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917575" y="1343917"/>
            <a:ext cx="1621486" cy="830997"/>
          </a:xfrm>
          <a:prstGeom prst="rect">
            <a:avLst/>
          </a:prstGeom>
          <a:noFill/>
          <a:ln w="38100">
            <a:solidFill>
              <a:schemeClr val="accent6">
                <a:lumMod val="75000"/>
              </a:schemeClr>
            </a:solidFill>
          </a:ln>
        </p:spPr>
        <p:txBody>
          <a:bodyPr wrap="square" rtlCol="0">
            <a:spAutoFit/>
          </a:bodyPr>
          <a:lstStyle/>
          <a:p>
            <a:r>
              <a:rPr lang="zh-TW" altLang="en-US" sz="1200" dirty="0" smtClean="0">
                <a:solidFill>
                  <a:schemeClr val="accent6">
                    <a:lumMod val="75000"/>
                  </a:schemeClr>
                </a:solidFill>
                <a:latin typeface="Adobe 明體 Std L" pitchFamily="18" charset="-120"/>
                <a:ea typeface="Adobe 明體 Std L" pitchFamily="18" charset="-120"/>
              </a:rPr>
              <a:t>查詢月曆顯示區，沒有做任何動作會預設在您電腦所設定的時間日期。</a:t>
            </a:r>
            <a:endParaRPr lang="zh-TW" altLang="en-US" sz="1200" dirty="0">
              <a:solidFill>
                <a:schemeClr val="accent6">
                  <a:lumMod val="75000"/>
                </a:schemeClr>
              </a:solidFill>
              <a:latin typeface="Adobe 明體 Std L" pitchFamily="18" charset="-120"/>
              <a:ea typeface="Adobe 明體 Std L" pitchFamily="18" charset="-120"/>
            </a:endParaRPr>
          </a:p>
        </p:txBody>
      </p:sp>
      <p:cxnSp>
        <p:nvCxnSpPr>
          <p:cNvPr id="41" name="直線接點 40"/>
          <p:cNvCxnSpPr>
            <a:stCxn id="41" idx="1"/>
          </p:cNvCxnSpPr>
          <p:nvPr/>
        </p:nvCxnSpPr>
        <p:spPr>
          <a:xfrm flipH="1">
            <a:off x="6516216" y="4080221"/>
            <a:ext cx="798385" cy="0"/>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箭頭接點 44"/>
          <p:cNvCxnSpPr/>
          <p:nvPr/>
        </p:nvCxnSpPr>
        <p:spPr>
          <a:xfrm flipV="1">
            <a:off x="7320990" y="3489805"/>
            <a:ext cx="206" cy="602044"/>
          </a:xfrm>
          <a:prstGeom prst="straightConnector1">
            <a:avLst/>
          </a:prstGeom>
          <a:ln w="444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6854567" y="2854677"/>
            <a:ext cx="1621486" cy="646331"/>
          </a:xfrm>
          <a:prstGeom prst="rect">
            <a:avLst/>
          </a:prstGeom>
          <a:noFill/>
          <a:ln w="38100">
            <a:solidFill>
              <a:schemeClr val="accent3">
                <a:lumMod val="75000"/>
              </a:schemeClr>
            </a:solidFill>
          </a:ln>
        </p:spPr>
        <p:txBody>
          <a:bodyPr wrap="square" rtlCol="0">
            <a:spAutoFit/>
          </a:bodyPr>
          <a:lstStyle/>
          <a:p>
            <a:r>
              <a:rPr lang="zh-TW" altLang="en-US" sz="1200" dirty="0" smtClean="0">
                <a:solidFill>
                  <a:schemeClr val="accent3">
                    <a:lumMod val="75000"/>
                  </a:schemeClr>
                </a:solidFill>
                <a:latin typeface="Adobe 明體 Std L" pitchFamily="18" charset="-120"/>
                <a:ea typeface="Adobe 明體 Std L" pitchFamily="18" charset="-120"/>
              </a:rPr>
              <a:t>使用功能區塊，使用者依所需輸入個功能編號使用功能。</a:t>
            </a:r>
            <a:endParaRPr lang="zh-TW" altLang="en-US" sz="1200" dirty="0">
              <a:solidFill>
                <a:schemeClr val="accent3">
                  <a:lumMod val="75000"/>
                </a:schemeClr>
              </a:solidFill>
              <a:latin typeface="Adobe 明體 Std L" pitchFamily="18" charset="-120"/>
              <a:ea typeface="Adobe 明體 Std L" pitchFamily="18" charset="-120"/>
            </a:endParaRPr>
          </a:p>
        </p:txBody>
      </p:sp>
      <p:cxnSp>
        <p:nvCxnSpPr>
          <p:cNvPr id="51" name="直線接點 50"/>
          <p:cNvCxnSpPr/>
          <p:nvPr/>
        </p:nvCxnSpPr>
        <p:spPr>
          <a:xfrm flipH="1">
            <a:off x="1897046" y="5199459"/>
            <a:ext cx="798385" cy="0"/>
          </a:xfrm>
          <a:prstGeom prst="line">
            <a:avLst/>
          </a:prstGeom>
          <a:ln w="444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線箭頭接點 51"/>
          <p:cNvCxnSpPr/>
          <p:nvPr/>
        </p:nvCxnSpPr>
        <p:spPr>
          <a:xfrm flipV="1">
            <a:off x="1907498" y="5029720"/>
            <a:ext cx="0" cy="181367"/>
          </a:xfrm>
          <a:prstGeom prst="straightConnector1">
            <a:avLst/>
          </a:prstGeom>
          <a:ln w="444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1001089" y="4725590"/>
            <a:ext cx="1621486" cy="276999"/>
          </a:xfrm>
          <a:prstGeom prst="rect">
            <a:avLst/>
          </a:prstGeom>
          <a:noFill/>
          <a:ln w="38100">
            <a:solidFill>
              <a:schemeClr val="accent4">
                <a:lumMod val="50000"/>
              </a:schemeClr>
            </a:solidFill>
          </a:ln>
        </p:spPr>
        <p:txBody>
          <a:bodyPr wrap="square" rtlCol="0">
            <a:spAutoFit/>
          </a:bodyPr>
          <a:lstStyle/>
          <a:p>
            <a:r>
              <a:rPr lang="zh-TW" altLang="en-US" sz="1200" dirty="0" smtClean="0">
                <a:solidFill>
                  <a:schemeClr val="accent4">
                    <a:lumMod val="50000"/>
                  </a:schemeClr>
                </a:solidFill>
                <a:latin typeface="Adobe 明體 Std L" pitchFamily="18" charset="-120"/>
                <a:ea typeface="Adobe 明體 Std L" pitchFamily="18" charset="-120"/>
              </a:rPr>
              <a:t>今日行程顯示區塊。</a:t>
            </a:r>
            <a:endParaRPr lang="zh-TW" altLang="en-US" sz="1200" dirty="0">
              <a:solidFill>
                <a:schemeClr val="accent4">
                  <a:lumMod val="50000"/>
                </a:schemeClr>
              </a:solidFill>
              <a:latin typeface="Adobe 明體 Std L" pitchFamily="18" charset="-120"/>
              <a:ea typeface="Adobe 明體 Std L" pitchFamily="18" charset="-120"/>
            </a:endParaRPr>
          </a:p>
        </p:txBody>
      </p:sp>
      <p:sp>
        <p:nvSpPr>
          <p:cNvPr id="26" name="矩形 25"/>
          <p:cNvSpPr/>
          <p:nvPr/>
        </p:nvSpPr>
        <p:spPr>
          <a:xfrm>
            <a:off x="2706089" y="5406305"/>
            <a:ext cx="2225951" cy="345065"/>
          </a:xfrm>
          <a:prstGeom prst="rect">
            <a:avLst/>
          </a:prstGeom>
          <a:noFill/>
          <a:ln w="444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56" name="直線接點 55"/>
          <p:cNvCxnSpPr/>
          <p:nvPr/>
        </p:nvCxnSpPr>
        <p:spPr>
          <a:xfrm flipH="1">
            <a:off x="4932040" y="5599448"/>
            <a:ext cx="3028727" cy="0"/>
          </a:xfrm>
          <a:prstGeom prst="line">
            <a:avLst/>
          </a:prstGeom>
          <a:ln w="444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線箭頭接點 56"/>
          <p:cNvCxnSpPr/>
          <p:nvPr/>
        </p:nvCxnSpPr>
        <p:spPr>
          <a:xfrm flipV="1">
            <a:off x="7946136" y="5037035"/>
            <a:ext cx="0" cy="547119"/>
          </a:xfrm>
          <a:prstGeom prst="straightConnector1">
            <a:avLst/>
          </a:prstGeom>
          <a:ln w="444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文字方塊 58"/>
          <p:cNvSpPr txBox="1"/>
          <p:nvPr/>
        </p:nvSpPr>
        <p:spPr>
          <a:xfrm>
            <a:off x="7172196" y="4749370"/>
            <a:ext cx="1621486" cy="276999"/>
          </a:xfrm>
          <a:prstGeom prst="rect">
            <a:avLst/>
          </a:prstGeom>
          <a:noFill/>
          <a:ln w="38100">
            <a:solidFill>
              <a:schemeClr val="accent1">
                <a:lumMod val="50000"/>
              </a:schemeClr>
            </a:solidFill>
          </a:ln>
        </p:spPr>
        <p:txBody>
          <a:bodyPr wrap="square" rtlCol="0">
            <a:spAutoFit/>
          </a:bodyPr>
          <a:lstStyle/>
          <a:p>
            <a:r>
              <a:rPr lang="zh-TW" altLang="en-US" sz="1200" dirty="0" smtClean="0">
                <a:solidFill>
                  <a:schemeClr val="tx2">
                    <a:lumMod val="50000"/>
                  </a:schemeClr>
                </a:solidFill>
                <a:latin typeface="Adobe 明體 Std L" pitchFamily="18" charset="-120"/>
                <a:ea typeface="Adobe 明體 Std L" pitchFamily="18" charset="-120"/>
              </a:rPr>
              <a:t>指令輸入區塊。</a:t>
            </a:r>
            <a:endParaRPr lang="zh-TW" altLang="en-US" sz="1200" dirty="0">
              <a:solidFill>
                <a:schemeClr val="tx2">
                  <a:lumMod val="50000"/>
                </a:schemeClr>
              </a:solidFill>
              <a:latin typeface="Adobe 明體 Std L" pitchFamily="18" charset="-120"/>
              <a:ea typeface="Adobe 明體 Std L" pitchFamily="18" charset="-120"/>
            </a:endParaRPr>
          </a:p>
        </p:txBody>
      </p:sp>
      <p:sp>
        <p:nvSpPr>
          <p:cNvPr id="34" name="文字方塊 33"/>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2</a:t>
            </a:r>
          </a:p>
        </p:txBody>
      </p:sp>
    </p:spTree>
    <p:extLst>
      <p:ext uri="{BB962C8B-B14F-4D97-AF65-F5344CB8AC3E}">
        <p14:creationId xmlns:p14="http://schemas.microsoft.com/office/powerpoint/2010/main" val="657530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單箭頭接點 33"/>
          <p:cNvCxnSpPr/>
          <p:nvPr/>
        </p:nvCxnSpPr>
        <p:spPr>
          <a:xfrm flipH="1" flipV="1">
            <a:off x="1740944" y="1700808"/>
            <a:ext cx="430855" cy="144016"/>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155575" y="472573"/>
            <a:ext cx="4032448"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登入帳號介紹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55" name="文字方塊 54"/>
          <p:cNvSpPr txBox="1"/>
          <p:nvPr/>
        </p:nvSpPr>
        <p:spPr>
          <a:xfrm>
            <a:off x="155575" y="1700808"/>
            <a:ext cx="1621486" cy="1015663"/>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在最初始畫面選擇登入帳號後輸入使用者或管理者帳號密碼後輸入測試用驗證碼登入系統。</a:t>
            </a:r>
            <a:endParaRPr lang="zh-TW" altLang="en-US" sz="1200" dirty="0">
              <a:solidFill>
                <a:schemeClr val="accent3">
                  <a:lumMod val="50000"/>
                </a:schemeClr>
              </a:solidFill>
              <a:latin typeface="Adobe 明體 Std L" pitchFamily="18" charset="-120"/>
              <a:ea typeface="Adobe 明體 Std L" pitchFamily="18" charset="-120"/>
            </a:endParaRPr>
          </a:p>
        </p:txBody>
      </p:sp>
      <p:sp>
        <p:nvSpPr>
          <p:cNvPr id="33" name="矩形 32"/>
          <p:cNvSpPr/>
          <p:nvPr/>
        </p:nvSpPr>
        <p:spPr>
          <a:xfrm>
            <a:off x="2715572" y="1375393"/>
            <a:ext cx="3861940"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4015" y="1379237"/>
            <a:ext cx="3833497" cy="1685925"/>
          </a:xfrm>
          <a:prstGeom prst="rect">
            <a:avLst/>
          </a:prstGeom>
        </p:spPr>
      </p:pic>
      <p:cxnSp>
        <p:nvCxnSpPr>
          <p:cNvPr id="32" name="直線接點 31"/>
          <p:cNvCxnSpPr/>
          <p:nvPr/>
        </p:nvCxnSpPr>
        <p:spPr>
          <a:xfrm flipH="1">
            <a:off x="2171799" y="1844824"/>
            <a:ext cx="672009"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765175" y="3814324"/>
            <a:ext cx="1621486" cy="954107"/>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功能區輸入</a:t>
            </a:r>
            <a:r>
              <a:rPr lang="en-US" altLang="zh-TW" sz="1100" dirty="0" smtClean="0">
                <a:solidFill>
                  <a:schemeClr val="accent6">
                    <a:lumMod val="50000"/>
                  </a:schemeClr>
                </a:solidFill>
                <a:latin typeface="Adobe 楷体 Std R" pitchFamily="18" charset="-128"/>
                <a:ea typeface="Adobe 楷体 Std R" pitchFamily="18" charset="-128"/>
              </a:rPr>
              <a:t>1</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輸入帳號</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輸入密碼</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輸入驗證碼</a:t>
            </a:r>
            <a:endParaRPr lang="zh-TW" altLang="en-US" sz="1100" dirty="0">
              <a:solidFill>
                <a:schemeClr val="accent6">
                  <a:lumMod val="50000"/>
                </a:schemeClr>
              </a:solidFill>
              <a:latin typeface="Adobe 楷体 Std R" pitchFamily="18" charset="-128"/>
              <a:ea typeface="Adobe 楷体 Std R" pitchFamily="18" charset="-128"/>
            </a:endParaRPr>
          </a:p>
        </p:txBody>
      </p:sp>
      <p:sp>
        <p:nvSpPr>
          <p:cNvPr id="23" name="文字方塊 22"/>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3</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200738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單箭頭接點 33"/>
          <p:cNvCxnSpPr/>
          <p:nvPr/>
        </p:nvCxnSpPr>
        <p:spPr>
          <a:xfrm flipH="1" flipV="1">
            <a:off x="1740944" y="1700808"/>
            <a:ext cx="430855" cy="144016"/>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155575" y="472573"/>
            <a:ext cx="4032448"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註冊帳號介紹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55" name="文字方塊 54"/>
          <p:cNvSpPr txBox="1"/>
          <p:nvPr/>
        </p:nvSpPr>
        <p:spPr>
          <a:xfrm>
            <a:off x="155575" y="1700808"/>
            <a:ext cx="1621486" cy="830997"/>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在最初始畫面選擇註冊帳號後會要求使用者輸入個人姓名和帳號密碼。</a:t>
            </a:r>
            <a:endParaRPr lang="zh-TW" altLang="en-US" sz="1200" dirty="0">
              <a:solidFill>
                <a:schemeClr val="accent3">
                  <a:lumMod val="50000"/>
                </a:schemeClr>
              </a:solidFill>
              <a:latin typeface="Adobe 明體 Std L" pitchFamily="18" charset="-120"/>
              <a:ea typeface="Adobe 明體 Std L" pitchFamily="18" charset="-120"/>
            </a:endParaRPr>
          </a:p>
        </p:txBody>
      </p:sp>
      <p:sp>
        <p:nvSpPr>
          <p:cNvPr id="33" name="矩形 32"/>
          <p:cNvSpPr/>
          <p:nvPr/>
        </p:nvSpPr>
        <p:spPr>
          <a:xfrm>
            <a:off x="2715572" y="1375393"/>
            <a:ext cx="3861940"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32" name="直線接點 31"/>
          <p:cNvCxnSpPr/>
          <p:nvPr/>
        </p:nvCxnSpPr>
        <p:spPr>
          <a:xfrm flipH="1">
            <a:off x="2171799" y="1844824"/>
            <a:ext cx="672009"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765175" y="3814324"/>
            <a:ext cx="1621486" cy="784830"/>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功能區輸入</a:t>
            </a:r>
            <a:r>
              <a:rPr lang="en-US" altLang="zh-TW" sz="1100" dirty="0" smtClean="0">
                <a:solidFill>
                  <a:schemeClr val="accent6">
                    <a:lumMod val="50000"/>
                  </a:schemeClr>
                </a:solidFill>
                <a:latin typeface="Adobe 楷体 Std R" pitchFamily="18" charset="-128"/>
                <a:ea typeface="Adobe 楷体 Std R" pitchFamily="18" charset="-128"/>
              </a:rPr>
              <a:t>2</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輸入帳號</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輸入密碼</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72" y="1459171"/>
            <a:ext cx="3861940" cy="2514600"/>
          </a:xfrm>
          <a:prstGeom prst="rect">
            <a:avLst/>
          </a:prstGeom>
        </p:spPr>
      </p:pic>
      <p:sp>
        <p:nvSpPr>
          <p:cNvPr id="23" name="文字方塊 22"/>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4</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1644950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軟功使用者說明書\登入畫面(今日有行程.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089" y="1412776"/>
            <a:ext cx="39814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61"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線接點 31"/>
          <p:cNvCxnSpPr/>
          <p:nvPr/>
        </p:nvCxnSpPr>
        <p:spPr>
          <a:xfrm flipH="1">
            <a:off x="2171799" y="1844824"/>
            <a:ext cx="672009"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flipV="1">
            <a:off x="1740944" y="1700808"/>
            <a:ext cx="430855" cy="144016"/>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H="1">
            <a:off x="2143124" y="3140968"/>
            <a:ext cx="1008112"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a:off x="1115616" y="3140968"/>
            <a:ext cx="1029641" cy="343495"/>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flipH="1">
            <a:off x="4355976" y="4018781"/>
            <a:ext cx="3312368"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7651426" y="3484463"/>
            <a:ext cx="448966" cy="534318"/>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flipH="1">
            <a:off x="3491880" y="5085184"/>
            <a:ext cx="3517680"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7009560" y="5085184"/>
            <a:ext cx="641866" cy="216024"/>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155575" y="472573"/>
            <a:ext cx="4032448"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登入主畫面介紹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55" name="文字方塊 54"/>
          <p:cNvSpPr txBox="1"/>
          <p:nvPr/>
        </p:nvSpPr>
        <p:spPr>
          <a:xfrm>
            <a:off x="155575" y="1700808"/>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系統公告訊息記錄登入次數與上次登入時間。</a:t>
            </a:r>
            <a:endParaRPr lang="zh-TW" altLang="en-US" sz="1200" dirty="0">
              <a:solidFill>
                <a:schemeClr val="accent3">
                  <a:lumMod val="50000"/>
                </a:schemeClr>
              </a:solidFill>
              <a:latin typeface="Adobe 明體 Std L" pitchFamily="18" charset="-120"/>
              <a:ea typeface="Adobe 明體 Std L" pitchFamily="18" charset="-120"/>
            </a:endParaRPr>
          </a:p>
        </p:txBody>
      </p:sp>
      <p:sp>
        <p:nvSpPr>
          <p:cNvPr id="58" name="文字方塊 57"/>
          <p:cNvSpPr txBox="1"/>
          <p:nvPr/>
        </p:nvSpPr>
        <p:spPr>
          <a:xfrm>
            <a:off x="389380" y="3501581"/>
            <a:ext cx="1621486" cy="830997"/>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月曆顯示區，顯示搜尋日期預設是當天日期，紅字部分是當天日期。</a:t>
            </a:r>
            <a:endParaRPr lang="zh-TW" altLang="en-US" sz="1200" dirty="0">
              <a:solidFill>
                <a:schemeClr val="accent3">
                  <a:lumMod val="50000"/>
                </a:schemeClr>
              </a:solidFill>
              <a:latin typeface="Adobe 明體 Std L" pitchFamily="18" charset="-120"/>
              <a:ea typeface="Adobe 明體 Std L" pitchFamily="18" charset="-120"/>
            </a:endParaRPr>
          </a:p>
        </p:txBody>
      </p:sp>
      <p:sp>
        <p:nvSpPr>
          <p:cNvPr id="63" name="文字方塊 62"/>
          <p:cNvSpPr txBox="1"/>
          <p:nvPr/>
        </p:nvSpPr>
        <p:spPr>
          <a:xfrm>
            <a:off x="7277485" y="2817802"/>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主功能選擇區，輸入欲使用功能對照數字開啟功能頁面。</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64" name="文字方塊 63"/>
          <p:cNvSpPr txBox="1"/>
          <p:nvPr/>
        </p:nvSpPr>
        <p:spPr>
          <a:xfrm>
            <a:off x="6898180" y="5301208"/>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顯示今日行程，方便使用者直接查看今日事件。</a:t>
            </a:r>
            <a:endParaRPr lang="en-US" altLang="zh-TW" sz="1200" dirty="0" smtClean="0">
              <a:solidFill>
                <a:schemeClr val="accent3">
                  <a:lumMod val="50000"/>
                </a:schemeClr>
              </a:solidFill>
              <a:latin typeface="Adobe 明體 Std L" pitchFamily="18" charset="-120"/>
              <a:ea typeface="Adobe 明體 Std L" pitchFamily="18" charset="-120"/>
            </a:endParaRPr>
          </a:p>
        </p:txBody>
      </p:sp>
      <p:sp>
        <p:nvSpPr>
          <p:cNvPr id="30" name="文字方塊 29"/>
          <p:cNvSpPr txBox="1"/>
          <p:nvPr/>
        </p:nvSpPr>
        <p:spPr>
          <a:xfrm>
            <a:off x="8574935" y="5556151"/>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5</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2965863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33402" y="1392986"/>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050" name="Picture 2" descr="C:\Users\user\Desktop\軟功使用者說明書\查詢某年某月.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392987"/>
            <a:ext cx="3423691" cy="4143374"/>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5610277" y="1362797"/>
            <a:ext cx="3445864"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3074" name="Picture 2" descr="C:\Users\user\Desktop\軟功使用者說明書\查詢某年某月結果.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278" y="1349975"/>
            <a:ext cx="3445864"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文字方塊 49"/>
          <p:cNvSpPr txBox="1"/>
          <p:nvPr/>
        </p:nvSpPr>
        <p:spPr>
          <a:xfrm>
            <a:off x="155575" y="472573"/>
            <a:ext cx="4032448"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Adobe 明體 Std L" pitchFamily="18" charset="-120"/>
                <a:ea typeface="Adobe 明體 Std L" pitchFamily="18" charset="-120"/>
              </a:rPr>
              <a:t>查</a:t>
            </a:r>
            <a:r>
              <a:rPr lang="zh-TW" altLang="en-US" sz="2400" b="1" dirty="0" smtClean="0">
                <a:solidFill>
                  <a:schemeClr val="tx2">
                    <a:lumMod val="60000"/>
                    <a:lumOff val="40000"/>
                  </a:schemeClr>
                </a:solidFill>
                <a:latin typeface="Kozuka Mincho Pro M" pitchFamily="18" charset="-128"/>
                <a:ea typeface="Kozuka Mincho Pro M" pitchFamily="18" charset="-128"/>
              </a:rPr>
              <a:t>詢月曆介紹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cxnSp>
        <p:nvCxnSpPr>
          <p:cNvPr id="35" name="直線接點 34"/>
          <p:cNvCxnSpPr/>
          <p:nvPr/>
        </p:nvCxnSpPr>
        <p:spPr>
          <a:xfrm flipH="1">
            <a:off x="884460" y="5085184"/>
            <a:ext cx="1008112"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892574" y="5085184"/>
            <a:ext cx="375170" cy="463629"/>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3886071" y="3000975"/>
            <a:ext cx="1621486" cy="461665"/>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查詢結果更改於上方的顯示日曆區。</a:t>
            </a:r>
            <a:endParaRPr lang="zh-TW" altLang="en-US" sz="1200" dirty="0">
              <a:solidFill>
                <a:schemeClr val="accent3">
                  <a:lumMod val="50000"/>
                </a:schemeClr>
              </a:solidFill>
              <a:latin typeface="Adobe 明體 Std L" pitchFamily="18" charset="-120"/>
              <a:ea typeface="Adobe 明體 Std L" pitchFamily="18" charset="-120"/>
            </a:endParaRPr>
          </a:p>
        </p:txBody>
      </p:sp>
      <p:sp>
        <p:nvSpPr>
          <p:cNvPr id="38" name="文字方塊 37"/>
          <p:cNvSpPr txBox="1"/>
          <p:nvPr/>
        </p:nvSpPr>
        <p:spPr>
          <a:xfrm>
            <a:off x="2077833" y="5548813"/>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輸入</a:t>
            </a:r>
            <a:r>
              <a:rPr lang="en-US" altLang="zh-TW" sz="1200" dirty="0" smtClean="0">
                <a:solidFill>
                  <a:schemeClr val="accent3">
                    <a:lumMod val="50000"/>
                  </a:schemeClr>
                </a:solidFill>
                <a:latin typeface="Adobe 明體 Std L" pitchFamily="18" charset="-120"/>
                <a:ea typeface="Adobe 明體 Std L" pitchFamily="18" charset="-120"/>
              </a:rPr>
              <a:t>0</a:t>
            </a:r>
            <a:r>
              <a:rPr lang="zh-TW" altLang="en-US" sz="1200" dirty="0" smtClean="0">
                <a:solidFill>
                  <a:schemeClr val="accent3">
                    <a:lumMod val="50000"/>
                  </a:schemeClr>
                </a:solidFill>
                <a:latin typeface="Adobe 明體 Std L" pitchFamily="18" charset="-120"/>
                <a:ea typeface="Adobe 明體 Std L" pitchFamily="18" charset="-120"/>
              </a:rPr>
              <a:t>選取查詢功能再輸入欲查詢年分和月份。</a:t>
            </a:r>
            <a:endParaRPr lang="zh-TW" altLang="en-US" sz="1200" dirty="0">
              <a:solidFill>
                <a:schemeClr val="accent3">
                  <a:lumMod val="50000"/>
                </a:schemeClr>
              </a:solidFill>
              <a:latin typeface="Adobe 明體 Std L" pitchFamily="18" charset="-120"/>
              <a:ea typeface="Adobe 明體 Std L" pitchFamily="18" charset="-120"/>
            </a:endParaRPr>
          </a:p>
        </p:txBody>
      </p:sp>
      <p:cxnSp>
        <p:nvCxnSpPr>
          <p:cNvPr id="39" name="直線接點 38"/>
          <p:cNvCxnSpPr/>
          <p:nvPr/>
        </p:nvCxnSpPr>
        <p:spPr>
          <a:xfrm flipH="1">
            <a:off x="4889765" y="2636912"/>
            <a:ext cx="1162479"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flipH="1">
            <a:off x="4760891" y="2636912"/>
            <a:ext cx="128874" cy="364063"/>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3863898" y="4292699"/>
            <a:ext cx="1621486" cy="784830"/>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功能區輸入</a:t>
            </a:r>
            <a:r>
              <a:rPr lang="en-US" altLang="zh-TW" sz="1100" dirty="0" smtClean="0">
                <a:solidFill>
                  <a:schemeClr val="accent6">
                    <a:lumMod val="50000"/>
                  </a:schemeClr>
                </a:solidFill>
                <a:latin typeface="Adobe 楷体 Std R" pitchFamily="18" charset="-128"/>
                <a:ea typeface="Adobe 楷体 Std R" pitchFamily="18" charset="-128"/>
              </a:rPr>
              <a:t>0</a:t>
            </a: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輸入欲</a:t>
            </a:r>
            <a:r>
              <a:rPr lang="zh-TW" altLang="en-US" sz="1100" dirty="0">
                <a:solidFill>
                  <a:schemeClr val="accent6">
                    <a:lumMod val="50000"/>
                  </a:schemeClr>
                </a:solidFill>
                <a:latin typeface="Adobe 楷体 Std R" pitchFamily="18" charset="-128"/>
                <a:ea typeface="Adobe 楷体 Std R" pitchFamily="18" charset="-128"/>
              </a:rPr>
              <a:t>查詢</a:t>
            </a:r>
            <a:r>
              <a:rPr lang="zh-TW" altLang="en-US" sz="1100" dirty="0" smtClean="0">
                <a:solidFill>
                  <a:schemeClr val="accent6">
                    <a:lumMod val="50000"/>
                  </a:schemeClr>
                </a:solidFill>
                <a:latin typeface="Adobe 楷体 Std R" pitchFamily="18" charset="-128"/>
                <a:ea typeface="Adobe 楷体 Std R" pitchFamily="18" charset="-128"/>
              </a:rPr>
              <a:t>年份</a:t>
            </a:r>
            <a:endParaRPr lang="en-US" altLang="zh-TW" sz="11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輸入欲查詢月份</a:t>
            </a:r>
            <a:endParaRPr lang="zh-TW" altLang="en-US" sz="1100" dirty="0">
              <a:solidFill>
                <a:schemeClr val="accent6">
                  <a:lumMod val="50000"/>
                </a:schemeClr>
              </a:solidFill>
              <a:latin typeface="Adobe 楷体 Std R" pitchFamily="18" charset="-128"/>
              <a:ea typeface="Adobe 楷体 Std R" pitchFamily="18" charset="-128"/>
            </a:endParaRPr>
          </a:p>
        </p:txBody>
      </p:sp>
      <p:sp>
        <p:nvSpPr>
          <p:cNvPr id="28" name="文字方塊 27"/>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6</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733818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06089" y="1412776"/>
            <a:ext cx="3981450" cy="41433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AutoShape 4" descr="ãç´ 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ãç´ æ\ã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ãç´ æ\ã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34" y="6383167"/>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1" descr="ãç´ æ\ã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16" y="638132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66" y="6381328"/>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016" y="6379490"/>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66" y="6379489"/>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1" y="-1660524"/>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89" y="-1662362"/>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439" y="-1662363"/>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89" y="-1664201"/>
            <a:ext cx="21907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user\Desktop\下載.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939" y="-1664202"/>
            <a:ext cx="2190750" cy="208597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線單箭頭接點 42"/>
          <p:cNvCxnSpPr/>
          <p:nvPr/>
        </p:nvCxnSpPr>
        <p:spPr>
          <a:xfrm flipH="1">
            <a:off x="1115616" y="3140968"/>
            <a:ext cx="1029641" cy="343495"/>
          </a:xfrm>
          <a:prstGeom prst="straightConnector1">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155574" y="472573"/>
            <a:ext cx="4541239" cy="461665"/>
          </a:xfrm>
          <a:prstGeom prst="rect">
            <a:avLst/>
          </a:prstGeom>
          <a:noFill/>
        </p:spPr>
        <p:txBody>
          <a:bodyPr wrap="square" rtlCol="0">
            <a:spAutoFit/>
          </a:bodyPr>
          <a:lstStyle/>
          <a:p>
            <a:r>
              <a:rPr lang="zh-TW" altLang="en-US" sz="2400" b="1" dirty="0" smtClean="0">
                <a:solidFill>
                  <a:schemeClr val="tx2">
                    <a:lumMod val="60000"/>
                    <a:lumOff val="40000"/>
                  </a:schemeClr>
                </a:solidFill>
                <a:latin typeface="Kozuka Mincho Pro M" pitchFamily="18" charset="-128"/>
                <a:ea typeface="Kozuka Mincho Pro M" pitchFamily="18" charset="-128"/>
              </a:rPr>
              <a:t>使用手冊</a:t>
            </a:r>
            <a:r>
              <a:rPr lang="en-US" altLang="zh-TW" sz="2400" b="1" dirty="0" smtClean="0">
                <a:solidFill>
                  <a:schemeClr val="tx2">
                    <a:lumMod val="60000"/>
                    <a:lumOff val="40000"/>
                  </a:schemeClr>
                </a:solidFill>
                <a:latin typeface="Kozuka Mincho Pro M" pitchFamily="18" charset="-128"/>
                <a:ea typeface="Kozuka Mincho Pro M" pitchFamily="18" charset="-128"/>
              </a:rPr>
              <a:t>-</a:t>
            </a:r>
            <a:r>
              <a:rPr lang="zh-TW" altLang="en-US" sz="2400" b="1" dirty="0" smtClean="0">
                <a:solidFill>
                  <a:schemeClr val="tx2">
                    <a:lumMod val="60000"/>
                    <a:lumOff val="40000"/>
                  </a:schemeClr>
                </a:solidFill>
                <a:latin typeface="Kozuka Mincho Pro M" pitchFamily="18" charset="-128"/>
                <a:ea typeface="Kozuka Mincho Pro M" pitchFamily="18" charset="-128"/>
              </a:rPr>
              <a:t>顯示</a:t>
            </a:r>
            <a:r>
              <a:rPr lang="zh-TW" altLang="en-US" sz="2400" b="1" dirty="0">
                <a:solidFill>
                  <a:schemeClr val="tx2">
                    <a:lumMod val="60000"/>
                    <a:lumOff val="40000"/>
                  </a:schemeClr>
                </a:solidFill>
                <a:latin typeface="Kozuka Mincho Pro M" pitchFamily="18" charset="-128"/>
                <a:ea typeface="Kozuka Mincho Pro M" pitchFamily="18" charset="-128"/>
              </a:rPr>
              <a:t>今天日期</a:t>
            </a:r>
            <a:r>
              <a:rPr lang="zh-TW" altLang="en-US" sz="2400" b="1" dirty="0" smtClean="0">
                <a:solidFill>
                  <a:schemeClr val="tx2">
                    <a:lumMod val="60000"/>
                    <a:lumOff val="40000"/>
                  </a:schemeClr>
                </a:solidFill>
                <a:latin typeface="Kozuka Mincho Pro M" pitchFamily="18" charset="-128"/>
                <a:ea typeface="Kozuka Mincho Pro M" pitchFamily="18" charset="-128"/>
              </a:rPr>
              <a:t>介紹</a:t>
            </a:r>
            <a:endParaRPr lang="zh-TW" altLang="en-US" b="1" dirty="0">
              <a:solidFill>
                <a:schemeClr val="tx2">
                  <a:lumMod val="60000"/>
                  <a:lumOff val="40000"/>
                </a:schemeClr>
              </a:solidFill>
              <a:latin typeface="Kozuka Mincho Pro M" pitchFamily="18" charset="-128"/>
              <a:ea typeface="Kozuka Mincho Pro M" pitchFamily="18" charset="-128"/>
            </a:endParaRPr>
          </a:p>
        </p:txBody>
      </p:sp>
      <p:sp>
        <p:nvSpPr>
          <p:cNvPr id="58" name="文字方塊 57"/>
          <p:cNvSpPr txBox="1"/>
          <p:nvPr/>
        </p:nvSpPr>
        <p:spPr>
          <a:xfrm>
            <a:off x="389380" y="3501581"/>
            <a:ext cx="1621486" cy="646331"/>
          </a:xfrm>
          <a:prstGeom prst="rect">
            <a:avLst/>
          </a:prstGeom>
          <a:noFill/>
          <a:ln w="38100">
            <a:solidFill>
              <a:schemeClr val="accent3">
                <a:lumMod val="40000"/>
                <a:lumOff val="60000"/>
              </a:schemeClr>
            </a:solidFill>
          </a:ln>
        </p:spPr>
        <p:txBody>
          <a:bodyPr wrap="square" rtlCol="0">
            <a:spAutoFit/>
          </a:bodyPr>
          <a:lstStyle/>
          <a:p>
            <a:r>
              <a:rPr lang="zh-TW" altLang="en-US" sz="1200" dirty="0" smtClean="0">
                <a:solidFill>
                  <a:schemeClr val="accent3">
                    <a:lumMod val="50000"/>
                  </a:schemeClr>
                </a:solidFill>
                <a:latin typeface="Adobe 明體 Std L" pitchFamily="18" charset="-120"/>
                <a:ea typeface="Adobe 明體 Std L" pitchFamily="18" charset="-120"/>
              </a:rPr>
              <a:t>在功能區選擇顯示今天日期後月曆顯示區就會跳回今天日期。</a:t>
            </a:r>
            <a:endParaRPr lang="zh-TW" altLang="en-US" sz="1200" dirty="0">
              <a:solidFill>
                <a:schemeClr val="accent3">
                  <a:lumMod val="50000"/>
                </a:schemeClr>
              </a:solidFill>
              <a:latin typeface="Adobe 明體 Std L" pitchFamily="18" charset="-120"/>
              <a:ea typeface="Adobe 明體 Std L" pitchFamily="18" charset="-120"/>
            </a:endParaRPr>
          </a:p>
        </p:txBody>
      </p:sp>
      <p:pic>
        <p:nvPicPr>
          <p:cNvPr id="4099" name="Picture 3" descr="C:\Users\user\Desktop\軟功使用者說明書\顯示今天日期.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089" y="1430313"/>
            <a:ext cx="3648075" cy="3590925"/>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直線接點 41"/>
          <p:cNvCxnSpPr/>
          <p:nvPr/>
        </p:nvCxnSpPr>
        <p:spPr>
          <a:xfrm flipH="1">
            <a:off x="2132829" y="3140968"/>
            <a:ext cx="1008112" cy="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460375" y="1628800"/>
            <a:ext cx="1621486" cy="446276"/>
          </a:xfrm>
          <a:prstGeom prst="rect">
            <a:avLst/>
          </a:prstGeom>
          <a:noFill/>
          <a:ln w="19050">
            <a:solidFill>
              <a:schemeClr val="accent6">
                <a:lumMod val="60000"/>
                <a:lumOff val="40000"/>
              </a:schemeClr>
            </a:solidFill>
          </a:ln>
        </p:spPr>
        <p:txBody>
          <a:bodyPr wrap="square" rtlCol="0">
            <a:spAutoFit/>
          </a:bodyPr>
          <a:lstStyle/>
          <a:p>
            <a:pPr algn="ctr"/>
            <a:r>
              <a:rPr lang="zh-TW" altLang="en-US" sz="1200" dirty="0" smtClean="0">
                <a:solidFill>
                  <a:schemeClr val="accent6">
                    <a:lumMod val="50000"/>
                  </a:schemeClr>
                </a:solidFill>
                <a:latin typeface="Adobe 楷体 Std R" pitchFamily="18" charset="-128"/>
                <a:ea typeface="Adobe 楷体 Std R" pitchFamily="18" charset="-128"/>
              </a:rPr>
              <a:t>步驟</a:t>
            </a:r>
            <a:endParaRPr lang="en-US" altLang="zh-TW" sz="1200" dirty="0" smtClean="0">
              <a:solidFill>
                <a:schemeClr val="accent6">
                  <a:lumMod val="50000"/>
                </a:schemeClr>
              </a:solidFill>
              <a:latin typeface="Adobe 楷体 Std R" pitchFamily="18" charset="-128"/>
              <a:ea typeface="Adobe 楷体 Std R" pitchFamily="18" charset="-128"/>
            </a:endParaRPr>
          </a:p>
          <a:p>
            <a:pPr marL="228600" indent="-228600">
              <a:buFont typeface="Wingdings" panose="05000000000000000000" pitchFamily="2" charset="2"/>
              <a:buAutoNum type="circleNumWdWhitePlain"/>
            </a:pPr>
            <a:r>
              <a:rPr lang="zh-TW" altLang="en-US" sz="1100" dirty="0" smtClean="0">
                <a:solidFill>
                  <a:schemeClr val="accent6">
                    <a:lumMod val="50000"/>
                  </a:schemeClr>
                </a:solidFill>
                <a:latin typeface="Adobe 楷体 Std R" pitchFamily="18" charset="-128"/>
                <a:ea typeface="Adobe 楷体 Std R" pitchFamily="18" charset="-128"/>
              </a:rPr>
              <a:t>開始功能區輸入</a:t>
            </a:r>
            <a:r>
              <a:rPr lang="en-US" altLang="zh-TW" sz="1100" dirty="0">
                <a:solidFill>
                  <a:schemeClr val="accent6">
                    <a:lumMod val="50000"/>
                  </a:schemeClr>
                </a:solidFill>
                <a:latin typeface="Adobe 楷体 Std R" pitchFamily="18" charset="-128"/>
                <a:ea typeface="Adobe 楷体 Std R" pitchFamily="18" charset="-128"/>
              </a:rPr>
              <a:t>1</a:t>
            </a:r>
            <a:endParaRPr lang="en-US" altLang="zh-TW" sz="1100" dirty="0" smtClean="0">
              <a:solidFill>
                <a:schemeClr val="accent6">
                  <a:lumMod val="50000"/>
                </a:schemeClr>
              </a:solidFill>
              <a:latin typeface="Adobe 楷体 Std R" pitchFamily="18" charset="-128"/>
              <a:ea typeface="Adobe 楷体 Std R" pitchFamily="18" charset="-128"/>
            </a:endParaRPr>
          </a:p>
        </p:txBody>
      </p:sp>
      <p:sp>
        <p:nvSpPr>
          <p:cNvPr id="23" name="文字方塊 22"/>
          <p:cNvSpPr txBox="1"/>
          <p:nvPr/>
        </p:nvSpPr>
        <p:spPr>
          <a:xfrm>
            <a:off x="8100392" y="5517232"/>
            <a:ext cx="648072" cy="369332"/>
          </a:xfrm>
          <a:prstGeom prst="rect">
            <a:avLst/>
          </a:prstGeom>
          <a:noFill/>
        </p:spPr>
        <p:txBody>
          <a:bodyPr wrap="square" rtlCol="0">
            <a:spAutoFit/>
          </a:bodyPr>
          <a:lstStyle/>
          <a:p>
            <a:r>
              <a:rPr kumimoji="1" lang="en-US" altLang="zh-TW" dirty="0" smtClean="0">
                <a:solidFill>
                  <a:schemeClr val="accent3">
                    <a:lumMod val="75000"/>
                  </a:schemeClr>
                </a:solidFill>
              </a:rPr>
              <a:t>7</a:t>
            </a:r>
            <a:endParaRPr kumimoji="1" lang="zh-TW" altLang="en-US" dirty="0">
              <a:solidFill>
                <a:schemeClr val="accent3">
                  <a:lumMod val="75000"/>
                </a:schemeClr>
              </a:solidFill>
            </a:endParaRPr>
          </a:p>
        </p:txBody>
      </p:sp>
    </p:spTree>
    <p:extLst>
      <p:ext uri="{BB962C8B-B14F-4D97-AF65-F5344CB8AC3E}">
        <p14:creationId xmlns:p14="http://schemas.microsoft.com/office/powerpoint/2010/main" val="4274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1320</Words>
  <Application>Microsoft Macintosh PowerPoint</Application>
  <PresentationFormat>如螢幕大小 (4:3)</PresentationFormat>
  <Paragraphs>231</Paragraphs>
  <Slides>26</Slides>
  <Notes>4</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26</vt:i4>
      </vt:variant>
    </vt:vector>
  </HeadingPairs>
  <TitlesOfParts>
    <vt:vector size="37" baseType="lpstr">
      <vt:lpstr>Adobe 明體 Std L</vt:lpstr>
      <vt:lpstr>Adobe 楷体 Std R</vt:lpstr>
      <vt:lpstr>Calibri</vt:lpstr>
      <vt:lpstr>Kozuka Mincho Pro M</vt:lpstr>
      <vt:lpstr>Mangal</vt:lpstr>
      <vt:lpstr>Wingdings</vt:lpstr>
      <vt:lpstr>宋体</vt:lpstr>
      <vt:lpstr>微软雅黑</vt:lpstr>
      <vt:lpstr>新細明體</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Microsoft Office 使用者</cp:lastModifiedBy>
  <cp:revision>31</cp:revision>
  <dcterms:created xsi:type="dcterms:W3CDTF">2018-06-20T06:18:01Z</dcterms:created>
  <dcterms:modified xsi:type="dcterms:W3CDTF">2018-06-21T17:02:59Z</dcterms:modified>
</cp:coreProperties>
</file>