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620a9d5a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620a9d5a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9e44222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9e44222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9e442225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9e442225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4c8f8c6b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4c8f8c6b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4c8f8c6b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4c8f8c6b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9e5c6490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9e5c6490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9e5c6490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9e5c6490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9e5c6490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9e5c6490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9e5c6490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9e5c6490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9e5c6490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9e5c6490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ad6c7e10c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ad6c7e10c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b8ed53e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b8ed53e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b8ed53e2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b8ed53e2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4c8f8c6b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4c8f8c6b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4c8f8c6b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4c8f8c6b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4c8f8c6b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4c8f8c6b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620a9d5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620a9d5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792800" y="1159474"/>
            <a:ext cx="4079700" cy="14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選課系統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—</a:t>
            </a:r>
            <a:r>
              <a:rPr lang="en" sz="3500"/>
              <a:t>查理王</a:t>
            </a:r>
            <a:endParaRPr sz="3500"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2757878"/>
            <a:ext cx="23505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資訊三丙 廖書賢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資訊三乙 鄭凱翔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資訊三丙 陳子恩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退</a:t>
            </a:r>
            <a:r>
              <a:rPr lang="en"/>
              <a:t>選</a:t>
            </a:r>
            <a:endParaRPr/>
          </a:p>
        </p:txBody>
      </p:sp>
      <p:sp>
        <p:nvSpPr>
          <p:cNvPr id="709" name="Google Shape;709;p34"/>
          <p:cNvSpPr txBox="1"/>
          <p:nvPr/>
        </p:nvSpPr>
        <p:spPr>
          <a:xfrm>
            <a:off x="525800" y="826000"/>
            <a:ext cx="86682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替代流程：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於基本流程的第4步中，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學分達0分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：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lphaLcPeriod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學分已達0分。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AutoNum type="alphaLcPeriod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無課程進行退選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5"/>
          <p:cNvSpPr txBox="1"/>
          <p:nvPr>
            <p:ph idx="4" type="title"/>
          </p:nvPr>
        </p:nvSpPr>
        <p:spPr>
          <a:xfrm>
            <a:off x="494400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課表</a:t>
            </a:r>
            <a:endParaRPr/>
          </a:p>
        </p:txBody>
      </p:sp>
      <p:sp>
        <p:nvSpPr>
          <p:cNvPr id="715" name="Google Shape;715;p35"/>
          <p:cNvSpPr txBox="1"/>
          <p:nvPr/>
        </p:nvSpPr>
        <p:spPr>
          <a:xfrm>
            <a:off x="494400" y="637975"/>
            <a:ext cx="64047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使用案例： 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課表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主要參與者：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簡述： 已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選修課程顯示在課表上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基本流程：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學生選擇要加選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或退選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的課程。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點選加選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或退選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按鈕。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達成加選或退選條件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課表新增加選課程或刪減退選課程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課程新增或刪減成功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6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課表</a:t>
            </a:r>
            <a:endParaRPr/>
          </a:p>
        </p:txBody>
      </p:sp>
      <p:sp>
        <p:nvSpPr>
          <p:cNvPr id="721" name="Google Shape;721;p36"/>
          <p:cNvSpPr txBox="1"/>
          <p:nvPr/>
        </p:nvSpPr>
        <p:spPr>
          <a:xfrm>
            <a:off x="545725" y="678050"/>
            <a:ext cx="86682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替代流程：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於基本流程的第3步中，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加選時發現衝堂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加選課程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時間與已加選課程衝堂。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系統回復課程衝堂。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課表新增失敗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於基本流程的第3步中，加選時學分達上限：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加選課程。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學分已達上限。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系統回復學分已達上限。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課表新增失敗。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於基本流程的第三步中，退選時學分達下限：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退選課程。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學分已達最低下限。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系統回復學分已達下限。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lphaL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課表刪減失敗。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7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查詢</a:t>
            </a:r>
            <a:endParaRPr/>
          </a:p>
        </p:txBody>
      </p:sp>
      <p:sp>
        <p:nvSpPr>
          <p:cNvPr id="727" name="Google Shape;727;p37"/>
          <p:cNvSpPr txBox="1"/>
          <p:nvPr/>
        </p:nvSpPr>
        <p:spPr>
          <a:xfrm>
            <a:off x="494400" y="678050"/>
            <a:ext cx="86496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使用案例： 查詢功能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主要參與者：學生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簡述： 允許學生使用選課系統查詢特定信息。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基本流程：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學生進入選課系統。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學生前往查詢欄位。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學生輸入課程名稱、課程代碼、星期、節次來查詢可選課程。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系統顯示查詢之課程。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查詢成功。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學生選擇是否進行加選。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8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查詢</a:t>
            </a:r>
            <a:endParaRPr/>
          </a:p>
        </p:txBody>
      </p:sp>
      <p:sp>
        <p:nvSpPr>
          <p:cNvPr id="733" name="Google Shape;733;p38"/>
          <p:cNvSpPr txBox="1"/>
          <p:nvPr/>
        </p:nvSpPr>
        <p:spPr>
          <a:xfrm>
            <a:off x="627525" y="678050"/>
            <a:ext cx="58704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替代流程：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於基本流程的第3步中，查詢未存在課程：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輸入未存在課程。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資料庫並未存在此課程。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系統無反應。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查詢失敗。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9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新增課程</a:t>
            </a:r>
            <a:endParaRPr/>
          </a:p>
        </p:txBody>
      </p:sp>
      <p:sp>
        <p:nvSpPr>
          <p:cNvPr id="739" name="Google Shape;739;p39"/>
          <p:cNvSpPr txBox="1"/>
          <p:nvPr/>
        </p:nvSpPr>
        <p:spPr>
          <a:xfrm>
            <a:off x="494400" y="678050"/>
            <a:ext cx="86496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使用案例： 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新增課程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功能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主要參與者：老師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簡述： 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新增課程資訊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基本流程：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老師進入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後台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輸入NID、密碼。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系統確定為後台管理者。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進入後台管理系統。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選擇add新增課程資訊。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輸入課程名稱、時間、日期等資訊。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課程新增至資料庫。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呈現到可選課程中。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新增課程</a:t>
            </a:r>
            <a:endParaRPr/>
          </a:p>
        </p:txBody>
      </p:sp>
      <p:sp>
        <p:nvSpPr>
          <p:cNvPr id="745" name="Google Shape;745;p40"/>
          <p:cNvSpPr txBox="1"/>
          <p:nvPr/>
        </p:nvSpPr>
        <p:spPr>
          <a:xfrm>
            <a:off x="627525" y="678050"/>
            <a:ext cx="58704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替代流程：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於基本流程的第2步中，輸入NID或密碼錯誤：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輸入錯誤的NID或是密碼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系統顯示NID、密碼錯誤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登入失敗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於基本流程的第2步中，輸入未擁有權限之NI：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輸入NID與密碼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系統回復未擁有權限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登入失敗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1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查看用戶</a:t>
            </a:r>
            <a:endParaRPr/>
          </a:p>
        </p:txBody>
      </p:sp>
      <p:sp>
        <p:nvSpPr>
          <p:cNvPr id="751" name="Google Shape;751;p41"/>
          <p:cNvSpPr txBox="1"/>
          <p:nvPr/>
        </p:nvSpPr>
        <p:spPr>
          <a:xfrm>
            <a:off x="494400" y="678050"/>
            <a:ext cx="86496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使用案例： 查看用戶功能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主要參與者：老師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簡述： 管理學生個人資訊與課程資訊。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基本流程：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老師進入後台系統。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輸入NID、密碼。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系統確定為後台管理者。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進入後台管理系統。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選擇或是搜尋要查看之資訊。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系統顯示選擇之資訊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2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查看用戶</a:t>
            </a:r>
            <a:endParaRPr/>
          </a:p>
        </p:txBody>
      </p:sp>
      <p:sp>
        <p:nvSpPr>
          <p:cNvPr id="757" name="Google Shape;757;p42"/>
          <p:cNvSpPr txBox="1"/>
          <p:nvPr/>
        </p:nvSpPr>
        <p:spPr>
          <a:xfrm>
            <a:off x="627525" y="678050"/>
            <a:ext cx="58704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替代流程：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於基本流程的第2步中，輸入NID或密碼錯誤：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輸入錯誤的NID或是密碼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系統顯示NID、密碼錯誤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登入失敗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於基本流程的第2步中，輸入未擁有權限之NI：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輸入NID與密碼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系統回復未擁有權限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登入失敗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查</a:t>
            </a:r>
            <a:r>
              <a:rPr lang="en"/>
              <a:t>看用戶</a:t>
            </a:r>
            <a:endParaRPr/>
          </a:p>
        </p:txBody>
      </p:sp>
      <p:sp>
        <p:nvSpPr>
          <p:cNvPr id="763" name="Google Shape;763;p43"/>
          <p:cNvSpPr txBox="1"/>
          <p:nvPr/>
        </p:nvSpPr>
        <p:spPr>
          <a:xfrm>
            <a:off x="627525" y="678050"/>
            <a:ext cx="58704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替代流程：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於基本流程的第2步中，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輸入NID或密碼錯誤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：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輸入錯誤的NID或是密碼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系統顯示NID、密碼錯誤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登入失敗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於基本流程的第2步中，輸入未擁有權限之NI：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輸入NID與密碼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系統回復未擁有權限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lphaLcPeriod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登入失敗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551850" y="253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Google Shape;6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700" y="826350"/>
            <a:ext cx="5708293" cy="40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 txBox="1"/>
          <p:nvPr>
            <p:ph type="title"/>
          </p:nvPr>
        </p:nvSpPr>
        <p:spPr>
          <a:xfrm>
            <a:off x="720000" y="540000"/>
            <a:ext cx="7704000" cy="3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內部功能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NID登入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登出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加選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退選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課表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查詢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新增課程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查看用戶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/>
          <p:nvPr>
            <p:ph type="title"/>
          </p:nvPr>
        </p:nvSpPr>
        <p:spPr>
          <a:xfrm>
            <a:off x="1902600" y="2145425"/>
            <a:ext cx="53388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Use Case Specification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"/>
          <p:cNvSpPr txBox="1"/>
          <p:nvPr>
            <p:ph idx="4" type="title"/>
          </p:nvPr>
        </p:nvSpPr>
        <p:spPr>
          <a:xfrm>
            <a:off x="720000" y="216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登入</a:t>
            </a:r>
            <a:endParaRPr/>
          </a:p>
        </p:txBody>
      </p:sp>
      <p:sp>
        <p:nvSpPr>
          <p:cNvPr id="679" name="Google Shape;679;p29"/>
          <p:cNvSpPr txBox="1"/>
          <p:nvPr/>
        </p:nvSpPr>
        <p:spPr>
          <a:xfrm>
            <a:off x="720000" y="733550"/>
            <a:ext cx="71607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使用案例： 登入（NID Login）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主要參與者：學生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簡述： 允許學生登入選課系統，以訪問其個人資訊和執行相關操作。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基本流程：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學生打開選課系統應用程序。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系統顯示登入畫面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輸入學生的NID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、密碼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學生輸入正確的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使用者名稱和密碼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學生選擇登入按鈕。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系統驗證輸入的NID和密碼正確。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NID和密碼正確，系統將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導向選課系統。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學生成功登入選課系統。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登入</a:t>
            </a:r>
            <a:endParaRPr/>
          </a:p>
        </p:txBody>
      </p:sp>
      <p:sp>
        <p:nvSpPr>
          <p:cNvPr id="685" name="Google Shape;685;p30"/>
          <p:cNvSpPr txBox="1"/>
          <p:nvPr/>
        </p:nvSpPr>
        <p:spPr>
          <a:xfrm>
            <a:off x="720000" y="1205875"/>
            <a:ext cx="68187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替代流程：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於基本流程第三步，假如使用者輸入錯誤NID或是密碼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lphaL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系統顯示NID或是密碼輸入錯誤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lphaL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使用者登入失敗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1"/>
          <p:cNvSpPr txBox="1"/>
          <p:nvPr>
            <p:ph idx="4" type="title"/>
          </p:nvPr>
        </p:nvSpPr>
        <p:spPr>
          <a:xfrm>
            <a:off x="494400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加選</a:t>
            </a:r>
            <a:endParaRPr/>
          </a:p>
        </p:txBody>
      </p:sp>
      <p:sp>
        <p:nvSpPr>
          <p:cNvPr id="691" name="Google Shape;691;p31"/>
          <p:cNvSpPr txBox="1"/>
          <p:nvPr/>
        </p:nvSpPr>
        <p:spPr>
          <a:xfrm>
            <a:off x="494400" y="637975"/>
            <a:ext cx="64047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使用案例： 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加選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主要參與者：學生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簡述： 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允許學生使用選課系統增加一門課程到他們的學習計劃中。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基本流程：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選課系統顯示可用的課程選項。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學生選擇要加選的課程。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點選加選按鈕。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該節次沒有衝堂。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學分未達上限。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系統顯示加選成功信息。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學分數增加。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學生獲得加選成功的通知。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 txBox="1"/>
          <p:nvPr>
            <p:ph idx="4" type="title"/>
          </p:nvPr>
        </p:nvSpPr>
        <p:spPr>
          <a:xfrm>
            <a:off x="627525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加選</a:t>
            </a:r>
            <a:endParaRPr/>
          </a:p>
        </p:txBody>
      </p:sp>
      <p:sp>
        <p:nvSpPr>
          <p:cNvPr id="697" name="Google Shape;697;p32"/>
          <p:cNvSpPr txBox="1"/>
          <p:nvPr/>
        </p:nvSpPr>
        <p:spPr>
          <a:xfrm>
            <a:off x="525800" y="826000"/>
            <a:ext cx="8668200" cy="4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替代流程：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於</a:t>
            </a: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基本流程的第4步中，課程衝堂：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lphaL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學生加選時間重突課程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lphaL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系統顯示加選失敗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rabi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於基本流程的第5步中，學分達上限：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lphaL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學生加選一堂加入後會超修的課程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lphaL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系統顯示學分達上限。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AutoNum type="alphaLcPeriod"/>
            </a:pPr>
            <a:r>
              <a:rPr b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加選失敗</a:t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/>
          <p:nvPr>
            <p:ph idx="4" type="title"/>
          </p:nvPr>
        </p:nvSpPr>
        <p:spPr>
          <a:xfrm>
            <a:off x="494400" y="105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退</a:t>
            </a:r>
            <a:r>
              <a:rPr lang="en"/>
              <a:t>選</a:t>
            </a:r>
            <a:endParaRPr/>
          </a:p>
        </p:txBody>
      </p:sp>
      <p:sp>
        <p:nvSpPr>
          <p:cNvPr id="703" name="Google Shape;703;p33"/>
          <p:cNvSpPr txBox="1"/>
          <p:nvPr/>
        </p:nvSpPr>
        <p:spPr>
          <a:xfrm>
            <a:off x="494400" y="637975"/>
            <a:ext cx="64047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使用案例： 退選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主要參與者：學生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簡述： 允許學生使用選課系統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退選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一門已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修習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課程。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基本流程：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已選課程顯示已選的課程選項。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學生選擇要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退選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的課程。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點選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退選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按鈕。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學分未達0分。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系統顯示退選成功信息。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學分數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減少</a:t>
            </a: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學生獲得退選成功的通知。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