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72"/>
  </p:notesMasterIdLst>
  <p:handoutMasterIdLst>
    <p:handoutMasterId r:id="rId73"/>
  </p:handoutMasterIdLst>
  <p:sldIdLst>
    <p:sldId id="588" r:id="rId2"/>
    <p:sldId id="596" r:id="rId3"/>
    <p:sldId id="597" r:id="rId4"/>
    <p:sldId id="641" r:id="rId5"/>
    <p:sldId id="599" r:id="rId6"/>
    <p:sldId id="600" r:id="rId7"/>
    <p:sldId id="601" r:id="rId8"/>
    <p:sldId id="606" r:id="rId9"/>
    <p:sldId id="686" r:id="rId10"/>
    <p:sldId id="687" r:id="rId11"/>
    <p:sldId id="688" r:id="rId12"/>
    <p:sldId id="689" r:id="rId13"/>
    <p:sldId id="690" r:id="rId14"/>
    <p:sldId id="691" r:id="rId15"/>
    <p:sldId id="692" r:id="rId16"/>
    <p:sldId id="693" r:id="rId17"/>
    <p:sldId id="694" r:id="rId18"/>
    <p:sldId id="695" r:id="rId19"/>
    <p:sldId id="643" r:id="rId20"/>
    <p:sldId id="609" r:id="rId21"/>
    <p:sldId id="610" r:id="rId22"/>
    <p:sldId id="611" r:id="rId23"/>
    <p:sldId id="612" r:id="rId24"/>
    <p:sldId id="613" r:id="rId25"/>
    <p:sldId id="615" r:id="rId26"/>
    <p:sldId id="669" r:id="rId27"/>
    <p:sldId id="657" r:id="rId28"/>
    <p:sldId id="658" r:id="rId29"/>
    <p:sldId id="659" r:id="rId30"/>
    <p:sldId id="660" r:id="rId31"/>
    <p:sldId id="661" r:id="rId32"/>
    <p:sldId id="662" r:id="rId33"/>
    <p:sldId id="696" r:id="rId34"/>
    <p:sldId id="663" r:id="rId35"/>
    <p:sldId id="664" r:id="rId36"/>
    <p:sldId id="665" r:id="rId37"/>
    <p:sldId id="666" r:id="rId38"/>
    <p:sldId id="699" r:id="rId39"/>
    <p:sldId id="645" r:id="rId40"/>
    <p:sldId id="647" r:id="rId41"/>
    <p:sldId id="648" r:id="rId42"/>
    <p:sldId id="646" r:id="rId43"/>
    <p:sldId id="644" r:id="rId44"/>
    <p:sldId id="697" r:id="rId45"/>
    <p:sldId id="698" r:id="rId46"/>
    <p:sldId id="649" r:id="rId47"/>
    <p:sldId id="617" r:id="rId48"/>
    <p:sldId id="618" r:id="rId49"/>
    <p:sldId id="619" r:id="rId50"/>
    <p:sldId id="620" r:id="rId51"/>
    <p:sldId id="622" r:id="rId52"/>
    <p:sldId id="623" r:id="rId53"/>
    <p:sldId id="624" r:id="rId54"/>
    <p:sldId id="625" r:id="rId55"/>
    <p:sldId id="626" r:id="rId56"/>
    <p:sldId id="651" r:id="rId57"/>
    <p:sldId id="676" r:id="rId58"/>
    <p:sldId id="652" r:id="rId59"/>
    <p:sldId id="653" r:id="rId60"/>
    <p:sldId id="654" r:id="rId61"/>
    <p:sldId id="655" r:id="rId62"/>
    <p:sldId id="679" r:id="rId63"/>
    <p:sldId id="680" r:id="rId64"/>
    <p:sldId id="640" r:id="rId65"/>
    <p:sldId id="637" r:id="rId66"/>
    <p:sldId id="638" r:id="rId67"/>
    <p:sldId id="674" r:id="rId68"/>
    <p:sldId id="629" r:id="rId69"/>
    <p:sldId id="634" r:id="rId70"/>
    <p:sldId id="584" r:id="rId71"/>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92D050"/>
    <a:srgbClr val="CCFF33"/>
    <a:srgbClr val="99CC00"/>
    <a:srgbClr val="FF0000"/>
    <a:srgbClr val="0000FF"/>
    <a:srgbClr val="FFFF99"/>
    <a:srgbClr val="FF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4954" autoAdjust="0"/>
  </p:normalViewPr>
  <p:slideViewPr>
    <p:cSldViewPr>
      <p:cViewPr varScale="1">
        <p:scale>
          <a:sx n="44" d="100"/>
          <a:sy n="44" d="100"/>
        </p:scale>
        <p:origin x="1484" y="40"/>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3084DC-C15F-4053-B230-707F00CA14EA}"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2360A029-EA3D-4352-8F30-023C3C9213E4}">
      <dgm:prSet phldrT="[文本]"/>
      <dgm:spPr>
        <a:solidFill>
          <a:schemeClr val="accent3">
            <a:lumMod val="8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a:solidFill>
                <a:srgbClr val="FF0000"/>
              </a:solidFill>
            </a:rPr>
            <a:t>测试</a:t>
          </a:r>
          <a:endParaRPr lang="en-US" altLang="zh-CN" dirty="0">
            <a:solidFill>
              <a:srgbClr val="FF0000"/>
            </a:solidFill>
          </a:endParaRPr>
        </a:p>
        <a:p>
          <a:r>
            <a:rPr lang="zh-CN" altLang="en-US" dirty="0">
              <a:solidFill>
                <a:srgbClr val="FF0000"/>
              </a:solidFill>
            </a:rPr>
            <a:t>数据</a:t>
          </a:r>
        </a:p>
      </dgm:t>
    </dgm:pt>
    <dgm:pt modelId="{BB1E3014-04D5-489F-BB2B-F77150D9D0AA}" type="parTrans" cxnId="{7AA3E3D4-633C-4F40-839F-0FBA66038A0D}">
      <dgm:prSet/>
      <dgm:spPr/>
      <dgm:t>
        <a:bodyPr/>
        <a:lstStyle/>
        <a:p>
          <a:endParaRPr lang="zh-CN" altLang="en-US"/>
        </a:p>
      </dgm:t>
    </dgm:pt>
    <dgm:pt modelId="{864A3B09-68CC-47D2-B351-C513033169AF}" type="sibTrans" cxnId="{7AA3E3D4-633C-4F40-839F-0FBA66038A0D}">
      <dgm:prSet/>
      <dgm: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zh-CN" altLang="en-US"/>
        </a:p>
      </dgm:t>
    </dgm:pt>
    <dgm:pt modelId="{1334C703-924B-449A-88B2-8E5260C220F8}">
      <dgm:prSet phldrT="[文本]"/>
      <dgm:spPr>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a:solidFill>
                <a:srgbClr val="FF0000"/>
              </a:solidFill>
            </a:rPr>
            <a:t>对应预期结果</a:t>
          </a:r>
        </a:p>
      </dgm:t>
    </dgm:pt>
    <dgm:pt modelId="{C291A7C2-D950-4B08-BC92-3AB349CCE92C}" type="parTrans" cxnId="{FE6ABD71-71C9-4032-990B-D9514B7FD433}">
      <dgm:prSet/>
      <dgm:spPr/>
      <dgm:t>
        <a:bodyPr/>
        <a:lstStyle/>
        <a:p>
          <a:endParaRPr lang="zh-CN" altLang="en-US"/>
        </a:p>
      </dgm:t>
    </dgm:pt>
    <dgm:pt modelId="{2A2E48A7-605B-4325-81D5-E99AA14EAFAB}" type="sibTrans" cxnId="{FE6ABD71-71C9-4032-990B-D9514B7FD433}">
      <dgm:prSet/>
      <dgm: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zh-CN" altLang="en-US"/>
        </a:p>
      </dgm:t>
    </dgm:pt>
    <dgm:pt modelId="{03A2372E-FFD7-4158-A729-46C11D65FBCD}">
      <dgm:prSet phldrT="[文本]"/>
      <dgm:spPr>
        <a:solidFill>
          <a:schemeClr val="tx2">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a:solidFill>
                <a:srgbClr val="FF0000"/>
              </a:solidFill>
            </a:rPr>
            <a:t>测试用例</a:t>
          </a:r>
        </a:p>
      </dgm:t>
    </dgm:pt>
    <dgm:pt modelId="{B5589D86-6C7A-4A33-86BD-0866986011A8}" type="parTrans" cxnId="{A603AF45-512A-4976-92C6-A576D8FE4661}">
      <dgm:prSet/>
      <dgm:spPr/>
      <dgm:t>
        <a:bodyPr/>
        <a:lstStyle/>
        <a:p>
          <a:endParaRPr lang="zh-CN" altLang="en-US"/>
        </a:p>
      </dgm:t>
    </dgm:pt>
    <dgm:pt modelId="{48AB89D3-3458-4E18-ADC7-A74ABBE1BA3C}" type="sibTrans" cxnId="{A603AF45-512A-4976-92C6-A576D8FE4661}">
      <dgm:prSet/>
      <dgm:spPr/>
      <dgm:t>
        <a:bodyPr/>
        <a:lstStyle/>
        <a:p>
          <a:endParaRPr lang="zh-CN" altLang="en-US"/>
        </a:p>
      </dgm:t>
    </dgm:pt>
    <dgm:pt modelId="{159DEFA6-4C76-42B3-A1DD-14EBE93818A5}" type="pres">
      <dgm:prSet presAssocID="{C33084DC-C15F-4053-B230-707F00CA14EA}" presName="Name0" presStyleCnt="0">
        <dgm:presLayoutVars>
          <dgm:dir/>
          <dgm:resizeHandles val="exact"/>
        </dgm:presLayoutVars>
      </dgm:prSet>
      <dgm:spPr/>
    </dgm:pt>
    <dgm:pt modelId="{E01C02AE-DA7C-4F33-94F4-509ECFFD22C1}" type="pres">
      <dgm:prSet presAssocID="{C33084DC-C15F-4053-B230-707F00CA14EA}" presName="vNodes" presStyleCnt="0"/>
      <dgm:spPr/>
    </dgm:pt>
    <dgm:pt modelId="{61CAAF20-F57E-46BB-8960-471EAB89C9BA}" type="pres">
      <dgm:prSet presAssocID="{2360A029-EA3D-4352-8F30-023C3C9213E4}" presName="node" presStyleLbl="node1" presStyleIdx="0" presStyleCnt="3" custLinFactNeighborY="55306">
        <dgm:presLayoutVars>
          <dgm:bulletEnabled val="1"/>
        </dgm:presLayoutVars>
      </dgm:prSet>
      <dgm:spPr/>
    </dgm:pt>
    <dgm:pt modelId="{4560ADC5-16AD-4D16-9510-368699B3E0C2}" type="pres">
      <dgm:prSet presAssocID="{864A3B09-68CC-47D2-B351-C513033169AF}" presName="spacerT" presStyleCnt="0"/>
      <dgm:spPr/>
    </dgm:pt>
    <dgm:pt modelId="{69177A59-4BEB-44A9-AA89-A47F5DA93CFC}" type="pres">
      <dgm:prSet presAssocID="{864A3B09-68CC-47D2-B351-C513033169AF}" presName="sibTrans" presStyleLbl="sibTrans2D1" presStyleIdx="0" presStyleCnt="2"/>
      <dgm:spPr/>
    </dgm:pt>
    <dgm:pt modelId="{0572BFB9-40D4-43DB-A14B-151450909F8E}" type="pres">
      <dgm:prSet presAssocID="{864A3B09-68CC-47D2-B351-C513033169AF}" presName="spacerB" presStyleCnt="0"/>
      <dgm:spPr/>
    </dgm:pt>
    <dgm:pt modelId="{0B4828A7-F228-49D5-8785-8143300071D8}" type="pres">
      <dgm:prSet presAssocID="{1334C703-924B-449A-88B2-8E5260C220F8}" presName="node" presStyleLbl="node1" presStyleIdx="1" presStyleCnt="3" custLinFactNeighborY="55306">
        <dgm:presLayoutVars>
          <dgm:bulletEnabled val="1"/>
        </dgm:presLayoutVars>
      </dgm:prSet>
      <dgm:spPr/>
    </dgm:pt>
    <dgm:pt modelId="{F95F407A-0D41-4FC1-8E57-841F30DD1280}" type="pres">
      <dgm:prSet presAssocID="{C33084DC-C15F-4053-B230-707F00CA14EA}" presName="sibTransLast" presStyleLbl="sibTrans2D1" presStyleIdx="1" presStyleCnt="2"/>
      <dgm:spPr/>
    </dgm:pt>
    <dgm:pt modelId="{2A27609B-309D-40AB-9D42-6A3187666422}" type="pres">
      <dgm:prSet presAssocID="{C33084DC-C15F-4053-B230-707F00CA14EA}" presName="connectorText" presStyleLbl="sibTrans2D1" presStyleIdx="1" presStyleCnt="2"/>
      <dgm:spPr/>
    </dgm:pt>
    <dgm:pt modelId="{395D3572-9FC2-415A-8F00-079D591C713F}" type="pres">
      <dgm:prSet presAssocID="{C33084DC-C15F-4053-B230-707F00CA14EA}" presName="lastNode" presStyleLbl="node1" presStyleIdx="2" presStyleCnt="3">
        <dgm:presLayoutVars>
          <dgm:bulletEnabled val="1"/>
        </dgm:presLayoutVars>
      </dgm:prSet>
      <dgm:spPr/>
    </dgm:pt>
  </dgm:ptLst>
  <dgm:cxnLst>
    <dgm:cxn modelId="{DD0B5207-E0C0-471F-86F2-B0B27B11D101}" type="presOf" srcId="{864A3B09-68CC-47D2-B351-C513033169AF}" destId="{69177A59-4BEB-44A9-AA89-A47F5DA93CFC}" srcOrd="0" destOrd="0" presId="urn:microsoft.com/office/officeart/2005/8/layout/equation2"/>
    <dgm:cxn modelId="{ABB49D0A-7995-4CC8-BE4F-C8B9C68F3333}" type="presOf" srcId="{2A2E48A7-605B-4325-81D5-E99AA14EAFAB}" destId="{F95F407A-0D41-4FC1-8E57-841F30DD1280}" srcOrd="0" destOrd="0" presId="urn:microsoft.com/office/officeart/2005/8/layout/equation2"/>
    <dgm:cxn modelId="{4106CD11-FBC9-4142-8CBE-65B5959A19C4}" type="presOf" srcId="{2A2E48A7-605B-4325-81D5-E99AA14EAFAB}" destId="{2A27609B-309D-40AB-9D42-6A3187666422}" srcOrd="1" destOrd="0" presId="urn:microsoft.com/office/officeart/2005/8/layout/equation2"/>
    <dgm:cxn modelId="{A603AF45-512A-4976-92C6-A576D8FE4661}" srcId="{C33084DC-C15F-4053-B230-707F00CA14EA}" destId="{03A2372E-FFD7-4158-A729-46C11D65FBCD}" srcOrd="2" destOrd="0" parTransId="{B5589D86-6C7A-4A33-86BD-0866986011A8}" sibTransId="{48AB89D3-3458-4E18-ADC7-A74ABBE1BA3C}"/>
    <dgm:cxn modelId="{90FA7B51-969C-4B67-BB1F-20732D00BF58}" type="presOf" srcId="{1334C703-924B-449A-88B2-8E5260C220F8}" destId="{0B4828A7-F228-49D5-8785-8143300071D8}" srcOrd="0" destOrd="0" presId="urn:microsoft.com/office/officeart/2005/8/layout/equation2"/>
    <dgm:cxn modelId="{FE6ABD71-71C9-4032-990B-D9514B7FD433}" srcId="{C33084DC-C15F-4053-B230-707F00CA14EA}" destId="{1334C703-924B-449A-88B2-8E5260C220F8}" srcOrd="1" destOrd="0" parTransId="{C291A7C2-D950-4B08-BC92-3AB349CCE92C}" sibTransId="{2A2E48A7-605B-4325-81D5-E99AA14EAFAB}"/>
    <dgm:cxn modelId="{D10D847A-161C-4705-AC10-F579C8208AE0}" type="presOf" srcId="{2360A029-EA3D-4352-8F30-023C3C9213E4}" destId="{61CAAF20-F57E-46BB-8960-471EAB89C9BA}" srcOrd="0" destOrd="0" presId="urn:microsoft.com/office/officeart/2005/8/layout/equation2"/>
    <dgm:cxn modelId="{C98F97A7-D954-4508-A01D-E614E07C67A6}" type="presOf" srcId="{03A2372E-FFD7-4158-A729-46C11D65FBCD}" destId="{395D3572-9FC2-415A-8F00-079D591C713F}" srcOrd="0" destOrd="0" presId="urn:microsoft.com/office/officeart/2005/8/layout/equation2"/>
    <dgm:cxn modelId="{268431C7-0E28-4841-9C56-1E7B6E28CD66}" type="presOf" srcId="{C33084DC-C15F-4053-B230-707F00CA14EA}" destId="{159DEFA6-4C76-42B3-A1DD-14EBE93818A5}" srcOrd="0" destOrd="0" presId="urn:microsoft.com/office/officeart/2005/8/layout/equation2"/>
    <dgm:cxn modelId="{7AA3E3D4-633C-4F40-839F-0FBA66038A0D}" srcId="{C33084DC-C15F-4053-B230-707F00CA14EA}" destId="{2360A029-EA3D-4352-8F30-023C3C9213E4}" srcOrd="0" destOrd="0" parTransId="{BB1E3014-04D5-489F-BB2B-F77150D9D0AA}" sibTransId="{864A3B09-68CC-47D2-B351-C513033169AF}"/>
    <dgm:cxn modelId="{012DA665-6B46-4BA8-AC7D-85C6D870F8E8}" type="presParOf" srcId="{159DEFA6-4C76-42B3-A1DD-14EBE93818A5}" destId="{E01C02AE-DA7C-4F33-94F4-509ECFFD22C1}" srcOrd="0" destOrd="0" presId="urn:microsoft.com/office/officeart/2005/8/layout/equation2"/>
    <dgm:cxn modelId="{5A12FD4F-B066-4ECB-8A24-EBB2AB3F7D63}" type="presParOf" srcId="{E01C02AE-DA7C-4F33-94F4-509ECFFD22C1}" destId="{61CAAF20-F57E-46BB-8960-471EAB89C9BA}" srcOrd="0" destOrd="0" presId="urn:microsoft.com/office/officeart/2005/8/layout/equation2"/>
    <dgm:cxn modelId="{A5FE7EB9-AF92-4B3F-AE2E-438754CED709}" type="presParOf" srcId="{E01C02AE-DA7C-4F33-94F4-509ECFFD22C1}" destId="{4560ADC5-16AD-4D16-9510-368699B3E0C2}" srcOrd="1" destOrd="0" presId="urn:microsoft.com/office/officeart/2005/8/layout/equation2"/>
    <dgm:cxn modelId="{559D5B83-6FB5-440F-BB14-B0882108DD68}" type="presParOf" srcId="{E01C02AE-DA7C-4F33-94F4-509ECFFD22C1}" destId="{69177A59-4BEB-44A9-AA89-A47F5DA93CFC}" srcOrd="2" destOrd="0" presId="urn:microsoft.com/office/officeart/2005/8/layout/equation2"/>
    <dgm:cxn modelId="{17ABBB23-1D7C-4A38-AA96-6673197FBD64}" type="presParOf" srcId="{E01C02AE-DA7C-4F33-94F4-509ECFFD22C1}" destId="{0572BFB9-40D4-43DB-A14B-151450909F8E}" srcOrd="3" destOrd="0" presId="urn:microsoft.com/office/officeart/2005/8/layout/equation2"/>
    <dgm:cxn modelId="{BA48AEE6-AA7D-498D-9071-417EC24FB8E7}" type="presParOf" srcId="{E01C02AE-DA7C-4F33-94F4-509ECFFD22C1}" destId="{0B4828A7-F228-49D5-8785-8143300071D8}" srcOrd="4" destOrd="0" presId="urn:microsoft.com/office/officeart/2005/8/layout/equation2"/>
    <dgm:cxn modelId="{9121FB32-DCB5-447F-AB8A-6032D581BE02}" type="presParOf" srcId="{159DEFA6-4C76-42B3-A1DD-14EBE93818A5}" destId="{F95F407A-0D41-4FC1-8E57-841F30DD1280}" srcOrd="1" destOrd="0" presId="urn:microsoft.com/office/officeart/2005/8/layout/equation2"/>
    <dgm:cxn modelId="{0E1D049E-9CC1-4722-8A97-B97D44020D7D}" type="presParOf" srcId="{F95F407A-0D41-4FC1-8E57-841F30DD1280}" destId="{2A27609B-309D-40AB-9D42-6A3187666422}" srcOrd="0" destOrd="0" presId="urn:microsoft.com/office/officeart/2005/8/layout/equation2"/>
    <dgm:cxn modelId="{BFD5AFC9-45B1-4057-8034-CE6BE5F7F1D2}" type="presParOf" srcId="{159DEFA6-4C76-42B3-A1DD-14EBE93818A5}" destId="{395D3572-9FC2-415A-8F00-079D591C713F}"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3084DC-C15F-4053-B230-707F00CA14EA}"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2360A029-EA3D-4352-8F30-023C3C9213E4}">
      <dgm:prSet phldrT="[文本]"/>
      <dgm:spPr>
        <a:solidFill>
          <a:schemeClr val="accent3">
            <a:lumMod val="8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a:solidFill>
                <a:schemeClr val="bg1"/>
              </a:solidFill>
            </a:rPr>
            <a:t>合理的</a:t>
          </a:r>
          <a:endParaRPr lang="en-US" altLang="zh-CN" dirty="0">
            <a:solidFill>
              <a:schemeClr val="bg1"/>
            </a:solidFill>
          </a:endParaRPr>
        </a:p>
        <a:p>
          <a:r>
            <a:rPr lang="zh-CN" altLang="en-US" dirty="0">
              <a:solidFill>
                <a:schemeClr val="bg1"/>
              </a:solidFill>
            </a:rPr>
            <a:t>输入条件</a:t>
          </a:r>
        </a:p>
      </dgm:t>
    </dgm:pt>
    <dgm:pt modelId="{BB1E3014-04D5-489F-BB2B-F77150D9D0AA}" type="parTrans" cxnId="{7AA3E3D4-633C-4F40-839F-0FBA66038A0D}">
      <dgm:prSet/>
      <dgm:spPr/>
      <dgm:t>
        <a:bodyPr/>
        <a:lstStyle/>
        <a:p>
          <a:endParaRPr lang="zh-CN" altLang="en-US"/>
        </a:p>
      </dgm:t>
    </dgm:pt>
    <dgm:pt modelId="{864A3B09-68CC-47D2-B351-C513033169AF}" type="sibTrans" cxnId="{7AA3E3D4-633C-4F40-839F-0FBA66038A0D}">
      <dgm:prSet/>
      <dgm: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zh-CN" altLang="en-US"/>
        </a:p>
      </dgm:t>
    </dgm:pt>
    <dgm:pt modelId="{1334C703-924B-449A-88B2-8E5260C220F8}">
      <dgm:prSet phldrT="[文本]"/>
      <dgm:spPr>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a:solidFill>
                <a:schemeClr val="bg1"/>
              </a:solidFill>
            </a:rPr>
            <a:t>不合理的输入条件</a:t>
          </a:r>
        </a:p>
      </dgm:t>
    </dgm:pt>
    <dgm:pt modelId="{C291A7C2-D950-4B08-BC92-3AB349CCE92C}" type="parTrans" cxnId="{FE6ABD71-71C9-4032-990B-D9514B7FD433}">
      <dgm:prSet/>
      <dgm:spPr/>
      <dgm:t>
        <a:bodyPr/>
        <a:lstStyle/>
        <a:p>
          <a:endParaRPr lang="zh-CN" altLang="en-US"/>
        </a:p>
      </dgm:t>
    </dgm:pt>
    <dgm:pt modelId="{2A2E48A7-605B-4325-81D5-E99AA14EAFAB}" type="sibTrans" cxnId="{FE6ABD71-71C9-4032-990B-D9514B7FD433}">
      <dgm:prSet/>
      <dgm:spPr>
        <a:solidFill>
          <a:srgbClr val="FFC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zh-CN" altLang="en-US"/>
        </a:p>
      </dgm:t>
    </dgm:pt>
    <dgm:pt modelId="{03A2372E-FFD7-4158-A729-46C11D65FBCD}">
      <dgm:prSet phldrT="[文本]"/>
      <dgm:spPr>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zh-CN" altLang="en-US" dirty="0"/>
            <a:t>输入数据</a:t>
          </a:r>
        </a:p>
      </dgm:t>
    </dgm:pt>
    <dgm:pt modelId="{B5589D86-6C7A-4A33-86BD-0866986011A8}" type="parTrans" cxnId="{A603AF45-512A-4976-92C6-A576D8FE4661}">
      <dgm:prSet/>
      <dgm:spPr/>
      <dgm:t>
        <a:bodyPr/>
        <a:lstStyle/>
        <a:p>
          <a:endParaRPr lang="zh-CN" altLang="en-US"/>
        </a:p>
      </dgm:t>
    </dgm:pt>
    <dgm:pt modelId="{48AB89D3-3458-4E18-ADC7-A74ABBE1BA3C}" type="sibTrans" cxnId="{A603AF45-512A-4976-92C6-A576D8FE4661}">
      <dgm:prSet/>
      <dgm:spPr/>
      <dgm:t>
        <a:bodyPr/>
        <a:lstStyle/>
        <a:p>
          <a:endParaRPr lang="zh-CN" altLang="en-US"/>
        </a:p>
      </dgm:t>
    </dgm:pt>
    <dgm:pt modelId="{159DEFA6-4C76-42B3-A1DD-14EBE93818A5}" type="pres">
      <dgm:prSet presAssocID="{C33084DC-C15F-4053-B230-707F00CA14EA}" presName="Name0" presStyleCnt="0">
        <dgm:presLayoutVars>
          <dgm:dir/>
          <dgm:resizeHandles val="exact"/>
        </dgm:presLayoutVars>
      </dgm:prSet>
      <dgm:spPr/>
    </dgm:pt>
    <dgm:pt modelId="{E01C02AE-DA7C-4F33-94F4-509ECFFD22C1}" type="pres">
      <dgm:prSet presAssocID="{C33084DC-C15F-4053-B230-707F00CA14EA}" presName="vNodes" presStyleCnt="0"/>
      <dgm:spPr/>
    </dgm:pt>
    <dgm:pt modelId="{61CAAF20-F57E-46BB-8960-471EAB89C9BA}" type="pres">
      <dgm:prSet presAssocID="{2360A029-EA3D-4352-8F30-023C3C9213E4}" presName="node" presStyleLbl="node1" presStyleIdx="0" presStyleCnt="3" custLinFactNeighborY="55306">
        <dgm:presLayoutVars>
          <dgm:bulletEnabled val="1"/>
        </dgm:presLayoutVars>
      </dgm:prSet>
      <dgm:spPr/>
    </dgm:pt>
    <dgm:pt modelId="{4560ADC5-16AD-4D16-9510-368699B3E0C2}" type="pres">
      <dgm:prSet presAssocID="{864A3B09-68CC-47D2-B351-C513033169AF}" presName="spacerT" presStyleCnt="0"/>
      <dgm:spPr/>
    </dgm:pt>
    <dgm:pt modelId="{69177A59-4BEB-44A9-AA89-A47F5DA93CFC}" type="pres">
      <dgm:prSet presAssocID="{864A3B09-68CC-47D2-B351-C513033169AF}" presName="sibTrans" presStyleLbl="sibTrans2D1" presStyleIdx="0" presStyleCnt="2"/>
      <dgm:spPr/>
    </dgm:pt>
    <dgm:pt modelId="{0572BFB9-40D4-43DB-A14B-151450909F8E}" type="pres">
      <dgm:prSet presAssocID="{864A3B09-68CC-47D2-B351-C513033169AF}" presName="spacerB" presStyleCnt="0"/>
      <dgm:spPr/>
    </dgm:pt>
    <dgm:pt modelId="{0B4828A7-F228-49D5-8785-8143300071D8}" type="pres">
      <dgm:prSet presAssocID="{1334C703-924B-449A-88B2-8E5260C220F8}" presName="node" presStyleLbl="node1" presStyleIdx="1" presStyleCnt="3" custLinFactNeighborY="55306">
        <dgm:presLayoutVars>
          <dgm:bulletEnabled val="1"/>
        </dgm:presLayoutVars>
      </dgm:prSet>
      <dgm:spPr/>
    </dgm:pt>
    <dgm:pt modelId="{F95F407A-0D41-4FC1-8E57-841F30DD1280}" type="pres">
      <dgm:prSet presAssocID="{C33084DC-C15F-4053-B230-707F00CA14EA}" presName="sibTransLast" presStyleLbl="sibTrans2D1" presStyleIdx="1" presStyleCnt="2"/>
      <dgm:spPr/>
    </dgm:pt>
    <dgm:pt modelId="{2A27609B-309D-40AB-9D42-6A3187666422}" type="pres">
      <dgm:prSet presAssocID="{C33084DC-C15F-4053-B230-707F00CA14EA}" presName="connectorText" presStyleLbl="sibTrans2D1" presStyleIdx="1" presStyleCnt="2"/>
      <dgm:spPr/>
    </dgm:pt>
    <dgm:pt modelId="{395D3572-9FC2-415A-8F00-079D591C713F}" type="pres">
      <dgm:prSet presAssocID="{C33084DC-C15F-4053-B230-707F00CA14EA}" presName="lastNode" presStyleLbl="node1" presStyleIdx="2" presStyleCnt="3">
        <dgm:presLayoutVars>
          <dgm:bulletEnabled val="1"/>
        </dgm:presLayoutVars>
      </dgm:prSet>
      <dgm:spPr/>
    </dgm:pt>
  </dgm:ptLst>
  <dgm:cxnLst>
    <dgm:cxn modelId="{624FDE06-3675-4F1D-AB97-6FB68043130D}" type="presOf" srcId="{2A2E48A7-605B-4325-81D5-E99AA14EAFAB}" destId="{2A27609B-309D-40AB-9D42-6A3187666422}" srcOrd="1" destOrd="0" presId="urn:microsoft.com/office/officeart/2005/8/layout/equation2"/>
    <dgm:cxn modelId="{44900F12-7D93-435A-A545-2A118FFA0C75}" type="presOf" srcId="{03A2372E-FFD7-4158-A729-46C11D65FBCD}" destId="{395D3572-9FC2-415A-8F00-079D591C713F}" srcOrd="0" destOrd="0" presId="urn:microsoft.com/office/officeart/2005/8/layout/equation2"/>
    <dgm:cxn modelId="{F0E9FC5C-7828-4319-B507-93705D48D4C7}" type="presOf" srcId="{2360A029-EA3D-4352-8F30-023C3C9213E4}" destId="{61CAAF20-F57E-46BB-8960-471EAB89C9BA}" srcOrd="0" destOrd="0" presId="urn:microsoft.com/office/officeart/2005/8/layout/equation2"/>
    <dgm:cxn modelId="{A603AF45-512A-4976-92C6-A576D8FE4661}" srcId="{C33084DC-C15F-4053-B230-707F00CA14EA}" destId="{03A2372E-FFD7-4158-A729-46C11D65FBCD}" srcOrd="2" destOrd="0" parTransId="{B5589D86-6C7A-4A33-86BD-0866986011A8}" sibTransId="{48AB89D3-3458-4E18-ADC7-A74ABBE1BA3C}"/>
    <dgm:cxn modelId="{9A896547-F090-4C13-87B2-A67B46C9F95D}" type="presOf" srcId="{864A3B09-68CC-47D2-B351-C513033169AF}" destId="{69177A59-4BEB-44A9-AA89-A47F5DA93CFC}" srcOrd="0" destOrd="0" presId="urn:microsoft.com/office/officeart/2005/8/layout/equation2"/>
    <dgm:cxn modelId="{FE6ABD71-71C9-4032-990B-D9514B7FD433}" srcId="{C33084DC-C15F-4053-B230-707F00CA14EA}" destId="{1334C703-924B-449A-88B2-8E5260C220F8}" srcOrd="1" destOrd="0" parTransId="{C291A7C2-D950-4B08-BC92-3AB349CCE92C}" sibTransId="{2A2E48A7-605B-4325-81D5-E99AA14EAFAB}"/>
    <dgm:cxn modelId="{6DBDE583-7D42-44AE-BCDF-D4A18706BA4E}" type="presOf" srcId="{2A2E48A7-605B-4325-81D5-E99AA14EAFAB}" destId="{F95F407A-0D41-4FC1-8E57-841F30DD1280}" srcOrd="0" destOrd="0" presId="urn:microsoft.com/office/officeart/2005/8/layout/equation2"/>
    <dgm:cxn modelId="{4C219EB0-77F4-467F-B9B7-A7775A67A4DF}" type="presOf" srcId="{1334C703-924B-449A-88B2-8E5260C220F8}" destId="{0B4828A7-F228-49D5-8785-8143300071D8}" srcOrd="0" destOrd="0" presId="urn:microsoft.com/office/officeart/2005/8/layout/equation2"/>
    <dgm:cxn modelId="{7AA3E3D4-633C-4F40-839F-0FBA66038A0D}" srcId="{C33084DC-C15F-4053-B230-707F00CA14EA}" destId="{2360A029-EA3D-4352-8F30-023C3C9213E4}" srcOrd="0" destOrd="0" parTransId="{BB1E3014-04D5-489F-BB2B-F77150D9D0AA}" sibTransId="{864A3B09-68CC-47D2-B351-C513033169AF}"/>
    <dgm:cxn modelId="{46814EF0-288F-4A91-98D8-BB19CDA4D162}" type="presOf" srcId="{C33084DC-C15F-4053-B230-707F00CA14EA}" destId="{159DEFA6-4C76-42B3-A1DD-14EBE93818A5}" srcOrd="0" destOrd="0" presId="urn:microsoft.com/office/officeart/2005/8/layout/equation2"/>
    <dgm:cxn modelId="{3C594366-E926-480F-8F51-8DE968BF86A8}" type="presParOf" srcId="{159DEFA6-4C76-42B3-A1DD-14EBE93818A5}" destId="{E01C02AE-DA7C-4F33-94F4-509ECFFD22C1}" srcOrd="0" destOrd="0" presId="urn:microsoft.com/office/officeart/2005/8/layout/equation2"/>
    <dgm:cxn modelId="{6595CA70-8107-4FA0-AA37-0312A32E53E3}" type="presParOf" srcId="{E01C02AE-DA7C-4F33-94F4-509ECFFD22C1}" destId="{61CAAF20-F57E-46BB-8960-471EAB89C9BA}" srcOrd="0" destOrd="0" presId="urn:microsoft.com/office/officeart/2005/8/layout/equation2"/>
    <dgm:cxn modelId="{EBF8D089-F09D-4B32-808E-6C3A170241D9}" type="presParOf" srcId="{E01C02AE-DA7C-4F33-94F4-509ECFFD22C1}" destId="{4560ADC5-16AD-4D16-9510-368699B3E0C2}" srcOrd="1" destOrd="0" presId="urn:microsoft.com/office/officeart/2005/8/layout/equation2"/>
    <dgm:cxn modelId="{375E6B60-16ED-4CED-994E-9FF9CFDA16CD}" type="presParOf" srcId="{E01C02AE-DA7C-4F33-94F4-509ECFFD22C1}" destId="{69177A59-4BEB-44A9-AA89-A47F5DA93CFC}" srcOrd="2" destOrd="0" presId="urn:microsoft.com/office/officeart/2005/8/layout/equation2"/>
    <dgm:cxn modelId="{34C1F62C-0044-420E-9D97-819441CA6804}" type="presParOf" srcId="{E01C02AE-DA7C-4F33-94F4-509ECFFD22C1}" destId="{0572BFB9-40D4-43DB-A14B-151450909F8E}" srcOrd="3" destOrd="0" presId="urn:microsoft.com/office/officeart/2005/8/layout/equation2"/>
    <dgm:cxn modelId="{7BD829B7-63AB-4E6E-9139-54145B483514}" type="presParOf" srcId="{E01C02AE-DA7C-4F33-94F4-509ECFFD22C1}" destId="{0B4828A7-F228-49D5-8785-8143300071D8}" srcOrd="4" destOrd="0" presId="urn:microsoft.com/office/officeart/2005/8/layout/equation2"/>
    <dgm:cxn modelId="{FBEAB58C-6A46-4D11-B1A8-1E3E133B88EB}" type="presParOf" srcId="{159DEFA6-4C76-42B3-A1DD-14EBE93818A5}" destId="{F95F407A-0D41-4FC1-8E57-841F30DD1280}" srcOrd="1" destOrd="0" presId="urn:microsoft.com/office/officeart/2005/8/layout/equation2"/>
    <dgm:cxn modelId="{E5236BE5-4923-4C7E-A29D-A4D0435BDC5B}" type="presParOf" srcId="{F95F407A-0D41-4FC1-8E57-841F30DD1280}" destId="{2A27609B-309D-40AB-9D42-6A3187666422}" srcOrd="0" destOrd="0" presId="urn:microsoft.com/office/officeart/2005/8/layout/equation2"/>
    <dgm:cxn modelId="{C20D6F74-C6FB-4266-AA2C-A439CEAE1AE5}" type="presParOf" srcId="{159DEFA6-4C76-42B3-A1DD-14EBE93818A5}" destId="{395D3572-9FC2-415A-8F00-079D591C713F}"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AAF20-F57E-46BB-8960-471EAB89C9BA}">
      <dsp:nvSpPr>
        <dsp:cNvPr id="0" name=""/>
        <dsp:cNvSpPr/>
      </dsp:nvSpPr>
      <dsp:spPr>
        <a:xfrm>
          <a:off x="1134577" y="58354"/>
          <a:ext cx="1293519" cy="1293519"/>
        </a:xfrm>
        <a:prstGeom prst="ellipse">
          <a:avLst/>
        </a:prstGeom>
        <a:solidFill>
          <a:schemeClr val="accent3">
            <a:lumMod val="85000"/>
          </a:schemeClr>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solidFill>
                <a:srgbClr val="FF0000"/>
              </a:solidFill>
            </a:rPr>
            <a:t>测试</a:t>
          </a:r>
          <a:endParaRPr lang="en-US" altLang="zh-CN" sz="2200" kern="1200" dirty="0">
            <a:solidFill>
              <a:srgbClr val="FF0000"/>
            </a:solidFill>
          </a:endParaRPr>
        </a:p>
        <a:p>
          <a:pPr marL="0" lvl="0" indent="0" algn="ctr" defTabSz="977900">
            <a:lnSpc>
              <a:spcPct val="90000"/>
            </a:lnSpc>
            <a:spcBef>
              <a:spcPct val="0"/>
            </a:spcBef>
            <a:spcAft>
              <a:spcPct val="35000"/>
            </a:spcAft>
            <a:buNone/>
          </a:pPr>
          <a:r>
            <a:rPr lang="zh-CN" altLang="en-US" sz="2200" kern="1200" dirty="0">
              <a:solidFill>
                <a:srgbClr val="FF0000"/>
              </a:solidFill>
            </a:rPr>
            <a:t>数据</a:t>
          </a:r>
        </a:p>
      </dsp:txBody>
      <dsp:txXfrm>
        <a:off x="1324008" y="247785"/>
        <a:ext cx="914657" cy="914657"/>
      </dsp:txXfrm>
    </dsp:sp>
    <dsp:sp modelId="{69177A59-4BEB-44A9-AA89-A47F5DA93CFC}">
      <dsp:nvSpPr>
        <dsp:cNvPr id="0" name=""/>
        <dsp:cNvSpPr/>
      </dsp:nvSpPr>
      <dsp:spPr>
        <a:xfrm>
          <a:off x="1406216" y="1398817"/>
          <a:ext cx="750241" cy="750241"/>
        </a:xfrm>
        <a:prstGeom prst="mathPlus">
          <a:avLst/>
        </a:prstGeom>
        <a:solidFill>
          <a:srgbClr val="FFC00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1505660" y="1685709"/>
        <a:ext cx="551353" cy="176457"/>
      </dsp:txXfrm>
    </dsp:sp>
    <dsp:sp modelId="{0B4828A7-F228-49D5-8785-8143300071D8}">
      <dsp:nvSpPr>
        <dsp:cNvPr id="0" name=""/>
        <dsp:cNvSpPr/>
      </dsp:nvSpPr>
      <dsp:spPr>
        <a:xfrm>
          <a:off x="1134577" y="2254356"/>
          <a:ext cx="1293519" cy="1293519"/>
        </a:xfrm>
        <a:prstGeom prst="ellipse">
          <a:avLst/>
        </a:prstGeom>
        <a:solidFill>
          <a:schemeClr val="accent3">
            <a:lumMod val="75000"/>
          </a:schemeClr>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solidFill>
                <a:srgbClr val="FF0000"/>
              </a:solidFill>
            </a:rPr>
            <a:t>对应预期结果</a:t>
          </a:r>
        </a:p>
      </dsp:txBody>
      <dsp:txXfrm>
        <a:off x="1324008" y="2443787"/>
        <a:ext cx="914657" cy="914657"/>
      </dsp:txXfrm>
    </dsp:sp>
    <dsp:sp modelId="{F95F407A-0D41-4FC1-8E57-841F30DD1280}">
      <dsp:nvSpPr>
        <dsp:cNvPr id="0" name=""/>
        <dsp:cNvSpPr/>
      </dsp:nvSpPr>
      <dsp:spPr>
        <a:xfrm rot="21563076">
          <a:off x="2622131" y="1551279"/>
          <a:ext cx="411402" cy="481189"/>
        </a:xfrm>
        <a:prstGeom prst="rightArrow">
          <a:avLst>
            <a:gd name="adj1" fmla="val 60000"/>
            <a:gd name="adj2" fmla="val 50000"/>
          </a:avLst>
        </a:prstGeom>
        <a:solidFill>
          <a:srgbClr val="FFC00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2622135" y="1648180"/>
        <a:ext cx="287981" cy="288713"/>
      </dsp:txXfrm>
    </dsp:sp>
    <dsp:sp modelId="{395D3572-9FC2-415A-8F00-079D591C713F}">
      <dsp:nvSpPr>
        <dsp:cNvPr id="0" name=""/>
        <dsp:cNvSpPr/>
      </dsp:nvSpPr>
      <dsp:spPr>
        <a:xfrm>
          <a:off x="3204208" y="480418"/>
          <a:ext cx="2587038" cy="2587038"/>
        </a:xfrm>
        <a:prstGeom prst="ellipse">
          <a:avLst/>
        </a:prstGeom>
        <a:solidFill>
          <a:schemeClr val="tx2">
            <a:lumMod val="20000"/>
            <a:lumOff val="80000"/>
          </a:schemeClr>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2489200">
            <a:lnSpc>
              <a:spcPct val="90000"/>
            </a:lnSpc>
            <a:spcBef>
              <a:spcPct val="0"/>
            </a:spcBef>
            <a:spcAft>
              <a:spcPct val="35000"/>
            </a:spcAft>
            <a:buNone/>
          </a:pPr>
          <a:r>
            <a:rPr lang="zh-CN" altLang="en-US" sz="5600" kern="1200" dirty="0">
              <a:solidFill>
                <a:srgbClr val="FF0000"/>
              </a:solidFill>
            </a:rPr>
            <a:t>测试用例</a:t>
          </a:r>
        </a:p>
      </dsp:txBody>
      <dsp:txXfrm>
        <a:off x="3583071" y="859281"/>
        <a:ext cx="1829312" cy="18293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AAF20-F57E-46BB-8960-471EAB89C9BA}">
      <dsp:nvSpPr>
        <dsp:cNvPr id="0" name=""/>
        <dsp:cNvSpPr/>
      </dsp:nvSpPr>
      <dsp:spPr>
        <a:xfrm>
          <a:off x="1231569" y="64467"/>
          <a:ext cx="1392955" cy="1392955"/>
        </a:xfrm>
        <a:prstGeom prst="ellipse">
          <a:avLst/>
        </a:prstGeom>
        <a:solidFill>
          <a:schemeClr val="accent3">
            <a:lumMod val="85000"/>
          </a:schemeClr>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bg1"/>
              </a:solidFill>
            </a:rPr>
            <a:t>合理的</a:t>
          </a:r>
          <a:endParaRPr lang="en-US" altLang="zh-CN" sz="1800" kern="1200" dirty="0">
            <a:solidFill>
              <a:schemeClr val="bg1"/>
            </a:solidFill>
          </a:endParaRPr>
        </a:p>
        <a:p>
          <a:pPr marL="0" lvl="0" indent="0" algn="ctr" defTabSz="800100">
            <a:lnSpc>
              <a:spcPct val="90000"/>
            </a:lnSpc>
            <a:spcBef>
              <a:spcPct val="0"/>
            </a:spcBef>
            <a:spcAft>
              <a:spcPct val="35000"/>
            </a:spcAft>
            <a:buNone/>
          </a:pPr>
          <a:r>
            <a:rPr lang="zh-CN" altLang="en-US" sz="1800" kern="1200" dirty="0">
              <a:solidFill>
                <a:schemeClr val="bg1"/>
              </a:solidFill>
            </a:rPr>
            <a:t>输入条件</a:t>
          </a:r>
        </a:p>
      </dsp:txBody>
      <dsp:txXfrm>
        <a:off x="1435563" y="268461"/>
        <a:ext cx="984967" cy="984967"/>
      </dsp:txXfrm>
    </dsp:sp>
    <dsp:sp modelId="{69177A59-4BEB-44A9-AA89-A47F5DA93CFC}">
      <dsp:nvSpPr>
        <dsp:cNvPr id="0" name=""/>
        <dsp:cNvSpPr/>
      </dsp:nvSpPr>
      <dsp:spPr>
        <a:xfrm>
          <a:off x="1524089" y="1507974"/>
          <a:ext cx="807913" cy="807913"/>
        </a:xfrm>
        <a:prstGeom prst="mathPlus">
          <a:avLst/>
        </a:prstGeom>
        <a:solidFill>
          <a:srgbClr val="FFC00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1631178" y="1816920"/>
        <a:ext cx="593735" cy="190021"/>
      </dsp:txXfrm>
    </dsp:sp>
    <dsp:sp modelId="{0B4828A7-F228-49D5-8785-8143300071D8}">
      <dsp:nvSpPr>
        <dsp:cNvPr id="0" name=""/>
        <dsp:cNvSpPr/>
      </dsp:nvSpPr>
      <dsp:spPr>
        <a:xfrm>
          <a:off x="1231569" y="2430907"/>
          <a:ext cx="1392955" cy="1392955"/>
        </a:xfrm>
        <a:prstGeom prst="ellipse">
          <a:avLst/>
        </a:prstGeom>
        <a:solidFill>
          <a:schemeClr val="accent3">
            <a:lumMod val="75000"/>
          </a:schemeClr>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bg1"/>
              </a:solidFill>
            </a:rPr>
            <a:t>不合理的输入条件</a:t>
          </a:r>
        </a:p>
      </dsp:txBody>
      <dsp:txXfrm>
        <a:off x="1435563" y="2634901"/>
        <a:ext cx="984967" cy="984967"/>
      </dsp:txXfrm>
    </dsp:sp>
    <dsp:sp modelId="{F95F407A-0D41-4FC1-8E57-841F30DD1280}">
      <dsp:nvSpPr>
        <dsp:cNvPr id="0" name=""/>
        <dsp:cNvSpPr/>
      </dsp:nvSpPr>
      <dsp:spPr>
        <a:xfrm rot="21562120">
          <a:off x="2833475" y="1672657"/>
          <a:ext cx="443031" cy="518179"/>
        </a:xfrm>
        <a:prstGeom prst="rightArrow">
          <a:avLst>
            <a:gd name="adj1" fmla="val 60000"/>
            <a:gd name="adj2" fmla="val 50000"/>
          </a:avLst>
        </a:prstGeom>
        <a:solidFill>
          <a:srgbClr val="FFC000"/>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2833479" y="1777025"/>
        <a:ext cx="310122" cy="310907"/>
      </dsp:txXfrm>
    </dsp:sp>
    <dsp:sp modelId="{395D3572-9FC2-415A-8F00-079D591C713F}">
      <dsp:nvSpPr>
        <dsp:cNvPr id="0" name=""/>
        <dsp:cNvSpPr/>
      </dsp:nvSpPr>
      <dsp:spPr>
        <a:xfrm>
          <a:off x="3460297" y="518976"/>
          <a:ext cx="2785910" cy="2785910"/>
        </a:xfrm>
        <a:prstGeom prst="ellipse">
          <a:avLst/>
        </a:prstGeom>
        <a:solidFill>
          <a:srgbClr val="00B0F0"/>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77470" tIns="77470" rIns="77470" bIns="77470" numCol="1" spcCol="1270" anchor="ctr" anchorCtr="0">
          <a:noAutofit/>
        </a:bodyPr>
        <a:lstStyle/>
        <a:p>
          <a:pPr marL="0" lvl="0" indent="0" algn="ctr" defTabSz="2711450">
            <a:lnSpc>
              <a:spcPct val="90000"/>
            </a:lnSpc>
            <a:spcBef>
              <a:spcPct val="0"/>
            </a:spcBef>
            <a:spcAft>
              <a:spcPct val="35000"/>
            </a:spcAft>
            <a:buNone/>
          </a:pPr>
          <a:r>
            <a:rPr lang="zh-CN" altLang="en-US" sz="6100" kern="1200" dirty="0"/>
            <a:t>输入数据</a:t>
          </a:r>
        </a:p>
      </dsp:txBody>
      <dsp:txXfrm>
        <a:off x="3868284" y="926963"/>
        <a:ext cx="1969936" cy="1969936"/>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baike.baidu.com/item/%E5%9B%BE%E7%81%B5%E5%A5%96/324645"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Tree>
    <p:extLst>
      <p:ext uri="{BB962C8B-B14F-4D97-AF65-F5344CB8AC3E}">
        <p14:creationId xmlns:p14="http://schemas.microsoft.com/office/powerpoint/2010/main" val="3878519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13</a:t>
            </a:fld>
            <a:endParaRPr lang="en-US" altLang="zh-CN">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zh-CN" altLang="en-US" dirty="0"/>
              <a:t>测试该怎么执行呢，时间怎么安排呢？</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14</a:t>
            </a:fld>
            <a:endParaRPr lang="en-US" altLang="zh-CN">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zh-CN" altLang="en-US" dirty="0"/>
              <a:t>怎样理解呢  其实这条原则是最显而易见的原则 。。。但是也是最容易忽视的一条原则</a:t>
            </a:r>
            <a:endParaRPr lang="en-US" altLang="zh-CN" dirty="0"/>
          </a:p>
          <a:p>
            <a:pPr eaLnBrk="1" hangingPunct="1"/>
            <a:r>
              <a:rPr lang="zh-CN" altLang="en-US" dirty="0"/>
              <a:t>举例：软件学院网络课堂（在其他网站也是一样的</a:t>
            </a:r>
            <a:r>
              <a:rPr lang="en-US" altLang="zh-CN" dirty="0"/>
              <a:t>——</a:t>
            </a:r>
            <a:r>
              <a:rPr lang="zh-CN" altLang="en-US" dirty="0"/>
              <a:t>校内，一个网站上咱们能进行很多操作的时候）  可以上传头像</a:t>
            </a:r>
            <a:endParaRPr lang="en-US" altLang="zh-CN" dirty="0"/>
          </a:p>
          <a:p>
            <a:pPr eaLnBrk="1" hangingPunct="1"/>
            <a:r>
              <a:rPr lang="zh-CN" altLang="en-US" dirty="0"/>
              <a:t>京东修改密码，再登录</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15</a:t>
            </a:fld>
            <a:endParaRPr lang="en-US" altLang="zh-CN">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一般情况下，在分析、设计、实现阶段的复审和测试工作能够发现和避免</a:t>
            </a:r>
            <a:r>
              <a:rPr lang="en-US" altLang="zh-CN" dirty="0"/>
              <a:t>80%</a:t>
            </a:r>
            <a:r>
              <a:rPr lang="zh-CN" altLang="en-US" dirty="0"/>
              <a:t>的</a:t>
            </a:r>
            <a:r>
              <a:rPr lang="en-US" altLang="zh-CN" dirty="0"/>
              <a:t>Bug</a:t>
            </a:r>
            <a:r>
              <a:rPr lang="zh-CN" altLang="en-US" dirty="0"/>
              <a:t>，而系统测试又能找出其余</a:t>
            </a:r>
            <a:r>
              <a:rPr lang="en-US" altLang="zh-CN" dirty="0"/>
              <a:t>Bug</a:t>
            </a:r>
            <a:r>
              <a:rPr lang="zh-CN" altLang="en-US" dirty="0"/>
              <a:t>中的</a:t>
            </a:r>
            <a:r>
              <a:rPr lang="en-US" altLang="zh-CN" dirty="0"/>
              <a:t>80%</a:t>
            </a:r>
            <a:r>
              <a:rPr lang="zh-CN" altLang="en-US" dirty="0"/>
              <a:t>，最后的</a:t>
            </a:r>
            <a:r>
              <a:rPr lang="en-US" altLang="zh-CN" dirty="0"/>
              <a:t>5%</a:t>
            </a:r>
            <a:r>
              <a:rPr lang="zh-CN" altLang="en-US" dirty="0"/>
              <a:t>的</a:t>
            </a:r>
            <a:r>
              <a:rPr lang="en-US" altLang="zh-CN" dirty="0"/>
              <a:t>Bug</a:t>
            </a:r>
            <a:r>
              <a:rPr lang="zh-CN" altLang="en-US" dirty="0"/>
              <a:t>可能只有在用户的大范围、长时间。因为测试只能够保证尽可能多地发现错误，无法保证能够发现所有的错误。社会财富分配 </a:t>
            </a:r>
            <a:r>
              <a:rPr lang="en-US" altLang="zh-CN" dirty="0"/>
              <a:t>2 8</a:t>
            </a:r>
            <a:endParaRPr lang="zh-CN" altLang="en-US" dirty="0"/>
          </a:p>
          <a:p>
            <a:pPr eaLnBrk="1" hangingPunct="1"/>
            <a:r>
              <a:rPr lang="zh-CN" altLang="en-US" dirty="0"/>
              <a:t>鱼塘理论</a:t>
            </a:r>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16</a:t>
            </a:fld>
            <a:endParaRPr lang="en-US" altLang="zh-CN">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17</a:t>
            </a:fld>
            <a:endParaRPr lang="en-US" altLang="zh-CN">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zh-CN" altLang="en-US" dirty="0"/>
              <a:t>不充分，是对用户的不负责任</a:t>
            </a:r>
            <a:endParaRPr lang="en-US" altLang="zh-CN" dirty="0"/>
          </a:p>
          <a:p>
            <a:pPr eaLnBrk="1" hangingPunct="1"/>
            <a:r>
              <a:rPr lang="zh-CN" altLang="en-US" dirty="0"/>
              <a:t>太充分，是对公司不负责</a:t>
            </a:r>
            <a:endParaRPr lang="en-US" altLang="zh-CN" dirty="0"/>
          </a:p>
          <a:p>
            <a:r>
              <a:rPr lang="zh-CN" altLang="en-US" dirty="0"/>
              <a:t>　单纯从一个测试人员来看，仅根据他的采样是无法去判断到底还剩余多少</a:t>
            </a:r>
            <a:r>
              <a:rPr lang="en-US" altLang="zh-CN" dirty="0"/>
              <a:t>bug</a:t>
            </a:r>
            <a:r>
              <a:rPr lang="zh-CN" altLang="en-US" dirty="0"/>
              <a:t>的，要想比较好的估算</a:t>
            </a:r>
            <a:r>
              <a:rPr lang="en-US" altLang="zh-CN" dirty="0"/>
              <a:t>bug</a:t>
            </a:r>
            <a:r>
              <a:rPr lang="zh-CN" altLang="en-US" dirty="0"/>
              <a:t>的总数或者剩余的</a:t>
            </a:r>
            <a:r>
              <a:rPr lang="en-US" altLang="zh-CN" dirty="0"/>
              <a:t>bug</a:t>
            </a:r>
            <a:r>
              <a:rPr lang="zh-CN" altLang="en-US" dirty="0"/>
              <a:t>数，只能借助于多个测试人员的采样了。这里实际上就是常见的鱼塘法。</a:t>
            </a:r>
          </a:p>
          <a:p>
            <a:r>
              <a:rPr lang="zh-CN" altLang="en-US" dirty="0"/>
              <a:t>　 　鱼塘法是用来估算鱼塘中鱼的数量的：从鱼塘中捞上来比如</a:t>
            </a:r>
            <a:r>
              <a:rPr lang="en-US" altLang="zh-CN" dirty="0"/>
              <a:t>100</a:t>
            </a:r>
            <a:r>
              <a:rPr lang="zh-CN" altLang="en-US" dirty="0"/>
              <a:t>条鱼，为每条鱼都作上标记，表明这些鱼是曾经被捕捉过的，然后把这些鱼放回鱼塘中去，过一 段时间后（主要是想让被捕到的鱼尽量均匀的分布到鱼塘中去），再补</a:t>
            </a:r>
            <a:r>
              <a:rPr lang="en-US" altLang="zh-CN" dirty="0"/>
              <a:t>100</a:t>
            </a:r>
            <a:r>
              <a:rPr lang="zh-CN" altLang="en-US" dirty="0"/>
              <a:t>条上来，检查有多少条是标记的，比如是</a:t>
            </a:r>
            <a:r>
              <a:rPr lang="en-US" altLang="zh-CN" dirty="0"/>
              <a:t>50</a:t>
            </a:r>
            <a:r>
              <a:rPr lang="zh-CN" altLang="en-US" dirty="0"/>
              <a:t>条，那么就可以估算出鱼塘中的鱼的总数 为</a:t>
            </a:r>
            <a:r>
              <a:rPr lang="en-US" altLang="zh-CN" dirty="0"/>
              <a:t>100*100/50=200</a:t>
            </a:r>
            <a:r>
              <a:rPr lang="zh-CN" altLang="en-US" dirty="0"/>
              <a:t>条了。</a:t>
            </a:r>
          </a:p>
          <a:p>
            <a:r>
              <a:rPr lang="zh-CN" altLang="en-US" dirty="0"/>
              <a:t>　　这种思路也可以借鉴到</a:t>
            </a:r>
            <a:r>
              <a:rPr lang="en-US" altLang="zh-CN" dirty="0"/>
              <a:t>bug</a:t>
            </a:r>
            <a:r>
              <a:rPr lang="zh-CN" altLang="en-US" dirty="0"/>
              <a:t>的估算中来：让两个测试人员</a:t>
            </a:r>
            <a:r>
              <a:rPr lang="en-US" altLang="zh-CN" dirty="0"/>
              <a:t>A</a:t>
            </a:r>
            <a:r>
              <a:rPr lang="zh-CN" altLang="en-US" dirty="0"/>
              <a:t>和</a:t>
            </a:r>
            <a:r>
              <a:rPr lang="en-US" altLang="zh-CN" dirty="0"/>
              <a:t>B</a:t>
            </a:r>
            <a:r>
              <a:rPr lang="zh-CN" altLang="en-US" dirty="0"/>
              <a:t>同时独立对同一被测对象进行测试，自己使用自己的思路和方法。测试结束后，</a:t>
            </a:r>
            <a:r>
              <a:rPr lang="en-US" altLang="zh-CN" dirty="0"/>
              <a:t>A</a:t>
            </a:r>
            <a:r>
              <a:rPr lang="zh-CN" altLang="en-US" dirty="0"/>
              <a:t>发现了</a:t>
            </a:r>
            <a:r>
              <a:rPr lang="en-US" altLang="zh-CN" dirty="0"/>
              <a:t>m</a:t>
            </a:r>
            <a:r>
              <a:rPr lang="zh-CN" altLang="en-US" dirty="0"/>
              <a:t>个</a:t>
            </a:r>
            <a:r>
              <a:rPr lang="en-US" altLang="zh-CN" dirty="0"/>
              <a:t>bug</a:t>
            </a:r>
            <a:r>
              <a:rPr lang="zh-CN" altLang="en-US" dirty="0"/>
              <a:t>，而</a:t>
            </a:r>
            <a:r>
              <a:rPr lang="en-US" altLang="zh-CN" dirty="0"/>
              <a:t>B</a:t>
            </a:r>
            <a:r>
              <a:rPr lang="zh-CN" altLang="en-US" dirty="0"/>
              <a:t>发现了</a:t>
            </a:r>
            <a:r>
              <a:rPr lang="en-US" altLang="zh-CN" dirty="0"/>
              <a:t>n</a:t>
            </a:r>
            <a:r>
              <a:rPr lang="zh-CN" altLang="en-US" dirty="0"/>
              <a:t>个</a:t>
            </a:r>
            <a:r>
              <a:rPr lang="en-US" altLang="zh-CN" dirty="0"/>
              <a:t>bug</a:t>
            </a:r>
            <a:r>
              <a:rPr lang="zh-CN" altLang="en-US" dirty="0"/>
              <a:t>，两人相同的</a:t>
            </a:r>
            <a:r>
              <a:rPr lang="en-US" altLang="zh-CN" dirty="0"/>
              <a:t>bug</a:t>
            </a:r>
            <a:r>
              <a:rPr lang="zh-CN" altLang="en-US" dirty="0"/>
              <a:t>有</a:t>
            </a:r>
            <a:r>
              <a:rPr lang="en-US" altLang="zh-CN" dirty="0"/>
              <a:t>k</a:t>
            </a:r>
            <a:r>
              <a:rPr lang="zh-CN" altLang="en-US" dirty="0"/>
              <a:t>个，那么总的</a:t>
            </a:r>
            <a:r>
              <a:rPr lang="en-US" altLang="zh-CN" dirty="0"/>
              <a:t>bug</a:t>
            </a:r>
            <a:r>
              <a:rPr lang="zh-CN" altLang="en-US" dirty="0"/>
              <a:t>数就可以估算成</a:t>
            </a:r>
            <a:r>
              <a:rPr lang="en-US" altLang="zh-CN" dirty="0"/>
              <a:t>m*n/k</a:t>
            </a:r>
            <a:r>
              <a:rPr lang="zh-CN" altLang="en-US" dirty="0"/>
              <a:t>了。</a:t>
            </a:r>
          </a:p>
          <a:p>
            <a:r>
              <a:rPr lang="zh-CN" altLang="en-US" dirty="0"/>
              <a:t>　　当然这种思路有其前提条件：</a:t>
            </a:r>
          </a:p>
          <a:p>
            <a:r>
              <a:rPr lang="zh-CN" altLang="en-US" dirty="0"/>
              <a:t>　　</a:t>
            </a:r>
            <a:r>
              <a:rPr lang="en-US" altLang="zh-CN" dirty="0"/>
              <a:t>1</a:t>
            </a:r>
            <a:r>
              <a:rPr lang="zh-CN" altLang="en-US" dirty="0"/>
              <a:t>、采样要足够多，也就是说发现的</a:t>
            </a:r>
            <a:r>
              <a:rPr lang="en-US" altLang="zh-CN" dirty="0"/>
              <a:t>bug</a:t>
            </a:r>
            <a:r>
              <a:rPr lang="zh-CN" altLang="en-US" dirty="0"/>
              <a:t>数不能太少，要和总的</a:t>
            </a:r>
            <a:r>
              <a:rPr lang="en-US" altLang="zh-CN" dirty="0"/>
              <a:t>bug</a:t>
            </a:r>
            <a:r>
              <a:rPr lang="zh-CN" altLang="en-US" dirty="0"/>
              <a:t>数具有可比性，否则这种基于采样的思路就行不通了；</a:t>
            </a:r>
          </a:p>
          <a:p>
            <a:r>
              <a:rPr lang="zh-CN" altLang="en-US" dirty="0"/>
              <a:t>　　</a:t>
            </a:r>
            <a:r>
              <a:rPr lang="en-US" altLang="zh-CN" dirty="0"/>
              <a:t>2</a:t>
            </a:r>
            <a:r>
              <a:rPr lang="zh-CN" altLang="en-US" dirty="0"/>
              <a:t>、测试人员的水平要比较接近，不能相差太大，不然很容易出现，一个人发现的</a:t>
            </a:r>
            <a:r>
              <a:rPr lang="en-US" altLang="zh-CN" dirty="0"/>
              <a:t>bug</a:t>
            </a:r>
            <a:r>
              <a:rPr lang="zh-CN" altLang="en-US" dirty="0"/>
              <a:t>是另一个人的子集，那就没意思了；</a:t>
            </a:r>
          </a:p>
          <a:p>
            <a:r>
              <a:rPr lang="zh-CN" altLang="en-US" dirty="0"/>
              <a:t>　　</a:t>
            </a:r>
            <a:r>
              <a:rPr lang="en-US" altLang="zh-CN" dirty="0"/>
              <a:t>3</a:t>
            </a:r>
            <a:r>
              <a:rPr lang="zh-CN" altLang="en-US" dirty="0"/>
              <a:t>、针对的被测对象一定要完全相同，不能有</a:t>
            </a:r>
            <a:r>
              <a:rPr lang="en-US" altLang="zh-CN" dirty="0"/>
              <a:t>bug</a:t>
            </a:r>
            <a:r>
              <a:rPr lang="zh-CN" altLang="en-US" dirty="0"/>
              <a:t>修复的过程，否则两个人所针对的样本空间就不一样了，那样这种思路也就失效了。</a:t>
            </a:r>
          </a:p>
          <a:p>
            <a:r>
              <a:rPr lang="zh-CN" altLang="en-US" dirty="0"/>
              <a:t>　　在实际工作中想对所有的测试都进行这种成对的测试是不可能的，因此很多大的公司主要还是采用收集历史数据获得经验参数的方式来进行估算的，比如经过相当长时间数据的收集和整理，可以得到</a:t>
            </a:r>
            <a:r>
              <a:rPr lang="en-US" altLang="zh-CN" dirty="0"/>
              <a:t>bug</a:t>
            </a:r>
            <a:r>
              <a:rPr lang="zh-CN" altLang="en-US" dirty="0"/>
              <a:t>数</a:t>
            </a:r>
            <a:r>
              <a:rPr lang="en-US" altLang="zh-CN" dirty="0"/>
              <a:t>/KLOC</a:t>
            </a:r>
            <a:r>
              <a:rPr lang="zh-CN" altLang="en-US" dirty="0"/>
              <a:t>，这样要估算剩余的</a:t>
            </a:r>
            <a:r>
              <a:rPr lang="en-US" altLang="zh-CN" dirty="0"/>
              <a:t>bug</a:t>
            </a:r>
            <a:r>
              <a:rPr lang="zh-CN" altLang="en-US" dirty="0"/>
              <a:t>就比较简单了</a:t>
            </a:r>
          </a:p>
          <a:p>
            <a:pPr eaLnBrk="1" hangingPunct="1"/>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18</a:t>
            </a:fld>
            <a:endParaRPr lang="en-US" altLang="zh-CN">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zh-CN" altLang="en-US" dirty="0"/>
              <a:t>对于缺陷也是一样的  总用同样的用例进行缺陷的查找和验证 尤其在回归测试时  往往就会出现这样的问题 </a:t>
            </a:r>
            <a:endParaRPr lang="en-US" altLang="zh-CN" dirty="0"/>
          </a:p>
          <a:p>
            <a:pPr eaLnBrk="1" hangingPunct="1"/>
            <a:r>
              <a:rPr lang="zh-CN" altLang="en-US" dirty="0"/>
              <a:t>告诉大家一个小提示 走廊测试，交换测试</a:t>
            </a:r>
            <a:endParaRPr lang="en-US" altLang="zh-CN" dirty="0"/>
          </a:p>
          <a:p>
            <a:pPr eaLnBrk="1" hangingPunct="1"/>
            <a:r>
              <a:rPr lang="zh-CN" altLang="en-US" dirty="0"/>
              <a:t>封版</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分类要不要往前放？</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rgbClr val="FF0000"/>
                </a:solidFill>
              </a:rPr>
              <a:t>基本概念：测试用例、软件缺陷  、软件测试分类（黑白，动静，手工、自动，单元、集成等） 自动化测试</a:t>
            </a:r>
            <a:endParaRPr lang="en-US" altLang="zh-CN" dirty="0">
              <a:solidFill>
                <a:srgbClr val="FF0000"/>
              </a:solidFill>
            </a:endParaRPr>
          </a:p>
          <a:p>
            <a:endParaRPr lang="zh-CN" altLang="en-US" b="1" dirty="0"/>
          </a:p>
        </p:txBody>
      </p:sp>
    </p:spTree>
    <p:extLst>
      <p:ext uri="{BB962C8B-B14F-4D97-AF65-F5344CB8AC3E}">
        <p14:creationId xmlns:p14="http://schemas.microsoft.com/office/powerpoint/2010/main" val="3096127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第一个：大家都知道迪斯尼公司，对吧，迪斯尼公司是做什么的？电影，娱乐，服饰</a:t>
            </a:r>
            <a:r>
              <a:rPr lang="en-US" altLang="zh-CN" dirty="0"/>
              <a:t>……</a:t>
            </a:r>
            <a:r>
              <a:rPr lang="zh-CN" altLang="en-US" dirty="0"/>
              <a:t> </a:t>
            </a:r>
            <a:r>
              <a:rPr lang="en-US" altLang="zh-CN" dirty="0"/>
              <a:t>94</a:t>
            </a:r>
            <a:r>
              <a:rPr lang="zh-CN" altLang="en-US" dirty="0"/>
              <a:t>年的时候迪斯尼公司想做新的领域，儿童游戏软件，狮子王游戏，由于是迪斯尼公司第一次做游戏，所以在之前做了大量的宣传和促销，狮子王游戏光碟几乎成为那年圣诞节，家长送儿童的必送礼物。销售额非常可观，但是圣诞节的时候，灾难也来了，什么灾难？迪斯尼公司的客服人员几乎要被电话淹没了，因为光碟在普通用户的</a:t>
            </a:r>
            <a:r>
              <a:rPr lang="en-US" altLang="zh-CN" dirty="0"/>
              <a:t>PC</a:t>
            </a:r>
            <a:r>
              <a:rPr lang="zh-CN" altLang="en-US" dirty="0"/>
              <a:t>上都不能使用，孩子的哭闹，大人的抱怨，媒体的报道，给迪斯尼公司产生了非常大的负面影响。什么原因呢？因为迪斯尼公司开发人员使用的电脑不是普通大众使用的，软件只在他们自己电脑上运行的顺畅，其他大部分电脑不能运行，缺少兼容性测试，或者市场调查。</a:t>
            </a:r>
            <a:endParaRPr lang="en-US" altLang="zh-CN" dirty="0"/>
          </a:p>
          <a:p>
            <a:endParaRPr lang="en-US" altLang="zh-CN" dirty="0"/>
          </a:p>
          <a:p>
            <a:r>
              <a:rPr lang="zh-CN" altLang="en-US" dirty="0"/>
              <a:t>第二个案例：美国爱国者导弹系统，首次应用在海湾战争中，对抗伊拉克飞毛腿导弹立下了汗马功劳，但是在多哈战争中却失利了，击毙了</a:t>
            </a:r>
            <a:r>
              <a:rPr lang="en-US" altLang="zh-CN" dirty="0"/>
              <a:t>28</a:t>
            </a:r>
            <a:r>
              <a:rPr lang="zh-CN" altLang="en-US" dirty="0"/>
              <a:t>名美国士兵，什么原因？难道是神的安排？当然不是，分析发现原因在于一个软件缺陷，系统实战的一个很小的计时错误积累起来到</a:t>
            </a:r>
            <a:r>
              <a:rPr lang="en-US" altLang="zh-CN" dirty="0"/>
              <a:t>14</a:t>
            </a:r>
            <a:r>
              <a:rPr lang="zh-CN" altLang="en-US" dirty="0"/>
              <a:t>小时后，追踪不再准确，在多哈战争中，系统已经运行了</a:t>
            </a:r>
            <a:r>
              <a:rPr lang="en-US" altLang="zh-CN" dirty="0"/>
              <a:t>100</a:t>
            </a:r>
            <a:r>
              <a:rPr lang="zh-CN" altLang="en-US" dirty="0"/>
              <a:t>多个小时。</a:t>
            </a:r>
            <a:endParaRPr lang="en-US" altLang="zh-CN" dirty="0"/>
          </a:p>
          <a:p>
            <a:endParaRPr lang="en-US" altLang="zh-CN" dirty="0"/>
          </a:p>
          <a:p>
            <a:r>
              <a:rPr lang="zh-CN" altLang="en-US" dirty="0"/>
              <a:t>第三个案例：千年虫问题，</a:t>
            </a:r>
            <a:r>
              <a:rPr lang="en-US" altLang="zh-CN" dirty="0"/>
              <a:t>20</a:t>
            </a:r>
            <a:r>
              <a:rPr lang="zh-CN" altLang="en-US" dirty="0"/>
              <a:t>世纪</a:t>
            </a:r>
            <a:r>
              <a:rPr lang="en-US" altLang="zh-CN" dirty="0"/>
              <a:t>70</a:t>
            </a:r>
            <a:r>
              <a:rPr lang="zh-CN" altLang="en-US" dirty="0"/>
              <a:t>年代早期的某位程序员设计开发工资系统 ，当时计算机存储空间非常小，迫使他去压缩每一位存储空间，压缩到什么程度呢？</a:t>
            </a:r>
            <a:r>
              <a:rPr lang="en-US" altLang="zh-CN" dirty="0"/>
              <a:t>1974</a:t>
            </a:r>
            <a:r>
              <a:rPr lang="zh-CN" altLang="en-US" dirty="0"/>
              <a:t>，存成</a:t>
            </a:r>
            <a:r>
              <a:rPr lang="en-US" altLang="zh-CN" dirty="0"/>
              <a:t>74</a:t>
            </a:r>
            <a:r>
              <a:rPr lang="zh-CN" altLang="en-US" dirty="0"/>
              <a:t>，大家想想这样会不会有问题？当然会了，工资等于什么？时间减时间乘以时薪（或日薪），总之依赖于时间，他当时想到了到了</a:t>
            </a:r>
            <a:r>
              <a:rPr lang="en-US" altLang="zh-CN" dirty="0"/>
              <a:t>2000</a:t>
            </a:r>
            <a:r>
              <a:rPr lang="zh-CN" altLang="en-US" dirty="0"/>
              <a:t>年时会出问题，但是那是</a:t>
            </a:r>
            <a:r>
              <a:rPr lang="en-US" altLang="zh-CN" dirty="0"/>
              <a:t>25</a:t>
            </a:r>
            <a:r>
              <a:rPr lang="zh-CN" altLang="en-US" dirty="0"/>
              <a:t>年以后的事情，估计那时候都没人用了，或者升级了，先顾眼下的存储问题，所以，年份只存两位，但是没想到</a:t>
            </a:r>
            <a:r>
              <a:rPr lang="en-US" altLang="zh-CN" dirty="0"/>
              <a:t>2000</a:t>
            </a:r>
            <a:r>
              <a:rPr lang="zh-CN" altLang="en-US" dirty="0"/>
              <a:t>年时，这个系统还在有很多人用，并且，</a:t>
            </a:r>
            <a:r>
              <a:rPr lang="en-US" altLang="zh-CN" dirty="0"/>
              <a:t>Dave</a:t>
            </a:r>
            <a:r>
              <a:rPr lang="zh-CN" altLang="en-US" dirty="0"/>
              <a:t>已经退休了，之后的人也不知道他是这么存的，也没有做相应的修改，所以这个问题产生了，由</a:t>
            </a:r>
            <a:r>
              <a:rPr lang="zh-CN" altLang="en-US" baseline="0" dirty="0"/>
              <a:t> 这个问题带来的损失达到数亿美元，损失大不大？</a:t>
            </a:r>
            <a:endParaRPr lang="en-US" altLang="zh-CN" baseline="0" dirty="0"/>
          </a:p>
          <a:p>
            <a:endParaRPr lang="en-US" altLang="zh-CN" baseline="0" dirty="0"/>
          </a:p>
          <a:p>
            <a:r>
              <a:rPr lang="zh-CN" altLang="en-US" baseline="0" dirty="0"/>
              <a:t>第四个案例：</a:t>
            </a:r>
            <a:endParaRPr lang="en-US" altLang="zh-CN" baseline="0" dirty="0"/>
          </a:p>
          <a:p>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使用系统自带的计算器计算这个算式</a:t>
            </a:r>
            <a:r>
              <a:rPr lang="zh-CN" altLang="en-US" dirty="0">
                <a:solidFill>
                  <a:schemeClr val="tx1"/>
                </a:solidFill>
              </a:rPr>
              <a:t>（</a:t>
            </a:r>
            <a:r>
              <a:rPr lang="en-US" altLang="zh-CN" dirty="0">
                <a:solidFill>
                  <a:schemeClr val="tx1"/>
                </a:solidFill>
              </a:rPr>
              <a:t>4195835/3145727</a:t>
            </a:r>
            <a:r>
              <a:rPr lang="zh-CN" altLang="en-US" dirty="0">
                <a:solidFill>
                  <a:schemeClr val="tx1"/>
                </a:solidFill>
              </a:rPr>
              <a:t>）</a:t>
            </a:r>
            <a:r>
              <a:rPr lang="en-US" altLang="zh-CN" dirty="0">
                <a:solidFill>
                  <a:schemeClr val="tx1"/>
                </a:solidFill>
              </a:rPr>
              <a:t>*3145727-4195835</a:t>
            </a:r>
            <a:r>
              <a:rPr lang="zh-CN" altLang="en-US" dirty="0">
                <a:solidFill>
                  <a:schemeClr val="tx1"/>
                </a:solidFill>
              </a:rPr>
              <a:t>，口算下，得几。显然是 </a:t>
            </a:r>
            <a:r>
              <a:rPr lang="en-US" altLang="zh-CN" dirty="0">
                <a:solidFill>
                  <a:schemeClr val="tx1"/>
                </a:solidFill>
              </a:rPr>
              <a:t>0 </a:t>
            </a:r>
            <a:r>
              <a:rPr lang="zh-CN" altLang="en-US" dirty="0">
                <a:solidFill>
                  <a:schemeClr val="tx1"/>
                </a:solidFill>
              </a:rPr>
              <a:t>，而老式的英特尔奔腾处理器计算不等于</a:t>
            </a:r>
            <a:r>
              <a:rPr lang="en-US" altLang="zh-CN" dirty="0">
                <a:solidFill>
                  <a:schemeClr val="tx1"/>
                </a:solidFill>
              </a:rPr>
              <a:t>0</a:t>
            </a:r>
            <a:r>
              <a:rPr lang="zh-CN" altLang="en-US" dirty="0">
                <a:solidFill>
                  <a:schemeClr val="tx1"/>
                </a:solidFill>
              </a:rPr>
              <a:t>，这个问题当时被测试人员 测试出来了，但是英特尔公司的高层没有重视这个问题，他们当时想，只有很少的科研人员才会用到这种算法，所以没有去修改，造成英特尔公司</a:t>
            </a:r>
            <a:r>
              <a:rPr lang="en-US" altLang="zh-CN" dirty="0">
                <a:solidFill>
                  <a:schemeClr val="tx1"/>
                </a:solidFill>
              </a:rPr>
              <a:t>4</a:t>
            </a:r>
            <a:r>
              <a:rPr lang="zh-CN" altLang="en-US" dirty="0">
                <a:solidFill>
                  <a:schemeClr val="tx1"/>
                </a:solidFill>
              </a:rPr>
              <a:t>亿美元的损失和巨大的名誉损失。</a:t>
            </a:r>
            <a:endParaRPr lang="en-US" altLang="zh-CN"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第五个案例：</a:t>
            </a:r>
            <a:endParaRPr lang="en-US" altLang="zh-CN"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打开系统自带的记事本，写入写，保存关闭，再打开，可以看到什么？这是微软系统的错误。</a:t>
            </a:r>
            <a:endParaRPr lang="en-US" altLang="zh-CN"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类似于这样的错误，太多了，如前几年我们的</a:t>
            </a:r>
            <a:r>
              <a:rPr lang="en-US" altLang="zh-CN" dirty="0">
                <a:solidFill>
                  <a:schemeClr val="tx1"/>
                </a:solidFill>
              </a:rPr>
              <a:t>12306</a:t>
            </a:r>
            <a:r>
              <a:rPr lang="zh-CN" altLang="en-US" dirty="0">
                <a:solidFill>
                  <a:schemeClr val="tx1"/>
                </a:solidFill>
              </a:rPr>
              <a:t>铁路订票系统，</a:t>
            </a:r>
            <a:r>
              <a:rPr lang="en-US" altLang="zh-CN" dirty="0">
                <a:solidFill>
                  <a:schemeClr val="tx1"/>
                </a:solidFill>
              </a:rPr>
              <a:t>2008</a:t>
            </a:r>
            <a:r>
              <a:rPr lang="zh-CN" altLang="en-US" dirty="0">
                <a:solidFill>
                  <a:schemeClr val="tx1"/>
                </a:solidFill>
              </a:rPr>
              <a:t>年奥运会订票系统，</a:t>
            </a:r>
            <a:r>
              <a:rPr lang="en-US" altLang="zh-CN" dirty="0">
                <a:solidFill>
                  <a:schemeClr val="tx1"/>
                </a:solidFill>
              </a:rPr>
              <a:t>ATM</a:t>
            </a:r>
            <a:r>
              <a:rPr lang="zh-CN" altLang="en-US" dirty="0">
                <a:solidFill>
                  <a:schemeClr val="tx1"/>
                </a:solidFill>
              </a:rPr>
              <a:t>机多吐钱问题</a:t>
            </a:r>
            <a:r>
              <a:rPr lang="en-US" altLang="zh-CN" dirty="0">
                <a:solidFill>
                  <a:schemeClr val="tx1"/>
                </a:solidFill>
              </a:rPr>
              <a:t>……</a:t>
            </a:r>
            <a:r>
              <a:rPr lang="zh-CN" altLang="en-US" dirty="0">
                <a:solidFill>
                  <a:schemeClr val="tx1"/>
                </a:solidFill>
              </a:rPr>
              <a:t>你可能在想，这多吐钱的事，怎么没让我碰上，你别碰上，碰上是要惹牢狱之灾，没准还有生命危险。</a:t>
            </a:r>
            <a:endParaRPr lang="en-US" altLang="zh-CN"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所以，大家想想软件的质量重要不重要，非常重要，任何产品的质量的非常重要，软件产品更是。一个计算错误，没准能导致飞机失事，很有可能</a:t>
            </a:r>
            <a:r>
              <a:rPr lang="en-US" altLang="zh-CN" dirty="0">
                <a:solidFill>
                  <a:schemeClr val="tx1"/>
                </a:solidFill>
              </a:rPr>
              <a:t>……</a:t>
            </a:r>
            <a:r>
              <a:rPr lang="zh-CN" altLang="en-US" dirty="0">
                <a:solidFill>
                  <a:schemeClr val="tx1"/>
                </a:solidFill>
              </a:rPr>
              <a:t>，这个事情想想非常恐怖，所以，我们是做软件的，我们要做好软件产品的质量，从学习软件测试开始。</a:t>
            </a:r>
            <a:endParaRPr lang="en-US" altLang="zh-CN" dirty="0">
              <a:solidFill>
                <a:schemeClr val="tx1"/>
              </a:solidFill>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20</a:t>
            </a:fld>
            <a:endParaRPr lang="en-US" altLang="zh-CN"/>
          </a:p>
        </p:txBody>
      </p:sp>
    </p:spTree>
    <p:extLst>
      <p:ext uri="{BB962C8B-B14F-4D97-AF65-F5344CB8AC3E}">
        <p14:creationId xmlns:p14="http://schemas.microsoft.com/office/powerpoint/2010/main" val="468930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让美军引以为荣的</a:t>
            </a:r>
            <a:r>
              <a:rPr lang="en-US" altLang="zh-CN" sz="1200" b="0" i="0" kern="1200" dirty="0">
                <a:solidFill>
                  <a:schemeClr val="tx1"/>
                </a:solidFill>
                <a:effectLst/>
                <a:latin typeface="+mn-lt"/>
                <a:ea typeface="+mn-ea"/>
                <a:cs typeface="+mn-cs"/>
              </a:rPr>
              <a:t>F22</a:t>
            </a:r>
            <a:r>
              <a:rPr lang="zh-CN" altLang="en-US" sz="1200" b="0" i="0" kern="1200" dirty="0">
                <a:solidFill>
                  <a:schemeClr val="tx1"/>
                </a:solidFill>
                <a:effectLst/>
                <a:latin typeface="+mn-lt"/>
                <a:ea typeface="+mn-ea"/>
                <a:cs typeface="+mn-cs"/>
              </a:rPr>
              <a:t>，出现这样小儿科式的失误，表明美国人的高科技和</a:t>
            </a:r>
            <a:r>
              <a:rPr lang="en-US" altLang="zh-CN" sz="1200" b="0" i="0" kern="1200" dirty="0">
                <a:solidFill>
                  <a:schemeClr val="tx1"/>
                </a:solidFill>
                <a:effectLst/>
                <a:latin typeface="+mn-lt"/>
                <a:ea typeface="+mn-ea"/>
                <a:cs typeface="+mn-cs"/>
              </a:rPr>
              <a:t>F22</a:t>
            </a:r>
            <a:r>
              <a:rPr lang="zh-CN" altLang="en-US" sz="1200" b="0" i="0" kern="1200" dirty="0">
                <a:solidFill>
                  <a:schemeClr val="tx1"/>
                </a:solidFill>
                <a:effectLst/>
                <a:latin typeface="+mn-lt"/>
                <a:ea typeface="+mn-ea"/>
                <a:cs typeface="+mn-cs"/>
              </a:rPr>
              <a:t>优越的性能之中一定潜藏着人为或者人不为的隐患。这一事件，也应该给我国航空科研以深刻启示，技术上的创新和经验上的守旧同样重要，打造中国的空中猛禽，更应该精益求精才是。</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22</a:t>
            </a:fld>
            <a:endParaRPr lang="zh-CN" altLang="en-US"/>
          </a:p>
        </p:txBody>
      </p:sp>
    </p:spTree>
    <p:extLst>
      <p:ext uri="{BB962C8B-B14F-4D97-AF65-F5344CB8AC3E}">
        <p14:creationId xmlns:p14="http://schemas.microsoft.com/office/powerpoint/2010/main" val="2076336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23</a:t>
            </a:fld>
            <a:endParaRPr lang="en-US" altLang="zh-CN"/>
          </a:p>
        </p:txBody>
      </p:sp>
    </p:spTree>
    <p:extLst>
      <p:ext uri="{BB962C8B-B14F-4D97-AF65-F5344CB8AC3E}">
        <p14:creationId xmlns:p14="http://schemas.microsoft.com/office/powerpoint/2010/main" val="3034348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5</a:t>
            </a:fld>
            <a:endParaRPr lang="en-US" altLang="zh-CN"/>
          </a:p>
        </p:txBody>
      </p:sp>
    </p:spTree>
    <p:extLst>
      <p:ext uri="{BB962C8B-B14F-4D97-AF65-F5344CB8AC3E}">
        <p14:creationId xmlns:p14="http://schemas.microsoft.com/office/powerpoint/2010/main" val="38213411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Tree>
    <p:extLst>
      <p:ext uri="{BB962C8B-B14F-4D97-AF65-F5344CB8AC3E}">
        <p14:creationId xmlns:p14="http://schemas.microsoft.com/office/powerpoint/2010/main" val="332474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97043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潜意识里认为：测试的目的是确认软件能工作的</a:t>
            </a:r>
          </a:p>
        </p:txBody>
      </p:sp>
    </p:spTree>
    <p:extLst>
      <p:ext uri="{BB962C8B-B14F-4D97-AF65-F5344CB8AC3E}">
        <p14:creationId xmlns:p14="http://schemas.microsoft.com/office/powerpoint/2010/main" val="4102665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44584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28695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charset="0"/>
                <a:ea typeface="宋体" pitchFamily="2" charset="-122"/>
                <a:cs typeface="+mn-cs"/>
              </a:rPr>
              <a:t>ACM (Association for Computing Machinery ) </a:t>
            </a:r>
            <a:r>
              <a:rPr lang="zh-CN" altLang="en-US" sz="1200" b="0" i="0" kern="1200" dirty="0">
                <a:solidFill>
                  <a:schemeClr val="tx1"/>
                </a:solidFill>
                <a:effectLst/>
                <a:latin typeface="Arial" charset="0"/>
                <a:ea typeface="宋体" pitchFamily="2" charset="-122"/>
                <a:cs typeface="+mn-cs"/>
              </a:rPr>
              <a:t>中文：国际计算机学会。</a:t>
            </a:r>
            <a:r>
              <a:rPr lang="en-US" altLang="zh-CN" sz="1200" b="0" i="0" kern="1200" dirty="0">
                <a:solidFill>
                  <a:schemeClr val="tx1"/>
                </a:solidFill>
                <a:effectLst/>
                <a:latin typeface="Arial" charset="0"/>
                <a:ea typeface="宋体" pitchFamily="2" charset="-122"/>
                <a:cs typeface="+mn-cs"/>
              </a:rPr>
              <a:t>ACM</a:t>
            </a:r>
            <a:r>
              <a:rPr lang="zh-CN" altLang="en-US" sz="1200" b="0" i="0" kern="1200" dirty="0">
                <a:solidFill>
                  <a:schemeClr val="tx1"/>
                </a:solidFill>
                <a:effectLst/>
                <a:latin typeface="Arial" charset="0"/>
                <a:ea typeface="宋体" pitchFamily="2" charset="-122"/>
                <a:cs typeface="+mn-cs"/>
              </a:rPr>
              <a:t>是一个世界性的计算机从业员专业组织，创立于</a:t>
            </a:r>
            <a:r>
              <a:rPr lang="en-US" altLang="zh-CN" sz="1200" b="0" i="0" kern="1200" dirty="0">
                <a:solidFill>
                  <a:schemeClr val="tx1"/>
                </a:solidFill>
                <a:effectLst/>
                <a:latin typeface="Arial" charset="0"/>
                <a:ea typeface="宋体" pitchFamily="2" charset="-122"/>
                <a:cs typeface="+mn-cs"/>
              </a:rPr>
              <a:t>1947</a:t>
            </a:r>
            <a:r>
              <a:rPr lang="zh-CN" altLang="en-US" sz="1200" b="0" i="0" kern="1200" dirty="0">
                <a:solidFill>
                  <a:schemeClr val="tx1"/>
                </a:solidFill>
                <a:effectLst/>
                <a:latin typeface="Arial" charset="0"/>
                <a:ea typeface="宋体" pitchFamily="2" charset="-122"/>
                <a:cs typeface="+mn-cs"/>
              </a:rPr>
              <a:t>年，是世界上第一个科学性及教育性计算机学会，目前在全世界</a:t>
            </a:r>
            <a:r>
              <a:rPr lang="en-US" altLang="zh-CN" sz="1200" b="0" i="0" kern="1200" dirty="0">
                <a:solidFill>
                  <a:schemeClr val="tx1"/>
                </a:solidFill>
                <a:effectLst/>
                <a:latin typeface="Arial" charset="0"/>
                <a:ea typeface="宋体" pitchFamily="2" charset="-122"/>
                <a:cs typeface="+mn-cs"/>
              </a:rPr>
              <a:t>130</a:t>
            </a:r>
            <a:r>
              <a:rPr lang="zh-CN" altLang="en-US" sz="1200" b="0" i="0" kern="1200" dirty="0">
                <a:solidFill>
                  <a:schemeClr val="tx1"/>
                </a:solidFill>
                <a:effectLst/>
                <a:latin typeface="Arial" charset="0"/>
                <a:ea typeface="宋体" pitchFamily="2" charset="-122"/>
                <a:cs typeface="+mn-cs"/>
              </a:rPr>
              <a:t>多个国家和地区拥有超过</a:t>
            </a:r>
            <a:r>
              <a:rPr lang="en-US" altLang="zh-CN" sz="1200" b="0" i="0" kern="1200" dirty="0">
                <a:solidFill>
                  <a:schemeClr val="tx1"/>
                </a:solidFill>
                <a:effectLst/>
                <a:latin typeface="Arial" charset="0"/>
                <a:ea typeface="宋体" pitchFamily="2" charset="-122"/>
                <a:cs typeface="+mn-cs"/>
              </a:rPr>
              <a:t>10</a:t>
            </a:r>
            <a:r>
              <a:rPr lang="zh-CN" altLang="en-US" sz="1200" b="0" i="0" kern="1200" dirty="0">
                <a:solidFill>
                  <a:schemeClr val="tx1"/>
                </a:solidFill>
                <a:effectLst/>
                <a:latin typeface="Arial" charset="0"/>
                <a:ea typeface="宋体" pitchFamily="2" charset="-122"/>
                <a:cs typeface="+mn-cs"/>
              </a:rPr>
              <a:t>万名的会员。</a:t>
            </a:r>
            <a:r>
              <a:rPr lang="en-US" altLang="zh-CN" sz="1200" b="0" i="0" kern="1200" dirty="0">
                <a:solidFill>
                  <a:schemeClr val="tx1"/>
                </a:solidFill>
                <a:effectLst/>
                <a:latin typeface="Arial" charset="0"/>
                <a:ea typeface="宋体" pitchFamily="2" charset="-122"/>
                <a:cs typeface="+mn-cs"/>
              </a:rPr>
              <a:t>ACM</a:t>
            </a:r>
            <a:r>
              <a:rPr lang="zh-CN" altLang="en-US" sz="1200" b="0" i="0" kern="1200" dirty="0">
                <a:solidFill>
                  <a:schemeClr val="tx1"/>
                </a:solidFill>
                <a:effectLst/>
                <a:latin typeface="Arial" charset="0"/>
                <a:ea typeface="宋体" pitchFamily="2" charset="-122"/>
                <a:cs typeface="+mn-cs"/>
              </a:rPr>
              <a:t>是全世界计算机领域影响力最大的专业学术组织。</a:t>
            </a:r>
            <a:r>
              <a:rPr lang="en-US" altLang="zh-CN" sz="1200" b="0" i="0" kern="1200" dirty="0">
                <a:solidFill>
                  <a:schemeClr val="tx1"/>
                </a:solidFill>
                <a:effectLst/>
                <a:latin typeface="Arial" charset="0"/>
                <a:ea typeface="宋体" pitchFamily="2" charset="-122"/>
                <a:cs typeface="+mn-cs"/>
              </a:rPr>
              <a:t>ACM</a:t>
            </a:r>
            <a:r>
              <a:rPr lang="zh-CN" altLang="en-US" sz="1200" b="0" i="0" kern="1200" dirty="0">
                <a:solidFill>
                  <a:schemeClr val="tx1"/>
                </a:solidFill>
                <a:effectLst/>
                <a:latin typeface="Arial" charset="0"/>
                <a:ea typeface="宋体" pitchFamily="2" charset="-122"/>
                <a:cs typeface="+mn-cs"/>
              </a:rPr>
              <a:t>所评选的</a:t>
            </a:r>
            <a:r>
              <a:rPr lang="zh-CN" altLang="en-US" sz="1200" b="0" i="0" u="none" strike="noStrike" kern="1200" dirty="0">
                <a:solidFill>
                  <a:schemeClr val="tx1"/>
                </a:solidFill>
                <a:effectLst/>
                <a:latin typeface="Arial" charset="0"/>
                <a:ea typeface="宋体" pitchFamily="2" charset="-122"/>
                <a:cs typeface="+mn-cs"/>
                <a:hlinkClick r:id="rId3"/>
              </a:rPr>
              <a:t>图灵奖</a:t>
            </a:r>
            <a:r>
              <a:rPr lang="zh-CN" altLang="en-US" sz="1200" b="0" i="0" kern="1200" dirty="0">
                <a:solidFill>
                  <a:schemeClr val="tx1"/>
                </a:solidFill>
                <a:effectLst/>
                <a:latin typeface="Arial" charset="0"/>
                <a:ea typeface="宋体" pitchFamily="2" charset="-122"/>
                <a:cs typeface="+mn-cs"/>
              </a:rPr>
              <a:t>（</a:t>
            </a:r>
            <a:r>
              <a:rPr lang="en-US" altLang="zh-CN" sz="1200" b="0" i="0" kern="1200" dirty="0">
                <a:solidFill>
                  <a:schemeClr val="tx1"/>
                </a:solidFill>
                <a:effectLst/>
                <a:latin typeface="Arial" charset="0"/>
                <a:ea typeface="宋体" pitchFamily="2" charset="-122"/>
                <a:cs typeface="+mn-cs"/>
              </a:rPr>
              <a:t>A.M. Turing Award</a:t>
            </a:r>
            <a:r>
              <a:rPr lang="zh-CN" altLang="en-US" sz="1200" b="0" i="0" kern="1200" dirty="0">
                <a:solidFill>
                  <a:schemeClr val="tx1"/>
                </a:solidFill>
                <a:effectLst/>
                <a:latin typeface="Arial" charset="0"/>
                <a:ea typeface="宋体" pitchFamily="2" charset="-122"/>
                <a:cs typeface="+mn-cs"/>
              </a:rPr>
              <a:t>）被公认为世界计算机领域的诺贝尔奖。现任主席为</a:t>
            </a:r>
            <a:r>
              <a:rPr lang="en-US" altLang="zh-CN" sz="1200" b="0" i="0" kern="1200" dirty="0">
                <a:solidFill>
                  <a:schemeClr val="tx1"/>
                </a:solidFill>
                <a:effectLst/>
                <a:latin typeface="Arial" charset="0"/>
                <a:ea typeface="宋体" pitchFamily="2" charset="-122"/>
                <a:cs typeface="+mn-cs"/>
              </a:rPr>
              <a:t>Vicki L. Hanson</a:t>
            </a:r>
            <a:r>
              <a:rPr lang="zh-CN" altLang="en-US" sz="1200" b="0" i="0" kern="1200" dirty="0">
                <a:solidFill>
                  <a:schemeClr val="tx1"/>
                </a:solidFill>
                <a:effectLst/>
                <a:latin typeface="Arial" charset="0"/>
                <a:ea typeface="宋体" pitchFamily="2" charset="-122"/>
                <a:cs typeface="+mn-cs"/>
              </a:rPr>
              <a:t>教授。</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31</a:t>
            </a:fld>
            <a:endParaRPr lang="en-US" altLang="zh-CN"/>
          </a:p>
        </p:txBody>
      </p:sp>
    </p:spTree>
    <p:extLst>
      <p:ext uri="{BB962C8B-B14F-4D97-AF65-F5344CB8AC3E}">
        <p14:creationId xmlns:p14="http://schemas.microsoft.com/office/powerpoint/2010/main" val="2783207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182981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文思海辉    </a:t>
            </a:r>
            <a:endParaRPr lang="en-US" altLang="zh-CN" dirty="0"/>
          </a:p>
          <a:p>
            <a:r>
              <a:rPr lang="zh-CN" altLang="en-US" dirty="0"/>
              <a:t>软通动力</a:t>
            </a:r>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37</a:t>
            </a:fld>
            <a:endParaRPr lang="en-US" altLang="zh-CN"/>
          </a:p>
        </p:txBody>
      </p:sp>
    </p:spTree>
    <p:extLst>
      <p:ext uri="{BB962C8B-B14F-4D97-AF65-F5344CB8AC3E}">
        <p14:creationId xmlns:p14="http://schemas.microsoft.com/office/powerpoint/2010/main" val="29888348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574953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Tree>
    <p:extLst>
      <p:ext uri="{BB962C8B-B14F-4D97-AF65-F5344CB8AC3E}">
        <p14:creationId xmlns:p14="http://schemas.microsoft.com/office/powerpoint/2010/main" val="2984153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让学生找</a:t>
            </a:r>
            <a:r>
              <a:rPr lang="en-US" altLang="zh-CN" dirty="0"/>
              <a:t>bug</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6</a:t>
            </a:fld>
            <a:endParaRPr lang="en-US" altLang="zh-CN"/>
          </a:p>
        </p:txBody>
      </p:sp>
    </p:spTree>
    <p:extLst>
      <p:ext uri="{BB962C8B-B14F-4D97-AF65-F5344CB8AC3E}">
        <p14:creationId xmlns:p14="http://schemas.microsoft.com/office/powerpoint/2010/main" val="15215211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Tree>
    <p:extLst>
      <p:ext uri="{BB962C8B-B14F-4D97-AF65-F5344CB8AC3E}">
        <p14:creationId xmlns:p14="http://schemas.microsoft.com/office/powerpoint/2010/main" val="3670554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63701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843765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边界测试：例子</a:t>
            </a:r>
            <a:r>
              <a:rPr lang="zh-CN" altLang="en-US" baseline="0" dirty="0"/>
              <a:t> </a:t>
            </a:r>
            <a:r>
              <a:rPr lang="en-US" altLang="zh-CN" baseline="0" dirty="0"/>
              <a:t>10</a:t>
            </a:r>
            <a:r>
              <a:rPr lang="zh-CN" altLang="en-US" baseline="0" dirty="0"/>
              <a:t>个</a:t>
            </a:r>
            <a:r>
              <a:rPr lang="en-US" altLang="zh-CN" baseline="0" dirty="0"/>
              <a:t>9</a:t>
            </a:r>
            <a:r>
              <a:rPr lang="zh-CN" altLang="en-US" baseline="0" dirty="0"/>
              <a:t>，</a:t>
            </a:r>
            <a:r>
              <a:rPr lang="en-US" altLang="zh-CN" baseline="0" dirty="0"/>
              <a:t>9</a:t>
            </a:r>
            <a:r>
              <a:rPr lang="zh-CN" altLang="en-US" baseline="0" dirty="0"/>
              <a:t>个</a:t>
            </a:r>
            <a:r>
              <a:rPr lang="en-US" altLang="zh-CN" baseline="0" dirty="0"/>
              <a:t>9 </a:t>
            </a:r>
            <a:r>
              <a:rPr lang="zh-CN" altLang="en-US" baseline="0" dirty="0"/>
              <a:t>二分查找</a:t>
            </a:r>
            <a:endParaRPr lang="zh-CN" altLang="en-US" dirty="0"/>
          </a:p>
        </p:txBody>
      </p:sp>
    </p:spTree>
    <p:extLst>
      <p:ext uri="{BB962C8B-B14F-4D97-AF65-F5344CB8AC3E}">
        <p14:creationId xmlns:p14="http://schemas.microsoft.com/office/powerpoint/2010/main" val="34958457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997071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0674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096493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873660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1901</a:t>
            </a:r>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52</a:t>
            </a:fld>
            <a:endParaRPr lang="en-US" altLang="zh-CN"/>
          </a:p>
        </p:txBody>
      </p:sp>
    </p:spTree>
    <p:extLst>
      <p:ext uri="{BB962C8B-B14F-4D97-AF65-F5344CB8AC3E}">
        <p14:creationId xmlns:p14="http://schemas.microsoft.com/office/powerpoint/2010/main" val="10688749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0589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打开</a:t>
            </a:r>
            <a:r>
              <a:rPr lang="en-US" altLang="zh-CN" dirty="0"/>
              <a:t>SRS</a:t>
            </a:r>
            <a:r>
              <a:rPr lang="zh-CN" altLang="en-US" dirty="0"/>
              <a:t>，展示</a:t>
            </a:r>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7</a:t>
            </a:fld>
            <a:endParaRPr lang="en-US" altLang="zh-CN"/>
          </a:p>
        </p:txBody>
      </p:sp>
    </p:spTree>
    <p:extLst>
      <p:ext uri="{BB962C8B-B14F-4D97-AF65-F5344CB8AC3E}">
        <p14:creationId xmlns:p14="http://schemas.microsoft.com/office/powerpoint/2010/main" val="17653061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黑盒测试也称功能测试，它是通过测试来检测每个功能是否都能正常使用。在测试中，把程序看作一个不能打开的黑盒子，在完全不考虑程序内部结构和内部特性的情况下，在程序接口进行测试，它只检查程序功能是否按照需求规格说明书的规定正常使用，程序是否能适当地接收输入数据而产生正确的输出信息。黑盒测试着眼于程序外部结构，不考虑内部逻辑结构，主要针对软件界面和软件功能进行测试。</a:t>
            </a:r>
          </a:p>
        </p:txBody>
      </p:sp>
    </p:spTree>
    <p:extLst>
      <p:ext uri="{BB962C8B-B14F-4D97-AF65-F5344CB8AC3E}">
        <p14:creationId xmlns:p14="http://schemas.microsoft.com/office/powerpoint/2010/main" val="5238395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自动化测试分层</a:t>
            </a:r>
          </a:p>
        </p:txBody>
      </p:sp>
    </p:spTree>
    <p:extLst>
      <p:ext uri="{BB962C8B-B14F-4D97-AF65-F5344CB8AC3E}">
        <p14:creationId xmlns:p14="http://schemas.microsoft.com/office/powerpoint/2010/main" val="40123265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eaLnBrk="1" hangingPunct="1">
              <a:spcBef>
                <a:spcPts val="0"/>
              </a:spcBef>
            </a:pPr>
            <a:endParaRPr lang="en-US" altLang="zh-CN" sz="2400" b="1" dirty="0">
              <a:latin typeface="楷体" panose="02010609060101010101" pitchFamily="49" charset="-122"/>
            </a:endParaRPr>
          </a:p>
        </p:txBody>
      </p:sp>
    </p:spTree>
    <p:extLst>
      <p:ext uri="{BB962C8B-B14F-4D97-AF65-F5344CB8AC3E}">
        <p14:creationId xmlns:p14="http://schemas.microsoft.com/office/powerpoint/2010/main" val="16509066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DBFBB8-2C88-4EF5-ACA0-AB33D3C579D0}" type="slidenum">
              <a:rPr lang="en-US" altLang="zh-CN" smtClean="0"/>
              <a:pPr>
                <a:defRPr/>
              </a:pPr>
              <a:t>67</a:t>
            </a:fld>
            <a:endParaRPr lang="en-US" altLang="zh-CN"/>
          </a:p>
        </p:txBody>
      </p:sp>
    </p:spTree>
    <p:extLst>
      <p:ext uri="{BB962C8B-B14F-4D97-AF65-F5344CB8AC3E}">
        <p14:creationId xmlns:p14="http://schemas.microsoft.com/office/powerpoint/2010/main" val="34160582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73879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背锅场景：出现问题后，研发怀疑当初测试不到位（其实在测试过程中已经测试完成而且没有出现问题）这种情况怎么办？</a:t>
            </a:r>
            <a:endParaRPr lang="en-US" altLang="zh-CN"/>
          </a:p>
          <a:p>
            <a:r>
              <a:rPr lang="zh-CN" altLang="en-US" dirty="0"/>
              <a:t>处理方案： </a:t>
            </a:r>
          </a:p>
          <a:p>
            <a:r>
              <a:rPr lang="en-US" altLang="zh-CN" dirty="0"/>
              <a:t>1</a:t>
            </a:r>
            <a:r>
              <a:rPr lang="zh-CN" altLang="en-US" dirty="0"/>
              <a:t>）追踪开发是否在你测试完成后动过代码，如果动过，</a:t>
            </a:r>
            <a:r>
              <a:rPr lang="en-US" altLang="zh-CN" dirty="0"/>
              <a:t>OK</a:t>
            </a:r>
            <a:r>
              <a:rPr lang="zh-CN" altLang="en-US" dirty="0"/>
              <a:t>，你可以避免；</a:t>
            </a:r>
          </a:p>
          <a:p>
            <a:r>
              <a:rPr lang="en-US" altLang="zh-CN" dirty="0"/>
              <a:t>2</a:t>
            </a:r>
            <a:r>
              <a:rPr lang="zh-CN" altLang="en-US" dirty="0"/>
              <a:t>）如果开发没动过，但是正好自己测试到但又出现问题。</a:t>
            </a:r>
          </a:p>
          <a:p>
            <a:r>
              <a:rPr lang="zh-CN" altLang="en-US" dirty="0"/>
              <a:t>对于第二种情况，首先定位问题，看看问题到底是自己漏测还是确实存在。如果漏测就不用说了，自己承担就好。确实存在那么你要看看到底是什么原因又将该问题引起了，然后再针对具体问题具体做处理。</a:t>
            </a:r>
          </a:p>
          <a:p>
            <a:r>
              <a:rPr lang="zh-CN" altLang="en-US" dirty="0"/>
              <a:t>备注：一般我们测试的过程中很少做日志，所以背锅也有，这种情况也不用着急，不用先辩护（没有证据的讨论也白搭），先一步步排查问题到底出现在哪里，再进行处理！</a:t>
            </a:r>
          </a:p>
          <a:p>
            <a:r>
              <a:rPr lang="zh-CN" altLang="en-US" dirty="0"/>
              <a:t>该是自己的责任绝不逃脱，不是自己的责任绝不背锅！</a:t>
            </a:r>
          </a:p>
          <a:p>
            <a:endParaRPr lang="zh-CN" altLang="en-US" dirty="0"/>
          </a:p>
        </p:txBody>
      </p:sp>
    </p:spTree>
    <p:extLst>
      <p:ext uri="{BB962C8B-B14F-4D97-AF65-F5344CB8AC3E}">
        <p14:creationId xmlns:p14="http://schemas.microsoft.com/office/powerpoint/2010/main" val="2225101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9</a:t>
            </a:fld>
            <a:endParaRPr lang="en-US" altLang="zh-CN">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10</a:t>
            </a:fld>
            <a:endParaRPr lang="en-US" altLang="zh-CN">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zh-CN" altLang="en-US" dirty="0"/>
              <a:t>以淘宝订单为例</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11</a:t>
            </a:fld>
            <a:endParaRPr lang="en-US" altLang="zh-CN">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zh-CN" altLang="en-US" dirty="0"/>
              <a:t>对应</a:t>
            </a:r>
            <a:r>
              <a:rPr lang="zh-CN" altLang="en-US" baseline="0" dirty="0"/>
              <a:t>  通过测试  和失败测试   加入购物车，支付</a:t>
            </a:r>
            <a:endParaRPr lang="en-US" altLang="zh-CN" baseline="0" dirty="0"/>
          </a:p>
          <a:p>
            <a:pPr eaLnBrk="1" hangingPunct="1"/>
            <a:r>
              <a:rPr lang="zh-CN" altLang="en-US" baseline="0" dirty="0"/>
              <a:t>讲完用例是不是就可以执行测试了  那到底由谁来测试呢  </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p:txBody>
          <a:bodyPr/>
          <a:lstStyle/>
          <a:p>
            <a:pPr>
              <a:defRPr/>
            </a:pPr>
            <a:fld id="{14D6B150-3A4E-4F74-B664-6B676FB0D6D4}" type="slidenum">
              <a:rPr lang="zh-CN" altLang="en-US" smtClean="0">
                <a:latin typeface="Arial" pitchFamily="34" charset="0"/>
              </a:rPr>
              <a:pPr>
                <a:defRPr/>
              </a:pPr>
              <a:t>12</a:t>
            </a:fld>
            <a:endParaRPr lang="en-US" altLang="zh-CN">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zh-CN" altLang="en-US" dirty="0"/>
              <a:t>下午实验课让大家测试</a:t>
            </a:r>
            <a:r>
              <a:rPr lang="zh-CN" altLang="en-US" baseline="0" dirty="0"/>
              <a:t> 学生管理系统  是不是还要先熟悉系统  要花费一些时间 </a:t>
            </a:r>
            <a:endParaRPr lang="en-US" altLang="zh-CN" baseline="0" dirty="0"/>
          </a:p>
          <a:p>
            <a:pPr eaLnBrk="1" hangingPunct="1"/>
            <a:r>
              <a:rPr lang="zh-CN" altLang="en-US" baseline="0" dirty="0"/>
              <a:t>程序员：心里因素  思维定势  </a:t>
            </a:r>
            <a:endParaRPr lang="en-US" altLang="zh-CN" baseline="0" dirty="0"/>
          </a:p>
          <a:p>
            <a:pPr eaLnBrk="1" hangingPunct="1"/>
            <a:r>
              <a:rPr lang="zh-CN" altLang="en-US" baseline="0" dirty="0"/>
              <a:t>测试员：技术功底  </a:t>
            </a:r>
            <a:r>
              <a:rPr lang="en-US" altLang="zh-CN" baseline="0" dirty="0"/>
              <a:t>bug</a:t>
            </a:r>
            <a:r>
              <a:rPr lang="zh-CN" altLang="en-US" baseline="0" dirty="0"/>
              <a:t>敏感度</a:t>
            </a:r>
            <a:endParaRPr lang="en-US" altLang="zh-CN" baseline="0" dirty="0"/>
          </a:p>
          <a:p>
            <a:pPr eaLnBrk="1" hangingPunct="1"/>
            <a:endParaRPr lang="en-US" altLang="zh-CN" baseline="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2035326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435186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117363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766235" y="68628"/>
            <a:ext cx="10514343" cy="915901"/>
          </a:xfrm>
        </p:spPr>
        <p:txBody>
          <a:bodyPr/>
          <a:lstStyle>
            <a:lvl1pPr>
              <a:defRPr sz="4300" b="1"/>
            </a:lvl1pPr>
          </a:lstStyle>
          <a:p>
            <a:r>
              <a:rPr lang="zh-CN" altLang="en-US"/>
              <a:t>单击此处编辑母版标题样式</a:t>
            </a:r>
          </a:p>
        </p:txBody>
      </p:sp>
      <p:sp>
        <p:nvSpPr>
          <p:cNvPr id="6" name="内容占位符 5"/>
          <p:cNvSpPr>
            <a:spLocks noGrp="1"/>
          </p:cNvSpPr>
          <p:nvPr>
            <p:ph sz="half" idx="1"/>
          </p:nvPr>
        </p:nvSpPr>
        <p:spPr>
          <a:xfrm>
            <a:off x="719403" y="1508789"/>
            <a:ext cx="10622280" cy="4268047"/>
          </a:xfrm>
        </p:spPr>
        <p:txBody>
          <a:bodyPr/>
          <a:lstStyle>
            <a:lvl1pPr>
              <a:defRPr sz="3700" b="1"/>
            </a:lvl1pPr>
            <a:lvl2pPr>
              <a:defRPr sz="3500" b="1"/>
            </a:lvl2pPr>
            <a:lvl3pPr>
              <a:defRPr sz="3200" b="1"/>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91080856"/>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a:latin typeface="楷体" pitchFamily="49" charset="-122"/>
              <a:ea typeface="楷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a:latin typeface="楷体" pitchFamily="49" charset="-122"/>
              <a:ea typeface="楷体" pitchFamily="49" charset="-122"/>
            </a:endParaRPr>
          </a:p>
        </p:txBody>
      </p:sp>
      <p:sp>
        <p:nvSpPr>
          <p:cNvPr id="2" name="标题 1"/>
          <p:cNvSpPr>
            <a:spLocks noGrp="1"/>
          </p:cNvSpPr>
          <p:nvPr>
            <p:ph type="title"/>
          </p:nvPr>
        </p:nvSpPr>
        <p:spPr>
          <a:xfrm>
            <a:off x="911425" y="260648"/>
            <a:ext cx="8301567" cy="565820"/>
          </a:xfrm>
        </p:spPr>
        <p:txBody>
          <a:bodyPr/>
          <a:lstStyle>
            <a:lvl1pPr>
              <a:defRPr lang="zh-CN" altLang="en-US" sz="3600" kern="1200" dirty="0">
                <a:solidFill>
                  <a:schemeClr val="tx1"/>
                </a:solidFill>
                <a:latin typeface="Times New Roman" pitchFamily="18" charset="0"/>
                <a:ea typeface="楷体" pitchFamily="49" charset="-122"/>
                <a:cs typeface="+mn-cs"/>
              </a:defRPr>
            </a:lvl1pPr>
          </a:lstStyle>
          <a:p>
            <a:r>
              <a:rPr lang="zh-CN" altLang="en-US" dirty="0"/>
              <a:t>单击此处编辑母版标题样式</a:t>
            </a:r>
          </a:p>
        </p:txBody>
      </p:sp>
      <p:sp>
        <p:nvSpPr>
          <p:cNvPr id="3" name="内容占位符 2"/>
          <p:cNvSpPr>
            <a:spLocks noGrp="1"/>
          </p:cNvSpPr>
          <p:nvPr>
            <p:ph idx="1" hasCustomPrompt="1"/>
          </p:nvPr>
        </p:nvSpPr>
        <p:spPr>
          <a:xfrm>
            <a:off x="911425" y="1052736"/>
            <a:ext cx="10221383" cy="4641850"/>
          </a:xfrm>
        </p:spPr>
        <p:txBody>
          <a:bodyPr/>
          <a:lstStyle>
            <a:lvl1pPr>
              <a:lnSpc>
                <a:spcPct val="150000"/>
              </a:lnSpc>
              <a:defRPr sz="2800">
                <a:latin typeface="Times New Roman" pitchFamily="18" charset="0"/>
                <a:ea typeface="楷体" pitchFamily="49" charset="-122"/>
              </a:defRPr>
            </a:lvl1pPr>
            <a:lvl2pPr>
              <a:lnSpc>
                <a:spcPct val="150000"/>
              </a:lnSpc>
              <a:defRPr sz="2400">
                <a:solidFill>
                  <a:schemeClr val="tx1"/>
                </a:solidFill>
                <a:latin typeface="Times New Roman" pitchFamily="18" charset="0"/>
                <a:ea typeface="楷体" pitchFamily="49" charset="-122"/>
              </a:defRPr>
            </a:lvl2pPr>
            <a:lvl3pPr>
              <a:lnSpc>
                <a:spcPct val="150000"/>
              </a:lnSpc>
              <a:defRPr sz="3600">
                <a:solidFill>
                  <a:schemeClr val="tx1"/>
                </a:solidFill>
                <a:latin typeface="Times New Roman" pitchFamily="18" charset="0"/>
                <a:ea typeface="楷体" pitchFamily="49" charset="-122"/>
              </a:defRPr>
            </a:lvl3pPr>
            <a:lvl4pPr>
              <a:lnSpc>
                <a:spcPct val="150000"/>
              </a:lnSpc>
              <a:defRPr sz="3600">
                <a:solidFill>
                  <a:schemeClr val="tx1"/>
                </a:solidFill>
                <a:latin typeface="Times New Roman" pitchFamily="18" charset="0"/>
                <a:ea typeface="楷体" pitchFamily="49" charset="-122"/>
              </a:defRPr>
            </a:lvl4pPr>
            <a:lvl5pPr>
              <a:lnSpc>
                <a:spcPct val="150000"/>
              </a:lnSpc>
              <a:defRPr sz="3600">
                <a:latin typeface="Times New Roman" pitchFamily="18" charset="0"/>
                <a:ea typeface="楷体" pitchFamily="49" charset="-122"/>
              </a:defRPr>
            </a:lvl5pPr>
          </a:lstStyle>
          <a:p>
            <a:pPr lvl="0"/>
            <a:r>
              <a:rPr lang="zh-CN" altLang="en-US" dirty="0"/>
              <a:t>单击</a:t>
            </a:r>
            <a:r>
              <a:rPr lang="en-US" altLang="zh-CN" dirty="0" err="1"/>
              <a:t>vdgfgf</a:t>
            </a:r>
            <a:r>
              <a:rPr lang="zh-CN" altLang="en-US" dirty="0"/>
              <a:t>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sz="3600">
                <a:latin typeface="楷体" pitchFamily="49" charset="-122"/>
                <a:ea typeface="楷体" pitchFamily="49" charset="-122"/>
              </a:defRPr>
            </a:lvl1pPr>
          </a:lstStyle>
          <a:p>
            <a:pPr>
              <a:defRPr/>
            </a:pPr>
            <a:fld id="{3576B2CC-02D7-4ACE-B452-D8C49738AD0A}" type="slidenum">
              <a:rPr lang="zh-CN" altLang="zh-CN" smtClean="0"/>
              <a:pPr>
                <a:defRPr/>
              </a:pPr>
              <a:t>‹#›</a:t>
            </a:fld>
            <a:endParaRPr lang="zh-CN" altLang="zh-CN"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3600">
              <a:latin typeface="楷体" pitchFamily="49" charset="-122"/>
              <a:ea typeface="楷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3600">
              <a:latin typeface="楷体" pitchFamily="49" charset="-122"/>
              <a:ea typeface="楷体" pitchFamily="49" charset="-122"/>
            </a:endParaRPr>
          </a:p>
        </p:txBody>
      </p:sp>
    </p:spTree>
    <p:extLst>
      <p:ext uri="{BB962C8B-B14F-4D97-AF65-F5344CB8AC3E}">
        <p14:creationId xmlns:p14="http://schemas.microsoft.com/office/powerpoint/2010/main" val="466458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1636001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 id="2147483925" r:id="rId9"/>
    <p:sldLayoutId id="2147483926" r:id="rId10"/>
    <p:sldLayoutId id="2147483927" r:id="rId11"/>
    <p:sldLayoutId id="2147483928" r:id="rId12"/>
    <p:sldLayoutId id="2147483929" r:id="rId13"/>
  </p:sldLayoutIdLst>
  <p:transition>
    <p:blinds dir="vert"/>
  </p:transition>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localhost:8032/mymovie/admin.php/Login/index.html" TargetMode="External"/><Relationship Id="rId2" Type="http://schemas.openxmlformats.org/officeDocument/2006/relationships/hyperlink" Target="http://localhost:8032/mymovi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9.jpeg"/><Relationship Id="rId4" Type="http://schemas.openxmlformats.org/officeDocument/2006/relationships/image" Target="../media/image3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839416" y="1844824"/>
            <a:ext cx="10363200" cy="1128192"/>
          </a:xfrm>
        </p:spPr>
        <p:txBody>
          <a:bodyPr/>
          <a:lstStyle/>
          <a:p>
            <a:pPr algn="ctr" eaLnBrk="1" hangingPunct="1"/>
            <a:r>
              <a:rPr lang="zh-CN" altLang="en-US" sz="6000" b="1" dirty="0">
                <a:ea typeface="华文隶书" pitchFamily="2" charset="-122"/>
              </a:rPr>
              <a:t>软件测试实用教程</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a:xfrm>
            <a:off x="2423592" y="3645024"/>
            <a:ext cx="9347200" cy="1600200"/>
          </a:xfrm>
        </p:spPr>
        <p:txBody>
          <a:bodyPr/>
          <a:lstStyle/>
          <a:p>
            <a:pPr algn="ctr" eaLnBrk="1" hangingPunct="1"/>
            <a:r>
              <a:rPr lang="en-US" altLang="zh-CN" sz="4400" b="1" dirty="0" err="1">
                <a:latin typeface="华文隶书" pitchFamily="2" charset="-122"/>
                <a:ea typeface="华文隶书" pitchFamily="2" charset="-122"/>
              </a:rPr>
              <a:t>PartI</a:t>
            </a:r>
            <a:r>
              <a:rPr lang="en-US" altLang="zh-CN" sz="4400" b="1" dirty="0">
                <a:latin typeface="华文隶书" pitchFamily="2" charset="-122"/>
                <a:ea typeface="华文隶书" pitchFamily="2" charset="-122"/>
              </a:rPr>
              <a:t> </a:t>
            </a:r>
            <a:r>
              <a:rPr lang="zh-CN" altLang="en-US" sz="4400" b="1" dirty="0">
                <a:latin typeface="华文隶书" pitchFamily="2" charset="-122"/>
                <a:ea typeface="华文隶书" pitchFamily="2" charset="-122"/>
              </a:rPr>
              <a:t>软件测试概述</a:t>
            </a:r>
          </a:p>
        </p:txBody>
      </p:sp>
      <p:pic>
        <p:nvPicPr>
          <p:cNvPr id="2" name="图片 1"/>
          <p:cNvPicPr>
            <a:picLocks noChangeAspect="1"/>
          </p:cNvPicPr>
          <p:nvPr/>
        </p:nvPicPr>
        <p:blipFill>
          <a:blip r:embed="rId2"/>
          <a:stretch>
            <a:fillRect/>
          </a:stretch>
        </p:blipFill>
        <p:spPr>
          <a:xfrm>
            <a:off x="0" y="6146709"/>
            <a:ext cx="3514286" cy="666667"/>
          </a:xfrm>
          <a:prstGeom prst="rect">
            <a:avLst/>
          </a:prstGeom>
        </p:spPr>
      </p:pic>
    </p:spTree>
    <p:extLst>
      <p:ext uri="{BB962C8B-B14F-4D97-AF65-F5344CB8AC3E}">
        <p14:creationId xmlns:p14="http://schemas.microsoft.com/office/powerpoint/2010/main" val="137432371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软件测试的原则</a:t>
            </a:r>
          </a:p>
        </p:txBody>
      </p:sp>
      <p:sp>
        <p:nvSpPr>
          <p:cNvPr id="27651" name="内容占位符 6"/>
          <p:cNvSpPr>
            <a:spLocks noGrp="1"/>
          </p:cNvSpPr>
          <p:nvPr>
            <p:ph idx="1"/>
          </p:nvPr>
        </p:nvSpPr>
        <p:spPr/>
        <p:txBody>
          <a:bodyPr/>
          <a:lstStyle/>
          <a:p>
            <a:pPr eaLnBrk="1" hangingPunct="1">
              <a:buNone/>
            </a:pPr>
            <a:r>
              <a:rPr lang="en-US" altLang="zh-CN" dirty="0"/>
              <a:t>2</a:t>
            </a:r>
            <a:r>
              <a:rPr lang="zh-CN" altLang="en-US" dirty="0"/>
              <a:t>、测试前应当准备好</a:t>
            </a:r>
            <a:r>
              <a:rPr lang="zh-CN" altLang="en-US" dirty="0">
                <a:solidFill>
                  <a:srgbClr val="FF0000"/>
                </a:solidFill>
              </a:rPr>
              <a:t>测试数据</a:t>
            </a:r>
            <a:r>
              <a:rPr lang="zh-CN" altLang="en-US" dirty="0"/>
              <a:t>和与之对应的</a:t>
            </a:r>
            <a:r>
              <a:rPr lang="zh-CN" altLang="en-US" dirty="0">
                <a:solidFill>
                  <a:srgbClr val="FF0000"/>
                </a:solidFill>
              </a:rPr>
              <a:t>预期结果</a:t>
            </a:r>
            <a:r>
              <a:rPr lang="zh-CN" altLang="en-US" dirty="0"/>
              <a:t>这两部分</a:t>
            </a:r>
          </a:p>
          <a:p>
            <a:pPr eaLnBrk="1" hangingPunct="1"/>
            <a:endParaRPr lang="zh-CN" altLang="en-US" dirty="0">
              <a:ea typeface="宋体" charset="-122"/>
            </a:endParaRPr>
          </a:p>
        </p:txBody>
      </p:sp>
      <p:graphicFrame>
        <p:nvGraphicFramePr>
          <p:cNvPr id="5" name="图示 4"/>
          <p:cNvGraphicFramePr/>
          <p:nvPr>
            <p:extLst>
              <p:ext uri="{D42A27DB-BD31-4B8C-83A1-F6EECF244321}">
                <p14:modId xmlns:p14="http://schemas.microsoft.com/office/powerpoint/2010/main" val="2395562932"/>
              </p:ext>
            </p:extLst>
          </p:nvPr>
        </p:nvGraphicFramePr>
        <p:xfrm>
          <a:off x="3315457" y="2709852"/>
          <a:ext cx="6925824" cy="3547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1258991" y="2988955"/>
            <a:ext cx="1367831" cy="584775"/>
          </a:xfrm>
          <a:prstGeom prst="rect">
            <a:avLst/>
          </a:prstGeom>
          <a:noFill/>
        </p:spPr>
        <p:txBody>
          <a:bodyPr wrap="square" lIns="91440" tIns="45720" rIns="91440" bIns="45720">
            <a:spAutoFit/>
          </a:bodyPr>
          <a:lstStyle/>
          <a:p>
            <a:pPr algn="ctr"/>
            <a:r>
              <a:rPr lang="en-US" altLang="zh-CN"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1+1</a:t>
            </a:r>
            <a:endParaRPr lang="zh-CN" alt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 name="矩形 7"/>
          <p:cNvSpPr/>
          <p:nvPr/>
        </p:nvSpPr>
        <p:spPr>
          <a:xfrm>
            <a:off x="1351358" y="5319230"/>
            <a:ext cx="1367831" cy="584775"/>
          </a:xfrm>
          <a:prstGeom prst="rect">
            <a:avLst/>
          </a:prstGeom>
          <a:noFill/>
        </p:spPr>
        <p:txBody>
          <a:bodyPr wrap="square" lIns="91440" tIns="45720" rIns="91440" bIns="45720">
            <a:spAutoFit/>
          </a:bodyPr>
          <a:lstStyle/>
          <a:p>
            <a:pPr algn="ctr"/>
            <a:r>
              <a:rPr lang="en-US" altLang="zh-CN"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endParaRPr lang="zh-CN" alt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9" name="矩形 8"/>
          <p:cNvSpPr/>
          <p:nvPr/>
        </p:nvSpPr>
        <p:spPr>
          <a:xfrm>
            <a:off x="3775691" y="1849761"/>
            <a:ext cx="7827264" cy="1492716"/>
          </a:xfrm>
          <a:prstGeom prst="rect">
            <a:avLst/>
          </a:prstGeom>
        </p:spPr>
        <p:txBody>
          <a:bodyPr wrap="square">
            <a:spAutoFit/>
          </a:bodyPr>
          <a:lstStyle/>
          <a:p>
            <a:pPr indent="200025">
              <a:spcAft>
                <a:spcPts val="600"/>
              </a:spcAft>
            </a:pPr>
            <a:r>
              <a:rPr lang="zh-CN" altLang="en-US" sz="1800" kern="100" dirty="0">
                <a:solidFill>
                  <a:srgbClr val="FF0000"/>
                </a:solidFill>
              </a:rPr>
              <a:t>输入用户名</a:t>
            </a:r>
            <a:r>
              <a:rPr lang="en-US" altLang="zh-CN" sz="1800" kern="100" dirty="0">
                <a:solidFill>
                  <a:srgbClr val="FF0000"/>
                </a:solidFill>
              </a:rPr>
              <a:t>=name</a:t>
            </a:r>
            <a:r>
              <a:rPr lang="zh-CN" altLang="en-US" sz="1800" kern="100" dirty="0">
                <a:solidFill>
                  <a:srgbClr val="FF0000"/>
                </a:solidFill>
              </a:rPr>
              <a:t>、 输入密码</a:t>
            </a:r>
            <a:r>
              <a:rPr lang="en-US" altLang="zh-CN" sz="1800" kern="100" dirty="0">
                <a:solidFill>
                  <a:srgbClr val="FF0000"/>
                </a:solidFill>
              </a:rPr>
              <a:t>=1</a:t>
            </a:r>
            <a:r>
              <a:rPr lang="zh-CN" altLang="en-US" sz="1800" kern="100" dirty="0">
                <a:solidFill>
                  <a:srgbClr val="FF0000"/>
                </a:solidFill>
              </a:rPr>
              <a:t>、点击“登录”按钮</a:t>
            </a:r>
            <a:endParaRPr lang="en-US" altLang="zh-CN" sz="1800" kern="100" dirty="0">
              <a:solidFill>
                <a:srgbClr val="FF0000"/>
              </a:solidFill>
            </a:endParaRPr>
          </a:p>
          <a:p>
            <a:pPr indent="200025">
              <a:spcAft>
                <a:spcPts val="600"/>
              </a:spcAft>
            </a:pPr>
            <a:r>
              <a:rPr lang="zh-CN" altLang="en-US" sz="1800" kern="100" dirty="0">
                <a:solidFill>
                  <a:srgbClr val="FF0000"/>
                </a:solidFill>
              </a:rPr>
              <a:t>登录成功，进入系统主页</a:t>
            </a:r>
            <a:endParaRPr lang="zh-CN" altLang="en-US" sz="1800" kern="100" dirty="0">
              <a:solidFill>
                <a:srgbClr val="FF0000"/>
              </a:solidFill>
              <a:latin typeface="Times New Roman"/>
              <a:ea typeface="宋体"/>
              <a:cs typeface="Times New Roman"/>
            </a:endParaRPr>
          </a:p>
          <a:p>
            <a:pPr indent="200025">
              <a:spcAft>
                <a:spcPts val="600"/>
              </a:spcAft>
            </a:pPr>
            <a:endParaRPr lang="zh-CN" altLang="en-US" sz="2000" kern="100" dirty="0">
              <a:solidFill>
                <a:schemeClr val="bg1"/>
              </a:solidFill>
              <a:latin typeface="Times New Roman"/>
              <a:ea typeface="宋体"/>
              <a:cs typeface="Times New Roman"/>
            </a:endParaRPr>
          </a:p>
          <a:p>
            <a:pPr indent="200025">
              <a:spcAft>
                <a:spcPts val="600"/>
              </a:spcAft>
            </a:pPr>
            <a:endParaRPr lang="zh-CN" altLang="en-US" sz="2000" kern="100" dirty="0">
              <a:solidFill>
                <a:schemeClr val="bg1"/>
              </a:solidFill>
              <a:latin typeface="Times New Roman"/>
              <a:ea typeface="宋体"/>
              <a:cs typeface="Times New Roman"/>
            </a:endParaRPr>
          </a:p>
        </p:txBody>
      </p:sp>
    </p:spTree>
    <p:extLst>
      <p:ext uri="{BB962C8B-B14F-4D97-AF65-F5344CB8AC3E}">
        <p14:creationId xmlns:p14="http://schemas.microsoft.com/office/powerpoint/2010/main" val="1971698146"/>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 calcmode="lin" valueType="num">
                                      <p:cBhvr additive="base">
                                        <p:cTn id="2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95400" y="332656"/>
            <a:ext cx="10668000" cy="720080"/>
          </a:xfrm>
        </p:spPr>
        <p:txBody>
          <a:bodyPr/>
          <a:lstStyle/>
          <a:p>
            <a:r>
              <a:rPr lang="zh-CN" altLang="en-US" dirty="0"/>
              <a:t>软件测试的原则</a:t>
            </a:r>
          </a:p>
        </p:txBody>
      </p:sp>
      <p:sp>
        <p:nvSpPr>
          <p:cNvPr id="27651" name="内容占位符 6"/>
          <p:cNvSpPr>
            <a:spLocks noGrp="1"/>
          </p:cNvSpPr>
          <p:nvPr>
            <p:ph idx="1"/>
          </p:nvPr>
        </p:nvSpPr>
        <p:spPr/>
        <p:txBody>
          <a:bodyPr/>
          <a:lstStyle/>
          <a:p>
            <a:pPr eaLnBrk="1" hangingPunct="1">
              <a:buNone/>
            </a:pPr>
            <a:r>
              <a:rPr lang="en-US" altLang="zh-CN" dirty="0"/>
              <a:t>3</a:t>
            </a:r>
            <a:r>
              <a:rPr lang="zh-CN" altLang="en-US" dirty="0"/>
              <a:t>、测试输入数据应包括合理的输入条件和不合理输入条件</a:t>
            </a:r>
          </a:p>
          <a:p>
            <a:pPr eaLnBrk="1" hangingPunct="1"/>
            <a:endParaRPr lang="zh-CN" altLang="en-US" dirty="0">
              <a:ea typeface="宋体" charset="-122"/>
            </a:endParaRPr>
          </a:p>
        </p:txBody>
      </p:sp>
      <p:graphicFrame>
        <p:nvGraphicFramePr>
          <p:cNvPr id="5" name="图示 4"/>
          <p:cNvGraphicFramePr/>
          <p:nvPr/>
        </p:nvGraphicFramePr>
        <p:xfrm>
          <a:off x="2608321" y="2038280"/>
          <a:ext cx="7477777" cy="3823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4224630"/>
      </p:ext>
    </p:extLst>
  </p:cSld>
  <p:clrMapOvr>
    <a:masterClrMapping/>
  </p:clrMapOvr>
  <p:transition>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软件测试的原则</a:t>
            </a:r>
          </a:p>
        </p:txBody>
      </p:sp>
      <p:sp>
        <p:nvSpPr>
          <p:cNvPr id="27651" name="内容占位符 6"/>
          <p:cNvSpPr>
            <a:spLocks noGrp="1"/>
          </p:cNvSpPr>
          <p:nvPr>
            <p:ph idx="1"/>
          </p:nvPr>
        </p:nvSpPr>
        <p:spPr/>
        <p:txBody>
          <a:bodyPr/>
          <a:lstStyle/>
          <a:p>
            <a:pPr eaLnBrk="1" hangingPunct="1">
              <a:buNone/>
            </a:pPr>
            <a:r>
              <a:rPr lang="en-US" altLang="zh-CN" dirty="0"/>
              <a:t>4</a:t>
            </a:r>
            <a:r>
              <a:rPr lang="zh-CN" altLang="en-US" dirty="0"/>
              <a:t>、程序提交测试后，应当由专门的测试人员进行测试</a:t>
            </a:r>
          </a:p>
          <a:p>
            <a:pPr eaLnBrk="1" hangingPunct="1"/>
            <a:endParaRPr lang="zh-CN" altLang="en-US" dirty="0">
              <a:ea typeface="宋体" charset="-122"/>
            </a:endParaRPr>
          </a:p>
        </p:txBody>
      </p:sp>
      <p:pic>
        <p:nvPicPr>
          <p:cNvPr id="5" name="图片 4" descr="u=4292461117,739997149&amp;fm=0&amp;gp=40.jpg"/>
          <p:cNvPicPr>
            <a:picLocks noChangeAspect="1"/>
          </p:cNvPicPr>
          <p:nvPr/>
        </p:nvPicPr>
        <p:blipFill>
          <a:blip r:embed="rId3" cstate="print"/>
          <a:stretch>
            <a:fillRect/>
          </a:stretch>
        </p:blipFill>
        <p:spPr>
          <a:xfrm>
            <a:off x="2151265" y="2077286"/>
            <a:ext cx="2503863" cy="20380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右箭头 6"/>
          <p:cNvSpPr/>
          <p:nvPr/>
        </p:nvSpPr>
        <p:spPr bwMode="auto">
          <a:xfrm>
            <a:off x="5541814" y="2939385"/>
            <a:ext cx="1418705" cy="781397"/>
          </a:xfrm>
          <a:prstGeom prst="rightArrow">
            <a:avLst/>
          </a:prstGeom>
          <a:solidFill>
            <a:srgbClr val="FFC000"/>
          </a:solidFill>
          <a:ln w="9525" cap="flat" cmpd="sng" algn="ctr">
            <a:no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a:ln>
                <a:noFill/>
              </a:ln>
              <a:solidFill>
                <a:schemeClr val="tx1"/>
              </a:solidFill>
              <a:effectLst/>
              <a:latin typeface="Times New Roman" pitchFamily="18" charset="0"/>
            </a:endParaRPr>
          </a:p>
        </p:txBody>
      </p:sp>
      <p:pic>
        <p:nvPicPr>
          <p:cNvPr id="8" name="图片 7" descr="u=1118491012,1790782150&amp;fm=0&amp;gp=26.jpg"/>
          <p:cNvPicPr>
            <a:picLocks noChangeAspect="1"/>
          </p:cNvPicPr>
          <p:nvPr/>
        </p:nvPicPr>
        <p:blipFill>
          <a:blip r:embed="rId4" cstate="print"/>
          <a:stretch>
            <a:fillRect/>
          </a:stretch>
        </p:blipFill>
        <p:spPr>
          <a:xfrm>
            <a:off x="7934029" y="2226918"/>
            <a:ext cx="2085571" cy="195522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9" name="矩形 8"/>
          <p:cNvSpPr/>
          <p:nvPr/>
        </p:nvSpPr>
        <p:spPr>
          <a:xfrm>
            <a:off x="2514773" y="4742875"/>
            <a:ext cx="1882246" cy="769441"/>
          </a:xfrm>
          <a:prstGeom prst="rect">
            <a:avLst/>
          </a:prstGeom>
          <a:noFill/>
        </p:spPr>
        <p:txBody>
          <a:bodyPr wrap="none" lIns="91440" tIns="45720" rIns="91440" bIns="45720">
            <a:spAutoFit/>
          </a:bodyPr>
          <a:lstStyle/>
          <a:p>
            <a:pPr algn="ctr"/>
            <a:r>
              <a:rPr lang="zh-CN" altLang="en-US" sz="4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程序员</a:t>
            </a:r>
          </a:p>
        </p:txBody>
      </p:sp>
      <p:sp>
        <p:nvSpPr>
          <p:cNvPr id="10" name="矩形 9"/>
          <p:cNvSpPr/>
          <p:nvPr/>
        </p:nvSpPr>
        <p:spPr>
          <a:xfrm>
            <a:off x="8148955" y="4745651"/>
            <a:ext cx="1882246" cy="769441"/>
          </a:xfrm>
          <a:prstGeom prst="rect">
            <a:avLst/>
          </a:prstGeom>
          <a:noFill/>
        </p:spPr>
        <p:txBody>
          <a:bodyPr wrap="none" lIns="91440" tIns="45720" rIns="91440" bIns="45720">
            <a:spAutoFit/>
          </a:bodyPr>
          <a:lstStyle/>
          <a:p>
            <a:pPr algn="ctr"/>
            <a:r>
              <a:rPr lang="zh-CN" altLang="en-US" sz="4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测试</a:t>
            </a:r>
            <a:r>
              <a:rPr lang="zh-CN" altLang="en-US" sz="4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员</a:t>
            </a:r>
          </a:p>
        </p:txBody>
      </p:sp>
    </p:spTree>
    <p:extLst>
      <p:ext uri="{BB962C8B-B14F-4D97-AF65-F5344CB8AC3E}">
        <p14:creationId xmlns:p14="http://schemas.microsoft.com/office/powerpoint/2010/main" val="180948551"/>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软件测试的原则</a:t>
            </a:r>
          </a:p>
        </p:txBody>
      </p:sp>
      <p:sp>
        <p:nvSpPr>
          <p:cNvPr id="27651" name="内容占位符 6"/>
          <p:cNvSpPr>
            <a:spLocks noGrp="1"/>
          </p:cNvSpPr>
          <p:nvPr>
            <p:ph idx="1"/>
          </p:nvPr>
        </p:nvSpPr>
        <p:spPr/>
        <p:txBody>
          <a:bodyPr/>
          <a:lstStyle/>
          <a:p>
            <a:pPr eaLnBrk="1" hangingPunct="1">
              <a:buNone/>
            </a:pPr>
            <a:r>
              <a:rPr lang="en-US" altLang="zh-CN" dirty="0"/>
              <a:t>5</a:t>
            </a:r>
            <a:r>
              <a:rPr lang="zh-CN" altLang="en-US" dirty="0"/>
              <a:t>、严格执行测试计划，排除测试的随意性</a:t>
            </a:r>
          </a:p>
          <a:p>
            <a:pPr eaLnBrk="1" hangingPunct="1">
              <a:buNone/>
            </a:pPr>
            <a:endParaRPr lang="zh-CN" altLang="en-US" dirty="0">
              <a:ea typeface="宋体" charset="-122"/>
            </a:endParaRPr>
          </a:p>
        </p:txBody>
      </p:sp>
      <p:pic>
        <p:nvPicPr>
          <p:cNvPr id="5" name="图片 4" descr="u=3418575545,236815022&amp;fm=0&amp;gp=36.jpg"/>
          <p:cNvPicPr>
            <a:picLocks noChangeAspect="1"/>
          </p:cNvPicPr>
          <p:nvPr/>
        </p:nvPicPr>
        <p:blipFill>
          <a:blip r:embed="rId3" cstate="print"/>
          <a:stretch>
            <a:fillRect/>
          </a:stretch>
        </p:blipFill>
        <p:spPr>
          <a:xfrm>
            <a:off x="1522892" y="2004561"/>
            <a:ext cx="2751051" cy="15474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图片 5" descr="u=3854968197,1077185643&amp;fm=0&amp;gp=46.jpg"/>
          <p:cNvPicPr>
            <a:picLocks noChangeAspect="1"/>
          </p:cNvPicPr>
          <p:nvPr/>
        </p:nvPicPr>
        <p:blipFill>
          <a:blip r:embed="rId4" cstate="print"/>
          <a:stretch>
            <a:fillRect/>
          </a:stretch>
        </p:blipFill>
        <p:spPr>
          <a:xfrm>
            <a:off x="1543057" y="4055410"/>
            <a:ext cx="2728576" cy="15311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矩形 6"/>
          <p:cNvSpPr/>
          <p:nvPr/>
        </p:nvSpPr>
        <p:spPr>
          <a:xfrm>
            <a:off x="6679140" y="2424383"/>
            <a:ext cx="2967479" cy="923330"/>
          </a:xfrm>
          <a:prstGeom prst="rect">
            <a:avLst/>
          </a:prstGeom>
          <a:noFill/>
        </p:spPr>
        <p:txBody>
          <a:bodyPr wrap="none" lIns="91440" tIns="45720" rIns="91440" bIns="45720">
            <a:spAutoFit/>
          </a:bodyPr>
          <a:lstStyle/>
          <a:p>
            <a:pPr algn="ctr"/>
            <a:r>
              <a:rPr lang="zh-CN" alt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随意测试</a:t>
            </a:r>
            <a:endParaRPr lang="zh-CN" alt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 name="乘号 7"/>
          <p:cNvSpPr/>
          <p:nvPr/>
        </p:nvSpPr>
        <p:spPr bwMode="auto">
          <a:xfrm>
            <a:off x="5734691" y="1374327"/>
            <a:ext cx="4743796" cy="3108959"/>
          </a:xfrm>
          <a:prstGeom prst="mathMultiply">
            <a:avLst/>
          </a:prstGeom>
          <a:solidFill>
            <a:srgbClr val="FF0000"/>
          </a:solidFill>
          <a:ln w="952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a:ln>
                <a:noFill/>
              </a:ln>
              <a:solidFill>
                <a:schemeClr val="tx1"/>
              </a:solidFill>
              <a:effectLst/>
              <a:latin typeface="Times New Roman" pitchFamily="18" charset="0"/>
            </a:endParaRPr>
          </a:p>
        </p:txBody>
      </p:sp>
      <p:sp>
        <p:nvSpPr>
          <p:cNvPr id="10" name="矩形 9"/>
          <p:cNvSpPr/>
          <p:nvPr/>
        </p:nvSpPr>
        <p:spPr>
          <a:xfrm>
            <a:off x="8411442" y="4388346"/>
            <a:ext cx="1988045"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CN" alt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丢失功能点</a:t>
            </a:r>
            <a:endParaRPr lang="en-US" altLang="zh-CN"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1" name="矩形 10"/>
          <p:cNvSpPr/>
          <p:nvPr/>
        </p:nvSpPr>
        <p:spPr>
          <a:xfrm>
            <a:off x="5134842" y="5306485"/>
            <a:ext cx="4512774"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zh-CN" alt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回归测试更要注重测试计划</a:t>
            </a:r>
          </a:p>
        </p:txBody>
      </p:sp>
    </p:spTree>
    <p:extLst>
      <p:ext uri="{BB962C8B-B14F-4D97-AF65-F5344CB8AC3E}">
        <p14:creationId xmlns:p14="http://schemas.microsoft.com/office/powerpoint/2010/main" val="2243745713"/>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软件测试的原则</a:t>
            </a:r>
          </a:p>
        </p:txBody>
      </p:sp>
      <p:sp>
        <p:nvSpPr>
          <p:cNvPr id="27651" name="内容占位符 6"/>
          <p:cNvSpPr>
            <a:spLocks noGrp="1"/>
          </p:cNvSpPr>
          <p:nvPr>
            <p:ph idx="1"/>
          </p:nvPr>
        </p:nvSpPr>
        <p:spPr>
          <a:xfrm>
            <a:off x="631372" y="1109690"/>
            <a:ext cx="10972800" cy="4953000"/>
          </a:xfrm>
        </p:spPr>
        <p:txBody>
          <a:bodyPr/>
          <a:lstStyle/>
          <a:p>
            <a:pPr eaLnBrk="1" hangingPunct="1">
              <a:buNone/>
            </a:pPr>
            <a:r>
              <a:rPr lang="en-US" altLang="zh-CN" dirty="0"/>
              <a:t>6</a:t>
            </a:r>
            <a:r>
              <a:rPr lang="zh-CN" altLang="en-US" dirty="0"/>
              <a:t>、测试用例的所有相关预期结果做全面的检查</a:t>
            </a:r>
          </a:p>
          <a:p>
            <a:pPr eaLnBrk="1" hangingPunct="1">
              <a:buNone/>
            </a:pPr>
            <a:endParaRPr lang="zh-CN" altLang="en-US" dirty="0">
              <a:ea typeface="宋体" charset="-122"/>
            </a:endParaRPr>
          </a:p>
        </p:txBody>
      </p:sp>
      <p:pic>
        <p:nvPicPr>
          <p:cNvPr id="1026" name="Picture 2"/>
          <p:cNvPicPr>
            <a:picLocks noChangeAspect="1" noChangeArrowheads="1"/>
          </p:cNvPicPr>
          <p:nvPr/>
        </p:nvPicPr>
        <p:blipFill>
          <a:blip r:embed="rId3" cstate="print"/>
          <a:srcRect/>
          <a:stretch>
            <a:fillRect/>
          </a:stretch>
        </p:blipFill>
        <p:spPr bwMode="auto">
          <a:xfrm>
            <a:off x="704743" y="2240853"/>
            <a:ext cx="7144512" cy="3336988"/>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9892539" y="1548576"/>
            <a:ext cx="1282700" cy="981075"/>
          </a:xfrm>
          <a:prstGeom prst="rect">
            <a:avLst/>
          </a:prstGeom>
          <a:noFill/>
          <a:ln w="9525">
            <a:noFill/>
            <a:miter lim="800000"/>
            <a:headEnd/>
            <a:tailEnd/>
          </a:ln>
          <a:effectLst/>
        </p:spPr>
      </p:pic>
      <p:sp>
        <p:nvSpPr>
          <p:cNvPr id="6" name="矩形 5"/>
          <p:cNvSpPr/>
          <p:nvPr/>
        </p:nvSpPr>
        <p:spPr>
          <a:xfrm>
            <a:off x="10239220" y="2949047"/>
            <a:ext cx="906017" cy="523220"/>
          </a:xfrm>
          <a:prstGeom prst="rect">
            <a:avLst/>
          </a:prstGeom>
          <a:noFill/>
        </p:spPr>
        <p:txBody>
          <a:bodyPr wrap="none" lIns="91440" tIns="45720" rIns="91440" bIns="45720">
            <a:spAutoFit/>
          </a:bodyPr>
          <a:lstStyle/>
          <a:p>
            <a:pPr algn="ctr"/>
            <a:r>
              <a:rPr lang="zh-CN" alt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论坛</a:t>
            </a:r>
            <a:endParaRPr lang="zh-CN" altLang="en-US"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 name="矩形 6"/>
          <p:cNvSpPr/>
          <p:nvPr/>
        </p:nvSpPr>
        <p:spPr>
          <a:xfrm>
            <a:off x="8343701" y="3796391"/>
            <a:ext cx="1627369" cy="523220"/>
          </a:xfrm>
          <a:prstGeom prst="rect">
            <a:avLst/>
          </a:prstGeom>
          <a:noFill/>
        </p:spPr>
        <p:txBody>
          <a:bodyPr wrap="none" lIns="91440" tIns="45720" rIns="91440" bIns="45720">
            <a:spAutoFit/>
          </a:bodyPr>
          <a:lstStyle/>
          <a:p>
            <a:pPr algn="ctr"/>
            <a:r>
              <a:rPr lang="zh-CN" altLang="en-US"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个人主页</a:t>
            </a:r>
          </a:p>
        </p:txBody>
      </p:sp>
      <p:sp>
        <p:nvSpPr>
          <p:cNvPr id="8" name="矩形 7"/>
          <p:cNvSpPr/>
          <p:nvPr/>
        </p:nvSpPr>
        <p:spPr>
          <a:xfrm>
            <a:off x="9156501" y="4552295"/>
            <a:ext cx="1627369" cy="523220"/>
          </a:xfrm>
          <a:prstGeom prst="rect">
            <a:avLst/>
          </a:prstGeom>
          <a:noFill/>
        </p:spPr>
        <p:txBody>
          <a:bodyPr wrap="none" lIns="91440" tIns="45720" rIns="91440" bIns="45720">
            <a:spAutoFit/>
          </a:bodyPr>
          <a:lstStyle/>
          <a:p>
            <a:pPr algn="ctr"/>
            <a:r>
              <a:rPr lang="zh-CN" altLang="en-US"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发布文章</a:t>
            </a:r>
          </a:p>
        </p:txBody>
      </p:sp>
      <p:sp>
        <p:nvSpPr>
          <p:cNvPr id="9" name="矩形 8"/>
          <p:cNvSpPr/>
          <p:nvPr/>
        </p:nvSpPr>
        <p:spPr>
          <a:xfrm>
            <a:off x="8384341" y="5344775"/>
            <a:ext cx="1627369" cy="523220"/>
          </a:xfrm>
          <a:prstGeom prst="rect">
            <a:avLst/>
          </a:prstGeom>
          <a:noFill/>
        </p:spPr>
        <p:txBody>
          <a:bodyPr wrap="none" lIns="91440" tIns="45720" rIns="91440" bIns="45720">
            <a:spAutoFit/>
          </a:bodyPr>
          <a:lstStyle/>
          <a:p>
            <a:pPr algn="ctr"/>
            <a:r>
              <a:rPr lang="zh-CN" altLang="en-US" sz="2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在线用户</a:t>
            </a:r>
          </a:p>
        </p:txBody>
      </p:sp>
    </p:spTree>
    <p:extLst>
      <p:ext uri="{BB962C8B-B14F-4D97-AF65-F5344CB8AC3E}">
        <p14:creationId xmlns:p14="http://schemas.microsoft.com/office/powerpoint/2010/main" val="1794617956"/>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slide(fromBottom)">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checkerboard(across)">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Left)">
                                      <p:cBhvr>
                                        <p:cTn id="17" dur="500"/>
                                        <p:tgtEl>
                                          <p:spTgt spid="6"/>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trips(downLeft)">
                                      <p:cBhvr>
                                        <p:cTn id="20" dur="500"/>
                                        <p:tgtEl>
                                          <p:spTgt spid="7"/>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downLeft)">
                                      <p:cBhvr>
                                        <p:cTn id="23" dur="500"/>
                                        <p:tgtEl>
                                          <p:spTgt spid="8"/>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strips(downLeft)">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软件测试的原则</a:t>
            </a:r>
          </a:p>
        </p:txBody>
      </p:sp>
      <p:sp>
        <p:nvSpPr>
          <p:cNvPr id="27651" name="内容占位符 6"/>
          <p:cNvSpPr>
            <a:spLocks noGrp="1"/>
          </p:cNvSpPr>
          <p:nvPr>
            <p:ph idx="1"/>
          </p:nvPr>
        </p:nvSpPr>
        <p:spPr/>
        <p:txBody>
          <a:bodyPr/>
          <a:lstStyle/>
          <a:p>
            <a:pPr eaLnBrk="1" hangingPunct="1">
              <a:buNone/>
            </a:pPr>
            <a:r>
              <a:rPr lang="en-US" altLang="zh-CN" dirty="0"/>
              <a:t>7</a:t>
            </a:r>
            <a:r>
              <a:rPr lang="zh-CN" altLang="en-US" dirty="0"/>
              <a:t>、充分注意测试当中</a:t>
            </a:r>
            <a:r>
              <a:rPr lang="zh-CN" altLang="en-US"/>
              <a:t>的群集现象</a:t>
            </a:r>
            <a:endParaRPr lang="zh-CN" altLang="en-US" dirty="0"/>
          </a:p>
          <a:p>
            <a:pPr eaLnBrk="1" hangingPunct="1">
              <a:buNone/>
            </a:pPr>
            <a:endParaRPr lang="zh-CN" altLang="en-US" dirty="0"/>
          </a:p>
        </p:txBody>
      </p:sp>
      <p:pic>
        <p:nvPicPr>
          <p:cNvPr id="1026" name="Picture 2"/>
          <p:cNvPicPr>
            <a:picLocks noChangeAspect="1" noChangeArrowheads="1"/>
          </p:cNvPicPr>
          <p:nvPr/>
        </p:nvPicPr>
        <p:blipFill>
          <a:blip r:embed="rId3" cstate="print"/>
          <a:srcRect/>
          <a:stretch>
            <a:fillRect/>
          </a:stretch>
        </p:blipFill>
        <p:spPr bwMode="auto">
          <a:xfrm rot="13080497">
            <a:off x="1766713" y="3773103"/>
            <a:ext cx="644001" cy="483001"/>
          </a:xfrm>
          <a:prstGeom prst="rect">
            <a:avLst/>
          </a:prstGeom>
          <a:noFill/>
          <a:ln w="9525">
            <a:noFill/>
            <a:miter lim="800000"/>
            <a:headEnd/>
            <a:tailEnd/>
          </a:ln>
          <a:effectLst/>
        </p:spPr>
      </p:pic>
      <p:pic>
        <p:nvPicPr>
          <p:cNvPr id="8" name="Picture 2"/>
          <p:cNvPicPr>
            <a:picLocks noChangeAspect="1" noChangeArrowheads="1"/>
          </p:cNvPicPr>
          <p:nvPr/>
        </p:nvPicPr>
        <p:blipFill>
          <a:blip r:embed="rId3" cstate="print"/>
          <a:srcRect/>
          <a:stretch>
            <a:fillRect/>
          </a:stretch>
        </p:blipFill>
        <p:spPr bwMode="auto">
          <a:xfrm>
            <a:off x="1799936" y="4679187"/>
            <a:ext cx="577504" cy="433128"/>
          </a:xfrm>
          <a:prstGeom prst="rect">
            <a:avLst/>
          </a:prstGeom>
          <a:noFill/>
          <a:ln w="9525">
            <a:noFill/>
            <a:miter lim="800000"/>
            <a:headEnd/>
            <a:tailEnd/>
          </a:ln>
          <a:effectLst/>
        </p:spPr>
      </p:pic>
      <p:pic>
        <p:nvPicPr>
          <p:cNvPr id="10" name="Picture 2"/>
          <p:cNvPicPr>
            <a:picLocks noChangeAspect="1" noChangeArrowheads="1"/>
          </p:cNvPicPr>
          <p:nvPr/>
        </p:nvPicPr>
        <p:blipFill>
          <a:blip r:embed="rId3" cstate="print"/>
          <a:srcRect/>
          <a:stretch>
            <a:fillRect/>
          </a:stretch>
        </p:blipFill>
        <p:spPr bwMode="auto">
          <a:xfrm>
            <a:off x="3758045" y="3088698"/>
            <a:ext cx="577504" cy="433128"/>
          </a:xfrm>
          <a:prstGeom prst="rect">
            <a:avLst/>
          </a:prstGeom>
          <a:noFill/>
          <a:ln w="9525">
            <a:noFill/>
            <a:miter lim="800000"/>
            <a:headEnd/>
            <a:tailEnd/>
          </a:ln>
          <a:effectLst/>
        </p:spPr>
      </p:pic>
      <p:pic>
        <p:nvPicPr>
          <p:cNvPr id="12" name="Picture 2"/>
          <p:cNvPicPr>
            <a:picLocks noChangeAspect="1" noChangeArrowheads="1"/>
          </p:cNvPicPr>
          <p:nvPr/>
        </p:nvPicPr>
        <p:blipFill>
          <a:blip r:embed="rId3" cstate="print"/>
          <a:srcRect/>
          <a:stretch>
            <a:fillRect/>
          </a:stretch>
        </p:blipFill>
        <p:spPr bwMode="auto">
          <a:xfrm rot="3919625">
            <a:off x="4702145" y="4568206"/>
            <a:ext cx="433128" cy="577504"/>
          </a:xfrm>
          <a:prstGeom prst="rect">
            <a:avLst/>
          </a:prstGeom>
          <a:noFill/>
          <a:ln w="9525">
            <a:noFill/>
            <a:miter lim="800000"/>
            <a:headEnd/>
            <a:tailEnd/>
          </a:ln>
          <a:effectLst/>
        </p:spPr>
      </p:pic>
      <p:pic>
        <p:nvPicPr>
          <p:cNvPr id="13" name="Picture 2"/>
          <p:cNvPicPr>
            <a:picLocks noChangeAspect="1" noChangeArrowheads="1"/>
          </p:cNvPicPr>
          <p:nvPr/>
        </p:nvPicPr>
        <p:blipFill>
          <a:blip r:embed="rId3" cstate="print"/>
          <a:srcRect/>
          <a:stretch>
            <a:fillRect/>
          </a:stretch>
        </p:blipFill>
        <p:spPr bwMode="auto">
          <a:xfrm>
            <a:off x="2815935" y="4343909"/>
            <a:ext cx="577504" cy="433128"/>
          </a:xfrm>
          <a:prstGeom prst="rect">
            <a:avLst/>
          </a:prstGeom>
          <a:noFill/>
          <a:ln w="9525">
            <a:noFill/>
            <a:miter lim="800000"/>
            <a:headEnd/>
            <a:tailEnd/>
          </a:ln>
          <a:effectLst/>
        </p:spPr>
      </p:pic>
      <p:pic>
        <p:nvPicPr>
          <p:cNvPr id="14" name="Picture 7" descr="bug"/>
          <p:cNvPicPr>
            <a:picLocks noChangeAspect="1" noChangeArrowheads="1"/>
          </p:cNvPicPr>
          <p:nvPr/>
        </p:nvPicPr>
        <p:blipFill>
          <a:blip r:embed="rId4" cstate="print"/>
          <a:srcRect/>
          <a:stretch>
            <a:fillRect/>
          </a:stretch>
        </p:blipFill>
        <p:spPr bwMode="auto">
          <a:xfrm>
            <a:off x="8955580" y="3550332"/>
            <a:ext cx="722361" cy="1385425"/>
          </a:xfrm>
          <a:prstGeom prst="rect">
            <a:avLst/>
          </a:prstGeom>
          <a:noFill/>
          <a:ln w="9525">
            <a:noFill/>
            <a:miter lim="800000"/>
            <a:headEnd/>
            <a:tailEnd/>
          </a:ln>
        </p:spPr>
      </p:pic>
      <p:pic>
        <p:nvPicPr>
          <p:cNvPr id="15" name="Picture 7" descr="bug"/>
          <p:cNvPicPr>
            <a:picLocks noChangeAspect="1" noChangeArrowheads="1"/>
          </p:cNvPicPr>
          <p:nvPr/>
        </p:nvPicPr>
        <p:blipFill>
          <a:blip r:embed="rId5" cstate="print"/>
          <a:srcRect/>
          <a:stretch>
            <a:fillRect/>
          </a:stretch>
        </p:blipFill>
        <p:spPr bwMode="auto">
          <a:xfrm>
            <a:off x="3657792" y="4017375"/>
            <a:ext cx="488552" cy="937000"/>
          </a:xfrm>
          <a:prstGeom prst="rect">
            <a:avLst/>
          </a:prstGeom>
          <a:noFill/>
          <a:ln w="9525">
            <a:noFill/>
            <a:miter lim="800000"/>
            <a:headEnd/>
            <a:tailEnd/>
          </a:ln>
        </p:spPr>
      </p:pic>
      <p:pic>
        <p:nvPicPr>
          <p:cNvPr id="16" name="Picture 7" descr="bug"/>
          <p:cNvPicPr>
            <a:picLocks noChangeAspect="1" noChangeArrowheads="1"/>
          </p:cNvPicPr>
          <p:nvPr/>
        </p:nvPicPr>
        <p:blipFill>
          <a:blip r:embed="rId6" cstate="print"/>
          <a:srcRect/>
          <a:stretch>
            <a:fillRect/>
          </a:stretch>
        </p:blipFill>
        <p:spPr bwMode="auto">
          <a:xfrm>
            <a:off x="2730269" y="2971225"/>
            <a:ext cx="401220" cy="769504"/>
          </a:xfrm>
          <a:prstGeom prst="rect">
            <a:avLst/>
          </a:prstGeom>
          <a:noFill/>
          <a:ln w="9525">
            <a:noFill/>
            <a:miter lim="800000"/>
            <a:headEnd/>
            <a:tailEnd/>
          </a:ln>
        </p:spPr>
      </p:pic>
      <p:pic>
        <p:nvPicPr>
          <p:cNvPr id="17" name="Picture 7" descr="bug"/>
          <p:cNvPicPr>
            <a:picLocks noChangeAspect="1" noChangeArrowheads="1"/>
          </p:cNvPicPr>
          <p:nvPr/>
        </p:nvPicPr>
        <p:blipFill>
          <a:blip r:embed="rId4" cstate="print"/>
          <a:srcRect/>
          <a:stretch>
            <a:fillRect/>
          </a:stretch>
        </p:blipFill>
        <p:spPr bwMode="auto">
          <a:xfrm>
            <a:off x="4503652" y="3087591"/>
            <a:ext cx="722361" cy="1385425"/>
          </a:xfrm>
          <a:prstGeom prst="rect">
            <a:avLst/>
          </a:prstGeom>
          <a:noFill/>
          <a:ln w="9525">
            <a:noFill/>
            <a:miter lim="800000"/>
            <a:headEnd/>
            <a:tailEnd/>
          </a:ln>
        </p:spPr>
      </p:pic>
      <p:pic>
        <p:nvPicPr>
          <p:cNvPr id="18" name="Picture 2"/>
          <p:cNvPicPr>
            <a:picLocks noChangeAspect="1" noChangeArrowheads="1"/>
          </p:cNvPicPr>
          <p:nvPr/>
        </p:nvPicPr>
        <p:blipFill>
          <a:blip r:embed="rId3" cstate="print"/>
          <a:srcRect/>
          <a:stretch>
            <a:fillRect/>
          </a:stretch>
        </p:blipFill>
        <p:spPr bwMode="auto">
          <a:xfrm rot="3919625">
            <a:off x="9959484" y="4088839"/>
            <a:ext cx="433128" cy="577504"/>
          </a:xfrm>
          <a:prstGeom prst="rect">
            <a:avLst/>
          </a:prstGeom>
          <a:noFill/>
          <a:ln w="9525">
            <a:noFill/>
            <a:miter lim="800000"/>
            <a:headEnd/>
            <a:tailEnd/>
          </a:ln>
          <a:effectLst/>
        </p:spPr>
      </p:pic>
      <p:sp>
        <p:nvSpPr>
          <p:cNvPr id="20" name="矩形 19"/>
          <p:cNvSpPr/>
          <p:nvPr/>
        </p:nvSpPr>
        <p:spPr>
          <a:xfrm>
            <a:off x="2178932" y="1936554"/>
            <a:ext cx="3141213"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a:t>
            </a:r>
            <a:r>
              <a:rPr lang="zh-CN" alt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模块</a:t>
            </a:r>
          </a:p>
        </p:txBody>
      </p:sp>
      <p:sp>
        <p:nvSpPr>
          <p:cNvPr id="21" name="矩形 20"/>
          <p:cNvSpPr/>
          <p:nvPr/>
        </p:nvSpPr>
        <p:spPr>
          <a:xfrm>
            <a:off x="7657943" y="1972576"/>
            <a:ext cx="3141213" cy="646331"/>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a:t>
            </a:r>
            <a:r>
              <a:rPr lang="zh-CN" alt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模块</a:t>
            </a:r>
          </a:p>
        </p:txBody>
      </p:sp>
      <p:sp>
        <p:nvSpPr>
          <p:cNvPr id="19" name="矩形 18"/>
          <p:cNvSpPr/>
          <p:nvPr/>
        </p:nvSpPr>
        <p:spPr>
          <a:xfrm>
            <a:off x="6372515" y="1924378"/>
            <a:ext cx="750525" cy="2800767"/>
          </a:xfrm>
          <a:prstGeom prst="rect">
            <a:avLst/>
          </a:prstGeom>
          <a:noFill/>
        </p:spPr>
        <p:txBody>
          <a:bodyPr wrap="none" lIns="91440" tIns="45720" rIns="91440" bIns="45720">
            <a:spAutoFit/>
          </a:bodyPr>
          <a:lstStyle/>
          <a:p>
            <a:pPr algn="ctr"/>
            <a:r>
              <a:rPr lang="zh-CN" altLang="en-US"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二</a:t>
            </a:r>
            <a:endParaRPr lang="en-US" altLang="zh-CN"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zh-CN" altLang="en-US"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八</a:t>
            </a:r>
            <a:endParaRPr lang="en-US" altLang="zh-CN"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zh-CN" altLang="en-US"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定</a:t>
            </a:r>
            <a:endParaRPr lang="en-US" altLang="zh-CN"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zh-CN" altLang="en-US"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理</a:t>
            </a:r>
            <a:endParaRPr lang="zh-CN" altLang="en-US" sz="4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1064846034"/>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checkerboard(across)">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8" presetClass="entr" presetSubtype="0" accel="50000" fill="hold" grpId="0" nodeType="clickEffect">
                                  <p:stCondLst>
                                    <p:cond delay="0"/>
                                  </p:stCondLst>
                                  <p:iterate type="lt">
                                    <p:tmPct val="50000"/>
                                  </p:iterate>
                                  <p:childTnLst>
                                    <p:set>
                                      <p:cBhvr>
                                        <p:cTn id="11" dur="1" fill="hold">
                                          <p:stCondLst>
                                            <p:cond delay="0"/>
                                          </p:stCondLst>
                                        </p:cTn>
                                        <p:tgtEl>
                                          <p:spTgt spid="19"/>
                                        </p:tgtEl>
                                        <p:attrNameLst>
                                          <p:attrName>style.visibility</p:attrName>
                                        </p:attrNameLst>
                                      </p:cBhvr>
                                      <p:to>
                                        <p:strVal val="visible"/>
                                      </p:to>
                                    </p:set>
                                    <p:set>
                                      <p:cBhvr>
                                        <p:cTn id="12" dur="455" fill="hold">
                                          <p:stCondLst>
                                            <p:cond delay="0"/>
                                          </p:stCondLst>
                                        </p:cTn>
                                        <p:tgtEl>
                                          <p:spTgt spid="19"/>
                                        </p:tgtEl>
                                        <p:attrNameLst>
                                          <p:attrName>style.rotation</p:attrName>
                                        </p:attrNameLst>
                                      </p:cBhvr>
                                      <p:to>
                                        <p:strVal val="-45.0"/>
                                      </p:to>
                                    </p:set>
                                    <p:anim calcmode="lin" valueType="num">
                                      <p:cBhvr>
                                        <p:cTn id="13" dur="455" fill="hold">
                                          <p:stCondLst>
                                            <p:cond delay="455"/>
                                          </p:stCondLst>
                                        </p:cTn>
                                        <p:tgtEl>
                                          <p:spTgt spid="19"/>
                                        </p:tgtEl>
                                        <p:attrNameLst>
                                          <p:attrName>style.rotation</p:attrName>
                                        </p:attrNameLst>
                                      </p:cBhvr>
                                      <p:tavLst>
                                        <p:tav tm="0">
                                          <p:val>
                                            <p:fltVal val="-45"/>
                                          </p:val>
                                        </p:tav>
                                        <p:tav tm="69900">
                                          <p:val>
                                            <p:fltVal val="45"/>
                                          </p:val>
                                        </p:tav>
                                        <p:tav tm="100000">
                                          <p:val>
                                            <p:fltVal val="0"/>
                                          </p:val>
                                        </p:tav>
                                      </p:tavLst>
                                    </p:anim>
                                    <p:anim calcmode="lin" valueType="num">
                                      <p:cBhvr>
                                        <p:cTn id="14" dur="455" fill="hold">
                                          <p:stCondLst>
                                            <p:cond delay="0"/>
                                          </p:stCondLst>
                                        </p:cTn>
                                        <p:tgtEl>
                                          <p:spTgt spid="19"/>
                                        </p:tgtEl>
                                        <p:attrNameLst>
                                          <p:attrName>ppt_y</p:attrName>
                                        </p:attrNameLst>
                                      </p:cBhvr>
                                      <p:tavLst>
                                        <p:tav tm="0">
                                          <p:val>
                                            <p:strVal val="#ppt_y-1"/>
                                          </p:val>
                                        </p:tav>
                                        <p:tav tm="100000">
                                          <p:val>
                                            <p:strVal val="#ppt_y-(0.354*#ppt_w-0.172*#ppt_h)"/>
                                          </p:val>
                                        </p:tav>
                                      </p:tavLst>
                                    </p:anim>
                                    <p:anim calcmode="lin" valueType="num">
                                      <p:cBhvr>
                                        <p:cTn id="15" dur="156" decel="50000" autoRev="1" fill="hold">
                                          <p:stCondLst>
                                            <p:cond delay="455"/>
                                          </p:stCondLst>
                                        </p:cTn>
                                        <p:tgtEl>
                                          <p:spTgt spid="19"/>
                                        </p:tgtEl>
                                        <p:attrNameLst>
                                          <p:attrName>ppt_y</p:attrName>
                                        </p:attrNameLst>
                                      </p:cBhvr>
                                      <p:tavLst>
                                        <p:tav tm="0">
                                          <p:val>
                                            <p:strVal val="#ppt_y-(0.354*#ppt_w-0.172*#ppt_h)"/>
                                          </p:val>
                                        </p:tav>
                                        <p:tav tm="100000">
                                          <p:val>
                                            <p:strVal val="#ppt_y-(0.354*#ppt_w-0.172*#ppt_h)-#ppt_h/2"/>
                                          </p:val>
                                        </p:tav>
                                      </p:tavLst>
                                    </p:anim>
                                    <p:anim calcmode="lin" valueType="num">
                                      <p:cBhvr>
                                        <p:cTn id="16" dur="136" fill="hold">
                                          <p:stCondLst>
                                            <p:cond delay="864"/>
                                          </p:stCondLst>
                                        </p:cTn>
                                        <p:tgtEl>
                                          <p:spTgt spid="19"/>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软件测试的原则</a:t>
            </a:r>
          </a:p>
        </p:txBody>
      </p:sp>
      <p:sp>
        <p:nvSpPr>
          <p:cNvPr id="27651" name="内容占位符 6"/>
          <p:cNvSpPr>
            <a:spLocks noGrp="1"/>
          </p:cNvSpPr>
          <p:nvPr>
            <p:ph idx="1"/>
          </p:nvPr>
        </p:nvSpPr>
        <p:spPr/>
        <p:txBody>
          <a:bodyPr/>
          <a:lstStyle/>
          <a:p>
            <a:pPr eaLnBrk="1" hangingPunct="1">
              <a:buNone/>
            </a:pPr>
            <a:r>
              <a:rPr lang="en-US" altLang="zh-CN" dirty="0"/>
              <a:t>8</a:t>
            </a:r>
            <a:r>
              <a:rPr lang="zh-CN" altLang="en-US" dirty="0"/>
              <a:t>、保存测试计划、测试用例、出错统计和最终分析报告，为维护工作提供充分的资料</a:t>
            </a:r>
            <a:endParaRPr lang="en-US" altLang="zh-CN" dirty="0"/>
          </a:p>
          <a:p>
            <a:pPr eaLnBrk="1" hangingPunct="1"/>
            <a:endParaRPr lang="zh-CN" altLang="en-US" dirty="0">
              <a:ea typeface="宋体" charset="-122"/>
            </a:endParaRPr>
          </a:p>
        </p:txBody>
      </p:sp>
      <p:pic>
        <p:nvPicPr>
          <p:cNvPr id="4" name="图片 3" descr="it.jpg"/>
          <p:cNvPicPr>
            <a:picLocks noChangeAspect="1"/>
          </p:cNvPicPr>
          <p:nvPr/>
        </p:nvPicPr>
        <p:blipFill>
          <a:blip r:embed="rId3" cstate="print"/>
          <a:stretch>
            <a:fillRect/>
          </a:stretch>
        </p:blipFill>
        <p:spPr>
          <a:xfrm>
            <a:off x="1414180" y="3888849"/>
            <a:ext cx="2972723" cy="16976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图片 4" descr="u=1583451433,3182873580&amp;fm=0&amp;gp=20.jpg"/>
          <p:cNvPicPr>
            <a:picLocks noChangeAspect="1"/>
          </p:cNvPicPr>
          <p:nvPr/>
        </p:nvPicPr>
        <p:blipFill>
          <a:blip r:embed="rId4" cstate="print"/>
          <a:stretch>
            <a:fillRect/>
          </a:stretch>
        </p:blipFill>
        <p:spPr>
          <a:xfrm>
            <a:off x="5000804" y="2170273"/>
            <a:ext cx="2659359" cy="15671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矩形 5"/>
          <p:cNvSpPr/>
          <p:nvPr/>
        </p:nvSpPr>
        <p:spPr>
          <a:xfrm>
            <a:off x="8885221" y="4232524"/>
            <a:ext cx="2024913" cy="923330"/>
          </a:xfrm>
          <a:prstGeom prst="rect">
            <a:avLst/>
          </a:prstGeom>
          <a:noFill/>
        </p:spPr>
        <p:txBody>
          <a:bodyPr wrap="none" lIns="91440" tIns="45720" rIns="91440" bIns="45720">
            <a:spAutoFit/>
          </a:bodyPr>
          <a:lstStyle/>
          <a:p>
            <a:pPr algn="ctr"/>
            <a:r>
              <a:rPr lang="en-US" altLang="zh-CN"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NEW</a:t>
            </a:r>
            <a:endParaRPr lang="zh-CN" alt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3199115098"/>
      </p:ext>
    </p:extLst>
  </p:cSld>
  <p:clrMapOvr>
    <a:masterClrMapping/>
  </p:clrMapOvr>
  <p:transition>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23392" y="245586"/>
            <a:ext cx="10668000" cy="720080"/>
          </a:xfrm>
        </p:spPr>
        <p:txBody>
          <a:bodyPr/>
          <a:lstStyle/>
          <a:p>
            <a:r>
              <a:rPr lang="zh-CN" altLang="en-US" dirty="0"/>
              <a:t>软件测试的原则</a:t>
            </a:r>
          </a:p>
        </p:txBody>
      </p:sp>
      <p:sp>
        <p:nvSpPr>
          <p:cNvPr id="4" name="矩形 3"/>
          <p:cNvSpPr/>
          <p:nvPr/>
        </p:nvSpPr>
        <p:spPr>
          <a:xfrm>
            <a:off x="816042" y="850823"/>
            <a:ext cx="2704407" cy="156966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lvl="2" algn="ctr"/>
            <a:r>
              <a:rPr lang="en-US" altLang="zh-CN" sz="9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0</a:t>
            </a:r>
            <a:endParaRPr lang="zh-CN" altLang="en-US" sz="9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矩形 4"/>
          <p:cNvSpPr/>
          <p:nvPr/>
        </p:nvSpPr>
        <p:spPr>
          <a:xfrm>
            <a:off x="7459364" y="1268193"/>
            <a:ext cx="3536546" cy="1754326"/>
          </a:xfrm>
          <a:prstGeom prst="rect">
            <a:avLst/>
          </a:prstGeom>
          <a:noFill/>
        </p:spPr>
        <p:txBody>
          <a:bodyPr wrap="none" lIns="91440" tIns="45720" rIns="91440" bIns="45720">
            <a:spAutoFit/>
          </a:bodyPr>
          <a:lstStyle/>
          <a:p>
            <a:pPr algn="ctr"/>
            <a:r>
              <a:rPr lang="en-US" altLang="zh-CN"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a typeface="宋体" charset="-122"/>
              </a:rPr>
              <a:t>Good </a:t>
            </a:r>
          </a:p>
          <a:p>
            <a:pPr algn="ctr"/>
            <a:r>
              <a:rPr lang="en-US" altLang="zh-CN"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a typeface="宋体" charset="-122"/>
              </a:rPr>
              <a:t>Enough</a:t>
            </a:r>
            <a:endParaRPr lang="zh-CN" alt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9" name="矩形 8"/>
          <p:cNvSpPr/>
          <p:nvPr/>
        </p:nvSpPr>
        <p:spPr>
          <a:xfrm>
            <a:off x="1532319" y="2404989"/>
            <a:ext cx="2680541" cy="584775"/>
          </a:xfrm>
          <a:prstGeom prst="rect">
            <a:avLst/>
          </a:prstGeom>
          <a:noFill/>
        </p:spPr>
        <p:txBody>
          <a:bodyPr wrap="none" lIns="91440" tIns="45720" rIns="91440" bIns="45720">
            <a:spAutoFit/>
          </a:bodyPr>
          <a:lstStyle/>
          <a:p>
            <a:pPr algn="ctr"/>
            <a:r>
              <a:rPr lang="en-US" altLang="zh-CN" sz="32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ZERO  BUG</a:t>
            </a:r>
            <a:endParaRPr lang="zh-CN" altLang="en-US" sz="32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8" name="矩形 27"/>
          <p:cNvSpPr/>
          <p:nvPr/>
        </p:nvSpPr>
        <p:spPr>
          <a:xfrm>
            <a:off x="5365560" y="1437576"/>
            <a:ext cx="886781" cy="923330"/>
          </a:xfrm>
          <a:prstGeom prst="rect">
            <a:avLst/>
          </a:prstGeom>
          <a:noFill/>
        </p:spPr>
        <p:txBody>
          <a:bodyPr wrap="none" lIns="91440" tIns="45720" rIns="91440" bIns="45720">
            <a:spAutoFit/>
          </a:bodyPr>
          <a:lstStyle/>
          <a:p>
            <a:pPr algn="ctr"/>
            <a:r>
              <a:rPr lang="zh-CN" altLang="en-US" sz="5400" b="1" cap="none" spc="50" dirty="0">
                <a:ln w="12700" cmpd="sng">
                  <a:solidFill>
                    <a:schemeClr val="accent6">
                      <a:satMod val="120000"/>
                      <a:shade val="80000"/>
                    </a:schemeClr>
                  </a:solidFill>
                  <a:prstDash val="solid"/>
                </a:ln>
                <a:solidFill>
                  <a:schemeClr val="tx1">
                    <a:lumMod val="75000"/>
                  </a:schemeClr>
                </a:solidFill>
                <a:effectLst>
                  <a:glow rad="139700">
                    <a:schemeClr val="accent6">
                      <a:satMod val="175000"/>
                      <a:alpha val="40000"/>
                    </a:schemeClr>
                  </a:glow>
                </a:effectLst>
              </a:rPr>
              <a:t>与</a:t>
            </a:r>
          </a:p>
        </p:txBody>
      </p:sp>
      <p:grpSp>
        <p:nvGrpSpPr>
          <p:cNvPr id="2" name="Group 18"/>
          <p:cNvGrpSpPr>
            <a:grpSpLocks/>
          </p:cNvGrpSpPr>
          <p:nvPr/>
        </p:nvGrpSpPr>
        <p:grpSpPr bwMode="auto">
          <a:xfrm>
            <a:off x="2009346" y="3341705"/>
            <a:ext cx="8489735" cy="2717486"/>
            <a:chOff x="828" y="1162"/>
            <a:chExt cx="4329" cy="2405"/>
          </a:xfrm>
        </p:grpSpPr>
        <p:sp>
          <p:nvSpPr>
            <p:cNvPr id="11" name="Line 6"/>
            <p:cNvSpPr>
              <a:spLocks noChangeShapeType="1"/>
            </p:cNvSpPr>
            <p:nvPr/>
          </p:nvSpPr>
          <p:spPr bwMode="auto">
            <a:xfrm flipV="1">
              <a:off x="1262" y="1162"/>
              <a:ext cx="0" cy="2063"/>
            </a:xfrm>
            <a:prstGeom prst="line">
              <a:avLst/>
            </a:prstGeom>
            <a:ln>
              <a:solidFill>
                <a:srgbClr val="0070C0"/>
              </a:solidFill>
              <a:headEnd/>
              <a:tailEnd type="triangle" w="med" len="med"/>
            </a:ln>
          </p:spPr>
          <p:style>
            <a:lnRef idx="2">
              <a:schemeClr val="accent2"/>
            </a:lnRef>
            <a:fillRef idx="1">
              <a:schemeClr val="lt1"/>
            </a:fillRef>
            <a:effectRef idx="0">
              <a:schemeClr val="accent2"/>
            </a:effectRef>
            <a:fontRef idx="minor">
              <a:schemeClr val="dk1"/>
            </a:fontRef>
          </p:style>
          <p:txBody>
            <a:bodyPr/>
            <a:lstStyle/>
            <a:p>
              <a:pPr>
                <a:defRPr/>
              </a:pPr>
              <a:endParaRPr lang="zh-CN" altLang="en-US"/>
            </a:p>
          </p:txBody>
        </p:sp>
        <p:sp>
          <p:nvSpPr>
            <p:cNvPr id="12" name="Line 7"/>
            <p:cNvSpPr>
              <a:spLocks noChangeShapeType="1"/>
            </p:cNvSpPr>
            <p:nvPr/>
          </p:nvSpPr>
          <p:spPr bwMode="auto">
            <a:xfrm>
              <a:off x="1247" y="3203"/>
              <a:ext cx="3629" cy="0"/>
            </a:xfrm>
            <a:prstGeom prst="line">
              <a:avLst/>
            </a:prstGeom>
            <a:ln>
              <a:solidFill>
                <a:srgbClr val="0070C0"/>
              </a:solidFill>
              <a:headEnd/>
              <a:tailEnd type="triangle" w="med" len="med"/>
            </a:ln>
          </p:spPr>
          <p:style>
            <a:lnRef idx="2">
              <a:schemeClr val="accent2"/>
            </a:lnRef>
            <a:fillRef idx="1">
              <a:schemeClr val="lt1"/>
            </a:fillRef>
            <a:effectRef idx="0">
              <a:schemeClr val="accent2"/>
            </a:effectRef>
            <a:fontRef idx="minor">
              <a:schemeClr val="dk1"/>
            </a:fontRef>
          </p:style>
          <p:txBody>
            <a:bodyPr/>
            <a:lstStyle/>
            <a:p>
              <a:pPr>
                <a:defRPr/>
              </a:pPr>
              <a:endParaRPr lang="zh-CN" altLang="en-US"/>
            </a:p>
          </p:txBody>
        </p:sp>
        <p:sp>
          <p:nvSpPr>
            <p:cNvPr id="13" name="Freeform 8"/>
            <p:cNvSpPr>
              <a:spLocks/>
            </p:cNvSpPr>
            <p:nvPr/>
          </p:nvSpPr>
          <p:spPr bwMode="auto">
            <a:xfrm>
              <a:off x="2175" y="1709"/>
              <a:ext cx="1812" cy="1398"/>
            </a:xfrm>
            <a:custGeom>
              <a:avLst/>
              <a:gdLst>
                <a:gd name="T0" fmla="*/ 0 w 3420"/>
                <a:gd name="T1" fmla="*/ 5 h 2160"/>
                <a:gd name="T2" fmla="*/ 1 w 3420"/>
                <a:gd name="T3" fmla="*/ 5 h 2160"/>
                <a:gd name="T4" fmla="*/ 1 w 3420"/>
                <a:gd name="T5" fmla="*/ 4 h 2160"/>
                <a:gd name="T6" fmla="*/ 1 w 3420"/>
                <a:gd name="T7" fmla="*/ 4 h 2160"/>
                <a:gd name="T8" fmla="*/ 1 w 3420"/>
                <a:gd name="T9" fmla="*/ 4 h 2160"/>
                <a:gd name="T10" fmla="*/ 1 w 3420"/>
                <a:gd name="T11" fmla="*/ 4 h 2160"/>
                <a:gd name="T12" fmla="*/ 1 w 3420"/>
                <a:gd name="T13" fmla="*/ 4 h 2160"/>
                <a:gd name="T14" fmla="*/ 1 w 3420"/>
                <a:gd name="T15" fmla="*/ 4 h 2160"/>
                <a:gd name="T16" fmla="*/ 1 w 3420"/>
                <a:gd name="T17" fmla="*/ 4 h 2160"/>
                <a:gd name="T18" fmla="*/ 1 w 3420"/>
                <a:gd name="T19" fmla="*/ 3 h 2160"/>
                <a:gd name="T20" fmla="*/ 1 w 3420"/>
                <a:gd name="T21" fmla="*/ 3 h 2160"/>
                <a:gd name="T22" fmla="*/ 1 w 3420"/>
                <a:gd name="T23" fmla="*/ 3 h 2160"/>
                <a:gd name="T24" fmla="*/ 1 w 3420"/>
                <a:gd name="T25" fmla="*/ 3 h 2160"/>
                <a:gd name="T26" fmla="*/ 1 w 3420"/>
                <a:gd name="T27" fmla="*/ 3 h 2160"/>
                <a:gd name="T28" fmla="*/ 1 w 3420"/>
                <a:gd name="T29" fmla="*/ 3 h 2160"/>
                <a:gd name="T30" fmla="*/ 1 w 3420"/>
                <a:gd name="T31" fmla="*/ 3 h 2160"/>
                <a:gd name="T32" fmla="*/ 1 w 3420"/>
                <a:gd name="T33" fmla="*/ 2 h 2160"/>
                <a:gd name="T34" fmla="*/ 1 w 3420"/>
                <a:gd name="T35" fmla="*/ 2 h 2160"/>
                <a:gd name="T36" fmla="*/ 1 w 3420"/>
                <a:gd name="T37" fmla="*/ 1 h 2160"/>
                <a:gd name="T38" fmla="*/ 1 w 3420"/>
                <a:gd name="T39" fmla="*/ 1 h 2160"/>
                <a:gd name="T40" fmla="*/ 1 w 3420"/>
                <a:gd name="T41" fmla="*/ 1 h 2160"/>
                <a:gd name="T42" fmla="*/ 1 w 3420"/>
                <a:gd name="T43" fmla="*/ 1 h 2160"/>
                <a:gd name="T44" fmla="*/ 1 w 3420"/>
                <a:gd name="T45" fmla="*/ 1 h 2160"/>
                <a:gd name="T46" fmla="*/ 1 w 3420"/>
                <a:gd name="T47" fmla="*/ 0 h 2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20"/>
                <a:gd name="T73" fmla="*/ 0 h 2160"/>
                <a:gd name="T74" fmla="*/ 3420 w 3420"/>
                <a:gd name="T75" fmla="*/ 2160 h 2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20" h="2160">
                  <a:moveTo>
                    <a:pt x="0" y="2160"/>
                  </a:moveTo>
                  <a:cubicBezTo>
                    <a:pt x="298" y="2151"/>
                    <a:pt x="589" y="2142"/>
                    <a:pt x="885" y="2115"/>
                  </a:cubicBezTo>
                  <a:cubicBezTo>
                    <a:pt x="1035" y="2077"/>
                    <a:pt x="1184" y="2029"/>
                    <a:pt x="1335" y="1995"/>
                  </a:cubicBezTo>
                  <a:cubicBezTo>
                    <a:pt x="1413" y="1978"/>
                    <a:pt x="1484" y="1960"/>
                    <a:pt x="1560" y="1935"/>
                  </a:cubicBezTo>
                  <a:cubicBezTo>
                    <a:pt x="1590" y="1925"/>
                    <a:pt x="1624" y="1923"/>
                    <a:pt x="1650" y="1905"/>
                  </a:cubicBezTo>
                  <a:cubicBezTo>
                    <a:pt x="1730" y="1851"/>
                    <a:pt x="1783" y="1831"/>
                    <a:pt x="1875" y="1800"/>
                  </a:cubicBezTo>
                  <a:cubicBezTo>
                    <a:pt x="1892" y="1794"/>
                    <a:pt x="1904" y="1777"/>
                    <a:pt x="1920" y="1770"/>
                  </a:cubicBezTo>
                  <a:cubicBezTo>
                    <a:pt x="1949" y="1757"/>
                    <a:pt x="1980" y="1750"/>
                    <a:pt x="2010" y="1740"/>
                  </a:cubicBezTo>
                  <a:cubicBezTo>
                    <a:pt x="2084" y="1715"/>
                    <a:pt x="2132" y="1650"/>
                    <a:pt x="2190" y="1605"/>
                  </a:cubicBezTo>
                  <a:cubicBezTo>
                    <a:pt x="2218" y="1583"/>
                    <a:pt x="2255" y="1570"/>
                    <a:pt x="2280" y="1545"/>
                  </a:cubicBezTo>
                  <a:cubicBezTo>
                    <a:pt x="2321" y="1504"/>
                    <a:pt x="2321" y="1498"/>
                    <a:pt x="2370" y="1470"/>
                  </a:cubicBezTo>
                  <a:cubicBezTo>
                    <a:pt x="2389" y="1459"/>
                    <a:pt x="2413" y="1454"/>
                    <a:pt x="2430" y="1440"/>
                  </a:cubicBezTo>
                  <a:cubicBezTo>
                    <a:pt x="2463" y="1413"/>
                    <a:pt x="2485" y="1374"/>
                    <a:pt x="2520" y="1350"/>
                  </a:cubicBezTo>
                  <a:cubicBezTo>
                    <a:pt x="2535" y="1340"/>
                    <a:pt x="2550" y="1330"/>
                    <a:pt x="2565" y="1320"/>
                  </a:cubicBezTo>
                  <a:cubicBezTo>
                    <a:pt x="2605" y="1259"/>
                    <a:pt x="2669" y="1211"/>
                    <a:pt x="2730" y="1170"/>
                  </a:cubicBezTo>
                  <a:cubicBezTo>
                    <a:pt x="2764" y="1069"/>
                    <a:pt x="2717" y="1179"/>
                    <a:pt x="2790" y="1095"/>
                  </a:cubicBezTo>
                  <a:cubicBezTo>
                    <a:pt x="2848" y="1028"/>
                    <a:pt x="2855" y="977"/>
                    <a:pt x="2925" y="930"/>
                  </a:cubicBezTo>
                  <a:cubicBezTo>
                    <a:pt x="2947" y="863"/>
                    <a:pt x="3005" y="810"/>
                    <a:pt x="3045" y="750"/>
                  </a:cubicBezTo>
                  <a:cubicBezTo>
                    <a:pt x="3067" y="716"/>
                    <a:pt x="3082" y="678"/>
                    <a:pt x="3105" y="645"/>
                  </a:cubicBezTo>
                  <a:cubicBezTo>
                    <a:pt x="3178" y="542"/>
                    <a:pt x="3125" y="656"/>
                    <a:pt x="3180" y="555"/>
                  </a:cubicBezTo>
                  <a:cubicBezTo>
                    <a:pt x="3229" y="466"/>
                    <a:pt x="3244" y="421"/>
                    <a:pt x="3270" y="330"/>
                  </a:cubicBezTo>
                  <a:cubicBezTo>
                    <a:pt x="3289" y="263"/>
                    <a:pt x="3323" y="201"/>
                    <a:pt x="3345" y="135"/>
                  </a:cubicBezTo>
                  <a:cubicBezTo>
                    <a:pt x="3356" y="101"/>
                    <a:pt x="3394" y="79"/>
                    <a:pt x="3405" y="45"/>
                  </a:cubicBezTo>
                  <a:cubicBezTo>
                    <a:pt x="3410" y="30"/>
                    <a:pt x="3420" y="0"/>
                    <a:pt x="3420" y="0"/>
                  </a:cubicBezTo>
                </a:path>
              </a:pathLst>
            </a:custGeom>
            <a:noFill/>
            <a:ln w="28575">
              <a:solidFill>
                <a:srgbClr val="7030A0"/>
              </a:solidFill>
              <a:round/>
              <a:headEnd/>
              <a:tailEnd/>
            </a:ln>
          </p:spPr>
          <p:txBody>
            <a:bodyPr/>
            <a:lstStyle/>
            <a:p>
              <a:endParaRPr lang="zh-CN" altLang="en-US">
                <a:ea typeface="宋体" charset="-122"/>
              </a:endParaRPr>
            </a:p>
          </p:txBody>
        </p:sp>
        <p:sp>
          <p:nvSpPr>
            <p:cNvPr id="14" name="Freeform 9"/>
            <p:cNvSpPr>
              <a:spLocks/>
            </p:cNvSpPr>
            <p:nvPr/>
          </p:nvSpPr>
          <p:spPr bwMode="auto">
            <a:xfrm>
              <a:off x="2166" y="1959"/>
              <a:ext cx="2049" cy="1089"/>
            </a:xfrm>
            <a:custGeom>
              <a:avLst/>
              <a:gdLst/>
              <a:ahLst/>
              <a:cxnLst>
                <a:cxn ang="0">
                  <a:pos x="0" y="0"/>
                </a:cxn>
                <a:cxn ang="0">
                  <a:pos x="255" y="60"/>
                </a:cxn>
                <a:cxn ang="0">
                  <a:pos x="525" y="180"/>
                </a:cxn>
                <a:cxn ang="0">
                  <a:pos x="570" y="210"/>
                </a:cxn>
                <a:cxn ang="0">
                  <a:pos x="660" y="240"/>
                </a:cxn>
                <a:cxn ang="0">
                  <a:pos x="840" y="330"/>
                </a:cxn>
                <a:cxn ang="0">
                  <a:pos x="1020" y="420"/>
                </a:cxn>
                <a:cxn ang="0">
                  <a:pos x="1065" y="450"/>
                </a:cxn>
                <a:cxn ang="0">
                  <a:pos x="1155" y="480"/>
                </a:cxn>
                <a:cxn ang="0">
                  <a:pos x="1275" y="540"/>
                </a:cxn>
                <a:cxn ang="0">
                  <a:pos x="1605" y="720"/>
                </a:cxn>
                <a:cxn ang="0">
                  <a:pos x="1710" y="780"/>
                </a:cxn>
                <a:cxn ang="0">
                  <a:pos x="1815" y="840"/>
                </a:cxn>
                <a:cxn ang="0">
                  <a:pos x="2040" y="945"/>
                </a:cxn>
                <a:cxn ang="0">
                  <a:pos x="2130" y="1005"/>
                </a:cxn>
                <a:cxn ang="0">
                  <a:pos x="2190" y="1020"/>
                </a:cxn>
                <a:cxn ang="0">
                  <a:pos x="2355" y="1080"/>
                </a:cxn>
                <a:cxn ang="0">
                  <a:pos x="2550" y="1155"/>
                </a:cxn>
                <a:cxn ang="0">
                  <a:pos x="2925" y="1245"/>
                </a:cxn>
                <a:cxn ang="0">
                  <a:pos x="3285" y="1320"/>
                </a:cxn>
                <a:cxn ang="0">
                  <a:pos x="3555" y="1380"/>
                </a:cxn>
              </a:cxnLst>
              <a:rect l="0" t="0" r="r" b="b"/>
              <a:pathLst>
                <a:path w="3555" h="1380">
                  <a:moveTo>
                    <a:pt x="0" y="0"/>
                  </a:moveTo>
                  <a:cubicBezTo>
                    <a:pt x="69" y="9"/>
                    <a:pt x="193" y="18"/>
                    <a:pt x="255" y="60"/>
                  </a:cubicBezTo>
                  <a:cubicBezTo>
                    <a:pt x="314" y="99"/>
                    <a:pt x="456" y="157"/>
                    <a:pt x="525" y="180"/>
                  </a:cubicBezTo>
                  <a:cubicBezTo>
                    <a:pt x="542" y="186"/>
                    <a:pt x="554" y="203"/>
                    <a:pt x="570" y="210"/>
                  </a:cubicBezTo>
                  <a:cubicBezTo>
                    <a:pt x="599" y="223"/>
                    <a:pt x="634" y="222"/>
                    <a:pt x="660" y="240"/>
                  </a:cubicBezTo>
                  <a:cubicBezTo>
                    <a:pt x="717" y="278"/>
                    <a:pt x="780" y="300"/>
                    <a:pt x="840" y="330"/>
                  </a:cubicBezTo>
                  <a:cubicBezTo>
                    <a:pt x="900" y="360"/>
                    <a:pt x="960" y="390"/>
                    <a:pt x="1020" y="420"/>
                  </a:cubicBezTo>
                  <a:cubicBezTo>
                    <a:pt x="1036" y="428"/>
                    <a:pt x="1049" y="443"/>
                    <a:pt x="1065" y="450"/>
                  </a:cubicBezTo>
                  <a:cubicBezTo>
                    <a:pt x="1094" y="463"/>
                    <a:pt x="1127" y="466"/>
                    <a:pt x="1155" y="480"/>
                  </a:cubicBezTo>
                  <a:cubicBezTo>
                    <a:pt x="1195" y="500"/>
                    <a:pt x="1235" y="520"/>
                    <a:pt x="1275" y="540"/>
                  </a:cubicBezTo>
                  <a:cubicBezTo>
                    <a:pt x="1386" y="596"/>
                    <a:pt x="1483" y="689"/>
                    <a:pt x="1605" y="720"/>
                  </a:cubicBezTo>
                  <a:cubicBezTo>
                    <a:pt x="1639" y="742"/>
                    <a:pt x="1677" y="757"/>
                    <a:pt x="1710" y="780"/>
                  </a:cubicBezTo>
                  <a:cubicBezTo>
                    <a:pt x="1806" y="849"/>
                    <a:pt x="1699" y="811"/>
                    <a:pt x="1815" y="840"/>
                  </a:cubicBezTo>
                  <a:cubicBezTo>
                    <a:pt x="1895" y="894"/>
                    <a:pt x="1948" y="914"/>
                    <a:pt x="2040" y="945"/>
                  </a:cubicBezTo>
                  <a:cubicBezTo>
                    <a:pt x="2074" y="956"/>
                    <a:pt x="2100" y="985"/>
                    <a:pt x="2130" y="1005"/>
                  </a:cubicBezTo>
                  <a:cubicBezTo>
                    <a:pt x="2147" y="1016"/>
                    <a:pt x="2170" y="1014"/>
                    <a:pt x="2190" y="1020"/>
                  </a:cubicBezTo>
                  <a:cubicBezTo>
                    <a:pt x="2248" y="1037"/>
                    <a:pt x="2296" y="1065"/>
                    <a:pt x="2355" y="1080"/>
                  </a:cubicBezTo>
                  <a:cubicBezTo>
                    <a:pt x="2415" y="1120"/>
                    <a:pt x="2481" y="1132"/>
                    <a:pt x="2550" y="1155"/>
                  </a:cubicBezTo>
                  <a:cubicBezTo>
                    <a:pt x="2675" y="1197"/>
                    <a:pt x="2793" y="1230"/>
                    <a:pt x="2925" y="1245"/>
                  </a:cubicBezTo>
                  <a:cubicBezTo>
                    <a:pt x="3040" y="1283"/>
                    <a:pt x="3166" y="1296"/>
                    <a:pt x="3285" y="1320"/>
                  </a:cubicBezTo>
                  <a:cubicBezTo>
                    <a:pt x="3376" y="1338"/>
                    <a:pt x="3461" y="1380"/>
                    <a:pt x="3555" y="1380"/>
                  </a:cubicBezTo>
                </a:path>
              </a:pathLst>
            </a:custGeom>
            <a:noFill/>
            <a:ln w="28575" cmpd="sng">
              <a:solidFill>
                <a:schemeClr val="tx2">
                  <a:lumMod val="60000"/>
                  <a:lumOff val="40000"/>
                </a:schemeClr>
              </a:solidFill>
              <a:round/>
              <a:headEnd/>
              <a:tailEnd/>
            </a:ln>
          </p:spPr>
          <p:txBody>
            <a:bodyPr/>
            <a:lstStyle/>
            <a:p>
              <a:pPr>
                <a:defRPr/>
              </a:pPr>
              <a:endParaRPr lang="zh-CN" altLang="en-US">
                <a:ea typeface="宋体" pitchFamily="2" charset="-122"/>
              </a:endParaRPr>
            </a:p>
          </p:txBody>
        </p:sp>
        <p:sp>
          <p:nvSpPr>
            <p:cNvPr id="15" name="Text Box 10"/>
            <p:cNvSpPr txBox="1">
              <a:spLocks noChangeArrowheads="1"/>
            </p:cNvSpPr>
            <p:nvPr/>
          </p:nvSpPr>
          <p:spPr bwMode="auto">
            <a:xfrm>
              <a:off x="828" y="1230"/>
              <a:ext cx="316" cy="1633"/>
            </a:xfrm>
            <a:prstGeom prst="rect">
              <a:avLst/>
            </a:prstGeom>
            <a:noFill/>
            <a:ln w="9525">
              <a:noFill/>
              <a:miter lim="800000"/>
              <a:headEnd/>
              <a:tailEnd/>
            </a:ln>
          </p:spPr>
          <p:txBody>
            <a:bodyPr lIns="0" tIns="0" rIns="0" bIns="0"/>
            <a:lstStyle/>
            <a:p>
              <a:pPr algn="just"/>
              <a:r>
                <a:rPr lang="en-US" altLang="zh-CN" sz="1800" b="1" dirty="0">
                  <a:solidFill>
                    <a:srgbClr val="51866E"/>
                  </a:solidFill>
                  <a:ea typeface="宋体" charset="-122"/>
                  <a:sym typeface="Wingdings" pitchFamily="2" charset="2"/>
                </a:rPr>
                <a:t>bug</a:t>
              </a:r>
              <a:r>
                <a:rPr lang="zh-CN" altLang="en-US" sz="1800" b="1" dirty="0">
                  <a:solidFill>
                    <a:srgbClr val="51866E"/>
                  </a:solidFill>
                  <a:ea typeface="宋体" charset="-122"/>
                  <a:sym typeface="Wingdings" pitchFamily="2" charset="2"/>
                </a:rPr>
                <a:t>数量</a:t>
              </a:r>
            </a:p>
          </p:txBody>
        </p:sp>
        <p:sp>
          <p:nvSpPr>
            <p:cNvPr id="16" name="Text Box 11"/>
            <p:cNvSpPr txBox="1">
              <a:spLocks noChangeArrowheads="1"/>
            </p:cNvSpPr>
            <p:nvPr/>
          </p:nvSpPr>
          <p:spPr bwMode="auto">
            <a:xfrm>
              <a:off x="4232" y="3309"/>
              <a:ext cx="925" cy="258"/>
            </a:xfrm>
            <a:prstGeom prst="rect">
              <a:avLst/>
            </a:prstGeom>
            <a:noFill/>
            <a:ln w="9525">
              <a:noFill/>
              <a:miter lim="800000"/>
              <a:headEnd/>
              <a:tailEnd/>
            </a:ln>
          </p:spPr>
          <p:txBody>
            <a:bodyPr lIns="0" tIns="0" rIns="0" bIns="0"/>
            <a:lstStyle/>
            <a:p>
              <a:pPr algn="just"/>
              <a:r>
                <a:rPr lang="zh-CN" altLang="en-US" sz="1800" b="1" dirty="0">
                  <a:solidFill>
                    <a:srgbClr val="51866E"/>
                  </a:solidFill>
                  <a:ea typeface="宋体" charset="-122"/>
                  <a:sym typeface="Wingdings" pitchFamily="2" charset="2"/>
                </a:rPr>
                <a:t>测试工作量</a:t>
              </a:r>
            </a:p>
          </p:txBody>
        </p:sp>
        <p:sp>
          <p:nvSpPr>
            <p:cNvPr id="17" name="Text Box 12"/>
            <p:cNvSpPr txBox="1">
              <a:spLocks noChangeArrowheads="1"/>
            </p:cNvSpPr>
            <p:nvPr/>
          </p:nvSpPr>
          <p:spPr bwMode="auto">
            <a:xfrm>
              <a:off x="1474" y="2931"/>
              <a:ext cx="572" cy="233"/>
            </a:xfrm>
            <a:prstGeom prst="rect">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0" tIns="0" rIns="0" bIns="0"/>
            <a:lstStyle/>
            <a:p>
              <a:pPr algn="just">
                <a:defRPr/>
              </a:pPr>
              <a:r>
                <a:rPr lang="zh-CN" altLang="en-US" sz="1800" b="1">
                  <a:solidFill>
                    <a:srgbClr val="51866E"/>
                  </a:solidFill>
                  <a:latin typeface="Times New Roman" pitchFamily="18" charset="0"/>
                  <a:ea typeface="宋体" pitchFamily="2" charset="-122"/>
                  <a:sym typeface="Wingdings" pitchFamily="2" charset="2"/>
                </a:rPr>
                <a:t>测试中</a:t>
              </a:r>
            </a:p>
          </p:txBody>
        </p:sp>
        <p:sp>
          <p:nvSpPr>
            <p:cNvPr id="18" name="Text Box 13"/>
            <p:cNvSpPr txBox="1">
              <a:spLocks noChangeArrowheads="1"/>
            </p:cNvSpPr>
            <p:nvPr/>
          </p:nvSpPr>
          <p:spPr bwMode="auto">
            <a:xfrm>
              <a:off x="4286" y="2931"/>
              <a:ext cx="540" cy="258"/>
            </a:xfrm>
            <a:prstGeom prst="rect">
              <a:avLst/>
            </a:prstGeom>
            <a:noFill/>
            <a:ln w="9525">
              <a:noFill/>
              <a:miter lim="800000"/>
              <a:headEnd/>
              <a:tailEnd/>
            </a:ln>
          </p:spPr>
          <p:txBody>
            <a:bodyPr lIns="0" tIns="0" rIns="0" bIns="0"/>
            <a:lstStyle/>
            <a:p>
              <a:pPr algn="just"/>
              <a:r>
                <a:rPr lang="zh-CN" altLang="en-US" sz="1800" b="1">
                  <a:solidFill>
                    <a:srgbClr val="51866E"/>
                  </a:solidFill>
                  <a:ea typeface="宋体" charset="-122"/>
                  <a:sym typeface="Wingdings" pitchFamily="2" charset="2"/>
                </a:rPr>
                <a:t>测试后</a:t>
              </a:r>
            </a:p>
          </p:txBody>
        </p:sp>
        <p:sp>
          <p:nvSpPr>
            <p:cNvPr id="19" name="Text Box 14"/>
            <p:cNvSpPr txBox="1">
              <a:spLocks noChangeArrowheads="1"/>
            </p:cNvSpPr>
            <p:nvPr/>
          </p:nvSpPr>
          <p:spPr bwMode="auto">
            <a:xfrm>
              <a:off x="4105" y="1706"/>
              <a:ext cx="935" cy="271"/>
            </a:xfrm>
            <a:prstGeom prst="rect">
              <a:avLst/>
            </a:prstGeom>
            <a:noFill/>
            <a:ln w="9525">
              <a:noFill/>
              <a:miter lim="800000"/>
              <a:headEnd/>
              <a:tailEnd/>
            </a:ln>
          </p:spPr>
          <p:txBody>
            <a:bodyPr lIns="0" tIns="0" rIns="0" bIns="0"/>
            <a:lstStyle/>
            <a:p>
              <a:pPr algn="just"/>
              <a:r>
                <a:rPr lang="zh-CN" altLang="en-US" sz="1800" b="1">
                  <a:solidFill>
                    <a:srgbClr val="51866E"/>
                  </a:solidFill>
                  <a:ea typeface="宋体" charset="-122"/>
                  <a:sym typeface="Wingdings" pitchFamily="2" charset="2"/>
                </a:rPr>
                <a:t>测试费用</a:t>
              </a:r>
            </a:p>
          </p:txBody>
        </p:sp>
        <p:sp>
          <p:nvSpPr>
            <p:cNvPr id="20" name="Text Box 15"/>
            <p:cNvSpPr txBox="1">
              <a:spLocks noChangeArrowheads="1"/>
            </p:cNvSpPr>
            <p:nvPr/>
          </p:nvSpPr>
          <p:spPr bwMode="auto">
            <a:xfrm>
              <a:off x="1519" y="2115"/>
              <a:ext cx="976" cy="258"/>
            </a:xfrm>
            <a:prstGeom prst="rect">
              <a:avLst/>
            </a:prstGeom>
            <a:noFill/>
            <a:ln w="9525">
              <a:noFill/>
              <a:miter lim="800000"/>
              <a:headEnd/>
              <a:tailEnd/>
            </a:ln>
          </p:spPr>
          <p:txBody>
            <a:bodyPr lIns="0" tIns="0" rIns="0" bIns="0"/>
            <a:lstStyle/>
            <a:p>
              <a:pPr algn="just"/>
              <a:r>
                <a:rPr lang="zh-CN" altLang="en-US" sz="1800" b="1">
                  <a:solidFill>
                    <a:srgbClr val="51866E"/>
                  </a:solidFill>
                  <a:ea typeface="宋体" charset="-122"/>
                  <a:sym typeface="Wingdings" pitchFamily="2" charset="2"/>
                </a:rPr>
                <a:t>遗漏缺陷数目</a:t>
              </a:r>
            </a:p>
          </p:txBody>
        </p:sp>
        <p:sp>
          <p:nvSpPr>
            <p:cNvPr id="21" name="Text Box 16"/>
            <p:cNvSpPr txBox="1">
              <a:spLocks noChangeArrowheads="1"/>
            </p:cNvSpPr>
            <p:nvPr/>
          </p:nvSpPr>
          <p:spPr bwMode="auto">
            <a:xfrm>
              <a:off x="2925" y="2160"/>
              <a:ext cx="943" cy="238"/>
            </a:xfrm>
            <a:prstGeom prst="rect">
              <a:avLst/>
            </a:prstGeom>
            <a:noFill/>
            <a:ln w="9525">
              <a:noFill/>
              <a:miter lim="800000"/>
              <a:headEnd/>
              <a:tailEnd/>
            </a:ln>
          </p:spPr>
          <p:txBody>
            <a:bodyPr lIns="0" tIns="0" rIns="0" bIns="0"/>
            <a:lstStyle/>
            <a:p>
              <a:pPr algn="just"/>
              <a:r>
                <a:rPr lang="zh-CN" altLang="en-US" sz="1800" b="1" dirty="0">
                  <a:solidFill>
                    <a:srgbClr val="51866E"/>
                  </a:solidFill>
                  <a:ea typeface="宋体" charset="-122"/>
                  <a:sym typeface="Wingdings" pitchFamily="2" charset="2"/>
                </a:rPr>
                <a:t>优化测试量</a:t>
              </a:r>
            </a:p>
          </p:txBody>
        </p:sp>
        <p:sp>
          <p:nvSpPr>
            <p:cNvPr id="22" name="Line 17"/>
            <p:cNvSpPr>
              <a:spLocks noChangeShapeType="1"/>
            </p:cNvSpPr>
            <p:nvPr/>
          </p:nvSpPr>
          <p:spPr bwMode="auto">
            <a:xfrm>
              <a:off x="3342" y="2393"/>
              <a:ext cx="0" cy="258"/>
            </a:xfrm>
            <a:prstGeom prst="line">
              <a:avLst/>
            </a:prstGeom>
            <a:noFill/>
            <a:ln w="28575">
              <a:solidFill>
                <a:srgbClr val="0070C0"/>
              </a:solidFill>
              <a:round/>
              <a:headEnd/>
              <a:tailEnd type="triangle" w="med" len="med"/>
            </a:ln>
          </p:spPr>
          <p:txBody>
            <a:bodyPr/>
            <a:lstStyle/>
            <a:p>
              <a:endParaRPr lang="zh-CN" altLang="en-US"/>
            </a:p>
          </p:txBody>
        </p:sp>
      </p:grpSp>
      <p:sp>
        <p:nvSpPr>
          <p:cNvPr id="24" name="内容占位符 6"/>
          <p:cNvSpPr>
            <a:spLocks noGrp="1"/>
          </p:cNvSpPr>
          <p:nvPr>
            <p:ph idx="1"/>
          </p:nvPr>
        </p:nvSpPr>
        <p:spPr>
          <a:xfrm>
            <a:off x="695400" y="1196752"/>
            <a:ext cx="10668000" cy="4267200"/>
          </a:xfrm>
        </p:spPr>
        <p:txBody>
          <a:bodyPr/>
          <a:lstStyle/>
          <a:p>
            <a:pPr eaLnBrk="1" hangingPunct="1">
              <a:buNone/>
            </a:pPr>
            <a:r>
              <a:rPr lang="en-US" altLang="zh-CN" dirty="0"/>
              <a:t>9</a:t>
            </a:r>
            <a:r>
              <a:rPr lang="zh-CN" altLang="en-US" dirty="0"/>
              <a:t>、</a:t>
            </a:r>
            <a:endParaRPr lang="en-US" altLang="zh-CN" dirty="0"/>
          </a:p>
          <a:p>
            <a:pPr eaLnBrk="1" hangingPunct="1"/>
            <a:endParaRPr lang="zh-CN" altLang="en-US" dirty="0">
              <a:ea typeface="宋体" charset="-122"/>
            </a:endParaRPr>
          </a:p>
        </p:txBody>
      </p:sp>
    </p:spTree>
    <p:extLst>
      <p:ext uri="{BB962C8B-B14F-4D97-AF65-F5344CB8AC3E}">
        <p14:creationId xmlns:p14="http://schemas.microsoft.com/office/powerpoint/2010/main" val="979475212"/>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500"/>
                                        <p:tgtEl>
                                          <p:spTgt spid="4"/>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4)">
                                      <p:cBhvr>
                                        <p:cTn id="10" dur="500"/>
                                        <p:tgtEl>
                                          <p:spTgt spid="9"/>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heel(4)">
                                      <p:cBhvr>
                                        <p:cTn id="13" dur="500"/>
                                        <p:tgtEl>
                                          <p:spTgt spid="28"/>
                                        </p:tgtEl>
                                      </p:cBhvr>
                                    </p:animEffect>
                                  </p:childTnLst>
                                </p:cTn>
                              </p:par>
                              <p:par>
                                <p:cTn id="14" presetID="21"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4)">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heel(4)">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软件测试的原则</a:t>
            </a:r>
          </a:p>
        </p:txBody>
      </p:sp>
      <p:sp>
        <p:nvSpPr>
          <p:cNvPr id="27651" name="内容占位符 6"/>
          <p:cNvSpPr>
            <a:spLocks noGrp="1"/>
          </p:cNvSpPr>
          <p:nvPr>
            <p:ph idx="1"/>
          </p:nvPr>
        </p:nvSpPr>
        <p:spPr/>
        <p:txBody>
          <a:bodyPr/>
          <a:lstStyle/>
          <a:p>
            <a:pPr marL="0" indent="0">
              <a:spcBef>
                <a:spcPct val="0"/>
              </a:spcBef>
              <a:buNone/>
            </a:pPr>
            <a:r>
              <a:rPr lang="en-US" altLang="zh-CN" sz="3200" dirty="0">
                <a:solidFill>
                  <a:schemeClr val="tx2"/>
                </a:solidFill>
                <a:cs typeface="+mj-cs"/>
              </a:rPr>
              <a:t>10</a:t>
            </a:r>
            <a:r>
              <a:rPr lang="zh-CN" altLang="en-US" sz="3200" dirty="0">
                <a:solidFill>
                  <a:schemeClr val="tx2"/>
                </a:solidFill>
                <a:cs typeface="+mj-cs"/>
              </a:rPr>
              <a:t>、缺陷具有免疫性</a:t>
            </a:r>
            <a:endParaRPr lang="en-US" altLang="zh-CN" sz="3200" dirty="0">
              <a:solidFill>
                <a:schemeClr val="tx2"/>
              </a:solidFill>
              <a:cs typeface="+mj-cs"/>
            </a:endParaRPr>
          </a:p>
        </p:txBody>
      </p:sp>
      <p:pic>
        <p:nvPicPr>
          <p:cNvPr id="8" name="图片 7" descr="u=3087867697,65230429&amp;fm=0&amp;gp=0.jpg"/>
          <p:cNvPicPr>
            <a:picLocks noChangeAspect="1"/>
          </p:cNvPicPr>
          <p:nvPr/>
        </p:nvPicPr>
        <p:blipFill>
          <a:blip r:embed="rId3" cstate="print"/>
          <a:stretch>
            <a:fillRect/>
          </a:stretch>
        </p:blipFill>
        <p:spPr>
          <a:xfrm>
            <a:off x="2037388" y="2387884"/>
            <a:ext cx="2353733" cy="1320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图片 8" descr="u=1213870171,3217726635&amp;fm=0&amp;gp=18.jpg"/>
          <p:cNvPicPr>
            <a:picLocks noChangeAspect="1"/>
          </p:cNvPicPr>
          <p:nvPr/>
        </p:nvPicPr>
        <p:blipFill>
          <a:blip r:embed="rId4" cstate="print"/>
          <a:stretch>
            <a:fillRect/>
          </a:stretch>
        </p:blipFill>
        <p:spPr>
          <a:xfrm>
            <a:off x="5856592" y="2391577"/>
            <a:ext cx="1365504" cy="1280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图片 12" descr="u=1844424311,388610318&amp;fm=0&amp;gp=38.jpg"/>
          <p:cNvPicPr>
            <a:picLocks noChangeAspect="1"/>
          </p:cNvPicPr>
          <p:nvPr/>
        </p:nvPicPr>
        <p:blipFill>
          <a:blip r:embed="rId5" cstate="print"/>
          <a:stretch>
            <a:fillRect/>
          </a:stretch>
        </p:blipFill>
        <p:spPr>
          <a:xfrm>
            <a:off x="1174242" y="4746041"/>
            <a:ext cx="1286933" cy="927100"/>
          </a:xfrm>
          <a:prstGeom prst="rect">
            <a:avLst/>
          </a:prstGeom>
          <a:ln>
            <a:noFill/>
          </a:ln>
          <a:effectLst>
            <a:softEdge rad="112500"/>
          </a:effectLst>
        </p:spPr>
      </p:pic>
      <p:sp>
        <p:nvSpPr>
          <p:cNvPr id="14" name="TextBox 13"/>
          <p:cNvSpPr txBox="1"/>
          <p:nvPr/>
        </p:nvSpPr>
        <p:spPr>
          <a:xfrm>
            <a:off x="2793068" y="5089054"/>
            <a:ext cx="8623069" cy="369332"/>
          </a:xfrm>
          <a:prstGeom prst="rect">
            <a:avLst/>
          </a:prstGeom>
          <a:noFill/>
        </p:spPr>
        <p:txBody>
          <a:bodyPr wrap="square" rtlCol="0">
            <a:spAutoFit/>
          </a:bodyPr>
          <a:lstStyle/>
          <a:p>
            <a:r>
              <a:rPr lang="zh-CN" altLang="en-US" dirty="0">
                <a:solidFill>
                  <a:srgbClr val="FF0000"/>
                </a:solidFill>
              </a:rPr>
              <a:t>每修复</a:t>
            </a:r>
            <a:r>
              <a:rPr lang="en-US" altLang="zh-CN" dirty="0">
                <a:solidFill>
                  <a:srgbClr val="FF0000"/>
                </a:solidFill>
              </a:rPr>
              <a:t>3-4 </a:t>
            </a:r>
            <a:r>
              <a:rPr lang="zh-CN" altLang="en-US" dirty="0">
                <a:solidFill>
                  <a:srgbClr val="FF0000"/>
                </a:solidFill>
              </a:rPr>
              <a:t>个缺陷，一般就会产生一个新的缺陷</a:t>
            </a:r>
          </a:p>
        </p:txBody>
      </p:sp>
      <p:pic>
        <p:nvPicPr>
          <p:cNvPr id="12" name="图片 11"/>
          <p:cNvPicPr>
            <a:picLocks noChangeAspect="1"/>
          </p:cNvPicPr>
          <p:nvPr/>
        </p:nvPicPr>
        <p:blipFill>
          <a:blip r:embed="rId6"/>
          <a:stretch>
            <a:fillRect/>
          </a:stretch>
        </p:blipFill>
        <p:spPr>
          <a:xfrm>
            <a:off x="7592019" y="1106523"/>
            <a:ext cx="4377703" cy="3850268"/>
          </a:xfrm>
          <a:prstGeom prst="rect">
            <a:avLst/>
          </a:prstGeom>
        </p:spPr>
      </p:pic>
    </p:spTree>
    <p:extLst>
      <p:ext uri="{BB962C8B-B14F-4D97-AF65-F5344CB8AC3E}">
        <p14:creationId xmlns:p14="http://schemas.microsoft.com/office/powerpoint/2010/main" val="3700080256"/>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a:xfrm>
            <a:off x="695400" y="980728"/>
            <a:ext cx="10668000" cy="4267200"/>
          </a:xfrm>
        </p:spPr>
        <p:txBody>
          <a:bodyPr/>
          <a:lstStyle/>
          <a:p>
            <a:pPr>
              <a:lnSpc>
                <a:spcPct val="130000"/>
              </a:lnSpc>
            </a:pPr>
            <a:r>
              <a:rPr lang="zh-CN" altLang="en-US" dirty="0"/>
              <a:t>什么是软件测试</a:t>
            </a:r>
          </a:p>
          <a:p>
            <a:pPr>
              <a:lnSpc>
                <a:spcPct val="130000"/>
              </a:lnSpc>
            </a:pPr>
            <a:r>
              <a:rPr lang="zh-CN" altLang="en-US" dirty="0">
                <a:solidFill>
                  <a:srgbClr val="FF0000"/>
                </a:solidFill>
              </a:rPr>
              <a:t>为什么进行软件测试</a:t>
            </a:r>
          </a:p>
          <a:p>
            <a:pPr>
              <a:lnSpc>
                <a:spcPct val="130000"/>
              </a:lnSpc>
            </a:pPr>
            <a:r>
              <a:rPr lang="zh-CN" altLang="en-US" dirty="0"/>
              <a:t>软件测试发展历程、现状</a:t>
            </a:r>
          </a:p>
          <a:p>
            <a:pPr>
              <a:lnSpc>
                <a:spcPct val="130000"/>
              </a:lnSpc>
            </a:pPr>
            <a:r>
              <a:rPr lang="zh-CN" altLang="en-US" dirty="0"/>
              <a:t>怎样进行软件测试</a:t>
            </a:r>
            <a:endParaRPr lang="en-US" altLang="zh-CN" dirty="0"/>
          </a:p>
          <a:p>
            <a:pPr lvl="1">
              <a:lnSpc>
                <a:spcPct val="130000"/>
              </a:lnSpc>
            </a:pPr>
            <a:r>
              <a:rPr lang="zh-CN" altLang="en-US" dirty="0"/>
              <a:t>测试体验</a:t>
            </a:r>
            <a:endParaRPr lang="en-US" altLang="zh-CN" dirty="0"/>
          </a:p>
          <a:p>
            <a:pPr lvl="1">
              <a:lnSpc>
                <a:spcPct val="130000"/>
              </a:lnSpc>
            </a:pPr>
            <a:r>
              <a:rPr lang="zh-CN" altLang="en-US" dirty="0"/>
              <a:t>软件测试基础概念</a:t>
            </a:r>
            <a:endParaRPr lang="en-US" altLang="zh-CN" dirty="0"/>
          </a:p>
          <a:p>
            <a:pPr lvl="1">
              <a:lnSpc>
                <a:spcPct val="130000"/>
              </a:lnSpc>
            </a:pPr>
            <a:r>
              <a:rPr lang="zh-CN" altLang="en-US" dirty="0"/>
              <a:t>测试流程</a:t>
            </a:r>
            <a:endParaRPr lang="en-US" altLang="zh-CN" dirty="0"/>
          </a:p>
          <a:p>
            <a:pPr>
              <a:lnSpc>
                <a:spcPct val="130000"/>
              </a:lnSpc>
            </a:pPr>
            <a:r>
              <a:rPr lang="zh-CN" altLang="en-US" dirty="0"/>
              <a:t>软件测试职业前景</a:t>
            </a:r>
          </a:p>
          <a:p>
            <a:pPr lvl="1">
              <a:lnSpc>
                <a:spcPct val="130000"/>
              </a:lnSpc>
            </a:pPr>
            <a:endParaRPr lang="en-US" altLang="zh-CN" dirty="0"/>
          </a:p>
          <a:p>
            <a:pPr lvl="1">
              <a:lnSpc>
                <a:spcPct val="130000"/>
              </a:lnSpc>
            </a:pPr>
            <a:endParaRPr lang="en-US" altLang="zh-CN" dirty="0">
              <a:solidFill>
                <a:srgbClr val="FF0000"/>
              </a:solidFill>
            </a:endParaRPr>
          </a:p>
          <a:p>
            <a:pPr>
              <a:lnSpc>
                <a:spcPct val="130000"/>
              </a:lnSpc>
            </a:pPr>
            <a:endParaRPr lang="en-US" altLang="zh-CN" dirty="0"/>
          </a:p>
          <a:p>
            <a:pPr>
              <a:lnSpc>
                <a:spcPct val="130000"/>
              </a:lnSpc>
            </a:pPr>
            <a:endParaRPr lang="en-US" altLang="zh-CN" dirty="0"/>
          </a:p>
          <a:p>
            <a:pPr>
              <a:lnSpc>
                <a:spcPct val="130000"/>
              </a:lnSpc>
            </a:pPr>
            <a:endParaRPr lang="zh-CN" altLang="en-US" dirty="0"/>
          </a:p>
        </p:txBody>
      </p:sp>
    </p:spTree>
    <p:extLst>
      <p:ext uri="{BB962C8B-B14F-4D97-AF65-F5344CB8AC3E}">
        <p14:creationId xmlns:p14="http://schemas.microsoft.com/office/powerpoint/2010/main" val="1722715245"/>
      </p:ext>
    </p:extLst>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课程简介</a:t>
            </a:r>
          </a:p>
        </p:txBody>
      </p:sp>
      <p:sp>
        <p:nvSpPr>
          <p:cNvPr id="3" name="内容占位符 2"/>
          <p:cNvSpPr>
            <a:spLocks noGrp="1"/>
          </p:cNvSpPr>
          <p:nvPr>
            <p:ph idx="1"/>
          </p:nvPr>
        </p:nvSpPr>
        <p:spPr/>
        <p:txBody>
          <a:bodyPr/>
          <a:lstStyle/>
          <a:p>
            <a:r>
              <a:rPr lang="zh-CN" altLang="en-US" dirty="0"/>
              <a:t>围绕测试基础理论知识学习，主要包含如下知识</a:t>
            </a:r>
            <a:endParaRPr lang="en-US" altLang="zh-CN" dirty="0"/>
          </a:p>
          <a:p>
            <a:pPr lvl="1"/>
            <a:r>
              <a:rPr lang="zh-CN" altLang="en-US" dirty="0"/>
              <a:t>软件测试基础知识</a:t>
            </a:r>
            <a:endParaRPr lang="en-US" altLang="zh-CN" dirty="0"/>
          </a:p>
          <a:p>
            <a:pPr lvl="1"/>
            <a:r>
              <a:rPr lang="zh-CN" altLang="en-US" dirty="0"/>
              <a:t>黑盒测试技术</a:t>
            </a:r>
            <a:endParaRPr lang="en-US" altLang="zh-CN" dirty="0"/>
          </a:p>
          <a:p>
            <a:pPr lvl="1"/>
            <a:r>
              <a:rPr lang="zh-CN" altLang="en-US" dirty="0"/>
              <a:t>白盒测试技术</a:t>
            </a:r>
            <a:endParaRPr lang="en-US" altLang="zh-CN" dirty="0"/>
          </a:p>
          <a:p>
            <a:pPr lvl="1"/>
            <a:r>
              <a:rPr lang="zh-CN" altLang="en-US" dirty="0"/>
              <a:t>专题测试</a:t>
            </a:r>
            <a:br>
              <a:rPr lang="zh-CN" altLang="en-US" dirty="0"/>
            </a:br>
            <a:endParaRPr lang="zh-CN" altLang="en-US" dirty="0"/>
          </a:p>
          <a:p>
            <a:pPr lvl="1"/>
            <a:endParaRPr lang="zh-CN" altLang="en-US" dirty="0"/>
          </a:p>
        </p:txBody>
      </p:sp>
    </p:spTree>
    <p:extLst>
      <p:ext uri="{BB962C8B-B14F-4D97-AF65-F5344CB8AC3E}">
        <p14:creationId xmlns:p14="http://schemas.microsoft.com/office/powerpoint/2010/main" val="258395271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为什么进行软件测试</a:t>
            </a:r>
          </a:p>
        </p:txBody>
      </p:sp>
      <p:sp>
        <p:nvSpPr>
          <p:cNvPr id="3" name="内容占位符 2"/>
          <p:cNvSpPr>
            <a:spLocks noGrp="1"/>
          </p:cNvSpPr>
          <p:nvPr>
            <p:ph idx="1"/>
          </p:nvPr>
        </p:nvSpPr>
        <p:spPr/>
        <p:txBody>
          <a:bodyPr/>
          <a:lstStyle/>
          <a:p>
            <a:r>
              <a:rPr lang="zh-CN" altLang="en-US" dirty="0"/>
              <a:t>狮子王游戏</a:t>
            </a:r>
            <a:endParaRPr lang="en-US" altLang="zh-CN" dirty="0"/>
          </a:p>
          <a:p>
            <a:r>
              <a:rPr lang="zh-CN" altLang="en-US" dirty="0"/>
              <a:t>千年虫问题</a:t>
            </a:r>
            <a:endParaRPr lang="en-US" altLang="zh-CN" dirty="0"/>
          </a:p>
          <a:p>
            <a:r>
              <a:rPr lang="zh-CN" altLang="en-US" dirty="0"/>
              <a:t>英特尔奔腾浮点除法缺陷</a:t>
            </a:r>
            <a:endParaRPr lang="en-US" altLang="zh-CN" dirty="0"/>
          </a:p>
          <a:p>
            <a:pPr lvl="1"/>
            <a:r>
              <a:rPr lang="zh-CN" altLang="en-US" dirty="0"/>
              <a:t>（</a:t>
            </a:r>
            <a:r>
              <a:rPr lang="en-US" altLang="zh-CN" dirty="0"/>
              <a:t>4195835/3145727</a:t>
            </a:r>
            <a:r>
              <a:rPr lang="zh-CN" altLang="en-US" dirty="0"/>
              <a:t>）</a:t>
            </a:r>
            <a:r>
              <a:rPr lang="en-US" altLang="zh-CN" dirty="0"/>
              <a:t>*3145727-4195835</a:t>
            </a:r>
          </a:p>
          <a:p>
            <a:r>
              <a:rPr lang="zh-CN" altLang="en-US" dirty="0"/>
              <a:t>美国爱国者导弹系统</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6744072" y="4005064"/>
            <a:ext cx="2822318" cy="2110809"/>
          </a:xfrm>
          <a:prstGeom prst="rect">
            <a:avLst/>
          </a:prstGeom>
        </p:spPr>
      </p:pic>
      <p:pic>
        <p:nvPicPr>
          <p:cNvPr id="5" name="图片 4"/>
          <p:cNvPicPr>
            <a:picLocks noChangeAspect="1"/>
          </p:cNvPicPr>
          <p:nvPr/>
        </p:nvPicPr>
        <p:blipFill>
          <a:blip r:embed="rId4"/>
          <a:stretch>
            <a:fillRect/>
          </a:stretch>
        </p:blipFill>
        <p:spPr>
          <a:xfrm>
            <a:off x="9499140" y="984871"/>
            <a:ext cx="1895276" cy="2627284"/>
          </a:xfrm>
          <a:prstGeom prst="rect">
            <a:avLst/>
          </a:prstGeom>
        </p:spPr>
      </p:pic>
    </p:spTree>
    <p:extLst>
      <p:ext uri="{BB962C8B-B14F-4D97-AF65-F5344CB8AC3E}">
        <p14:creationId xmlns:p14="http://schemas.microsoft.com/office/powerpoint/2010/main" val="86331206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altLang="en-US" dirty="0"/>
              <a:t>为什么进行软件测试</a:t>
            </a:r>
            <a:endParaRPr lang="zh-CN" dirty="0"/>
          </a:p>
        </p:txBody>
      </p:sp>
      <p:sp>
        <p:nvSpPr>
          <p:cNvPr id="3" name="内容占位符 2"/>
          <p:cNvSpPr>
            <a:spLocks noGrp="1"/>
          </p:cNvSpPr>
          <p:nvPr>
            <p:ph idx="1"/>
          </p:nvPr>
        </p:nvSpPr>
        <p:spPr>
          <a:xfrm>
            <a:off x="551384" y="1196752"/>
            <a:ext cx="10668000" cy="4267200"/>
          </a:xfrm>
        </p:spPr>
        <p:txBody>
          <a:bodyPr/>
          <a:lstStyle/>
          <a:p>
            <a:r>
              <a:rPr lang="en-US" altLang="zh-CN" dirty="0"/>
              <a:t>1962</a:t>
            </a:r>
            <a:r>
              <a:rPr lang="zh-CN" altLang="en-US" dirty="0"/>
              <a:t>年</a:t>
            </a:r>
            <a:r>
              <a:rPr lang="en-US" altLang="zh-CN" dirty="0"/>
              <a:t>7</a:t>
            </a:r>
            <a:r>
              <a:rPr lang="zh-CN" altLang="en-US" dirty="0"/>
              <a:t>月</a:t>
            </a:r>
            <a:r>
              <a:rPr lang="en-US" altLang="zh-CN" dirty="0"/>
              <a:t>22</a:t>
            </a:r>
            <a:r>
              <a:rPr lang="zh-CN" altLang="en-US" dirty="0"/>
              <a:t>日，美国向金星发射第一艘宇宙飞船</a:t>
            </a:r>
            <a:r>
              <a:rPr lang="en-US" altLang="zh-CN" dirty="0"/>
              <a:t>--</a:t>
            </a:r>
            <a:r>
              <a:rPr lang="zh-CN" altLang="en-US" dirty="0"/>
              <a:t>水手</a:t>
            </a:r>
            <a:r>
              <a:rPr lang="en-US" altLang="zh-CN" dirty="0"/>
              <a:t>1</a:t>
            </a:r>
            <a:r>
              <a:rPr lang="zh-CN" altLang="en-US" dirty="0"/>
              <a:t>号在升空</a:t>
            </a:r>
            <a:r>
              <a:rPr lang="en-US" altLang="zh-CN" dirty="0"/>
              <a:t>290</a:t>
            </a:r>
            <a:r>
              <a:rPr lang="zh-CN" altLang="en-US" dirty="0"/>
              <a:t>秒后，偏离了轨道</a:t>
            </a:r>
          </a:p>
          <a:p>
            <a:r>
              <a:rPr lang="zh-CN" altLang="en-US" dirty="0"/>
              <a:t>地面计算机的程序：</a:t>
            </a:r>
          </a:p>
          <a:p>
            <a:pPr marL="471487" lvl="1" indent="0">
              <a:buNone/>
            </a:pPr>
            <a:r>
              <a:rPr lang="en-US" altLang="zh-CN" dirty="0"/>
              <a:t>if not </a:t>
            </a:r>
            <a:r>
              <a:rPr lang="zh-CN" altLang="en-US" dirty="0"/>
              <a:t>雷达能够与火箭联系</a:t>
            </a:r>
          </a:p>
          <a:p>
            <a:pPr marL="471487" lvl="1" indent="0">
              <a:buNone/>
            </a:pPr>
            <a:r>
              <a:rPr lang="en-US" altLang="zh-CN" dirty="0"/>
              <a:t>Then</a:t>
            </a:r>
          </a:p>
          <a:p>
            <a:pPr marL="471487" lvl="1" indent="0">
              <a:buNone/>
            </a:pPr>
            <a:r>
              <a:rPr lang="en-US" altLang="zh-CN" dirty="0"/>
              <a:t>        </a:t>
            </a:r>
            <a:r>
              <a:rPr lang="zh-CN" altLang="en-US" dirty="0"/>
              <a:t>不要纠正火箭的的飞行路线</a:t>
            </a:r>
          </a:p>
          <a:p>
            <a:pPr lvl="1"/>
            <a:r>
              <a:rPr lang="zh-CN" altLang="en-US" dirty="0"/>
              <a:t>由于人为错误：语句中的</a:t>
            </a:r>
            <a:r>
              <a:rPr lang="en-US" altLang="zh-CN" dirty="0"/>
              <a:t>not</a:t>
            </a:r>
            <a:r>
              <a:rPr lang="zh-CN" altLang="en-US" dirty="0"/>
              <a:t>被丢掉了</a:t>
            </a:r>
          </a:p>
          <a:p>
            <a:pPr lvl="1"/>
            <a:endParaRPr lang="zh-CN" altLang="en-US" dirty="0"/>
          </a:p>
        </p:txBody>
      </p:sp>
      <p:pic>
        <p:nvPicPr>
          <p:cNvPr id="4" name="图片 3"/>
          <p:cNvPicPr>
            <a:picLocks noChangeAspect="1"/>
          </p:cNvPicPr>
          <p:nvPr/>
        </p:nvPicPr>
        <p:blipFill>
          <a:blip r:embed="rId2"/>
          <a:stretch>
            <a:fillRect/>
          </a:stretch>
        </p:blipFill>
        <p:spPr>
          <a:xfrm>
            <a:off x="7608168" y="2924944"/>
            <a:ext cx="2746003" cy="2284541"/>
          </a:xfrm>
          <a:prstGeom prst="rect">
            <a:avLst/>
          </a:prstGeom>
        </p:spPr>
      </p:pic>
    </p:spTree>
    <p:extLst>
      <p:ext uri="{BB962C8B-B14F-4D97-AF65-F5344CB8AC3E}">
        <p14:creationId xmlns:p14="http://schemas.microsoft.com/office/powerpoint/2010/main" val="417023395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altLang="en-US" dirty="0"/>
              <a:t>为什么进行</a:t>
            </a:r>
            <a:r>
              <a:rPr lang="zh-CN" dirty="0"/>
              <a:t>软件测试</a:t>
            </a:r>
          </a:p>
        </p:txBody>
      </p:sp>
      <p:sp>
        <p:nvSpPr>
          <p:cNvPr id="3" name="内容占位符 2"/>
          <p:cNvSpPr>
            <a:spLocks noGrp="1"/>
          </p:cNvSpPr>
          <p:nvPr>
            <p:ph idx="1"/>
          </p:nvPr>
        </p:nvSpPr>
        <p:spPr>
          <a:xfrm>
            <a:off x="479376" y="1052736"/>
            <a:ext cx="11017224" cy="4267200"/>
          </a:xfrm>
        </p:spPr>
        <p:txBody>
          <a:bodyPr/>
          <a:lstStyle/>
          <a:p>
            <a:r>
              <a:rPr lang="en-US" altLang="zh-CN" dirty="0"/>
              <a:t>2007</a:t>
            </a:r>
            <a:r>
              <a:rPr lang="zh-CN" altLang="en-US" dirty="0"/>
              <a:t>年</a:t>
            </a:r>
            <a:r>
              <a:rPr lang="en-US" altLang="zh-CN" dirty="0"/>
              <a:t>2</a:t>
            </a:r>
            <a:r>
              <a:rPr lang="zh-CN" altLang="en-US" dirty="0"/>
              <a:t>月</a:t>
            </a:r>
            <a:r>
              <a:rPr lang="en-US" altLang="zh-CN" dirty="0"/>
              <a:t>12</a:t>
            </a:r>
            <a:r>
              <a:rPr lang="zh-CN" altLang="en-US" dirty="0"/>
              <a:t>日，美国空军第四代</a:t>
            </a:r>
            <a:r>
              <a:rPr lang="en-US" altLang="zh-CN" dirty="0"/>
              <a:t>F22</a:t>
            </a:r>
            <a:r>
              <a:rPr lang="zh-CN" altLang="en-US" dirty="0"/>
              <a:t>型“猛禽”战斗机， 按计划转场飞往日本嘉手纳空军基地，途中将飞越国际日期变更线，即要从今天飞往明天，在飞越变更线后，猛禽机载系统仍显示的是今天，卫星导航系统显示的明天，无法同步，燃料分系统、导航、部分通讯系统完全失灵，飞行员进行了多次努力也未能重启这些系统，</a:t>
            </a:r>
            <a:r>
              <a:rPr lang="en-US" altLang="zh-CN" dirty="0"/>
              <a:t>12</a:t>
            </a:r>
            <a:r>
              <a:rPr lang="zh-CN" altLang="en-US" dirty="0"/>
              <a:t>架猛禽被迫返航</a:t>
            </a:r>
          </a:p>
        </p:txBody>
      </p:sp>
      <p:sp>
        <p:nvSpPr>
          <p:cNvPr id="4" name="AutoShape 2" descr="https://app.yinxiang.com/shard/s42/res/e8807c91-597e-4a34-b5b7-94154f709b0c"/>
          <p:cNvSpPr>
            <a:spLocks noChangeAspect="1" noChangeArrowheads="1"/>
          </p:cNvSpPr>
          <p:nvPr/>
        </p:nvSpPr>
        <p:spPr bwMode="auto">
          <a:xfrm>
            <a:off x="3589883" y="1418929"/>
            <a:ext cx="128588" cy="171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lstStyle/>
          <a:p>
            <a:endParaRPr lang="zh-CN" altLang="en-US"/>
          </a:p>
        </p:txBody>
      </p:sp>
      <p:sp>
        <p:nvSpPr>
          <p:cNvPr id="5" name="AutoShape 4" descr="https://app.yinxiang.com/shard/s42/res/e8807c91-597e-4a34-b5b7-94154f709b0c"/>
          <p:cNvSpPr>
            <a:spLocks noChangeAspect="1" noChangeArrowheads="1"/>
          </p:cNvSpPr>
          <p:nvPr/>
        </p:nvSpPr>
        <p:spPr bwMode="auto">
          <a:xfrm>
            <a:off x="3654177" y="1504656"/>
            <a:ext cx="128588" cy="171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lstStyle/>
          <a:p>
            <a:endParaRPr lang="zh-CN" altLang="en-US"/>
          </a:p>
        </p:txBody>
      </p:sp>
      <p:sp>
        <p:nvSpPr>
          <p:cNvPr id="8" name="AutoShape 10" descr="https://app.yinxiang.com/shard/s42/res/e8807c91-597e-4a34-b5b7-94154f709b0c"/>
          <p:cNvSpPr>
            <a:spLocks noChangeAspect="1" noChangeArrowheads="1"/>
          </p:cNvSpPr>
          <p:nvPr/>
        </p:nvSpPr>
        <p:spPr bwMode="auto">
          <a:xfrm>
            <a:off x="3718471" y="1590381"/>
            <a:ext cx="128588" cy="1714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lstStyle/>
          <a:p>
            <a:endParaRPr lang="zh-CN" altLang="en-US"/>
          </a:p>
        </p:txBody>
      </p:sp>
      <p:pic>
        <p:nvPicPr>
          <p:cNvPr id="9" name="图片 8"/>
          <p:cNvPicPr>
            <a:picLocks noChangeAspect="1"/>
          </p:cNvPicPr>
          <p:nvPr/>
        </p:nvPicPr>
        <p:blipFill>
          <a:blip r:embed="rId3"/>
          <a:stretch>
            <a:fillRect/>
          </a:stretch>
        </p:blipFill>
        <p:spPr>
          <a:xfrm>
            <a:off x="5015879" y="4437112"/>
            <a:ext cx="2746993" cy="1440160"/>
          </a:xfrm>
          <a:prstGeom prst="rect">
            <a:avLst/>
          </a:prstGeom>
        </p:spPr>
      </p:pic>
    </p:spTree>
    <p:extLst>
      <p:ext uri="{BB962C8B-B14F-4D97-AF65-F5344CB8AC3E}">
        <p14:creationId xmlns:p14="http://schemas.microsoft.com/office/powerpoint/2010/main" val="2080115446"/>
      </p:ext>
    </p:extLst>
  </p:cSld>
  <p:clrMapOvr>
    <a:masterClrMapping/>
  </p:clrMapOvr>
  <p:transition>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为什么进行软件测试</a:t>
            </a:r>
          </a:p>
        </p:txBody>
      </p:sp>
      <p:sp>
        <p:nvSpPr>
          <p:cNvPr id="3" name="内容占位符 2"/>
          <p:cNvSpPr>
            <a:spLocks noGrp="1"/>
          </p:cNvSpPr>
          <p:nvPr>
            <p:ph idx="1"/>
          </p:nvPr>
        </p:nvSpPr>
        <p:spPr/>
        <p:txBody>
          <a:bodyPr/>
          <a:lstStyle/>
          <a:p>
            <a:r>
              <a:rPr lang="en-US" altLang="zh-CN" dirty="0"/>
              <a:t>1982</a:t>
            </a:r>
            <a:r>
              <a:rPr lang="zh-CN" altLang="en-US" dirty="0"/>
              <a:t>年，西伯利亚天然气管道控制软件缺陷</a:t>
            </a:r>
            <a:endParaRPr lang="en-US" altLang="zh-CN" dirty="0"/>
          </a:p>
          <a:p>
            <a:r>
              <a:rPr lang="en-US" altLang="zh-CN" dirty="0"/>
              <a:t>1990</a:t>
            </a:r>
            <a:r>
              <a:rPr lang="zh-CN" altLang="en-US" dirty="0"/>
              <a:t>年，</a:t>
            </a:r>
            <a:r>
              <a:rPr lang="en-US" altLang="zh-CN" dirty="0"/>
              <a:t>AT&amp;T</a:t>
            </a:r>
            <a:r>
              <a:rPr lang="zh-CN" altLang="en-US" b="0" dirty="0"/>
              <a:t>（美国电话电报公司）</a:t>
            </a:r>
            <a:r>
              <a:rPr lang="zh-CN" altLang="en-US" dirty="0"/>
              <a:t>大型交换机软件的缺陷</a:t>
            </a:r>
            <a:endParaRPr lang="en-US" altLang="zh-CN" dirty="0"/>
          </a:p>
        </p:txBody>
      </p:sp>
      <p:pic>
        <p:nvPicPr>
          <p:cNvPr id="6" name="图片 5"/>
          <p:cNvPicPr>
            <a:picLocks noChangeAspect="1"/>
          </p:cNvPicPr>
          <p:nvPr/>
        </p:nvPicPr>
        <p:blipFill>
          <a:blip r:embed="rId3"/>
          <a:stretch>
            <a:fillRect/>
          </a:stretch>
        </p:blipFill>
        <p:spPr>
          <a:xfrm>
            <a:off x="2207568" y="2636912"/>
            <a:ext cx="2221307" cy="3382281"/>
          </a:xfrm>
          <a:prstGeom prst="rect">
            <a:avLst/>
          </a:prstGeom>
        </p:spPr>
      </p:pic>
      <p:pic>
        <p:nvPicPr>
          <p:cNvPr id="7" name="图片 6"/>
          <p:cNvPicPr>
            <a:picLocks noChangeAspect="1"/>
          </p:cNvPicPr>
          <p:nvPr/>
        </p:nvPicPr>
        <p:blipFill>
          <a:blip r:embed="rId4"/>
          <a:stretch>
            <a:fillRect/>
          </a:stretch>
        </p:blipFill>
        <p:spPr>
          <a:xfrm>
            <a:off x="6816080" y="2780928"/>
            <a:ext cx="4320480" cy="2772551"/>
          </a:xfrm>
          <a:prstGeom prst="rect">
            <a:avLst/>
          </a:prstGeom>
        </p:spPr>
      </p:pic>
    </p:spTree>
    <p:extLst>
      <p:ext uri="{BB962C8B-B14F-4D97-AF65-F5344CB8AC3E}">
        <p14:creationId xmlns:p14="http://schemas.microsoft.com/office/powerpoint/2010/main" val="118533721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par>
                                <p:cTn id="18" presetID="42"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为什么进行软件测试</a:t>
            </a:r>
          </a:p>
        </p:txBody>
      </p:sp>
      <p:sp>
        <p:nvSpPr>
          <p:cNvPr id="3" name="内容占位符 2"/>
          <p:cNvSpPr>
            <a:spLocks noGrp="1"/>
          </p:cNvSpPr>
          <p:nvPr>
            <p:ph idx="1"/>
          </p:nvPr>
        </p:nvSpPr>
        <p:spPr/>
        <p:txBody>
          <a:bodyPr/>
          <a:lstStyle/>
          <a:p>
            <a:r>
              <a:rPr lang="en-US" altLang="zh-CN" dirty="0"/>
              <a:t>2009</a:t>
            </a:r>
            <a:r>
              <a:rPr lang="zh-CN" altLang="en-US" dirty="0"/>
              <a:t>年，谷歌公司的</a:t>
            </a:r>
            <a:r>
              <a:rPr lang="en-US" altLang="zh-CN" dirty="0" err="1"/>
              <a:t>gmail</a:t>
            </a:r>
            <a:r>
              <a:rPr lang="zh-CN" altLang="en-US" dirty="0"/>
              <a:t>缺陷</a:t>
            </a:r>
            <a:endParaRPr lang="en-US" altLang="zh-CN" dirty="0"/>
          </a:p>
          <a:p>
            <a:r>
              <a:rPr lang="en-US" altLang="zh-CN" dirty="0"/>
              <a:t>2011</a:t>
            </a:r>
            <a:r>
              <a:rPr lang="zh-CN" altLang="en-US" dirty="0"/>
              <a:t>年，亚马逊云计算中心宕机</a:t>
            </a:r>
            <a:endParaRPr lang="en-US" altLang="zh-CN" dirty="0"/>
          </a:p>
        </p:txBody>
      </p:sp>
      <p:pic>
        <p:nvPicPr>
          <p:cNvPr id="5" name="图片 4"/>
          <p:cNvPicPr>
            <a:picLocks noChangeAspect="1"/>
          </p:cNvPicPr>
          <p:nvPr/>
        </p:nvPicPr>
        <p:blipFill>
          <a:blip r:embed="rId2"/>
          <a:stretch>
            <a:fillRect/>
          </a:stretch>
        </p:blipFill>
        <p:spPr>
          <a:xfrm>
            <a:off x="1127448" y="3501008"/>
            <a:ext cx="4071743" cy="1680188"/>
          </a:xfrm>
          <a:prstGeom prst="rect">
            <a:avLst/>
          </a:prstGeom>
        </p:spPr>
      </p:pic>
      <p:pic>
        <p:nvPicPr>
          <p:cNvPr id="6" name="图片 5"/>
          <p:cNvPicPr>
            <a:picLocks noChangeAspect="1"/>
          </p:cNvPicPr>
          <p:nvPr/>
        </p:nvPicPr>
        <p:blipFill>
          <a:blip r:embed="rId3"/>
          <a:stretch>
            <a:fillRect/>
          </a:stretch>
        </p:blipFill>
        <p:spPr>
          <a:xfrm>
            <a:off x="6240016" y="2852936"/>
            <a:ext cx="4071743" cy="2716031"/>
          </a:xfrm>
          <a:prstGeom prst="rect">
            <a:avLst/>
          </a:prstGeom>
        </p:spPr>
      </p:pic>
    </p:spTree>
    <p:extLst>
      <p:ext uri="{BB962C8B-B14F-4D97-AF65-F5344CB8AC3E}">
        <p14:creationId xmlns:p14="http://schemas.microsoft.com/office/powerpoint/2010/main" val="328369618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为什么进行软件测试</a:t>
            </a:r>
          </a:p>
        </p:txBody>
      </p:sp>
      <p:sp>
        <p:nvSpPr>
          <p:cNvPr id="3" name="内容占位符 2"/>
          <p:cNvSpPr>
            <a:spLocks noGrp="1"/>
          </p:cNvSpPr>
          <p:nvPr>
            <p:ph idx="1"/>
          </p:nvPr>
        </p:nvSpPr>
        <p:spPr/>
        <p:txBody>
          <a:bodyPr/>
          <a:lstStyle/>
          <a:p>
            <a:r>
              <a:rPr lang="zh-CN" altLang="en-US">
                <a:sym typeface="+mn-ea"/>
              </a:rPr>
              <a:t>为什么</a:t>
            </a:r>
            <a:r>
              <a:rPr lang="zh-CN" altLang="en-US" dirty="0">
                <a:sym typeface="+mn-ea"/>
              </a:rPr>
              <a:t>进行软件测试</a:t>
            </a:r>
            <a:endParaRPr lang="en-US" altLang="zh-CN" dirty="0">
              <a:sym typeface="+mn-ea"/>
            </a:endParaRPr>
          </a:p>
          <a:p>
            <a:pPr lvl="1"/>
            <a:r>
              <a:rPr lang="zh-CN" altLang="en-US" dirty="0">
                <a:sym typeface="+mn-ea"/>
              </a:rPr>
              <a:t>提高软件质量</a:t>
            </a:r>
            <a:endParaRPr lang="en-US" altLang="zh-CN" dirty="0">
              <a:sym typeface="+mn-ea"/>
            </a:endParaRPr>
          </a:p>
          <a:p>
            <a:pPr lvl="1"/>
            <a:r>
              <a:rPr lang="zh-CN" altLang="en-US" dirty="0">
                <a:sym typeface="+mn-ea"/>
              </a:rPr>
              <a:t>确保软件满足需求</a:t>
            </a:r>
            <a:endParaRPr lang="zh-CN" altLang="en-US" dirty="0"/>
          </a:p>
          <a:p>
            <a:endParaRPr lang="zh-CN" altLang="en-US" dirty="0"/>
          </a:p>
        </p:txBody>
      </p:sp>
    </p:spTree>
    <p:extLst>
      <p:ext uri="{BB962C8B-B14F-4D97-AF65-F5344CB8AC3E}">
        <p14:creationId xmlns:p14="http://schemas.microsoft.com/office/powerpoint/2010/main" val="163283619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a:xfrm>
            <a:off x="695400" y="980728"/>
            <a:ext cx="10668000" cy="4267200"/>
          </a:xfrm>
        </p:spPr>
        <p:txBody>
          <a:bodyPr/>
          <a:lstStyle/>
          <a:p>
            <a:pPr>
              <a:lnSpc>
                <a:spcPct val="130000"/>
              </a:lnSpc>
            </a:pPr>
            <a:r>
              <a:rPr lang="zh-CN" altLang="en-US" dirty="0"/>
              <a:t>什么是软件测试</a:t>
            </a:r>
          </a:p>
          <a:p>
            <a:pPr>
              <a:lnSpc>
                <a:spcPct val="130000"/>
              </a:lnSpc>
            </a:pPr>
            <a:r>
              <a:rPr lang="zh-CN" altLang="en-US" dirty="0"/>
              <a:t>为什么进行软件测试</a:t>
            </a:r>
          </a:p>
          <a:p>
            <a:pPr>
              <a:lnSpc>
                <a:spcPct val="130000"/>
              </a:lnSpc>
            </a:pPr>
            <a:r>
              <a:rPr lang="zh-CN" altLang="en-US" dirty="0">
                <a:solidFill>
                  <a:srgbClr val="FF0000"/>
                </a:solidFill>
              </a:rPr>
              <a:t>软件测试发展历程、现状</a:t>
            </a:r>
          </a:p>
          <a:p>
            <a:pPr>
              <a:lnSpc>
                <a:spcPct val="130000"/>
              </a:lnSpc>
            </a:pPr>
            <a:r>
              <a:rPr lang="zh-CN" altLang="en-US" dirty="0"/>
              <a:t>怎样进行软件测试</a:t>
            </a:r>
            <a:endParaRPr lang="en-US" altLang="zh-CN" dirty="0"/>
          </a:p>
          <a:p>
            <a:pPr lvl="1">
              <a:lnSpc>
                <a:spcPct val="130000"/>
              </a:lnSpc>
            </a:pPr>
            <a:r>
              <a:rPr lang="zh-CN" altLang="en-US" dirty="0"/>
              <a:t>测试体验</a:t>
            </a:r>
            <a:endParaRPr lang="en-US" altLang="zh-CN" dirty="0"/>
          </a:p>
          <a:p>
            <a:pPr lvl="1">
              <a:lnSpc>
                <a:spcPct val="130000"/>
              </a:lnSpc>
            </a:pPr>
            <a:r>
              <a:rPr lang="zh-CN" altLang="en-US" dirty="0"/>
              <a:t>软件测试基础概念</a:t>
            </a:r>
            <a:endParaRPr lang="en-US" altLang="zh-CN" dirty="0"/>
          </a:p>
          <a:p>
            <a:pPr lvl="1">
              <a:lnSpc>
                <a:spcPct val="130000"/>
              </a:lnSpc>
            </a:pPr>
            <a:r>
              <a:rPr lang="zh-CN" altLang="en-US" dirty="0"/>
              <a:t>测试流程</a:t>
            </a:r>
            <a:endParaRPr lang="en-US" altLang="zh-CN" dirty="0"/>
          </a:p>
          <a:p>
            <a:pPr>
              <a:lnSpc>
                <a:spcPct val="130000"/>
              </a:lnSpc>
            </a:pPr>
            <a:r>
              <a:rPr lang="zh-CN" altLang="en-US" dirty="0"/>
              <a:t>软件测试职业前景</a:t>
            </a:r>
          </a:p>
          <a:p>
            <a:pPr lvl="1">
              <a:lnSpc>
                <a:spcPct val="130000"/>
              </a:lnSpc>
            </a:pPr>
            <a:endParaRPr lang="en-US" altLang="zh-CN" dirty="0"/>
          </a:p>
          <a:p>
            <a:pPr lvl="1">
              <a:lnSpc>
                <a:spcPct val="130000"/>
              </a:lnSpc>
            </a:pPr>
            <a:endParaRPr lang="en-US" altLang="zh-CN" dirty="0">
              <a:solidFill>
                <a:srgbClr val="FF0000"/>
              </a:solidFill>
            </a:endParaRPr>
          </a:p>
          <a:p>
            <a:pPr>
              <a:lnSpc>
                <a:spcPct val="130000"/>
              </a:lnSpc>
            </a:pPr>
            <a:endParaRPr lang="en-US" altLang="zh-CN" dirty="0"/>
          </a:p>
          <a:p>
            <a:pPr>
              <a:lnSpc>
                <a:spcPct val="130000"/>
              </a:lnSpc>
            </a:pPr>
            <a:endParaRPr lang="en-US" altLang="zh-CN" dirty="0"/>
          </a:p>
          <a:p>
            <a:pPr>
              <a:lnSpc>
                <a:spcPct val="130000"/>
              </a:lnSpc>
            </a:pPr>
            <a:endParaRPr lang="zh-CN" altLang="en-US" dirty="0"/>
          </a:p>
        </p:txBody>
      </p:sp>
    </p:spTree>
    <p:extLst>
      <p:ext uri="{BB962C8B-B14F-4D97-AF65-F5344CB8AC3E}">
        <p14:creationId xmlns:p14="http://schemas.microsoft.com/office/powerpoint/2010/main" val="237022648"/>
      </p:ext>
    </p:extLst>
  </p:cSld>
  <p:clrMapOvr>
    <a:masterClrMapping/>
  </p:clrMapOvr>
  <p:transition>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altLang="en-US" dirty="0"/>
              <a:t>软件测试的发展历程</a:t>
            </a:r>
          </a:p>
        </p:txBody>
      </p:sp>
      <p:sp>
        <p:nvSpPr>
          <p:cNvPr id="7172" name="Rectangle 3"/>
          <p:cNvSpPr>
            <a:spLocks noGrp="1" noChangeArrowheads="1"/>
          </p:cNvSpPr>
          <p:nvPr>
            <p:ph idx="1"/>
          </p:nvPr>
        </p:nvSpPr>
        <p:spPr/>
        <p:txBody>
          <a:bodyPr/>
          <a:lstStyle/>
          <a:p>
            <a:r>
              <a:rPr lang="zh-CN" altLang="en-US" dirty="0"/>
              <a:t>软件的测试的发展历程</a:t>
            </a:r>
            <a:endParaRPr lang="en-US" altLang="zh-CN" dirty="0"/>
          </a:p>
          <a:p>
            <a:pPr lvl="1"/>
            <a:r>
              <a:rPr lang="zh-CN" altLang="en-US" dirty="0"/>
              <a:t>第一阶段：初始阶段</a:t>
            </a:r>
            <a:endParaRPr lang="en-US" altLang="zh-CN" dirty="0"/>
          </a:p>
          <a:p>
            <a:pPr lvl="1"/>
            <a:r>
              <a:rPr lang="zh-CN" altLang="en-US" dirty="0"/>
              <a:t>第二阶段：定义阶段</a:t>
            </a:r>
          </a:p>
          <a:p>
            <a:pPr lvl="1"/>
            <a:r>
              <a:rPr lang="zh-CN" altLang="en-US" dirty="0"/>
              <a:t>第三阶段：集成阶段</a:t>
            </a:r>
          </a:p>
          <a:p>
            <a:pPr lvl="1"/>
            <a:r>
              <a:rPr lang="zh-CN" altLang="en-US" dirty="0"/>
              <a:t>第四阶段：管理、测量和最佳化阶段</a:t>
            </a:r>
          </a:p>
        </p:txBody>
      </p:sp>
    </p:spTree>
    <p:extLst>
      <p:ext uri="{BB962C8B-B14F-4D97-AF65-F5344CB8AC3E}">
        <p14:creationId xmlns:p14="http://schemas.microsoft.com/office/powerpoint/2010/main" val="1919729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2">
                                            <p:txEl>
                                              <p:pRg st="1" end="1"/>
                                            </p:txEl>
                                          </p:spTgt>
                                        </p:tgtEl>
                                        <p:attrNameLst>
                                          <p:attrName>style.visibility</p:attrName>
                                        </p:attrNameLst>
                                      </p:cBhvr>
                                      <p:to>
                                        <p:strVal val="visible"/>
                                      </p:to>
                                    </p:set>
                                    <p:anim calcmode="lin" valueType="num">
                                      <p:cBhvr additive="base">
                                        <p:cTn id="7" dur="500" fill="hold"/>
                                        <p:tgtEl>
                                          <p:spTgt spid="717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2">
                                            <p:txEl>
                                              <p:pRg st="2" end="2"/>
                                            </p:txEl>
                                          </p:spTgt>
                                        </p:tgtEl>
                                        <p:attrNameLst>
                                          <p:attrName>style.visibility</p:attrName>
                                        </p:attrNameLst>
                                      </p:cBhvr>
                                      <p:to>
                                        <p:strVal val="visible"/>
                                      </p:to>
                                    </p:set>
                                    <p:anim calcmode="lin" valueType="num">
                                      <p:cBhvr additive="base">
                                        <p:cTn id="13" dur="500" fill="hold"/>
                                        <p:tgtEl>
                                          <p:spTgt spid="717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2">
                                            <p:txEl>
                                              <p:pRg st="3" end="3"/>
                                            </p:txEl>
                                          </p:spTgt>
                                        </p:tgtEl>
                                        <p:attrNameLst>
                                          <p:attrName>style.visibility</p:attrName>
                                        </p:attrNameLst>
                                      </p:cBhvr>
                                      <p:to>
                                        <p:strVal val="visible"/>
                                      </p:to>
                                    </p:set>
                                    <p:anim calcmode="lin" valueType="num">
                                      <p:cBhvr additive="base">
                                        <p:cTn id="19" dur="500" fill="hold"/>
                                        <p:tgtEl>
                                          <p:spTgt spid="717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72">
                                            <p:txEl>
                                              <p:pRg st="4" end="4"/>
                                            </p:txEl>
                                          </p:spTgt>
                                        </p:tgtEl>
                                        <p:attrNameLst>
                                          <p:attrName>style.visibility</p:attrName>
                                        </p:attrNameLst>
                                      </p:cBhvr>
                                      <p:to>
                                        <p:strVal val="visible"/>
                                      </p:to>
                                    </p:set>
                                    <p:anim calcmode="lin" valueType="num">
                                      <p:cBhvr additive="base">
                                        <p:cTn id="25" dur="500" fill="hold"/>
                                        <p:tgtEl>
                                          <p:spTgt spid="717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软件测试的发展历程</a:t>
            </a:r>
          </a:p>
        </p:txBody>
      </p:sp>
      <p:sp>
        <p:nvSpPr>
          <p:cNvPr id="3" name="内容占位符 2"/>
          <p:cNvSpPr>
            <a:spLocks noGrp="1"/>
          </p:cNvSpPr>
          <p:nvPr>
            <p:ph idx="1"/>
          </p:nvPr>
        </p:nvSpPr>
        <p:spPr/>
        <p:txBody>
          <a:bodyPr/>
          <a:lstStyle/>
          <a:p>
            <a:r>
              <a:rPr lang="zh-CN" altLang="en-US" dirty="0"/>
              <a:t>第</a:t>
            </a:r>
            <a:r>
              <a:rPr lang="en-US" altLang="zh-CN" dirty="0"/>
              <a:t>1</a:t>
            </a:r>
            <a:r>
              <a:rPr lang="zh-CN" altLang="en-US" dirty="0"/>
              <a:t>阶段：初始阶段</a:t>
            </a:r>
            <a:endParaRPr lang="en-US" altLang="zh-CN" dirty="0"/>
          </a:p>
          <a:p>
            <a:pPr lvl="1"/>
            <a:r>
              <a:rPr lang="zh-CN" altLang="en-US" dirty="0"/>
              <a:t>时间：</a:t>
            </a:r>
            <a:r>
              <a:rPr lang="en-US" altLang="zh-CN" dirty="0"/>
              <a:t>20</a:t>
            </a:r>
            <a:r>
              <a:rPr lang="zh-CN" altLang="en-US" dirty="0"/>
              <a:t>世纪</a:t>
            </a:r>
            <a:r>
              <a:rPr lang="en-US" altLang="zh-CN" dirty="0"/>
              <a:t>70</a:t>
            </a:r>
            <a:r>
              <a:rPr lang="zh-CN" altLang="en-US" dirty="0"/>
              <a:t>年代以前</a:t>
            </a:r>
            <a:endParaRPr lang="en-US" altLang="zh-CN" dirty="0"/>
          </a:p>
          <a:p>
            <a:pPr lvl="1"/>
            <a:r>
              <a:rPr lang="zh-CN" altLang="en-US" dirty="0"/>
              <a:t>测试等同于“调试”</a:t>
            </a:r>
            <a:endParaRPr lang="en-US" altLang="zh-CN" dirty="0"/>
          </a:p>
          <a:p>
            <a:pPr lvl="1"/>
            <a:r>
              <a:rPr lang="en-US" altLang="zh-CN" dirty="0"/>
              <a:t>1957</a:t>
            </a:r>
            <a:r>
              <a:rPr lang="zh-CN" altLang="en-US" dirty="0"/>
              <a:t>年测试与“调试”区别开</a:t>
            </a:r>
            <a:endParaRPr lang="en-US" altLang="zh-CN" dirty="0"/>
          </a:p>
          <a:p>
            <a:pPr lvl="1"/>
            <a:r>
              <a:rPr lang="zh-CN" altLang="en-US" dirty="0"/>
              <a:t>无法适应软件行业发展的需要</a:t>
            </a:r>
            <a:endParaRPr lang="en-US" altLang="zh-CN" dirty="0"/>
          </a:p>
          <a:p>
            <a:pPr lvl="1"/>
            <a:endParaRPr lang="zh-CN" altLang="en-US" dirty="0"/>
          </a:p>
        </p:txBody>
      </p:sp>
    </p:spTree>
    <p:extLst>
      <p:ext uri="{BB962C8B-B14F-4D97-AF65-F5344CB8AC3E}">
        <p14:creationId xmlns:p14="http://schemas.microsoft.com/office/powerpoint/2010/main" val="104277165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软件测试的发展历程</a:t>
            </a:r>
          </a:p>
        </p:txBody>
      </p:sp>
      <p:sp>
        <p:nvSpPr>
          <p:cNvPr id="3" name="内容占位符 2"/>
          <p:cNvSpPr>
            <a:spLocks noGrp="1"/>
          </p:cNvSpPr>
          <p:nvPr>
            <p:ph idx="1"/>
          </p:nvPr>
        </p:nvSpPr>
        <p:spPr>
          <a:xfrm>
            <a:off x="335360" y="1268760"/>
            <a:ext cx="11449272" cy="4267200"/>
          </a:xfrm>
        </p:spPr>
        <p:txBody>
          <a:bodyPr/>
          <a:lstStyle/>
          <a:p>
            <a:r>
              <a:rPr lang="zh-CN" altLang="en-US" dirty="0"/>
              <a:t>第</a:t>
            </a:r>
            <a:r>
              <a:rPr lang="en-US" altLang="zh-CN" dirty="0"/>
              <a:t>2</a:t>
            </a:r>
            <a:r>
              <a:rPr lang="zh-CN" altLang="en-US" dirty="0"/>
              <a:t>阶段：定义阶段</a:t>
            </a:r>
            <a:endParaRPr lang="en-US" altLang="zh-CN" dirty="0"/>
          </a:p>
          <a:p>
            <a:pPr lvl="1"/>
            <a:r>
              <a:rPr lang="zh-CN" altLang="en-US" dirty="0"/>
              <a:t>软件工程开始受到广泛关注，人们对软件测试方法和过程展开探索</a:t>
            </a:r>
            <a:endParaRPr lang="en-US" altLang="zh-CN" dirty="0"/>
          </a:p>
          <a:p>
            <a:pPr lvl="1"/>
            <a:r>
              <a:rPr lang="en-US" altLang="zh-CN" dirty="0"/>
              <a:t>Bill Hetzel</a:t>
            </a:r>
            <a:r>
              <a:rPr lang="zh-CN" altLang="en-US" dirty="0"/>
              <a:t>，</a:t>
            </a:r>
            <a:r>
              <a:rPr lang="en-US" altLang="zh-CN" dirty="0"/>
              <a:t>《The Complete Guide to Software Testing》</a:t>
            </a:r>
            <a:r>
              <a:rPr lang="zh-CN" altLang="en-US" dirty="0"/>
              <a:t>，提出一类方法：软件测试的目的是验证软件是工作的（正向）</a:t>
            </a:r>
            <a:endParaRPr lang="en-US" altLang="zh-CN" dirty="0"/>
          </a:p>
          <a:p>
            <a:pPr lvl="1"/>
            <a:r>
              <a:rPr lang="en-US" altLang="zh-CN" dirty="0" err="1"/>
              <a:t>Glenford</a:t>
            </a:r>
            <a:r>
              <a:rPr lang="en-US" altLang="zh-CN" dirty="0"/>
              <a:t> </a:t>
            </a:r>
            <a:r>
              <a:rPr lang="en-US" altLang="zh-CN" dirty="0" err="1"/>
              <a:t>Myers,《The</a:t>
            </a:r>
            <a:r>
              <a:rPr lang="en-US" altLang="zh-CN" dirty="0"/>
              <a:t> Art of Software Testing》,</a:t>
            </a:r>
            <a:r>
              <a:rPr lang="zh-CN" altLang="en-US" dirty="0"/>
              <a:t>提出第二类方法：软件测试的目的是证伪，以逆向思维发现被测软件系统中的缺陷（逆向）</a:t>
            </a:r>
            <a:endParaRPr lang="en-US" altLang="zh-CN" dirty="0"/>
          </a:p>
        </p:txBody>
      </p:sp>
    </p:spTree>
    <p:extLst>
      <p:ext uri="{BB962C8B-B14F-4D97-AF65-F5344CB8AC3E}">
        <p14:creationId xmlns:p14="http://schemas.microsoft.com/office/powerpoint/2010/main" val="137254440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课程介绍</a:t>
            </a:r>
          </a:p>
        </p:txBody>
      </p:sp>
      <p:sp>
        <p:nvSpPr>
          <p:cNvPr id="3" name="内容占位符 2"/>
          <p:cNvSpPr>
            <a:spLocks noGrp="1"/>
          </p:cNvSpPr>
          <p:nvPr>
            <p:ph idx="1"/>
          </p:nvPr>
        </p:nvSpPr>
        <p:spPr/>
        <p:txBody>
          <a:bodyPr/>
          <a:lstStyle/>
          <a:p>
            <a:r>
              <a:rPr lang="zh-CN" altLang="en-US" dirty="0"/>
              <a:t>考核方式：</a:t>
            </a:r>
            <a:endParaRPr lang="en-US" altLang="zh-CN" dirty="0"/>
          </a:p>
          <a:p>
            <a:pPr lvl="1"/>
            <a:r>
              <a:rPr lang="zh-CN" altLang="en-US" dirty="0"/>
              <a:t>期末成绩占总评成绩的</a:t>
            </a:r>
            <a:r>
              <a:rPr lang="en-US" altLang="zh-CN" dirty="0"/>
              <a:t>30%</a:t>
            </a:r>
          </a:p>
          <a:p>
            <a:pPr lvl="1"/>
            <a:r>
              <a:rPr lang="zh-CN" altLang="en-US" dirty="0"/>
              <a:t>雪梨作业占总评成绩的</a:t>
            </a:r>
            <a:r>
              <a:rPr lang="en-US" altLang="zh-CN" dirty="0"/>
              <a:t>55%</a:t>
            </a:r>
          </a:p>
          <a:p>
            <a:pPr lvl="1"/>
            <a:r>
              <a:rPr lang="zh-CN" altLang="en-US" dirty="0"/>
              <a:t>平时出勤占 总评成绩的</a:t>
            </a:r>
            <a:r>
              <a:rPr lang="en-US" altLang="zh-CN" dirty="0"/>
              <a:t>15%</a:t>
            </a:r>
          </a:p>
        </p:txBody>
      </p:sp>
    </p:spTree>
    <p:extLst>
      <p:ext uri="{BB962C8B-B14F-4D97-AF65-F5344CB8AC3E}">
        <p14:creationId xmlns:p14="http://schemas.microsoft.com/office/powerpoint/2010/main" val="999135168"/>
      </p:ext>
    </p:extLst>
  </p:cSld>
  <p:clrMapOvr>
    <a:masterClrMapping/>
  </p:clrMapOvr>
  <p:transition>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软件测试的发展历程</a:t>
            </a:r>
          </a:p>
        </p:txBody>
      </p:sp>
      <p:sp>
        <p:nvSpPr>
          <p:cNvPr id="3" name="内容占位符 2"/>
          <p:cNvSpPr>
            <a:spLocks noGrp="1"/>
          </p:cNvSpPr>
          <p:nvPr>
            <p:ph idx="1"/>
          </p:nvPr>
        </p:nvSpPr>
        <p:spPr>
          <a:xfrm>
            <a:off x="695400" y="1196752"/>
            <a:ext cx="11089232" cy="4267200"/>
          </a:xfrm>
        </p:spPr>
        <p:txBody>
          <a:bodyPr/>
          <a:lstStyle/>
          <a:p>
            <a:r>
              <a:rPr lang="zh-CN" altLang="en-US" dirty="0"/>
              <a:t>第</a:t>
            </a:r>
            <a:r>
              <a:rPr lang="en-US" altLang="zh-CN" dirty="0"/>
              <a:t>3</a:t>
            </a:r>
            <a:r>
              <a:rPr lang="zh-CN" altLang="en-US" dirty="0"/>
              <a:t>阶段：集成阶段</a:t>
            </a:r>
          </a:p>
          <a:p>
            <a:pPr lvl="1"/>
            <a:r>
              <a:rPr lang="zh-CN" altLang="en-US" dirty="0"/>
              <a:t>软件开发方式逐渐由混乱无序的开发过程过渡到结构化的开发过程</a:t>
            </a:r>
            <a:endParaRPr lang="en-US" altLang="zh-CN" dirty="0"/>
          </a:p>
          <a:p>
            <a:pPr lvl="1"/>
            <a:r>
              <a:rPr lang="zh-CN" altLang="en-US" dirty="0"/>
              <a:t>出现软件测试行业标准（</a:t>
            </a:r>
            <a:r>
              <a:rPr lang="en-US" altLang="zh-CN" dirty="0"/>
              <a:t>IEEE/ANSI</a:t>
            </a:r>
            <a:r>
              <a:rPr lang="zh-CN" altLang="en-US" dirty="0"/>
              <a:t>）和</a:t>
            </a:r>
            <a:r>
              <a:rPr lang="en-US" altLang="zh-CN" dirty="0"/>
              <a:t>ISO</a:t>
            </a:r>
            <a:r>
              <a:rPr lang="zh-CN" altLang="en-US" dirty="0"/>
              <a:t>国际标准</a:t>
            </a:r>
            <a:endParaRPr lang="en-US" altLang="zh-CN" dirty="0"/>
          </a:p>
          <a:p>
            <a:pPr lvl="1"/>
            <a:r>
              <a:rPr lang="en-US" altLang="zh-CN" dirty="0"/>
              <a:t>1981</a:t>
            </a:r>
            <a:r>
              <a:rPr lang="zh-CN" altLang="en-US" dirty="0"/>
              <a:t>年，</a:t>
            </a:r>
            <a:r>
              <a:rPr lang="en-US" altLang="zh-CN" dirty="0"/>
              <a:t>Bill Hetzel </a:t>
            </a:r>
            <a:r>
              <a:rPr lang="zh-CN" altLang="en-US" dirty="0"/>
              <a:t>首次在大学开设</a:t>
            </a:r>
            <a:r>
              <a:rPr lang="en-US" altLang="zh-CN" dirty="0"/>
              <a:t>Structured Software Testing</a:t>
            </a:r>
            <a:r>
              <a:rPr lang="zh-CN" altLang="en-US" dirty="0"/>
              <a:t>公共课，成为</a:t>
            </a:r>
            <a:r>
              <a:rPr lang="en-US" altLang="zh-CN" dirty="0"/>
              <a:t>IT</a:t>
            </a:r>
            <a:r>
              <a:rPr lang="zh-CN" altLang="en-US" dirty="0"/>
              <a:t>技术人员需要掌握的核心技术</a:t>
            </a:r>
            <a:endParaRPr lang="en-US" altLang="zh-CN" dirty="0"/>
          </a:p>
          <a:p>
            <a:pPr lvl="1"/>
            <a:endParaRPr lang="zh-CN" altLang="en-US" dirty="0"/>
          </a:p>
        </p:txBody>
      </p:sp>
    </p:spTree>
    <p:extLst>
      <p:ext uri="{BB962C8B-B14F-4D97-AF65-F5344CB8AC3E}">
        <p14:creationId xmlns:p14="http://schemas.microsoft.com/office/powerpoint/2010/main" val="59964476"/>
      </p:ext>
    </p:extLst>
  </p:cSld>
  <p:clrMapOvr>
    <a:masterClrMapping/>
  </p:clrMapOvr>
  <p:transition>
    <p:blinds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软件测试的发展历程</a:t>
            </a:r>
          </a:p>
        </p:txBody>
      </p:sp>
      <p:sp>
        <p:nvSpPr>
          <p:cNvPr id="3" name="内容占位符 2"/>
          <p:cNvSpPr>
            <a:spLocks noGrp="1"/>
          </p:cNvSpPr>
          <p:nvPr>
            <p:ph idx="1"/>
          </p:nvPr>
        </p:nvSpPr>
        <p:spPr/>
        <p:txBody>
          <a:bodyPr/>
          <a:lstStyle/>
          <a:p>
            <a:r>
              <a:rPr lang="zh-CN" altLang="en-US" dirty="0"/>
              <a:t>第</a:t>
            </a:r>
            <a:r>
              <a:rPr lang="en-US" altLang="zh-CN" dirty="0"/>
              <a:t>3</a:t>
            </a:r>
            <a:r>
              <a:rPr lang="zh-CN" altLang="en-US" dirty="0"/>
              <a:t>阶段：集成阶段</a:t>
            </a:r>
            <a:endParaRPr lang="en-US" altLang="zh-CN" dirty="0"/>
          </a:p>
          <a:p>
            <a:pPr lvl="1"/>
            <a:r>
              <a:rPr lang="en-US" altLang="zh-CN" dirty="0"/>
              <a:t>1988</a:t>
            </a:r>
            <a:r>
              <a:rPr lang="zh-CN" altLang="en-US" dirty="0"/>
              <a:t>年，</a:t>
            </a:r>
            <a:r>
              <a:rPr lang="en-US" altLang="zh-CN" dirty="0"/>
              <a:t>David </a:t>
            </a:r>
            <a:r>
              <a:rPr lang="en-US" altLang="zh-CN" dirty="0" err="1"/>
              <a:t>Gelperin</a:t>
            </a:r>
            <a:r>
              <a:rPr lang="en-US" altLang="zh-CN" dirty="0"/>
              <a:t> </a:t>
            </a:r>
            <a:r>
              <a:rPr lang="zh-CN" altLang="en-US" dirty="0"/>
              <a:t>在</a:t>
            </a:r>
            <a:r>
              <a:rPr lang="en-US" altLang="zh-CN" dirty="0" err="1"/>
              <a:t>Communicaions</a:t>
            </a:r>
            <a:r>
              <a:rPr lang="en-US" altLang="zh-CN" dirty="0"/>
              <a:t> of ACM</a:t>
            </a:r>
            <a:r>
              <a:rPr lang="zh-CN" altLang="en-US" dirty="0"/>
              <a:t>上发表论文</a:t>
            </a:r>
            <a:r>
              <a:rPr lang="en-US" altLang="zh-CN" dirty="0"/>
              <a:t>The Growth of Software Testing,</a:t>
            </a:r>
            <a:r>
              <a:rPr lang="zh-CN" altLang="en-US" dirty="0"/>
              <a:t>首次介绍系统化软件测试和评估流程</a:t>
            </a:r>
            <a:endParaRPr lang="en-US" altLang="zh-CN" dirty="0"/>
          </a:p>
          <a:p>
            <a:pPr lvl="1"/>
            <a:r>
              <a:rPr lang="zh-CN" altLang="en-US" dirty="0"/>
              <a:t>开始出现</a:t>
            </a:r>
            <a:r>
              <a:rPr lang="en-US" altLang="zh-CN" dirty="0"/>
              <a:t>QA</a:t>
            </a:r>
            <a:r>
              <a:rPr lang="zh-CN" altLang="en-US" dirty="0"/>
              <a:t>和</a:t>
            </a:r>
            <a:r>
              <a:rPr lang="en-US" altLang="zh-CN" dirty="0"/>
              <a:t>SQA</a:t>
            </a:r>
            <a:r>
              <a:rPr lang="zh-CN" altLang="en-US" dirty="0"/>
              <a:t>部门</a:t>
            </a:r>
            <a:endParaRPr lang="en-US" altLang="zh-CN" dirty="0"/>
          </a:p>
          <a:p>
            <a:endParaRPr lang="zh-CN" altLang="en-US" dirty="0"/>
          </a:p>
        </p:txBody>
      </p:sp>
    </p:spTree>
    <p:extLst>
      <p:ext uri="{BB962C8B-B14F-4D97-AF65-F5344CB8AC3E}">
        <p14:creationId xmlns:p14="http://schemas.microsoft.com/office/powerpoint/2010/main" val="282796313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软件测试的发展历程</a:t>
            </a:r>
          </a:p>
        </p:txBody>
      </p:sp>
      <p:sp>
        <p:nvSpPr>
          <p:cNvPr id="3" name="内容占位符 2"/>
          <p:cNvSpPr>
            <a:spLocks noGrp="1"/>
          </p:cNvSpPr>
          <p:nvPr>
            <p:ph idx="1"/>
          </p:nvPr>
        </p:nvSpPr>
        <p:spPr/>
        <p:txBody>
          <a:bodyPr/>
          <a:lstStyle/>
          <a:p>
            <a:r>
              <a:rPr lang="zh-CN" altLang="en-US" dirty="0"/>
              <a:t>第</a:t>
            </a:r>
            <a:r>
              <a:rPr lang="en-US" altLang="zh-CN" dirty="0"/>
              <a:t>4</a:t>
            </a:r>
            <a:r>
              <a:rPr lang="zh-CN" altLang="en-US" dirty="0"/>
              <a:t>阶段：管理、测试和最佳化阶段</a:t>
            </a:r>
            <a:endParaRPr lang="en-US" altLang="zh-CN" dirty="0"/>
          </a:p>
          <a:p>
            <a:pPr lvl="1"/>
            <a:r>
              <a:rPr lang="en-US" altLang="zh-CN" dirty="0"/>
              <a:t>20</a:t>
            </a:r>
            <a:r>
              <a:rPr lang="zh-CN" altLang="en-US" dirty="0"/>
              <a:t>世纪</a:t>
            </a:r>
            <a:r>
              <a:rPr lang="en-US" altLang="zh-CN" dirty="0"/>
              <a:t>90</a:t>
            </a:r>
            <a:r>
              <a:rPr lang="zh-CN" altLang="en-US" dirty="0"/>
              <a:t>年代，软件测试进入全面发展时期</a:t>
            </a:r>
            <a:endParaRPr lang="en-US" altLang="zh-CN" dirty="0"/>
          </a:p>
          <a:p>
            <a:pPr lvl="1"/>
            <a:r>
              <a:rPr lang="zh-CN" altLang="en-US" dirty="0"/>
              <a:t>出现多种测试工具</a:t>
            </a:r>
            <a:endParaRPr lang="en-US" altLang="zh-CN" dirty="0"/>
          </a:p>
          <a:p>
            <a:pPr lvl="1"/>
            <a:r>
              <a:rPr lang="en-US" altLang="zh-CN" dirty="0" err="1"/>
              <a:t>Gelper</a:t>
            </a:r>
            <a:r>
              <a:rPr lang="zh-CN" altLang="en-US" dirty="0"/>
              <a:t>博士提出测试支持模型</a:t>
            </a:r>
            <a:endParaRPr lang="en-US" altLang="zh-CN" dirty="0"/>
          </a:p>
          <a:p>
            <a:pPr lvl="1"/>
            <a:r>
              <a:rPr lang="en-US" altLang="zh-CN" dirty="0" err="1"/>
              <a:t>Burnstein</a:t>
            </a:r>
            <a:r>
              <a:rPr lang="zh-CN" altLang="en-US" dirty="0"/>
              <a:t>博士提出测试成熟度模型，依据软件能力成熟度提出</a:t>
            </a:r>
            <a:r>
              <a:rPr lang="en-US" altLang="zh-CN" dirty="0"/>
              <a:t>5</a:t>
            </a:r>
            <a:r>
              <a:rPr lang="zh-CN" altLang="en-US" dirty="0"/>
              <a:t>个不同级别</a:t>
            </a:r>
            <a:endParaRPr lang="en-US" altLang="zh-CN" dirty="0"/>
          </a:p>
          <a:p>
            <a:pPr lvl="1"/>
            <a:r>
              <a:rPr lang="en-US" altLang="zh-CN" dirty="0"/>
              <a:t>TMM</a:t>
            </a:r>
            <a:r>
              <a:rPr lang="zh-CN" altLang="en-US" dirty="0"/>
              <a:t>模型</a:t>
            </a:r>
            <a:endParaRPr lang="en-US" altLang="zh-CN" dirty="0"/>
          </a:p>
          <a:p>
            <a:pPr lvl="1"/>
            <a:endParaRPr lang="zh-CN" altLang="en-US" dirty="0"/>
          </a:p>
        </p:txBody>
      </p:sp>
    </p:spTree>
    <p:extLst>
      <p:ext uri="{BB962C8B-B14F-4D97-AF65-F5344CB8AC3E}">
        <p14:creationId xmlns:p14="http://schemas.microsoft.com/office/powerpoint/2010/main" val="415933002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肘形连接符 30"/>
          <p:cNvCxnSpPr/>
          <p:nvPr/>
        </p:nvCxnSpPr>
        <p:spPr>
          <a:xfrm rot="10800000" flipV="1">
            <a:off x="1415480" y="4581128"/>
            <a:ext cx="864096" cy="792088"/>
          </a:xfrm>
          <a:prstGeom prst="bentConnector3">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23" idx="0"/>
          </p:cNvCxnSpPr>
          <p:nvPr/>
        </p:nvCxnSpPr>
        <p:spPr>
          <a:xfrm rot="10800000" flipV="1">
            <a:off x="4151784" y="1916832"/>
            <a:ext cx="648072" cy="864096"/>
          </a:xfrm>
          <a:prstGeom prst="bentConnector2">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rot="10800000" flipV="1">
            <a:off x="3071665" y="3284984"/>
            <a:ext cx="936104" cy="864096"/>
          </a:xfrm>
          <a:prstGeom prst="bentConnector3">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26" idx="0"/>
          </p:cNvCxnSpPr>
          <p:nvPr/>
        </p:nvCxnSpPr>
        <p:spPr>
          <a:xfrm rot="10800000" flipV="1">
            <a:off x="5159896" y="620688"/>
            <a:ext cx="504056" cy="864096"/>
          </a:xfrm>
          <a:prstGeom prst="bentConnector2">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en-US" altLang="zh-CN" dirty="0">
                <a:solidFill>
                  <a:schemeClr val="tx1"/>
                </a:solidFill>
              </a:rPr>
              <a:t>TMM</a:t>
            </a:r>
            <a:r>
              <a:rPr lang="zh-CN" altLang="en-US" dirty="0">
                <a:solidFill>
                  <a:schemeClr val="tx1"/>
                </a:solidFill>
              </a:rPr>
              <a:t>成熟度等级</a:t>
            </a:r>
          </a:p>
        </p:txBody>
      </p:sp>
      <p:sp>
        <p:nvSpPr>
          <p:cNvPr id="3" name="内容占位符 2"/>
          <p:cNvSpPr>
            <a:spLocks noGrp="1"/>
          </p:cNvSpPr>
          <p:nvPr>
            <p:ph idx="1"/>
          </p:nvPr>
        </p:nvSpPr>
        <p:spPr/>
        <p:txBody>
          <a:bodyPr/>
          <a:lstStyle/>
          <a:p>
            <a:pPr marL="0" indent="0">
              <a:buNone/>
            </a:pPr>
            <a:r>
              <a:rPr lang="en-US" altLang="zh-CN" dirty="0"/>
              <a:t>Testing Maturity Model</a:t>
            </a:r>
          </a:p>
          <a:p>
            <a:pPr marL="0" indent="0">
              <a:buNone/>
            </a:pPr>
            <a:r>
              <a:rPr lang="zh-CN" altLang="en-US" dirty="0"/>
              <a:t>测试能力成熟度模型</a:t>
            </a:r>
          </a:p>
        </p:txBody>
      </p:sp>
      <p:sp>
        <p:nvSpPr>
          <p:cNvPr id="6" name="圆角矩形 5"/>
          <p:cNvSpPr/>
          <p:nvPr/>
        </p:nvSpPr>
        <p:spPr>
          <a:xfrm>
            <a:off x="767408" y="5373216"/>
            <a:ext cx="2304256" cy="57606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tx1"/>
                </a:solidFill>
                <a:latin typeface="Times New Roman" panose="02020603050405020304" pitchFamily="18" charset="0"/>
                <a:ea typeface="楷体" panose="02010609060101010101" pitchFamily="49" charset="-122"/>
              </a:rPr>
              <a:t>Level1:</a:t>
            </a:r>
            <a:r>
              <a:rPr lang="zh-CN" altLang="en-US" sz="2200" b="1" dirty="0">
                <a:solidFill>
                  <a:schemeClr val="tx1"/>
                </a:solidFill>
                <a:latin typeface="Times New Roman" panose="02020603050405020304" pitchFamily="18" charset="0"/>
                <a:ea typeface="楷体" panose="02010609060101010101" pitchFamily="49" charset="-122"/>
              </a:rPr>
              <a:t>初始</a:t>
            </a:r>
          </a:p>
        </p:txBody>
      </p:sp>
      <p:cxnSp>
        <p:nvCxnSpPr>
          <p:cNvPr id="9" name="直接连接符 8"/>
          <p:cNvCxnSpPr/>
          <p:nvPr/>
        </p:nvCxnSpPr>
        <p:spPr>
          <a:xfrm>
            <a:off x="3143672" y="4005064"/>
            <a:ext cx="3096344"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2207568" y="4005064"/>
            <a:ext cx="5616624" cy="1080120"/>
            <a:chOff x="1703512" y="4581128"/>
            <a:chExt cx="5616624" cy="1080120"/>
          </a:xfrm>
        </p:grpSpPr>
        <p:sp>
          <p:nvSpPr>
            <p:cNvPr id="7" name="圆角矩形 6"/>
            <p:cNvSpPr/>
            <p:nvPr/>
          </p:nvSpPr>
          <p:spPr>
            <a:xfrm>
              <a:off x="3071663" y="4581128"/>
              <a:ext cx="4248473" cy="108012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solidFill>
                    <a:schemeClr val="tx1"/>
                  </a:solidFill>
                  <a:latin typeface="Times New Roman" panose="02020603050405020304" pitchFamily="18" charset="0"/>
                  <a:ea typeface="楷体" panose="02010609060101010101" pitchFamily="49" charset="-122"/>
                </a:rPr>
                <a:t>1  </a:t>
              </a:r>
              <a:r>
                <a:rPr lang="zh-CN" altLang="en-US" sz="2200" b="1" dirty="0">
                  <a:solidFill>
                    <a:schemeClr val="tx1"/>
                  </a:solidFill>
                  <a:latin typeface="Times New Roman" panose="02020603050405020304" pitchFamily="18" charset="0"/>
                  <a:ea typeface="楷体" panose="02010609060101010101" pitchFamily="49" charset="-122"/>
                </a:rPr>
                <a:t>制定测试和调试目标</a:t>
              </a:r>
              <a:endParaRPr lang="en-US" altLang="zh-CN" sz="2200" b="1" dirty="0">
                <a:solidFill>
                  <a:schemeClr val="tx1"/>
                </a:solidFill>
                <a:latin typeface="Times New Roman" panose="02020603050405020304" pitchFamily="18" charset="0"/>
                <a:ea typeface="楷体" panose="02010609060101010101" pitchFamily="49" charset="-122"/>
              </a:endParaRPr>
            </a:p>
            <a:p>
              <a:r>
                <a:rPr lang="en-US" altLang="zh-CN" sz="2200" b="1" dirty="0">
                  <a:solidFill>
                    <a:schemeClr val="tx1"/>
                  </a:solidFill>
                  <a:latin typeface="Times New Roman" panose="02020603050405020304" pitchFamily="18" charset="0"/>
                  <a:ea typeface="楷体" panose="02010609060101010101" pitchFamily="49" charset="-122"/>
                </a:rPr>
                <a:t>2 </a:t>
              </a:r>
              <a:r>
                <a:rPr lang="zh-CN" altLang="en-US" sz="2200" b="1" dirty="0">
                  <a:solidFill>
                    <a:schemeClr val="tx1"/>
                  </a:solidFill>
                  <a:latin typeface="Times New Roman" panose="02020603050405020304" pitchFamily="18" charset="0"/>
                  <a:ea typeface="楷体" panose="02010609060101010101" pitchFamily="49" charset="-122"/>
                </a:rPr>
                <a:t>具备测试策划过程</a:t>
              </a:r>
              <a:endParaRPr lang="en-US" altLang="zh-CN" sz="2200" b="1" dirty="0">
                <a:solidFill>
                  <a:schemeClr val="tx1"/>
                </a:solidFill>
                <a:latin typeface="Times New Roman" panose="02020603050405020304" pitchFamily="18" charset="0"/>
                <a:ea typeface="楷体" panose="02010609060101010101" pitchFamily="49" charset="-122"/>
              </a:endParaRPr>
            </a:p>
            <a:p>
              <a:r>
                <a:rPr lang="en-US" altLang="zh-CN" sz="2200" b="1" dirty="0">
                  <a:solidFill>
                    <a:schemeClr val="tx1"/>
                  </a:solidFill>
                  <a:latin typeface="Times New Roman" panose="02020603050405020304" pitchFamily="18" charset="0"/>
                  <a:ea typeface="楷体" panose="02010609060101010101" pitchFamily="49" charset="-122"/>
                </a:rPr>
                <a:t>3 </a:t>
              </a:r>
              <a:r>
                <a:rPr lang="zh-CN" altLang="en-US" sz="2200" b="1" dirty="0">
                  <a:solidFill>
                    <a:schemeClr val="tx1"/>
                  </a:solidFill>
                  <a:latin typeface="Times New Roman" panose="02020603050405020304" pitchFamily="18" charset="0"/>
                  <a:ea typeface="楷体" panose="02010609060101010101" pitchFamily="49" charset="-122"/>
                </a:rPr>
                <a:t>制度化基本的测试技术和方法</a:t>
              </a:r>
            </a:p>
          </p:txBody>
        </p:sp>
        <p:sp>
          <p:nvSpPr>
            <p:cNvPr id="10" name="圆角矩形 9"/>
            <p:cNvSpPr/>
            <p:nvPr/>
          </p:nvSpPr>
          <p:spPr>
            <a:xfrm rot="16200000">
              <a:off x="1921598" y="4507058"/>
              <a:ext cx="907300" cy="134347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lang="en-US" altLang="zh-CN" sz="2200" b="1" dirty="0">
                  <a:solidFill>
                    <a:schemeClr val="tx1"/>
                  </a:solidFill>
                  <a:latin typeface="Times New Roman" panose="02020603050405020304" pitchFamily="18" charset="0"/>
                  <a:ea typeface="楷体" panose="02010609060101010101" pitchFamily="49" charset="-122"/>
                </a:rPr>
                <a:t>Level2:</a:t>
              </a:r>
            </a:p>
            <a:p>
              <a:r>
                <a:rPr lang="zh-CN" altLang="en-US" sz="2200" b="1" dirty="0">
                  <a:solidFill>
                    <a:schemeClr val="tx1"/>
                  </a:solidFill>
                  <a:latin typeface="Times New Roman" panose="02020603050405020304" pitchFamily="18" charset="0"/>
                  <a:ea typeface="楷体" panose="02010609060101010101" pitchFamily="49" charset="-122"/>
                </a:rPr>
                <a:t>阶段定义</a:t>
              </a:r>
            </a:p>
          </p:txBody>
        </p:sp>
      </p:grpSp>
      <p:grpSp>
        <p:nvGrpSpPr>
          <p:cNvPr id="18" name="组合 17"/>
          <p:cNvGrpSpPr/>
          <p:nvPr/>
        </p:nvGrpSpPr>
        <p:grpSpPr>
          <a:xfrm>
            <a:off x="3935760" y="2564904"/>
            <a:ext cx="5688632" cy="1296144"/>
            <a:chOff x="1703512" y="4581128"/>
            <a:chExt cx="5688632" cy="1296144"/>
          </a:xfrm>
        </p:grpSpPr>
        <p:sp>
          <p:nvSpPr>
            <p:cNvPr id="19" name="圆角矩形 18"/>
            <p:cNvSpPr/>
            <p:nvPr/>
          </p:nvSpPr>
          <p:spPr>
            <a:xfrm>
              <a:off x="3071663" y="4581128"/>
              <a:ext cx="4320481" cy="129614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solidFill>
                    <a:schemeClr val="tx1"/>
                  </a:solidFill>
                  <a:latin typeface="Times New Roman" panose="02020603050405020304" pitchFamily="18" charset="0"/>
                  <a:ea typeface="楷体" panose="02010609060101010101" pitchFamily="49" charset="-122"/>
                </a:rPr>
                <a:t>1  </a:t>
              </a:r>
              <a:r>
                <a:rPr lang="zh-CN" altLang="en-US" sz="2200" b="1" dirty="0">
                  <a:solidFill>
                    <a:schemeClr val="tx1"/>
                  </a:solidFill>
                  <a:latin typeface="Times New Roman" panose="02020603050405020304" pitchFamily="18" charset="0"/>
                  <a:ea typeface="楷体" panose="02010609060101010101" pitchFamily="49" charset="-122"/>
                </a:rPr>
                <a:t>组建一个软件测试组织</a:t>
              </a:r>
              <a:endParaRPr lang="en-US" altLang="zh-CN" sz="2200" b="1" dirty="0">
                <a:solidFill>
                  <a:schemeClr val="tx1"/>
                </a:solidFill>
                <a:latin typeface="Times New Roman" panose="02020603050405020304" pitchFamily="18" charset="0"/>
                <a:ea typeface="楷体" panose="02010609060101010101" pitchFamily="49" charset="-122"/>
              </a:endParaRPr>
            </a:p>
            <a:p>
              <a:r>
                <a:rPr lang="en-US" altLang="zh-CN" sz="2200" b="1" dirty="0">
                  <a:solidFill>
                    <a:schemeClr val="tx1"/>
                  </a:solidFill>
                  <a:latin typeface="Times New Roman" panose="02020603050405020304" pitchFamily="18" charset="0"/>
                  <a:ea typeface="楷体" panose="02010609060101010101" pitchFamily="49" charset="-122"/>
                </a:rPr>
                <a:t>2 </a:t>
              </a:r>
              <a:r>
                <a:rPr lang="zh-CN" altLang="en-US" sz="2200" b="1" dirty="0">
                  <a:solidFill>
                    <a:schemeClr val="tx1"/>
                  </a:solidFill>
                  <a:latin typeface="Times New Roman" panose="02020603050405020304" pitchFamily="18" charset="0"/>
                  <a:ea typeface="楷体" panose="02010609060101010101" pitchFamily="49" charset="-122"/>
                </a:rPr>
                <a:t>拟制专业培训程序</a:t>
              </a:r>
              <a:endParaRPr lang="en-US" altLang="zh-CN" sz="2200" b="1" dirty="0">
                <a:solidFill>
                  <a:schemeClr val="tx1"/>
                </a:solidFill>
                <a:latin typeface="Times New Roman" panose="02020603050405020304" pitchFamily="18" charset="0"/>
                <a:ea typeface="楷体" panose="02010609060101010101" pitchFamily="49" charset="-122"/>
              </a:endParaRPr>
            </a:p>
            <a:p>
              <a:r>
                <a:rPr lang="en-US" altLang="zh-CN" sz="2200" b="1" dirty="0">
                  <a:solidFill>
                    <a:schemeClr val="tx1"/>
                  </a:solidFill>
                  <a:latin typeface="Times New Roman" panose="02020603050405020304" pitchFamily="18" charset="0"/>
                  <a:ea typeface="楷体" panose="02010609060101010101" pitchFamily="49" charset="-122"/>
                </a:rPr>
                <a:t>3 </a:t>
              </a:r>
              <a:r>
                <a:rPr lang="zh-CN" altLang="en-US" sz="2200" b="1" dirty="0">
                  <a:solidFill>
                    <a:schemeClr val="tx1"/>
                  </a:solidFill>
                  <a:latin typeface="Times New Roman" panose="02020603050405020304" pitchFamily="18" charset="0"/>
                  <a:ea typeface="楷体" panose="02010609060101010101" pitchFamily="49" charset="-122"/>
                </a:rPr>
                <a:t>将测试集成到软件生命周期中</a:t>
              </a:r>
              <a:endParaRPr lang="en-US" altLang="zh-CN" sz="2200" b="1" dirty="0">
                <a:solidFill>
                  <a:schemeClr val="tx1"/>
                </a:solidFill>
                <a:latin typeface="Times New Roman" panose="02020603050405020304" pitchFamily="18" charset="0"/>
                <a:ea typeface="楷体" panose="02010609060101010101" pitchFamily="49" charset="-122"/>
              </a:endParaRPr>
            </a:p>
            <a:p>
              <a:r>
                <a:rPr lang="en-US" altLang="zh-CN" sz="2200" b="1" dirty="0">
                  <a:solidFill>
                    <a:schemeClr val="tx1"/>
                  </a:solidFill>
                  <a:latin typeface="Times New Roman" panose="02020603050405020304" pitchFamily="18" charset="0"/>
                  <a:ea typeface="楷体" panose="02010609060101010101" pitchFamily="49" charset="-122"/>
                </a:rPr>
                <a:t>4 </a:t>
              </a:r>
              <a:r>
                <a:rPr lang="zh-CN" altLang="en-US" sz="2200" b="1" dirty="0">
                  <a:solidFill>
                    <a:schemeClr val="tx1"/>
                  </a:solidFill>
                  <a:latin typeface="Times New Roman" panose="02020603050405020304" pitchFamily="18" charset="0"/>
                  <a:ea typeface="楷体" panose="02010609060101010101" pitchFamily="49" charset="-122"/>
                </a:rPr>
                <a:t>控制和监督测试过程</a:t>
              </a:r>
            </a:p>
          </p:txBody>
        </p:sp>
        <p:sp>
          <p:nvSpPr>
            <p:cNvPr id="20" name="圆角矩形 19"/>
            <p:cNvSpPr/>
            <p:nvPr/>
          </p:nvSpPr>
          <p:spPr>
            <a:xfrm rot="16200000">
              <a:off x="1921598" y="4507058"/>
              <a:ext cx="907300" cy="134347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lang="en-US" altLang="zh-CN" sz="2200" b="1" dirty="0">
                  <a:solidFill>
                    <a:schemeClr val="tx1"/>
                  </a:solidFill>
                  <a:latin typeface="Times New Roman" panose="02020603050405020304" pitchFamily="18" charset="0"/>
                  <a:ea typeface="楷体" panose="02010609060101010101" pitchFamily="49" charset="-122"/>
                </a:rPr>
                <a:t>Level3:</a:t>
              </a:r>
            </a:p>
            <a:p>
              <a:r>
                <a:rPr lang="zh-CN" altLang="en-US" sz="2200" b="1" dirty="0">
                  <a:solidFill>
                    <a:schemeClr val="tx1"/>
                  </a:solidFill>
                  <a:latin typeface="Times New Roman" panose="02020603050405020304" pitchFamily="18" charset="0"/>
                  <a:ea typeface="楷体" panose="02010609060101010101" pitchFamily="49" charset="-122"/>
                </a:rPr>
                <a:t>集成</a:t>
              </a:r>
            </a:p>
          </p:txBody>
        </p:sp>
      </p:grpSp>
      <p:grpSp>
        <p:nvGrpSpPr>
          <p:cNvPr id="21" name="组合 20"/>
          <p:cNvGrpSpPr/>
          <p:nvPr/>
        </p:nvGrpSpPr>
        <p:grpSpPr>
          <a:xfrm>
            <a:off x="4799856" y="1340768"/>
            <a:ext cx="5976664" cy="1080120"/>
            <a:chOff x="1343472" y="4581128"/>
            <a:chExt cx="5976664" cy="1080120"/>
          </a:xfrm>
        </p:grpSpPr>
        <p:sp>
          <p:nvSpPr>
            <p:cNvPr id="22" name="圆角矩形 21"/>
            <p:cNvSpPr/>
            <p:nvPr/>
          </p:nvSpPr>
          <p:spPr>
            <a:xfrm>
              <a:off x="3071663" y="4581128"/>
              <a:ext cx="4248473" cy="108012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AutoNum type="arabicPlain"/>
              </a:pPr>
              <a:r>
                <a:rPr lang="zh-CN" altLang="en-US" sz="2200" b="1" dirty="0">
                  <a:solidFill>
                    <a:schemeClr val="tx1"/>
                  </a:solidFill>
                  <a:latin typeface="Times New Roman" panose="02020603050405020304" pitchFamily="18" charset="0"/>
                  <a:ea typeface="楷体" panose="02010609060101010101" pitchFamily="49" charset="-122"/>
                </a:rPr>
                <a:t>拟制跨整个组织的评审程序</a:t>
              </a:r>
              <a:endParaRPr lang="en-US" altLang="zh-CN" sz="2200" b="1" dirty="0">
                <a:solidFill>
                  <a:schemeClr val="tx1"/>
                </a:solidFill>
                <a:latin typeface="Times New Roman" panose="02020603050405020304" pitchFamily="18" charset="0"/>
                <a:ea typeface="楷体" panose="02010609060101010101" pitchFamily="49" charset="-122"/>
              </a:endParaRPr>
            </a:p>
            <a:p>
              <a:pPr marL="457200" indent="-457200">
                <a:buAutoNum type="arabicPlain"/>
              </a:pPr>
              <a:r>
                <a:rPr lang="zh-CN" altLang="en-US" sz="2200" b="1" dirty="0">
                  <a:solidFill>
                    <a:schemeClr val="tx1"/>
                  </a:solidFill>
                  <a:latin typeface="Times New Roman" panose="02020603050405020304" pitchFamily="18" charset="0"/>
                  <a:ea typeface="楷体" panose="02010609060101010101" pitchFamily="49" charset="-122"/>
                </a:rPr>
                <a:t>拟制测试度量程序</a:t>
              </a:r>
              <a:endParaRPr lang="en-US" altLang="zh-CN" sz="2200" b="1" dirty="0">
                <a:solidFill>
                  <a:schemeClr val="tx1"/>
                </a:solidFill>
                <a:latin typeface="Times New Roman" panose="02020603050405020304" pitchFamily="18" charset="0"/>
                <a:ea typeface="楷体" panose="02010609060101010101" pitchFamily="49" charset="-122"/>
              </a:endParaRPr>
            </a:p>
            <a:p>
              <a:pPr marL="457200" indent="-457200">
                <a:buAutoNum type="arabicPlain"/>
              </a:pPr>
              <a:r>
                <a:rPr lang="zh-CN" altLang="en-US" sz="2200" b="1" dirty="0">
                  <a:solidFill>
                    <a:schemeClr val="tx1"/>
                  </a:solidFill>
                  <a:latin typeface="Times New Roman" panose="02020603050405020304" pitchFamily="18" charset="0"/>
                  <a:ea typeface="楷体" panose="02010609060101010101" pitchFamily="49" charset="-122"/>
                </a:rPr>
                <a:t>制定软件质量评价方法</a:t>
              </a:r>
            </a:p>
          </p:txBody>
        </p:sp>
        <p:sp>
          <p:nvSpPr>
            <p:cNvPr id="23" name="圆角矩形 22"/>
            <p:cNvSpPr/>
            <p:nvPr/>
          </p:nvSpPr>
          <p:spPr>
            <a:xfrm rot="16200000">
              <a:off x="1763180" y="4305436"/>
              <a:ext cx="864096" cy="170351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lang="en-US" altLang="zh-CN" sz="2200" b="1" dirty="0">
                  <a:solidFill>
                    <a:schemeClr val="tx1"/>
                  </a:solidFill>
                  <a:latin typeface="Times New Roman" panose="02020603050405020304" pitchFamily="18" charset="0"/>
                  <a:ea typeface="楷体" panose="02010609060101010101" pitchFamily="49" charset="-122"/>
                </a:rPr>
                <a:t>Level4:</a:t>
              </a:r>
            </a:p>
            <a:p>
              <a:r>
                <a:rPr lang="zh-CN" altLang="en-US" sz="2200" b="1" dirty="0">
                  <a:solidFill>
                    <a:schemeClr val="tx1"/>
                  </a:solidFill>
                  <a:latin typeface="Times New Roman" panose="02020603050405020304" pitchFamily="18" charset="0"/>
                  <a:ea typeface="楷体" panose="02010609060101010101" pitchFamily="49" charset="-122"/>
                </a:rPr>
                <a:t>管理和度量</a:t>
              </a:r>
            </a:p>
          </p:txBody>
        </p:sp>
      </p:grpSp>
      <p:grpSp>
        <p:nvGrpSpPr>
          <p:cNvPr id="24" name="组合 23"/>
          <p:cNvGrpSpPr/>
          <p:nvPr/>
        </p:nvGrpSpPr>
        <p:grpSpPr>
          <a:xfrm>
            <a:off x="5663952" y="44624"/>
            <a:ext cx="6264696" cy="1080120"/>
            <a:chOff x="1055440" y="4581128"/>
            <a:chExt cx="6264696" cy="1080120"/>
          </a:xfrm>
        </p:grpSpPr>
        <p:sp>
          <p:nvSpPr>
            <p:cNvPr id="25" name="圆角矩形 24"/>
            <p:cNvSpPr/>
            <p:nvPr/>
          </p:nvSpPr>
          <p:spPr>
            <a:xfrm>
              <a:off x="3071663" y="4581128"/>
              <a:ext cx="4248473" cy="108012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solidFill>
                    <a:schemeClr val="tx1"/>
                  </a:solidFill>
                  <a:latin typeface="Times New Roman" panose="02020603050405020304" pitchFamily="18" charset="0"/>
                  <a:ea typeface="楷体" panose="02010609060101010101" pitchFamily="49" charset="-122"/>
                </a:rPr>
                <a:t>1  </a:t>
              </a:r>
              <a:r>
                <a:rPr lang="zh-CN" altLang="en-US" sz="2200" b="1" dirty="0">
                  <a:solidFill>
                    <a:schemeClr val="tx1"/>
                  </a:solidFill>
                  <a:latin typeface="Times New Roman" panose="02020603050405020304" pitchFamily="18" charset="0"/>
                  <a:ea typeface="楷体" panose="02010609060101010101" pitchFamily="49" charset="-122"/>
                </a:rPr>
                <a:t>将过程数据用于缺陷预防</a:t>
              </a:r>
              <a:endParaRPr lang="en-US" altLang="zh-CN" sz="2200" b="1" dirty="0">
                <a:solidFill>
                  <a:schemeClr val="tx1"/>
                </a:solidFill>
                <a:latin typeface="Times New Roman" panose="02020603050405020304" pitchFamily="18" charset="0"/>
                <a:ea typeface="楷体" panose="02010609060101010101" pitchFamily="49" charset="-122"/>
              </a:endParaRPr>
            </a:p>
            <a:p>
              <a:r>
                <a:rPr lang="en-US" altLang="zh-CN" sz="2200" b="1" dirty="0">
                  <a:solidFill>
                    <a:schemeClr val="tx1"/>
                  </a:solidFill>
                  <a:latin typeface="Times New Roman" panose="02020603050405020304" pitchFamily="18" charset="0"/>
                  <a:ea typeface="楷体" panose="02010609060101010101" pitchFamily="49" charset="-122"/>
                </a:rPr>
                <a:t>2 </a:t>
              </a:r>
              <a:r>
                <a:rPr lang="zh-CN" altLang="en-US" sz="2200" b="1" dirty="0">
                  <a:solidFill>
                    <a:schemeClr val="tx1"/>
                  </a:solidFill>
                  <a:latin typeface="Times New Roman" panose="02020603050405020304" pitchFamily="18" charset="0"/>
                  <a:ea typeface="楷体" panose="02010609060101010101" pitchFamily="49" charset="-122"/>
                </a:rPr>
                <a:t>实施质量控制度量</a:t>
              </a:r>
              <a:endParaRPr lang="en-US" altLang="zh-CN" sz="2200" b="1" dirty="0">
                <a:solidFill>
                  <a:schemeClr val="tx1"/>
                </a:solidFill>
                <a:latin typeface="Times New Roman" panose="02020603050405020304" pitchFamily="18" charset="0"/>
                <a:ea typeface="楷体" panose="02010609060101010101" pitchFamily="49" charset="-122"/>
              </a:endParaRPr>
            </a:p>
            <a:p>
              <a:r>
                <a:rPr lang="en-US" altLang="zh-CN" sz="2200" b="1" dirty="0">
                  <a:solidFill>
                    <a:schemeClr val="tx1"/>
                  </a:solidFill>
                  <a:latin typeface="Times New Roman" panose="02020603050405020304" pitchFamily="18" charset="0"/>
                  <a:ea typeface="楷体" panose="02010609060101010101" pitchFamily="49" charset="-122"/>
                </a:rPr>
                <a:t>3 </a:t>
              </a:r>
              <a:r>
                <a:rPr lang="zh-CN" altLang="en-US" sz="2200" b="1" dirty="0">
                  <a:solidFill>
                    <a:schemeClr val="tx1"/>
                  </a:solidFill>
                  <a:latin typeface="Times New Roman" panose="02020603050405020304" pitchFamily="18" charset="0"/>
                  <a:ea typeface="楷体" panose="02010609060101010101" pitchFamily="49" charset="-122"/>
                </a:rPr>
                <a:t>优化测试过程</a:t>
              </a:r>
            </a:p>
          </p:txBody>
        </p:sp>
        <p:sp>
          <p:nvSpPr>
            <p:cNvPr id="26" name="圆角矩形 25"/>
            <p:cNvSpPr/>
            <p:nvPr/>
          </p:nvSpPr>
          <p:spPr>
            <a:xfrm rot="16200000">
              <a:off x="1547156" y="4161420"/>
              <a:ext cx="1008112" cy="199154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lang="en-US" altLang="zh-CN" sz="2200" b="1" dirty="0">
                  <a:solidFill>
                    <a:schemeClr val="tx1"/>
                  </a:solidFill>
                  <a:latin typeface="Times New Roman" panose="02020603050405020304" pitchFamily="18" charset="0"/>
                  <a:ea typeface="楷体" panose="02010609060101010101" pitchFamily="49" charset="-122"/>
                </a:rPr>
                <a:t>Level5:</a:t>
              </a:r>
            </a:p>
            <a:p>
              <a:r>
                <a:rPr lang="zh-CN" altLang="en-US" sz="2200" b="1" dirty="0">
                  <a:solidFill>
                    <a:schemeClr val="tx1"/>
                  </a:solidFill>
                  <a:latin typeface="Times New Roman" panose="02020603050405020304" pitchFamily="18" charset="0"/>
                  <a:ea typeface="楷体" panose="02010609060101010101" pitchFamily="49" charset="-122"/>
                </a:rPr>
                <a:t>优化缺陷预防和质量控制</a:t>
              </a:r>
            </a:p>
          </p:txBody>
        </p:sp>
      </p:grpSp>
    </p:spTree>
    <p:extLst>
      <p:ext uri="{BB962C8B-B14F-4D97-AF65-F5344CB8AC3E}">
        <p14:creationId xmlns:p14="http://schemas.microsoft.com/office/powerpoint/2010/main" val="4227694748"/>
      </p:ext>
    </p:extLst>
  </p:cSld>
  <p:clrMapOvr>
    <a:masterClrMapping/>
  </p:clrMapOvr>
  <p:transition>
    <p:blinds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altLang="en-US" dirty="0"/>
              <a:t>软件测试背景</a:t>
            </a:r>
          </a:p>
        </p:txBody>
      </p:sp>
      <p:sp>
        <p:nvSpPr>
          <p:cNvPr id="5124" name="Rectangle 3"/>
          <p:cNvSpPr>
            <a:spLocks noGrp="1" noChangeArrowheads="1"/>
          </p:cNvSpPr>
          <p:nvPr>
            <p:ph idx="1"/>
          </p:nvPr>
        </p:nvSpPr>
        <p:spPr/>
        <p:txBody>
          <a:bodyPr/>
          <a:lstStyle/>
          <a:p>
            <a:r>
              <a:rPr lang="zh-CN" altLang="en-US" dirty="0"/>
              <a:t>本章重点</a:t>
            </a:r>
          </a:p>
          <a:p>
            <a:pPr lvl="1"/>
            <a:r>
              <a:rPr lang="zh-CN" altLang="en-US" dirty="0"/>
              <a:t>软件测试发展历程</a:t>
            </a:r>
            <a:endParaRPr lang="en-US" altLang="zh-CN" dirty="0"/>
          </a:p>
          <a:p>
            <a:pPr lvl="1"/>
            <a:r>
              <a:rPr lang="zh-CN" altLang="en-US" dirty="0">
                <a:solidFill>
                  <a:srgbClr val="FF0000"/>
                </a:solidFill>
              </a:rPr>
              <a:t>软件测试现状</a:t>
            </a:r>
            <a:endParaRPr lang="en-US" altLang="zh-CN" dirty="0">
              <a:solidFill>
                <a:srgbClr val="FF0000"/>
              </a:solidFill>
            </a:endParaRPr>
          </a:p>
          <a:p>
            <a:pPr lvl="1"/>
            <a:endParaRPr lang="zh-CN" altLang="en-US" dirty="0"/>
          </a:p>
        </p:txBody>
      </p:sp>
    </p:spTree>
    <p:extLst>
      <p:ext uri="{BB962C8B-B14F-4D97-AF65-F5344CB8AC3E}">
        <p14:creationId xmlns:p14="http://schemas.microsoft.com/office/powerpoint/2010/main" val="160475445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684584" y="224606"/>
            <a:ext cx="10668000" cy="828130"/>
          </a:xfrm>
        </p:spPr>
        <p:txBody>
          <a:bodyPr/>
          <a:lstStyle/>
          <a:p>
            <a:r>
              <a:rPr lang="zh-CN" altLang="en-US" dirty="0"/>
              <a:t>软件测试现状</a:t>
            </a:r>
          </a:p>
        </p:txBody>
      </p:sp>
      <p:sp>
        <p:nvSpPr>
          <p:cNvPr id="9" name="内容占位符 8"/>
          <p:cNvSpPr>
            <a:spLocks noGrp="1"/>
          </p:cNvSpPr>
          <p:nvPr>
            <p:ph idx="1"/>
          </p:nvPr>
        </p:nvSpPr>
        <p:spPr/>
        <p:txBody>
          <a:bodyPr/>
          <a:lstStyle/>
          <a:p>
            <a:r>
              <a:rPr lang="zh-CN" altLang="en-US" dirty="0"/>
              <a:t>软件测试现状：国外现状</a:t>
            </a:r>
            <a:endParaRPr lang="en-US" altLang="zh-CN" dirty="0"/>
          </a:p>
          <a:p>
            <a:r>
              <a:rPr lang="zh-CN" altLang="en-US" dirty="0"/>
              <a:t>相当成熟，并已成为一个独立的产业</a:t>
            </a:r>
            <a:endParaRPr lang="en-US" altLang="zh-CN" dirty="0"/>
          </a:p>
          <a:p>
            <a:pPr lvl="1"/>
            <a:r>
              <a:rPr lang="zh-CN" altLang="en-US" dirty="0"/>
              <a:t>软件测试在公司中的地位非常重要</a:t>
            </a:r>
            <a:endParaRPr lang="en-US" altLang="zh-CN" dirty="0"/>
          </a:p>
          <a:p>
            <a:pPr lvl="1"/>
            <a:r>
              <a:rPr lang="zh-CN" altLang="en-US" dirty="0"/>
              <a:t>软件测试的理论研究蓬勃发展</a:t>
            </a:r>
            <a:endParaRPr lang="en-US" altLang="zh-CN" dirty="0"/>
          </a:p>
          <a:p>
            <a:pPr lvl="1"/>
            <a:r>
              <a:rPr lang="zh-CN" altLang="en-US" dirty="0"/>
              <a:t>软件测试市场繁荣</a:t>
            </a:r>
            <a:endParaRPr lang="en-US" altLang="zh-CN" dirty="0"/>
          </a:p>
          <a:p>
            <a:endParaRPr lang="zh-CN" altLang="en-US" dirty="0"/>
          </a:p>
        </p:txBody>
      </p:sp>
    </p:spTree>
    <p:extLst>
      <p:ext uri="{BB962C8B-B14F-4D97-AF65-F5344CB8AC3E}">
        <p14:creationId xmlns:p14="http://schemas.microsoft.com/office/powerpoint/2010/main" val="176888152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zh-CN" altLang="en-US" dirty="0"/>
              <a:t>软件测试的现状</a:t>
            </a:r>
          </a:p>
        </p:txBody>
      </p:sp>
      <p:sp>
        <p:nvSpPr>
          <p:cNvPr id="11268" name="Rectangle 3"/>
          <p:cNvSpPr>
            <a:spLocks noGrp="1" noChangeArrowheads="1"/>
          </p:cNvSpPr>
          <p:nvPr>
            <p:ph idx="1"/>
          </p:nvPr>
        </p:nvSpPr>
        <p:spPr/>
        <p:txBody>
          <a:bodyPr/>
          <a:lstStyle/>
          <a:p>
            <a:r>
              <a:rPr lang="zh-CN" altLang="en-US" dirty="0"/>
              <a:t>软件测试现状：国内现状</a:t>
            </a:r>
            <a:endParaRPr lang="en-US" altLang="zh-CN" dirty="0"/>
          </a:p>
          <a:p>
            <a:r>
              <a:rPr lang="zh-CN" altLang="en-US" dirty="0"/>
              <a:t>萌芽中的市场正在起步</a:t>
            </a:r>
            <a:endParaRPr lang="en-US" altLang="zh-CN" dirty="0"/>
          </a:p>
          <a:p>
            <a:pPr lvl="1"/>
            <a:r>
              <a:rPr lang="zh-CN" altLang="en-US" dirty="0"/>
              <a:t>对软件测试的认识和重视程度在不断提高</a:t>
            </a:r>
            <a:endParaRPr lang="en-US" altLang="zh-CN" dirty="0"/>
          </a:p>
          <a:p>
            <a:pPr lvl="1"/>
            <a:r>
              <a:rPr lang="zh-CN" altLang="en-US" dirty="0"/>
              <a:t>对软件产品化测试的技术研究从手动向自动化方式转变</a:t>
            </a:r>
            <a:endParaRPr lang="en-US" altLang="zh-CN" dirty="0"/>
          </a:p>
          <a:p>
            <a:pPr lvl="1"/>
            <a:r>
              <a:rPr lang="zh-CN" altLang="en-US" dirty="0"/>
              <a:t>软件测试人员需求大，人员素质不断提高</a:t>
            </a:r>
            <a:endParaRPr lang="en-US" altLang="zh-CN" dirty="0"/>
          </a:p>
          <a:p>
            <a:pPr lvl="1"/>
            <a:r>
              <a:rPr lang="zh-CN" altLang="en-US" dirty="0"/>
              <a:t>测试服务体系初步形成规模</a:t>
            </a:r>
          </a:p>
        </p:txBody>
      </p:sp>
    </p:spTree>
    <p:extLst>
      <p:ext uri="{BB962C8B-B14F-4D97-AF65-F5344CB8AC3E}">
        <p14:creationId xmlns:p14="http://schemas.microsoft.com/office/powerpoint/2010/main" val="38630694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 calcmode="lin" valueType="num">
                                      <p:cBhvr additive="base">
                                        <p:cTn id="7" dur="500" fill="hold"/>
                                        <p:tgtEl>
                                          <p:spTgt spid="112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8">
                                            <p:txEl>
                                              <p:pRg st="1" end="1"/>
                                            </p:txEl>
                                          </p:spTgt>
                                        </p:tgtEl>
                                        <p:attrNameLst>
                                          <p:attrName>style.visibility</p:attrName>
                                        </p:attrNameLst>
                                      </p:cBhvr>
                                      <p:to>
                                        <p:strVal val="visible"/>
                                      </p:to>
                                    </p:set>
                                    <p:anim calcmode="lin" valueType="num">
                                      <p:cBhvr additive="base">
                                        <p:cTn id="13" dur="500" fill="hold"/>
                                        <p:tgtEl>
                                          <p:spTgt spid="1126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8">
                                            <p:txEl>
                                              <p:pRg st="2" end="2"/>
                                            </p:txEl>
                                          </p:spTgt>
                                        </p:tgtEl>
                                        <p:attrNameLst>
                                          <p:attrName>style.visibility</p:attrName>
                                        </p:attrNameLst>
                                      </p:cBhvr>
                                      <p:to>
                                        <p:strVal val="visible"/>
                                      </p:to>
                                    </p:set>
                                    <p:anim calcmode="lin" valueType="num">
                                      <p:cBhvr additive="base">
                                        <p:cTn id="19" dur="500" fill="hold"/>
                                        <p:tgtEl>
                                          <p:spTgt spid="1126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68">
                                            <p:txEl>
                                              <p:pRg st="3" end="3"/>
                                            </p:txEl>
                                          </p:spTgt>
                                        </p:tgtEl>
                                        <p:attrNameLst>
                                          <p:attrName>style.visibility</p:attrName>
                                        </p:attrNameLst>
                                      </p:cBhvr>
                                      <p:to>
                                        <p:strVal val="visible"/>
                                      </p:to>
                                    </p:set>
                                    <p:anim calcmode="lin" valueType="num">
                                      <p:cBhvr additive="base">
                                        <p:cTn id="25" dur="500" fill="hold"/>
                                        <p:tgtEl>
                                          <p:spTgt spid="1126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268">
                                            <p:txEl>
                                              <p:pRg st="4" end="4"/>
                                            </p:txEl>
                                          </p:spTgt>
                                        </p:tgtEl>
                                        <p:attrNameLst>
                                          <p:attrName>style.visibility</p:attrName>
                                        </p:attrNameLst>
                                      </p:cBhvr>
                                      <p:to>
                                        <p:strVal val="visible"/>
                                      </p:to>
                                    </p:set>
                                    <p:anim calcmode="lin" valueType="num">
                                      <p:cBhvr additive="base">
                                        <p:cTn id="31" dur="500" fill="hold"/>
                                        <p:tgtEl>
                                          <p:spTgt spid="1126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268">
                                            <p:txEl>
                                              <p:pRg st="5" end="5"/>
                                            </p:txEl>
                                          </p:spTgt>
                                        </p:tgtEl>
                                        <p:attrNameLst>
                                          <p:attrName>style.visibility</p:attrName>
                                        </p:attrNameLst>
                                      </p:cBhvr>
                                      <p:to>
                                        <p:strVal val="visible"/>
                                      </p:to>
                                    </p:set>
                                    <p:anim calcmode="lin" valueType="num">
                                      <p:cBhvr additive="base">
                                        <p:cTn id="37" dur="500" fill="hold"/>
                                        <p:tgtEl>
                                          <p:spTgt spid="1126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6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zh-CN" altLang="en-US" dirty="0"/>
              <a:t>软件测试的现状</a:t>
            </a:r>
          </a:p>
        </p:txBody>
      </p:sp>
      <p:sp>
        <p:nvSpPr>
          <p:cNvPr id="10244" name="Rectangle 3"/>
          <p:cNvSpPr>
            <a:spLocks noGrp="1" noChangeArrowheads="1"/>
          </p:cNvSpPr>
          <p:nvPr>
            <p:ph idx="1"/>
          </p:nvPr>
        </p:nvSpPr>
        <p:spPr>
          <a:xfrm>
            <a:off x="695400" y="1268760"/>
            <a:ext cx="10668000" cy="4267200"/>
          </a:xfrm>
        </p:spPr>
        <p:txBody>
          <a:bodyPr/>
          <a:lstStyle/>
          <a:p>
            <a:r>
              <a:rPr lang="zh-CN" altLang="en-US" dirty="0"/>
              <a:t>外包测试现状</a:t>
            </a:r>
            <a:endParaRPr lang="en-US" altLang="zh-CN" dirty="0"/>
          </a:p>
          <a:p>
            <a:r>
              <a:rPr lang="zh-CN" altLang="en-US" dirty="0"/>
              <a:t>三种模式</a:t>
            </a:r>
            <a:endParaRPr lang="en-US" altLang="zh-CN" dirty="0"/>
          </a:p>
          <a:p>
            <a:pPr lvl="1"/>
            <a:r>
              <a:rPr lang="zh-CN" altLang="en-US" dirty="0">
                <a:latin typeface="Times New Roman" panose="02020603050405020304" pitchFamily="18" charset="0"/>
              </a:rPr>
              <a:t>现场测试模式</a:t>
            </a:r>
            <a:r>
              <a:rPr lang="en-US" altLang="en-US" dirty="0">
                <a:latin typeface="Times New Roman" panose="02020603050405020304" pitchFamily="18" charset="0"/>
              </a:rPr>
              <a:t>(On-Site)</a:t>
            </a:r>
          </a:p>
          <a:p>
            <a:pPr lvl="1"/>
            <a:r>
              <a:rPr lang="zh-CN" altLang="en-US" dirty="0">
                <a:latin typeface="Times New Roman" panose="02020603050405020304" pitchFamily="18" charset="0"/>
              </a:rPr>
              <a:t>内部测试模式</a:t>
            </a:r>
            <a:r>
              <a:rPr lang="en-US" altLang="en-US" dirty="0">
                <a:latin typeface="Times New Roman" panose="02020603050405020304" pitchFamily="18" charset="0"/>
              </a:rPr>
              <a:t>(In-House)</a:t>
            </a:r>
          </a:p>
          <a:p>
            <a:pPr lvl="2"/>
            <a:r>
              <a:rPr lang="zh-CN" altLang="en-US" dirty="0">
                <a:latin typeface="Times New Roman" panose="02020603050405020304" pitchFamily="18" charset="0"/>
              </a:rPr>
              <a:t>完全离岸外包模式</a:t>
            </a:r>
            <a:r>
              <a:rPr lang="en-US" altLang="en-US" dirty="0">
                <a:latin typeface="Times New Roman" panose="02020603050405020304" pitchFamily="18" charset="0"/>
              </a:rPr>
              <a:t>(Off Shore)</a:t>
            </a:r>
            <a:endParaRPr lang="en-US" altLang="zh-CN" dirty="0">
              <a:latin typeface="Times New Roman" panose="02020603050405020304" pitchFamily="18" charset="0"/>
            </a:endParaRPr>
          </a:p>
          <a:p>
            <a:pPr lvl="2"/>
            <a:r>
              <a:rPr lang="zh-CN" altLang="en-US" dirty="0">
                <a:latin typeface="Times New Roman" panose="02020603050405020304" pitchFamily="18" charset="0"/>
              </a:rPr>
              <a:t>现场增援与离岸结合模式</a:t>
            </a:r>
            <a:r>
              <a:rPr lang="en-US" altLang="en-US" dirty="0">
                <a:latin typeface="Times New Roman" panose="02020603050405020304" pitchFamily="18" charset="0"/>
              </a:rPr>
              <a:t>(On </a:t>
            </a:r>
            <a:r>
              <a:rPr lang="en-US" altLang="en-US" dirty="0" err="1">
                <a:latin typeface="Times New Roman" panose="02020603050405020304" pitchFamily="18" charset="0"/>
              </a:rPr>
              <a:t>Site+Off</a:t>
            </a:r>
            <a:r>
              <a:rPr lang="en-US" altLang="en-US" dirty="0">
                <a:latin typeface="Times New Roman" panose="02020603050405020304" pitchFamily="18" charset="0"/>
              </a:rPr>
              <a:t> Shore)</a:t>
            </a:r>
          </a:p>
          <a:p>
            <a:pPr lvl="1"/>
            <a:r>
              <a:rPr lang="zh-CN" altLang="en-US" dirty="0">
                <a:latin typeface="Times New Roman" panose="02020603050405020304" pitchFamily="18" charset="0"/>
              </a:rPr>
              <a:t>设立联合研发中心模式</a:t>
            </a:r>
          </a:p>
        </p:txBody>
      </p:sp>
    </p:spTree>
    <p:extLst>
      <p:ext uri="{BB962C8B-B14F-4D97-AF65-F5344CB8AC3E}">
        <p14:creationId xmlns:p14="http://schemas.microsoft.com/office/powerpoint/2010/main" val="12566913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4">
                                            <p:txEl>
                                              <p:pRg st="2" end="2"/>
                                            </p:txEl>
                                          </p:spTgt>
                                        </p:tgtEl>
                                        <p:attrNameLst>
                                          <p:attrName>style.visibility</p:attrName>
                                        </p:attrNameLst>
                                      </p:cBhvr>
                                      <p:to>
                                        <p:strVal val="visible"/>
                                      </p:to>
                                    </p:set>
                                    <p:anim calcmode="lin" valueType="num">
                                      <p:cBhvr additive="base">
                                        <p:cTn id="7" dur="500" fill="hold"/>
                                        <p:tgtEl>
                                          <p:spTgt spid="1024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4">
                                            <p:txEl>
                                              <p:pRg st="3" end="3"/>
                                            </p:txEl>
                                          </p:spTgt>
                                        </p:tgtEl>
                                        <p:attrNameLst>
                                          <p:attrName>style.visibility</p:attrName>
                                        </p:attrNameLst>
                                      </p:cBhvr>
                                      <p:to>
                                        <p:strVal val="visible"/>
                                      </p:to>
                                    </p:set>
                                    <p:anim calcmode="lin" valueType="num">
                                      <p:cBhvr additive="base">
                                        <p:cTn id="13" dur="500" fill="hold"/>
                                        <p:tgtEl>
                                          <p:spTgt spid="1024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4">
                                            <p:txEl>
                                              <p:pRg st="4" end="4"/>
                                            </p:txEl>
                                          </p:spTgt>
                                        </p:tgtEl>
                                        <p:attrNameLst>
                                          <p:attrName>style.visibility</p:attrName>
                                        </p:attrNameLst>
                                      </p:cBhvr>
                                      <p:to>
                                        <p:strVal val="visible"/>
                                      </p:to>
                                    </p:set>
                                    <p:anim calcmode="lin" valueType="num">
                                      <p:cBhvr additive="base">
                                        <p:cTn id="19" dur="500" fill="hold"/>
                                        <p:tgtEl>
                                          <p:spTgt spid="1024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4">
                                            <p:txEl>
                                              <p:pRg st="5" end="5"/>
                                            </p:txEl>
                                          </p:spTgt>
                                        </p:tgtEl>
                                        <p:attrNameLst>
                                          <p:attrName>style.visibility</p:attrName>
                                        </p:attrNameLst>
                                      </p:cBhvr>
                                      <p:to>
                                        <p:strVal val="visible"/>
                                      </p:to>
                                    </p:set>
                                    <p:anim calcmode="lin" valueType="num">
                                      <p:cBhvr additive="base">
                                        <p:cTn id="25" dur="500" fill="hold"/>
                                        <p:tgtEl>
                                          <p:spTgt spid="1024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44">
                                            <p:txEl>
                                              <p:pRg st="6" end="6"/>
                                            </p:txEl>
                                          </p:spTgt>
                                        </p:tgtEl>
                                        <p:attrNameLst>
                                          <p:attrName>style.visibility</p:attrName>
                                        </p:attrNameLst>
                                      </p:cBhvr>
                                      <p:to>
                                        <p:strVal val="visible"/>
                                      </p:to>
                                    </p:set>
                                    <p:anim calcmode="lin" valueType="num">
                                      <p:cBhvr additive="base">
                                        <p:cTn id="31" dur="500" fill="hold"/>
                                        <p:tgtEl>
                                          <p:spTgt spid="1024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优秀测试方向毕业生就业统计表</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1967275897"/>
              </p:ext>
            </p:extLst>
          </p:nvPr>
        </p:nvGraphicFramePr>
        <p:xfrm>
          <a:off x="695324" y="1340991"/>
          <a:ext cx="10945291" cy="4104233"/>
        </p:xfrm>
        <a:graphic>
          <a:graphicData uri="http://schemas.openxmlformats.org/drawingml/2006/table">
            <a:tbl>
              <a:tblPr firstRow="1" bandRow="1">
                <a:tableStyleId>{2D5ABB26-0587-4C30-8999-92F81FD0307C}</a:tableStyleId>
              </a:tblPr>
              <a:tblGrid>
                <a:gridCol w="1283310">
                  <a:extLst>
                    <a:ext uri="{9D8B030D-6E8A-4147-A177-3AD203B41FA5}">
                      <a16:colId xmlns:a16="http://schemas.microsoft.com/office/drawing/2014/main" val="20000"/>
                    </a:ext>
                  </a:extLst>
                </a:gridCol>
                <a:gridCol w="5812285">
                  <a:extLst>
                    <a:ext uri="{9D8B030D-6E8A-4147-A177-3AD203B41FA5}">
                      <a16:colId xmlns:a16="http://schemas.microsoft.com/office/drawing/2014/main" val="20001"/>
                    </a:ext>
                  </a:extLst>
                </a:gridCol>
                <a:gridCol w="1887105">
                  <a:extLst>
                    <a:ext uri="{9D8B030D-6E8A-4147-A177-3AD203B41FA5}">
                      <a16:colId xmlns:a16="http://schemas.microsoft.com/office/drawing/2014/main" val="20002"/>
                    </a:ext>
                  </a:extLst>
                </a:gridCol>
                <a:gridCol w="1962591">
                  <a:extLst>
                    <a:ext uri="{9D8B030D-6E8A-4147-A177-3AD203B41FA5}">
                      <a16:colId xmlns:a16="http://schemas.microsoft.com/office/drawing/2014/main" val="20003"/>
                    </a:ext>
                  </a:extLst>
                </a:gridCol>
              </a:tblGrid>
              <a:tr h="586319">
                <a:tc>
                  <a:txBody>
                    <a:bodyPr/>
                    <a:lstStyle/>
                    <a:p>
                      <a:r>
                        <a:rPr lang="zh-CN" altLang="en-US" sz="2800" b="1" baseline="0" dirty="0">
                          <a:solidFill>
                            <a:schemeClr val="tx1"/>
                          </a:solidFill>
                          <a:latin typeface="Times New Roman" panose="02020603050405020304" pitchFamily="18" charset="0"/>
                          <a:ea typeface="楷体" panose="02010609060101010101" pitchFamily="49" charset="-122"/>
                        </a:rPr>
                        <a:t>年级</a:t>
                      </a: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800" b="1" baseline="0" dirty="0">
                          <a:solidFill>
                            <a:schemeClr val="tx1"/>
                          </a:solidFill>
                          <a:latin typeface="Times New Roman" panose="02020603050405020304" pitchFamily="18" charset="0"/>
                          <a:ea typeface="楷体" panose="02010609060101010101" pitchFamily="49" charset="-122"/>
                        </a:rPr>
                        <a:t>姓名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800" b="1" baseline="0" dirty="0">
                          <a:solidFill>
                            <a:schemeClr val="tx1"/>
                          </a:solidFill>
                          <a:latin typeface="Times New Roman" panose="02020603050405020304" pitchFamily="18" charset="0"/>
                          <a:ea typeface="楷体" panose="02010609060101010101" pitchFamily="49" charset="-122"/>
                        </a:rPr>
                        <a:t>就业单位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800" b="1" baseline="0" dirty="0">
                          <a:solidFill>
                            <a:schemeClr val="tx1"/>
                          </a:solidFill>
                          <a:latin typeface="Times New Roman" panose="02020603050405020304" pitchFamily="18" charset="0"/>
                          <a:ea typeface="楷体" panose="02010609060101010101" pitchFamily="49" charset="-122"/>
                        </a:rPr>
                        <a:t>薪资</a:t>
                      </a: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86319">
                <a:tc>
                  <a:txBody>
                    <a:bodyPr/>
                    <a:lstStyle/>
                    <a:p>
                      <a:r>
                        <a:rPr lang="en-US" altLang="zh-CN" sz="2800" b="1" baseline="0" dirty="0">
                          <a:solidFill>
                            <a:schemeClr val="tx1"/>
                          </a:solidFill>
                          <a:latin typeface="Times New Roman" panose="02020603050405020304" pitchFamily="18" charset="0"/>
                          <a:ea typeface="楷体" panose="02010609060101010101" pitchFamily="49" charset="-122"/>
                        </a:rPr>
                        <a:t>2016</a:t>
                      </a:r>
                      <a:endParaRPr lang="zh-CN" altLang="en-US" sz="2800" b="1" baseline="0" dirty="0">
                        <a:solidFill>
                          <a:schemeClr val="tx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800" b="1" baseline="0" dirty="0">
                          <a:solidFill>
                            <a:schemeClr val="tx1"/>
                          </a:solidFill>
                          <a:latin typeface="Times New Roman" panose="02020603050405020304" pitchFamily="18" charset="0"/>
                          <a:ea typeface="楷体" panose="02010609060101010101" pitchFamily="49" charset="-122"/>
                        </a:rPr>
                        <a:t>陈若繁、尹璐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800" b="1" baseline="0" dirty="0">
                          <a:solidFill>
                            <a:schemeClr val="tx1"/>
                          </a:solidFill>
                          <a:latin typeface="Times New Roman" panose="02020603050405020304" pitchFamily="18" charset="0"/>
                          <a:ea typeface="楷体" panose="02010609060101010101" pitchFamily="49" charset="-122"/>
                        </a:rPr>
                        <a:t>网易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800" b="1" baseline="0" dirty="0">
                          <a:solidFill>
                            <a:schemeClr val="tx1"/>
                          </a:solidFill>
                          <a:latin typeface="Times New Roman" panose="02020603050405020304" pitchFamily="18" charset="0"/>
                          <a:ea typeface="楷体" panose="02010609060101010101" pitchFamily="49" charset="-122"/>
                        </a:rPr>
                        <a:t>25W</a:t>
                      </a:r>
                      <a:r>
                        <a:rPr lang="zh-CN" altLang="en-US" sz="2800" b="1" baseline="0" dirty="0">
                          <a:solidFill>
                            <a:schemeClr val="tx1"/>
                          </a:solidFill>
                          <a:latin typeface="Times New Roman" panose="02020603050405020304" pitchFamily="18" charset="0"/>
                          <a:ea typeface="楷体" panose="02010609060101010101" pitchFamily="49" charset="-122"/>
                        </a:rPr>
                        <a:t>、</a:t>
                      </a:r>
                      <a:r>
                        <a:rPr lang="en-US" altLang="zh-CN" sz="2800" b="1" baseline="0" dirty="0">
                          <a:solidFill>
                            <a:schemeClr val="tx1"/>
                          </a:solidFill>
                          <a:latin typeface="Times New Roman" panose="02020603050405020304" pitchFamily="18" charset="0"/>
                          <a:ea typeface="楷体" panose="02010609060101010101" pitchFamily="49" charset="-122"/>
                        </a:rPr>
                        <a:t>20W</a:t>
                      </a:r>
                      <a:endParaRPr lang="zh-CN" altLang="en-US" sz="2800" b="1" baseline="0" dirty="0">
                        <a:solidFill>
                          <a:schemeClr val="tx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86319">
                <a:tc>
                  <a:txBody>
                    <a:bodyPr/>
                    <a:lstStyle/>
                    <a:p>
                      <a:r>
                        <a:rPr lang="en-US" altLang="zh-CN" sz="2800" b="1" baseline="0" dirty="0">
                          <a:solidFill>
                            <a:schemeClr val="tx1"/>
                          </a:solidFill>
                          <a:latin typeface="Times New Roman" panose="02020603050405020304" pitchFamily="18" charset="0"/>
                          <a:ea typeface="楷体" panose="02010609060101010101" pitchFamily="49" charset="-122"/>
                        </a:rPr>
                        <a:t>2016</a:t>
                      </a:r>
                      <a:endParaRPr lang="zh-CN" altLang="en-US" sz="2800" b="1" baseline="0" dirty="0">
                        <a:solidFill>
                          <a:schemeClr val="tx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800" b="1" baseline="0" dirty="0">
                          <a:solidFill>
                            <a:schemeClr val="tx1"/>
                          </a:solidFill>
                          <a:latin typeface="Times New Roman" panose="02020603050405020304" pitchFamily="18" charset="0"/>
                          <a:ea typeface="楷体" panose="02010609060101010101" pitchFamily="49" charset="-122"/>
                        </a:rPr>
                        <a:t>史素佳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800" b="1" baseline="0" dirty="0">
                          <a:solidFill>
                            <a:schemeClr val="tx1"/>
                          </a:solidFill>
                          <a:latin typeface="Times New Roman" panose="02020603050405020304" pitchFamily="18" charset="0"/>
                          <a:ea typeface="楷体" panose="02010609060101010101" pitchFamily="49" charset="-122"/>
                        </a:rPr>
                        <a:t>字节跳动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800" b="1" baseline="0" dirty="0">
                          <a:solidFill>
                            <a:schemeClr val="tx1"/>
                          </a:solidFill>
                          <a:latin typeface="Times New Roman" panose="02020603050405020304" pitchFamily="18" charset="0"/>
                          <a:ea typeface="楷体" panose="02010609060101010101" pitchFamily="49" charset="-122"/>
                        </a:rPr>
                        <a:t>31W</a:t>
                      </a:r>
                      <a:endParaRPr lang="zh-CN" altLang="en-US" sz="2800" b="1" baseline="0" dirty="0">
                        <a:solidFill>
                          <a:schemeClr val="tx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586319">
                <a:tc>
                  <a:txBody>
                    <a:bodyPr/>
                    <a:lstStyle/>
                    <a:p>
                      <a:r>
                        <a:rPr lang="en-US" altLang="zh-CN" sz="2800" b="1" baseline="0" dirty="0">
                          <a:solidFill>
                            <a:schemeClr val="tx1"/>
                          </a:solidFill>
                          <a:latin typeface="Times New Roman" panose="02020603050405020304" pitchFamily="18" charset="0"/>
                          <a:ea typeface="楷体" panose="02010609060101010101" pitchFamily="49" charset="-122"/>
                        </a:rPr>
                        <a:t>2016</a:t>
                      </a:r>
                      <a:endParaRPr lang="zh-CN" altLang="en-US" sz="2800" b="1" baseline="0" dirty="0">
                        <a:solidFill>
                          <a:schemeClr val="tx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800" b="1" baseline="0" dirty="0">
                          <a:solidFill>
                            <a:schemeClr val="tx1"/>
                          </a:solidFill>
                          <a:latin typeface="Times New Roman" panose="02020603050405020304" pitchFamily="18" charset="0"/>
                          <a:ea typeface="楷体" panose="02010609060101010101" pitchFamily="49" charset="-122"/>
                        </a:rPr>
                        <a:t>孟雨轩、刘海迪、杨天莹、冯敏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800" b="1" baseline="0" dirty="0">
                          <a:solidFill>
                            <a:schemeClr val="tx1"/>
                          </a:solidFill>
                          <a:latin typeface="Times New Roman" panose="02020603050405020304" pitchFamily="18" charset="0"/>
                          <a:ea typeface="楷体" panose="02010609060101010101" pitchFamily="49" charset="-122"/>
                        </a:rPr>
                        <a:t>京东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800" b="1" baseline="0" dirty="0">
                          <a:solidFill>
                            <a:schemeClr val="tx1"/>
                          </a:solidFill>
                          <a:latin typeface="Times New Roman" panose="02020603050405020304" pitchFamily="18" charset="0"/>
                          <a:ea typeface="楷体" panose="02010609060101010101" pitchFamily="49" charset="-122"/>
                        </a:rPr>
                        <a:t>20W</a:t>
                      </a:r>
                      <a:endParaRPr lang="zh-CN" altLang="en-US" sz="2800" b="1" baseline="0" dirty="0">
                        <a:solidFill>
                          <a:schemeClr val="tx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586319">
                <a:tc>
                  <a:txBody>
                    <a:bodyPr/>
                    <a:lstStyle/>
                    <a:p>
                      <a:r>
                        <a:rPr lang="en-US" altLang="zh-CN" sz="2800" b="1" baseline="0" dirty="0">
                          <a:solidFill>
                            <a:schemeClr val="tx1"/>
                          </a:solidFill>
                          <a:latin typeface="Times New Roman" panose="02020603050405020304" pitchFamily="18" charset="0"/>
                          <a:ea typeface="楷体" panose="02010609060101010101" pitchFamily="49" charset="-122"/>
                        </a:rPr>
                        <a:t>2016</a:t>
                      </a:r>
                      <a:endParaRPr lang="zh-CN" altLang="en-US" sz="2800" b="1" baseline="0" dirty="0">
                        <a:solidFill>
                          <a:schemeClr val="tx1"/>
                        </a:solidFill>
                        <a:latin typeface="Times New Roman" panose="02020603050405020304" pitchFamily="18" charset="0"/>
                        <a:ea typeface="楷体" panose="02010609060101010101" pitchFamily="49" charset="-122"/>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800" b="1" baseline="0" dirty="0">
                          <a:solidFill>
                            <a:schemeClr val="tx1"/>
                          </a:solidFill>
                          <a:latin typeface="Times New Roman" panose="02020603050405020304" pitchFamily="18" charset="0"/>
                          <a:ea typeface="楷体" panose="02010609060101010101" pitchFamily="49" charset="-122"/>
                        </a:rPr>
                        <a:t>徐世伟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800" b="1" baseline="0" dirty="0">
                          <a:solidFill>
                            <a:schemeClr val="tx1"/>
                          </a:solidFill>
                          <a:latin typeface="Times New Roman" panose="02020603050405020304" pitchFamily="18" charset="0"/>
                          <a:ea typeface="楷体" panose="02010609060101010101" pitchFamily="49" charset="-122"/>
                        </a:rPr>
                        <a:t>360</a:t>
                      </a:r>
                      <a:endParaRPr lang="zh-CN" altLang="en-US" sz="2800" b="1" baseline="0" dirty="0">
                        <a:solidFill>
                          <a:schemeClr val="tx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800" b="1" baseline="0" dirty="0">
                          <a:solidFill>
                            <a:schemeClr val="tx1"/>
                          </a:solidFill>
                          <a:latin typeface="Times New Roman" panose="02020603050405020304" pitchFamily="18" charset="0"/>
                          <a:ea typeface="楷体" panose="02010609060101010101" pitchFamily="49" charset="-122"/>
                        </a:rPr>
                        <a:t>20W</a:t>
                      </a:r>
                      <a:endParaRPr lang="zh-CN" altLang="en-US" sz="2800" b="1" baseline="0" dirty="0">
                        <a:solidFill>
                          <a:schemeClr val="tx1"/>
                        </a:solidFill>
                        <a:latin typeface="Times New Roman" panose="02020603050405020304" pitchFamily="18" charset="0"/>
                        <a:ea typeface="楷体" panose="02010609060101010101" pitchFamily="49" charset="-122"/>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586319">
                <a:tc>
                  <a:txBody>
                    <a:bodyPr/>
                    <a:lstStyle/>
                    <a:p>
                      <a:pPr marL="0" algn="l" defTabSz="914400" rtl="0" eaLnBrk="1" latinLnBrk="0" hangingPunct="1"/>
                      <a:r>
                        <a:rPr lang="en-US" altLang="zh-CN" sz="2800" b="1" kern="1200" baseline="0" dirty="0">
                          <a:solidFill>
                            <a:schemeClr val="tx1"/>
                          </a:solidFill>
                          <a:latin typeface="Times New Roman" panose="02020603050405020304" pitchFamily="18" charset="0"/>
                          <a:ea typeface="楷体" panose="02010609060101010101" pitchFamily="49" charset="-122"/>
                          <a:cs typeface="+mn-cs"/>
                        </a:rPr>
                        <a:t>2016</a:t>
                      </a:r>
                      <a:endParaRPr lang="zh-CN" altLang="en-US" sz="2800" b="1" kern="1200" baseline="0" dirty="0">
                        <a:solidFill>
                          <a:schemeClr val="tx1"/>
                        </a:solidFill>
                        <a:latin typeface="Times New Roman" panose="02020603050405020304" pitchFamily="18" charset="0"/>
                        <a:ea typeface="楷体" panose="02010609060101010101" pitchFamily="49" charset="-122"/>
                        <a:cs typeface="+mn-cs"/>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2800" b="1" kern="1200" baseline="0" dirty="0">
                          <a:solidFill>
                            <a:schemeClr val="tx1"/>
                          </a:solidFill>
                          <a:latin typeface="Times New Roman" panose="02020603050405020304" pitchFamily="18" charset="0"/>
                          <a:ea typeface="楷体" panose="02010609060101010101" pitchFamily="49" charset="-122"/>
                          <a:cs typeface="+mn-cs"/>
                        </a:rPr>
                        <a:t>张飞宇、宋晓倩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2800" b="1" kern="1200" baseline="0" dirty="0">
                          <a:solidFill>
                            <a:schemeClr val="tx1"/>
                          </a:solidFill>
                          <a:latin typeface="Times New Roman" panose="02020603050405020304" pitchFamily="18" charset="0"/>
                          <a:ea typeface="楷体" panose="02010609060101010101" pitchFamily="49" charset="-122"/>
                          <a:cs typeface="+mn-cs"/>
                        </a:rPr>
                        <a:t>小米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2800" b="1" kern="1200" baseline="0" dirty="0">
                          <a:solidFill>
                            <a:schemeClr val="tx1"/>
                          </a:solidFill>
                          <a:latin typeface="Times New Roman" panose="02020603050405020304" pitchFamily="18" charset="0"/>
                          <a:ea typeface="楷体" panose="02010609060101010101" pitchFamily="49" charset="-122"/>
                          <a:cs typeface="+mn-cs"/>
                        </a:rPr>
                        <a:t>12W</a:t>
                      </a:r>
                      <a:endParaRPr lang="zh-CN" altLang="en-US" sz="2800" b="1" kern="1200" baseline="0" dirty="0">
                        <a:solidFill>
                          <a:schemeClr val="tx1"/>
                        </a:solidFill>
                        <a:latin typeface="Times New Roman" panose="02020603050405020304" pitchFamily="18" charset="0"/>
                        <a:ea typeface="楷体" panose="02010609060101010101" pitchFamily="49" charset="-122"/>
                        <a:cs typeface="+mn-cs"/>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5555391"/>
                  </a:ext>
                </a:extLst>
              </a:tr>
              <a:tr h="586319">
                <a:tc>
                  <a:txBody>
                    <a:bodyPr/>
                    <a:lstStyle/>
                    <a:p>
                      <a:pPr marL="0" algn="l" defTabSz="914400" rtl="0" eaLnBrk="1" latinLnBrk="0" hangingPunct="1"/>
                      <a:r>
                        <a:rPr lang="en-US" altLang="zh-CN" sz="2800" b="1" kern="1200" baseline="0" dirty="0">
                          <a:solidFill>
                            <a:schemeClr val="tx1"/>
                          </a:solidFill>
                          <a:latin typeface="Times New Roman" panose="02020603050405020304" pitchFamily="18" charset="0"/>
                          <a:ea typeface="楷体" panose="02010609060101010101" pitchFamily="49" charset="-122"/>
                          <a:cs typeface="+mn-cs"/>
                        </a:rPr>
                        <a:t>2016</a:t>
                      </a:r>
                      <a:endParaRPr lang="zh-CN" altLang="en-US" sz="2800" b="1" kern="1200" baseline="0" dirty="0">
                        <a:solidFill>
                          <a:schemeClr val="tx1"/>
                        </a:solidFill>
                        <a:latin typeface="Times New Roman" panose="02020603050405020304" pitchFamily="18" charset="0"/>
                        <a:ea typeface="楷体" panose="02010609060101010101" pitchFamily="49" charset="-122"/>
                        <a:cs typeface="+mn-cs"/>
                      </a:endParaRPr>
                    </a:p>
                  </a:txBody>
                  <a:tcP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2800" b="1" kern="1200" baseline="0" dirty="0">
                          <a:solidFill>
                            <a:schemeClr val="tx1"/>
                          </a:solidFill>
                          <a:latin typeface="Times New Roman" panose="02020603050405020304" pitchFamily="18" charset="0"/>
                          <a:ea typeface="楷体" panose="02010609060101010101" pitchFamily="49" charset="-122"/>
                          <a:cs typeface="+mn-cs"/>
                        </a:rPr>
                        <a:t>宋晓娇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2800" b="1" kern="1200" baseline="0" dirty="0">
                          <a:solidFill>
                            <a:schemeClr val="tx1"/>
                          </a:solidFill>
                          <a:latin typeface="Times New Roman" panose="02020603050405020304" pitchFamily="18" charset="0"/>
                          <a:ea typeface="楷体" panose="02010609060101010101" pitchFamily="49" charset="-122"/>
                          <a:cs typeface="+mn-cs"/>
                        </a:rPr>
                        <a:t>快手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2800" b="1" kern="1200" baseline="0" dirty="0">
                          <a:solidFill>
                            <a:schemeClr val="tx1"/>
                          </a:solidFill>
                          <a:latin typeface="Times New Roman" panose="02020603050405020304" pitchFamily="18" charset="0"/>
                          <a:ea typeface="楷体" panose="02010609060101010101" pitchFamily="49" charset="-122"/>
                          <a:cs typeface="+mn-cs"/>
                        </a:rPr>
                        <a:t>28W</a:t>
                      </a:r>
                      <a:endParaRPr lang="zh-CN" altLang="en-US" sz="2800" b="1" kern="1200" baseline="0" dirty="0">
                        <a:solidFill>
                          <a:schemeClr val="tx1"/>
                        </a:solidFill>
                        <a:latin typeface="Times New Roman" panose="02020603050405020304" pitchFamily="18" charset="0"/>
                        <a:ea typeface="楷体" panose="02010609060101010101" pitchFamily="49" charset="-122"/>
                        <a:cs typeface="+mn-cs"/>
                      </a:endParaRPr>
                    </a:p>
                  </a:txBody>
                  <a:tcP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31073986"/>
      </p:ext>
    </p:extLst>
  </p:cSld>
  <p:clrMapOvr>
    <a:masterClrMapping/>
  </p:clrMapOvr>
  <p:transition>
    <p:blinds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a:xfrm>
            <a:off x="695400" y="980728"/>
            <a:ext cx="10668000" cy="4267200"/>
          </a:xfrm>
        </p:spPr>
        <p:txBody>
          <a:bodyPr/>
          <a:lstStyle/>
          <a:p>
            <a:pPr>
              <a:lnSpc>
                <a:spcPct val="130000"/>
              </a:lnSpc>
            </a:pPr>
            <a:r>
              <a:rPr lang="zh-CN" altLang="en-US" dirty="0"/>
              <a:t>什么是软件测试</a:t>
            </a:r>
          </a:p>
          <a:p>
            <a:pPr>
              <a:lnSpc>
                <a:spcPct val="130000"/>
              </a:lnSpc>
            </a:pPr>
            <a:r>
              <a:rPr lang="zh-CN" altLang="en-US" dirty="0"/>
              <a:t>为什么进行软件测试</a:t>
            </a:r>
          </a:p>
          <a:p>
            <a:pPr>
              <a:lnSpc>
                <a:spcPct val="130000"/>
              </a:lnSpc>
            </a:pPr>
            <a:r>
              <a:rPr lang="zh-CN" altLang="en-US" dirty="0"/>
              <a:t>软件测试发展历程、现状与职业前景</a:t>
            </a:r>
          </a:p>
          <a:p>
            <a:pPr>
              <a:lnSpc>
                <a:spcPct val="130000"/>
              </a:lnSpc>
            </a:pPr>
            <a:r>
              <a:rPr lang="zh-CN" altLang="en-US" dirty="0"/>
              <a:t>怎样进行软件测试</a:t>
            </a:r>
            <a:endParaRPr lang="en-US" altLang="zh-CN" dirty="0"/>
          </a:p>
          <a:p>
            <a:pPr lvl="1">
              <a:lnSpc>
                <a:spcPct val="130000"/>
              </a:lnSpc>
            </a:pPr>
            <a:r>
              <a:rPr lang="zh-CN" altLang="en-US" dirty="0">
                <a:solidFill>
                  <a:srgbClr val="FF0000"/>
                </a:solidFill>
              </a:rPr>
              <a:t>测试体验</a:t>
            </a:r>
            <a:endParaRPr lang="en-US" altLang="zh-CN" dirty="0">
              <a:solidFill>
                <a:srgbClr val="FF0000"/>
              </a:solidFill>
            </a:endParaRPr>
          </a:p>
          <a:p>
            <a:pPr lvl="1">
              <a:lnSpc>
                <a:spcPct val="130000"/>
              </a:lnSpc>
            </a:pPr>
            <a:r>
              <a:rPr lang="zh-CN" altLang="en-US" dirty="0"/>
              <a:t>软件测试基础概念</a:t>
            </a:r>
            <a:endParaRPr lang="en-US" altLang="zh-CN" dirty="0"/>
          </a:p>
          <a:p>
            <a:pPr lvl="1">
              <a:lnSpc>
                <a:spcPct val="130000"/>
              </a:lnSpc>
            </a:pPr>
            <a:r>
              <a:rPr lang="zh-CN" altLang="en-US" dirty="0"/>
              <a:t>测试流程</a:t>
            </a:r>
            <a:endParaRPr lang="en-US" altLang="zh-CN" dirty="0"/>
          </a:p>
          <a:p>
            <a:pPr>
              <a:lnSpc>
                <a:spcPct val="130000"/>
              </a:lnSpc>
            </a:pPr>
            <a:r>
              <a:rPr lang="zh-CN" altLang="en-US" dirty="0"/>
              <a:t>软件测试职业前景</a:t>
            </a:r>
          </a:p>
          <a:p>
            <a:pPr lvl="1">
              <a:lnSpc>
                <a:spcPct val="130000"/>
              </a:lnSpc>
            </a:pPr>
            <a:endParaRPr lang="en-US" altLang="zh-CN" dirty="0"/>
          </a:p>
          <a:p>
            <a:pPr lvl="1">
              <a:lnSpc>
                <a:spcPct val="130000"/>
              </a:lnSpc>
            </a:pPr>
            <a:endParaRPr lang="en-US" altLang="zh-CN" dirty="0">
              <a:solidFill>
                <a:srgbClr val="FF0000"/>
              </a:solidFill>
            </a:endParaRPr>
          </a:p>
          <a:p>
            <a:pPr>
              <a:lnSpc>
                <a:spcPct val="130000"/>
              </a:lnSpc>
            </a:pPr>
            <a:endParaRPr lang="en-US" altLang="zh-CN" dirty="0"/>
          </a:p>
          <a:p>
            <a:pPr>
              <a:lnSpc>
                <a:spcPct val="130000"/>
              </a:lnSpc>
            </a:pPr>
            <a:endParaRPr lang="en-US" altLang="zh-CN" dirty="0"/>
          </a:p>
          <a:p>
            <a:pPr>
              <a:lnSpc>
                <a:spcPct val="130000"/>
              </a:lnSpc>
            </a:pPr>
            <a:endParaRPr lang="zh-CN" altLang="en-US" dirty="0"/>
          </a:p>
        </p:txBody>
      </p:sp>
    </p:spTree>
    <p:extLst>
      <p:ext uri="{BB962C8B-B14F-4D97-AF65-F5344CB8AC3E}">
        <p14:creationId xmlns:p14="http://schemas.microsoft.com/office/powerpoint/2010/main" val="3331249841"/>
      </p:ext>
    </p:extLst>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a:xfrm>
            <a:off x="695400" y="980728"/>
            <a:ext cx="10668000" cy="4267200"/>
          </a:xfrm>
        </p:spPr>
        <p:txBody>
          <a:bodyPr/>
          <a:lstStyle/>
          <a:p>
            <a:pPr>
              <a:lnSpc>
                <a:spcPct val="130000"/>
              </a:lnSpc>
            </a:pPr>
            <a:r>
              <a:rPr lang="zh-CN" altLang="en-US" dirty="0"/>
              <a:t>什么是软件测试</a:t>
            </a:r>
          </a:p>
          <a:p>
            <a:pPr>
              <a:lnSpc>
                <a:spcPct val="130000"/>
              </a:lnSpc>
            </a:pPr>
            <a:r>
              <a:rPr lang="zh-CN" altLang="en-US" dirty="0"/>
              <a:t>为什么进行软件测试</a:t>
            </a:r>
          </a:p>
          <a:p>
            <a:pPr>
              <a:lnSpc>
                <a:spcPct val="130000"/>
              </a:lnSpc>
            </a:pPr>
            <a:r>
              <a:rPr lang="zh-CN" altLang="en-US" dirty="0"/>
              <a:t>软件测试发展历程、现状</a:t>
            </a:r>
          </a:p>
          <a:p>
            <a:pPr>
              <a:lnSpc>
                <a:spcPct val="130000"/>
              </a:lnSpc>
            </a:pPr>
            <a:r>
              <a:rPr lang="zh-CN" altLang="en-US" dirty="0"/>
              <a:t>怎样进行软件测试</a:t>
            </a:r>
            <a:endParaRPr lang="en-US" altLang="zh-CN" dirty="0"/>
          </a:p>
          <a:p>
            <a:pPr lvl="1">
              <a:lnSpc>
                <a:spcPct val="130000"/>
              </a:lnSpc>
            </a:pPr>
            <a:r>
              <a:rPr lang="zh-CN" altLang="en-US" dirty="0"/>
              <a:t>测试体验</a:t>
            </a:r>
            <a:endParaRPr lang="en-US" altLang="zh-CN" dirty="0"/>
          </a:p>
          <a:p>
            <a:pPr lvl="1">
              <a:lnSpc>
                <a:spcPct val="130000"/>
              </a:lnSpc>
            </a:pPr>
            <a:r>
              <a:rPr lang="zh-CN" altLang="en-US" dirty="0"/>
              <a:t>软件测试基础概念</a:t>
            </a:r>
            <a:endParaRPr lang="en-US" altLang="zh-CN" dirty="0"/>
          </a:p>
          <a:p>
            <a:pPr lvl="1">
              <a:lnSpc>
                <a:spcPct val="130000"/>
              </a:lnSpc>
            </a:pPr>
            <a:r>
              <a:rPr lang="zh-CN" altLang="en-US" dirty="0"/>
              <a:t>测试流程</a:t>
            </a:r>
            <a:endParaRPr lang="en-US" altLang="zh-CN" dirty="0"/>
          </a:p>
          <a:p>
            <a:pPr>
              <a:lnSpc>
                <a:spcPct val="130000"/>
              </a:lnSpc>
            </a:pPr>
            <a:r>
              <a:rPr lang="zh-CN" altLang="en-US" dirty="0"/>
              <a:t>软件测试职业前景</a:t>
            </a:r>
          </a:p>
          <a:p>
            <a:pPr lvl="1">
              <a:lnSpc>
                <a:spcPct val="130000"/>
              </a:lnSpc>
            </a:pPr>
            <a:endParaRPr lang="en-US" altLang="zh-CN" dirty="0"/>
          </a:p>
          <a:p>
            <a:pPr lvl="1">
              <a:lnSpc>
                <a:spcPct val="130000"/>
              </a:lnSpc>
            </a:pPr>
            <a:endParaRPr lang="en-US" altLang="zh-CN" dirty="0">
              <a:solidFill>
                <a:srgbClr val="FF0000"/>
              </a:solidFill>
            </a:endParaRPr>
          </a:p>
          <a:p>
            <a:pPr>
              <a:lnSpc>
                <a:spcPct val="130000"/>
              </a:lnSpc>
            </a:pPr>
            <a:endParaRPr lang="en-US" altLang="zh-CN" dirty="0"/>
          </a:p>
          <a:p>
            <a:pPr>
              <a:lnSpc>
                <a:spcPct val="130000"/>
              </a:lnSpc>
            </a:pPr>
            <a:endParaRPr lang="en-US" altLang="zh-CN" dirty="0"/>
          </a:p>
          <a:p>
            <a:pPr>
              <a:lnSpc>
                <a:spcPct val="130000"/>
              </a:lnSpc>
            </a:pPr>
            <a:endParaRPr lang="zh-CN" altLang="en-US" dirty="0"/>
          </a:p>
        </p:txBody>
      </p:sp>
    </p:spTree>
    <p:extLst>
      <p:ext uri="{BB962C8B-B14F-4D97-AF65-F5344CB8AC3E}">
        <p14:creationId xmlns:p14="http://schemas.microsoft.com/office/powerpoint/2010/main" val="1318698167"/>
      </p:ext>
    </p:extLst>
  </p:cSld>
  <p:clrMapOvr>
    <a:masterClrMapping/>
  </p:clrMapOvr>
  <p:transition>
    <p:blinds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测试体验</a:t>
            </a:r>
          </a:p>
        </p:txBody>
      </p:sp>
      <p:sp>
        <p:nvSpPr>
          <p:cNvPr id="3" name="内容占位符 2"/>
          <p:cNvSpPr>
            <a:spLocks noGrp="1"/>
          </p:cNvSpPr>
          <p:nvPr>
            <p:ph idx="1"/>
          </p:nvPr>
        </p:nvSpPr>
        <p:spPr/>
        <p:txBody>
          <a:bodyPr/>
          <a:lstStyle/>
          <a:p>
            <a:r>
              <a:rPr lang="zh-CN" altLang="en-US" dirty="0"/>
              <a:t>测试影评系统，尝试找其中的</a:t>
            </a:r>
            <a:r>
              <a:rPr lang="en-US" altLang="zh-CN" dirty="0"/>
              <a:t>bug</a:t>
            </a:r>
          </a:p>
          <a:p>
            <a:pPr marL="0" indent="0">
              <a:buNone/>
            </a:pPr>
            <a:r>
              <a:rPr lang="en-US" altLang="zh-CN" dirty="0">
                <a:hlinkClick r:id="rId2"/>
              </a:rPr>
              <a:t>http://localhost:8032/mymovie/</a:t>
            </a:r>
            <a:endParaRPr lang="en-US" altLang="zh-CN" dirty="0"/>
          </a:p>
          <a:p>
            <a:pPr marL="0" indent="0">
              <a:buNone/>
            </a:pPr>
            <a:r>
              <a:rPr lang="en-US" altLang="zh-CN" dirty="0">
                <a:hlinkClick r:id="rId3"/>
              </a:rPr>
              <a:t>http://localhost:8032/mymovie/admin.php/Login/index.html</a:t>
            </a:r>
            <a:endParaRPr lang="en-US" altLang="zh-CN" dirty="0"/>
          </a:p>
          <a:p>
            <a:pPr marL="0" indent="0">
              <a:buNone/>
            </a:pPr>
            <a:r>
              <a:rPr lang="en-US" altLang="zh-CN" dirty="0"/>
              <a:t>admin   </a:t>
            </a:r>
            <a:r>
              <a:rPr lang="en-US" altLang="zh-CN" dirty="0" err="1"/>
              <a:t>admin</a:t>
            </a:r>
            <a:endParaRPr lang="en-US" altLang="zh-CN" dirty="0"/>
          </a:p>
        </p:txBody>
      </p:sp>
    </p:spTree>
    <p:extLst>
      <p:ext uri="{BB962C8B-B14F-4D97-AF65-F5344CB8AC3E}">
        <p14:creationId xmlns:p14="http://schemas.microsoft.com/office/powerpoint/2010/main" val="2500695707"/>
      </p:ext>
    </p:extLst>
  </p:cSld>
  <p:clrMapOvr>
    <a:masterClrMapping/>
  </p:clrMapOvr>
  <p:transition>
    <p:blinds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a:xfrm>
            <a:off x="695400" y="980728"/>
            <a:ext cx="10668000" cy="4267200"/>
          </a:xfrm>
        </p:spPr>
        <p:txBody>
          <a:bodyPr/>
          <a:lstStyle/>
          <a:p>
            <a:pPr>
              <a:lnSpc>
                <a:spcPct val="130000"/>
              </a:lnSpc>
            </a:pPr>
            <a:r>
              <a:rPr lang="zh-CN" altLang="en-US" dirty="0"/>
              <a:t>什么是软件测试</a:t>
            </a:r>
          </a:p>
          <a:p>
            <a:pPr>
              <a:lnSpc>
                <a:spcPct val="130000"/>
              </a:lnSpc>
            </a:pPr>
            <a:r>
              <a:rPr lang="zh-CN" altLang="en-US" dirty="0"/>
              <a:t>为什么进行软件测试</a:t>
            </a:r>
          </a:p>
          <a:p>
            <a:pPr>
              <a:lnSpc>
                <a:spcPct val="130000"/>
              </a:lnSpc>
            </a:pPr>
            <a:r>
              <a:rPr lang="zh-CN" altLang="en-US" dirty="0"/>
              <a:t>软件测试发展历程、现状与职业前景</a:t>
            </a:r>
          </a:p>
          <a:p>
            <a:pPr>
              <a:lnSpc>
                <a:spcPct val="130000"/>
              </a:lnSpc>
            </a:pPr>
            <a:r>
              <a:rPr lang="zh-CN" altLang="en-US" dirty="0"/>
              <a:t>怎样进行软件测试</a:t>
            </a:r>
            <a:endParaRPr lang="en-US" altLang="zh-CN" dirty="0"/>
          </a:p>
          <a:p>
            <a:pPr lvl="1">
              <a:lnSpc>
                <a:spcPct val="130000"/>
              </a:lnSpc>
            </a:pPr>
            <a:r>
              <a:rPr lang="zh-CN" altLang="en-US" dirty="0"/>
              <a:t>测试体验</a:t>
            </a:r>
            <a:endParaRPr lang="en-US" altLang="zh-CN" dirty="0"/>
          </a:p>
          <a:p>
            <a:pPr lvl="1">
              <a:lnSpc>
                <a:spcPct val="130000"/>
              </a:lnSpc>
            </a:pPr>
            <a:r>
              <a:rPr lang="zh-CN" altLang="en-US" dirty="0">
                <a:solidFill>
                  <a:srgbClr val="FF0000"/>
                </a:solidFill>
              </a:rPr>
              <a:t>软件测试基础概念</a:t>
            </a:r>
            <a:endParaRPr lang="en-US" altLang="zh-CN" dirty="0">
              <a:solidFill>
                <a:srgbClr val="FF0000"/>
              </a:solidFill>
            </a:endParaRPr>
          </a:p>
          <a:p>
            <a:pPr lvl="1">
              <a:lnSpc>
                <a:spcPct val="130000"/>
              </a:lnSpc>
            </a:pPr>
            <a:r>
              <a:rPr lang="zh-CN" altLang="en-US" dirty="0"/>
              <a:t>测试流程</a:t>
            </a:r>
            <a:endParaRPr lang="en-US" altLang="zh-CN" dirty="0"/>
          </a:p>
          <a:p>
            <a:pPr>
              <a:lnSpc>
                <a:spcPct val="130000"/>
              </a:lnSpc>
            </a:pPr>
            <a:r>
              <a:rPr lang="zh-CN" altLang="en-US" dirty="0"/>
              <a:t>软件测试职业前景</a:t>
            </a:r>
          </a:p>
          <a:p>
            <a:pPr lvl="1">
              <a:lnSpc>
                <a:spcPct val="130000"/>
              </a:lnSpc>
            </a:pPr>
            <a:endParaRPr lang="en-US" altLang="zh-CN" dirty="0"/>
          </a:p>
          <a:p>
            <a:pPr lvl="1">
              <a:lnSpc>
                <a:spcPct val="130000"/>
              </a:lnSpc>
            </a:pPr>
            <a:endParaRPr lang="en-US" altLang="zh-CN" dirty="0">
              <a:solidFill>
                <a:srgbClr val="FF0000"/>
              </a:solidFill>
            </a:endParaRPr>
          </a:p>
          <a:p>
            <a:pPr>
              <a:lnSpc>
                <a:spcPct val="130000"/>
              </a:lnSpc>
            </a:pPr>
            <a:endParaRPr lang="en-US" altLang="zh-CN" dirty="0"/>
          </a:p>
          <a:p>
            <a:pPr>
              <a:lnSpc>
                <a:spcPct val="130000"/>
              </a:lnSpc>
            </a:pPr>
            <a:endParaRPr lang="en-US" altLang="zh-CN" dirty="0"/>
          </a:p>
          <a:p>
            <a:pPr>
              <a:lnSpc>
                <a:spcPct val="130000"/>
              </a:lnSpc>
            </a:pPr>
            <a:endParaRPr lang="zh-CN" altLang="en-US" dirty="0"/>
          </a:p>
        </p:txBody>
      </p:sp>
    </p:spTree>
    <p:extLst>
      <p:ext uri="{BB962C8B-B14F-4D97-AF65-F5344CB8AC3E}">
        <p14:creationId xmlns:p14="http://schemas.microsoft.com/office/powerpoint/2010/main" val="1671047732"/>
      </p:ext>
    </p:extLst>
  </p:cSld>
  <p:clrMapOvr>
    <a:masterClrMapping/>
  </p:clrMapOvr>
  <p:transition>
    <p:blinds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软件测试基础概念</a:t>
            </a:r>
          </a:p>
        </p:txBody>
      </p:sp>
      <p:sp>
        <p:nvSpPr>
          <p:cNvPr id="3" name="内容占位符 2"/>
          <p:cNvSpPr>
            <a:spLocks noGrp="1"/>
          </p:cNvSpPr>
          <p:nvPr>
            <p:ph idx="1"/>
          </p:nvPr>
        </p:nvSpPr>
        <p:spPr/>
        <p:txBody>
          <a:bodyPr/>
          <a:lstStyle/>
          <a:p>
            <a:r>
              <a:rPr lang="zh-CN" altLang="en-US" dirty="0"/>
              <a:t>测试用例</a:t>
            </a:r>
            <a:endParaRPr lang="en-US" altLang="zh-CN" dirty="0"/>
          </a:p>
          <a:p>
            <a:r>
              <a:rPr lang="zh-CN" altLang="en-US" dirty="0"/>
              <a:t>软件缺陷</a:t>
            </a:r>
            <a:endParaRPr lang="en-US" altLang="zh-CN" dirty="0"/>
          </a:p>
          <a:p>
            <a:r>
              <a:rPr lang="zh-CN" altLang="en-US" dirty="0"/>
              <a:t>软件测试分类</a:t>
            </a:r>
            <a:endParaRPr lang="en-US" altLang="zh-CN" dirty="0"/>
          </a:p>
          <a:p>
            <a:pPr lvl="1"/>
            <a:r>
              <a:rPr lang="zh-CN" altLang="en-US" dirty="0"/>
              <a:t>黑盒测试，白盒测试</a:t>
            </a:r>
            <a:endParaRPr lang="en-US" altLang="zh-CN" dirty="0"/>
          </a:p>
          <a:p>
            <a:pPr lvl="1"/>
            <a:r>
              <a:rPr lang="zh-CN" altLang="en-US" dirty="0"/>
              <a:t>动态测试，静态测试</a:t>
            </a:r>
            <a:endParaRPr lang="en-US" altLang="zh-CN" dirty="0"/>
          </a:p>
          <a:p>
            <a:pPr lvl="1"/>
            <a:r>
              <a:rPr lang="zh-CN" altLang="en-US" dirty="0"/>
              <a:t>手工测试，自动化测试</a:t>
            </a:r>
            <a:endParaRPr lang="en-US" altLang="zh-CN" dirty="0"/>
          </a:p>
          <a:p>
            <a:pPr marL="0" indent="0">
              <a:buNone/>
            </a:pPr>
            <a:endParaRPr lang="en-US" altLang="zh-CN" dirty="0"/>
          </a:p>
          <a:p>
            <a:endParaRPr lang="zh-CN" altLang="en-US" dirty="0"/>
          </a:p>
        </p:txBody>
      </p:sp>
    </p:spTree>
    <p:extLst>
      <p:ext uri="{BB962C8B-B14F-4D97-AF65-F5344CB8AC3E}">
        <p14:creationId xmlns:p14="http://schemas.microsoft.com/office/powerpoint/2010/main" val="28266236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FF0000"/>
                                      </p:to>
                                    </p:animClr>
                                    <p:animClr clrSpc="rgb" dir="cw">
                                      <p:cBhvr>
                                        <p:cTn id="7" dur="500" fill="hold"/>
                                        <p:tgtEl>
                                          <p:spTgt spid="3">
                                            <p:txEl>
                                              <p:pRg st="0" end="0"/>
                                            </p:txEl>
                                          </p:spTgt>
                                        </p:tgtEl>
                                        <p:attrNameLst>
                                          <p:attrName>fillcolor</p:attrName>
                                        </p:attrNameLst>
                                      </p:cBhvr>
                                      <p:to>
                                        <a:srgbClr val="FF0000"/>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zh-CN" dirty="0"/>
              <a:t>测试用例的概念</a:t>
            </a:r>
          </a:p>
        </p:txBody>
      </p:sp>
      <p:sp>
        <p:nvSpPr>
          <p:cNvPr id="40964" name="Rectangle 3"/>
          <p:cNvSpPr>
            <a:spLocks noGrp="1" noChangeArrowheads="1"/>
          </p:cNvSpPr>
          <p:nvPr>
            <p:ph idx="1"/>
          </p:nvPr>
        </p:nvSpPr>
        <p:spPr>
          <a:xfrm>
            <a:off x="695400" y="1052736"/>
            <a:ext cx="10668000" cy="4267200"/>
          </a:xfrm>
        </p:spPr>
        <p:txBody>
          <a:bodyPr/>
          <a:lstStyle/>
          <a:p>
            <a:r>
              <a:rPr lang="zh-CN" altLang="en-US" dirty="0"/>
              <a:t>测试用例的定义</a:t>
            </a:r>
            <a:r>
              <a:rPr lang="en-US" altLang="zh-CN" dirty="0"/>
              <a:t>——IEEE1990</a:t>
            </a:r>
          </a:p>
          <a:p>
            <a:pPr lvl="1"/>
            <a:r>
              <a:rPr lang="zh-CN" altLang="en-US" dirty="0"/>
              <a:t>是一组测试</a:t>
            </a:r>
            <a:r>
              <a:rPr lang="zh-CN" altLang="en-US" dirty="0">
                <a:solidFill>
                  <a:srgbClr val="FF0000"/>
                </a:solidFill>
              </a:rPr>
              <a:t>输入</a:t>
            </a:r>
            <a:r>
              <a:rPr lang="zh-CN" altLang="en-US" dirty="0"/>
              <a:t>、</a:t>
            </a:r>
            <a:r>
              <a:rPr lang="zh-CN" altLang="en-US" dirty="0">
                <a:solidFill>
                  <a:srgbClr val="FF0000"/>
                </a:solidFill>
              </a:rPr>
              <a:t>执行条件</a:t>
            </a:r>
            <a:r>
              <a:rPr lang="zh-CN" altLang="en-US" dirty="0"/>
              <a:t>和</a:t>
            </a:r>
            <a:r>
              <a:rPr lang="zh-CN" altLang="en-US" dirty="0">
                <a:solidFill>
                  <a:srgbClr val="FF0000"/>
                </a:solidFill>
              </a:rPr>
              <a:t>预期结果</a:t>
            </a:r>
            <a:r>
              <a:rPr lang="zh-CN" altLang="en-US" dirty="0"/>
              <a:t>，目的是要满足一个特定的目标，比如执行一条特定的程序路径或检验是否符合一个特定的需求 </a:t>
            </a:r>
          </a:p>
        </p:txBody>
      </p:sp>
      <p:pic>
        <p:nvPicPr>
          <p:cNvPr id="2" name="图片 1"/>
          <p:cNvPicPr>
            <a:picLocks noChangeAspect="1"/>
          </p:cNvPicPr>
          <p:nvPr/>
        </p:nvPicPr>
        <p:blipFill>
          <a:blip r:embed="rId3"/>
          <a:stretch>
            <a:fillRect/>
          </a:stretch>
        </p:blipFill>
        <p:spPr>
          <a:xfrm>
            <a:off x="839416" y="3573016"/>
            <a:ext cx="1657143" cy="1000000"/>
          </a:xfrm>
          <a:prstGeom prst="rect">
            <a:avLst/>
          </a:prstGeom>
        </p:spPr>
      </p:pic>
      <p:pic>
        <p:nvPicPr>
          <p:cNvPr id="3" name="图片 2"/>
          <p:cNvPicPr>
            <a:picLocks noChangeAspect="1"/>
          </p:cNvPicPr>
          <p:nvPr/>
        </p:nvPicPr>
        <p:blipFill>
          <a:blip r:embed="rId4">
            <a:clrChange>
              <a:clrFrom>
                <a:srgbClr val="FEFFFE"/>
              </a:clrFrom>
              <a:clrTo>
                <a:srgbClr val="FEFFFE">
                  <a:alpha val="0"/>
                </a:srgbClr>
              </a:clrTo>
            </a:clrChange>
          </a:blip>
          <a:stretch>
            <a:fillRect/>
          </a:stretch>
        </p:blipFill>
        <p:spPr>
          <a:xfrm>
            <a:off x="1991544" y="4797152"/>
            <a:ext cx="1676190" cy="1171429"/>
          </a:xfrm>
          <a:prstGeom prst="rect">
            <a:avLst/>
          </a:prstGeom>
        </p:spPr>
      </p:pic>
      <p:pic>
        <p:nvPicPr>
          <p:cNvPr id="4" name="图片 3"/>
          <p:cNvPicPr>
            <a:picLocks noChangeAspect="1"/>
          </p:cNvPicPr>
          <p:nvPr/>
        </p:nvPicPr>
        <p:blipFill>
          <a:blip r:embed="rId5">
            <a:clrChange>
              <a:clrFrom>
                <a:srgbClr val="FFFFFF"/>
              </a:clrFrom>
              <a:clrTo>
                <a:srgbClr val="FFFFFF">
                  <a:alpha val="0"/>
                </a:srgbClr>
              </a:clrTo>
            </a:clrChange>
          </a:blip>
          <a:stretch>
            <a:fillRect/>
          </a:stretch>
        </p:blipFill>
        <p:spPr>
          <a:xfrm>
            <a:off x="3670414" y="2956312"/>
            <a:ext cx="2664296" cy="2963350"/>
          </a:xfrm>
          <a:prstGeom prst="rect">
            <a:avLst/>
          </a:prstGeom>
        </p:spPr>
      </p:pic>
      <p:pic>
        <p:nvPicPr>
          <p:cNvPr id="5" name="图片 4"/>
          <p:cNvPicPr>
            <a:picLocks noChangeAspect="1"/>
          </p:cNvPicPr>
          <p:nvPr/>
        </p:nvPicPr>
        <p:blipFill>
          <a:blip r:embed="rId6"/>
          <a:stretch>
            <a:fillRect/>
          </a:stretch>
        </p:blipFill>
        <p:spPr>
          <a:xfrm>
            <a:off x="6600056" y="4581128"/>
            <a:ext cx="1657143" cy="1095238"/>
          </a:xfrm>
          <a:prstGeom prst="rect">
            <a:avLst/>
          </a:prstGeom>
        </p:spPr>
      </p:pic>
      <p:pic>
        <p:nvPicPr>
          <p:cNvPr id="6" name="图片 5"/>
          <p:cNvPicPr>
            <a:picLocks noChangeAspect="1"/>
          </p:cNvPicPr>
          <p:nvPr/>
        </p:nvPicPr>
        <p:blipFill>
          <a:blip r:embed="rId7"/>
          <a:stretch>
            <a:fillRect/>
          </a:stretch>
        </p:blipFill>
        <p:spPr>
          <a:xfrm>
            <a:off x="8328248" y="2996952"/>
            <a:ext cx="2247619" cy="1133333"/>
          </a:xfrm>
          <a:prstGeom prst="rect">
            <a:avLst/>
          </a:prstGeom>
        </p:spPr>
      </p:pic>
      <p:sp>
        <p:nvSpPr>
          <p:cNvPr id="12" name="内容占位符 2"/>
          <p:cNvSpPr txBox="1">
            <a:spLocks/>
          </p:cNvSpPr>
          <p:nvPr/>
        </p:nvSpPr>
        <p:spPr bwMode="auto">
          <a:xfrm>
            <a:off x="8328248" y="4293096"/>
            <a:ext cx="2952328"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mn-ea"/>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mn-ea"/>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mn-ea"/>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mn-ea"/>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kern="0">
                <a:latin typeface="楷体" panose="02010609060101010101" pitchFamily="49" charset="-122"/>
                <a:ea typeface="楷体" panose="02010609060101010101" pitchFamily="49" charset="-122"/>
              </a:rPr>
              <a:t>运行的测试用例</a:t>
            </a:r>
            <a:endParaRPr lang="zh-CN" altLang="en-US" kern="0" dirty="0">
              <a:latin typeface="楷体" panose="02010609060101010101" pitchFamily="49" charset="-122"/>
              <a:ea typeface="楷体" panose="02010609060101010101" pitchFamily="49" charset="-122"/>
            </a:endParaRPr>
          </a:p>
        </p:txBody>
      </p:sp>
      <p:sp>
        <p:nvSpPr>
          <p:cNvPr id="8" name="文本框 7"/>
          <p:cNvSpPr txBox="1"/>
          <p:nvPr/>
        </p:nvSpPr>
        <p:spPr>
          <a:xfrm>
            <a:off x="695400" y="4509120"/>
            <a:ext cx="1944216"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测试用例</a:t>
            </a:r>
          </a:p>
        </p:txBody>
      </p:sp>
    </p:spTree>
    <p:extLst>
      <p:ext uri="{BB962C8B-B14F-4D97-AF65-F5344CB8AC3E}">
        <p14:creationId xmlns:p14="http://schemas.microsoft.com/office/powerpoint/2010/main" val="14690911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4">
                                            <p:txEl>
                                              <p:pRg st="1" end="1"/>
                                            </p:txEl>
                                          </p:spTgt>
                                        </p:tgtEl>
                                        <p:attrNameLst>
                                          <p:attrName>style.visibility</p:attrName>
                                        </p:attrNameLst>
                                      </p:cBhvr>
                                      <p:to>
                                        <p:strVal val="visible"/>
                                      </p:to>
                                    </p:set>
                                    <p:anim calcmode="lin" valueType="num">
                                      <p:cBhvr additive="base">
                                        <p:cTn id="7" dur="500" fill="hold"/>
                                        <p:tgtEl>
                                          <p:spTgt spid="4096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8"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22" presetClass="entr" presetSubtype="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22" presetClass="entr" presetSubtype="8"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par>
                                <p:cTn id="23" presetID="22" presetClass="entr" presetSubtype="8"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zh-CN" altLang="en-US" sz="3600" dirty="0">
                <a:ea typeface="楷体" panose="02010609060101010101" pitchFamily="49" charset="-122"/>
              </a:rPr>
              <a:t>测试用例的概念</a:t>
            </a:r>
          </a:p>
        </p:txBody>
      </p:sp>
      <p:sp>
        <p:nvSpPr>
          <p:cNvPr id="43012" name="Rectangle 3"/>
          <p:cNvSpPr>
            <a:spLocks noGrp="1" noChangeArrowheads="1"/>
          </p:cNvSpPr>
          <p:nvPr>
            <p:ph sz="half" idx="1"/>
          </p:nvPr>
        </p:nvSpPr>
        <p:spPr>
          <a:xfrm>
            <a:off x="719403" y="1316766"/>
            <a:ext cx="10622280" cy="4268047"/>
          </a:xfrm>
        </p:spPr>
        <p:txBody>
          <a:bodyPr/>
          <a:lstStyle/>
          <a:p>
            <a:pPr>
              <a:spcBef>
                <a:spcPts val="0"/>
              </a:spcBef>
            </a:pPr>
            <a:r>
              <a:rPr lang="zh-CN" altLang="en-US" dirty="0">
                <a:latin typeface="楷体" panose="02010609060101010101" pitchFamily="49" charset="-122"/>
                <a:ea typeface="楷体" panose="02010609060101010101" pitchFamily="49" charset="-122"/>
              </a:rPr>
              <a:t>测试用例的设计</a:t>
            </a:r>
          </a:p>
          <a:p>
            <a:pPr lvl="1" eaLnBrk="1" hangingPunct="1"/>
            <a:r>
              <a:rPr lang="zh-CN" altLang="en-US" sz="3600" dirty="0">
                <a:latin typeface="楷体" panose="02010609060101010101" pitchFamily="49" charset="-122"/>
                <a:ea typeface="楷体" panose="02010609060101010101" pitchFamily="49" charset="-122"/>
              </a:rPr>
              <a:t>正常数据</a:t>
            </a:r>
            <a:endParaRPr lang="en-US" sz="3600" dirty="0">
              <a:latin typeface="楷体" panose="02010609060101010101" pitchFamily="49" charset="-122"/>
              <a:ea typeface="楷体" panose="02010609060101010101" pitchFamily="49" charset="-122"/>
            </a:endParaRPr>
          </a:p>
          <a:p>
            <a:pPr lvl="1" eaLnBrk="1" hangingPunct="1"/>
            <a:r>
              <a:rPr lang="zh-CN" altLang="en-US" sz="3600" dirty="0">
                <a:latin typeface="楷体" panose="02010609060101010101" pitchFamily="49" charset="-122"/>
                <a:ea typeface="楷体" panose="02010609060101010101" pitchFamily="49" charset="-122"/>
              </a:rPr>
              <a:t>错误数据</a:t>
            </a:r>
          </a:p>
          <a:p>
            <a:pPr lvl="1" eaLnBrk="1" hangingPunct="1"/>
            <a:r>
              <a:rPr lang="zh-CN" altLang="en-US" sz="3600" dirty="0">
                <a:latin typeface="楷体" panose="02010609060101010101" pitchFamily="49" charset="-122"/>
                <a:ea typeface="楷体" panose="02010609060101010101" pitchFamily="49" charset="-122"/>
              </a:rPr>
              <a:t>边界数据</a:t>
            </a:r>
            <a:endParaRPr lang="en-US" sz="3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37866332"/>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zh-CN" altLang="en-US" sz="3600" dirty="0">
                <a:ea typeface="楷体" panose="02010609060101010101" pitchFamily="49" charset="-122"/>
              </a:rPr>
              <a:t>测试用例的概念</a:t>
            </a:r>
          </a:p>
        </p:txBody>
      </p:sp>
      <p:sp>
        <p:nvSpPr>
          <p:cNvPr id="44036" name="Rectangle 3"/>
          <p:cNvSpPr>
            <a:spLocks noGrp="1" noChangeArrowheads="1"/>
          </p:cNvSpPr>
          <p:nvPr>
            <p:ph sz="half" idx="1"/>
          </p:nvPr>
        </p:nvSpPr>
        <p:spPr>
          <a:xfrm>
            <a:off x="911424" y="1220755"/>
            <a:ext cx="10622280" cy="4268047"/>
          </a:xfrm>
        </p:spPr>
        <p:txBody>
          <a:bodyPr/>
          <a:lstStyle/>
          <a:p>
            <a:pPr>
              <a:spcBef>
                <a:spcPts val="0"/>
              </a:spcBef>
            </a:pPr>
            <a:r>
              <a:rPr lang="zh-CN" altLang="en-US" sz="3600" dirty="0">
                <a:latin typeface="楷体" panose="02010609060101010101" pitchFamily="49" charset="-122"/>
                <a:ea typeface="楷体" panose="02010609060101010101" pitchFamily="49" charset="-122"/>
              </a:rPr>
              <a:t>测试用例设计的基本原则</a:t>
            </a:r>
          </a:p>
          <a:p>
            <a:pPr lvl="1" eaLnBrk="1" hangingPunct="1"/>
            <a:r>
              <a:rPr lang="zh-CN" altLang="en-US" sz="3600" dirty="0">
                <a:latin typeface="楷体" panose="02010609060101010101" pitchFamily="49" charset="-122"/>
                <a:ea typeface="楷体" panose="02010609060101010101" pitchFamily="49" charset="-122"/>
              </a:rPr>
              <a:t>数量越少越好</a:t>
            </a:r>
            <a:endParaRPr lang="en-US" sz="3600" dirty="0">
              <a:latin typeface="楷体" panose="02010609060101010101" pitchFamily="49" charset="-122"/>
              <a:ea typeface="楷体" panose="02010609060101010101" pitchFamily="49" charset="-122"/>
            </a:endParaRPr>
          </a:p>
          <a:p>
            <a:pPr lvl="1" eaLnBrk="1" hangingPunct="1"/>
            <a:r>
              <a:rPr lang="zh-CN" altLang="en-US" sz="3600" dirty="0">
                <a:latin typeface="楷体" panose="02010609060101010101" pitchFamily="49" charset="-122"/>
                <a:ea typeface="楷体" panose="02010609060101010101" pitchFamily="49" charset="-122"/>
              </a:rPr>
              <a:t>典型性越高越好</a:t>
            </a:r>
            <a:endParaRPr lang="en-US" sz="3600" dirty="0">
              <a:latin typeface="楷体" panose="02010609060101010101" pitchFamily="49" charset="-122"/>
              <a:ea typeface="楷体" panose="02010609060101010101" pitchFamily="49" charset="-122"/>
            </a:endParaRPr>
          </a:p>
          <a:p>
            <a:pPr lvl="1" eaLnBrk="1" hangingPunct="1"/>
            <a:r>
              <a:rPr lang="zh-CN" altLang="en-US" sz="3600" dirty="0">
                <a:latin typeface="楷体" panose="02010609060101010101" pitchFamily="49" charset="-122"/>
                <a:ea typeface="楷体" panose="02010609060101010101" pitchFamily="49" charset="-122"/>
              </a:rPr>
              <a:t>对缺陷的定位性越强越好</a:t>
            </a:r>
          </a:p>
        </p:txBody>
      </p:sp>
    </p:spTree>
    <p:extLst>
      <p:ext uri="{BB962C8B-B14F-4D97-AF65-F5344CB8AC3E}">
        <p14:creationId xmlns:p14="http://schemas.microsoft.com/office/powerpoint/2010/main" val="78746196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软件测试基础概念</a:t>
            </a:r>
          </a:p>
        </p:txBody>
      </p:sp>
      <p:sp>
        <p:nvSpPr>
          <p:cNvPr id="3" name="内容占位符 2"/>
          <p:cNvSpPr>
            <a:spLocks noGrp="1"/>
          </p:cNvSpPr>
          <p:nvPr>
            <p:ph idx="1"/>
          </p:nvPr>
        </p:nvSpPr>
        <p:spPr/>
        <p:txBody>
          <a:bodyPr/>
          <a:lstStyle/>
          <a:p>
            <a:r>
              <a:rPr lang="zh-CN" altLang="en-US" dirty="0"/>
              <a:t>测试用例</a:t>
            </a:r>
            <a:endParaRPr lang="en-US" altLang="zh-CN" dirty="0"/>
          </a:p>
          <a:p>
            <a:r>
              <a:rPr lang="zh-CN" altLang="en-US" dirty="0">
                <a:solidFill>
                  <a:srgbClr val="FF0000"/>
                </a:solidFill>
              </a:rPr>
              <a:t>软件缺陷</a:t>
            </a:r>
            <a:endParaRPr lang="en-US" altLang="zh-CN" dirty="0">
              <a:solidFill>
                <a:srgbClr val="FF0000"/>
              </a:solidFill>
            </a:endParaRPr>
          </a:p>
          <a:p>
            <a:r>
              <a:rPr lang="zh-CN" altLang="en-US" dirty="0"/>
              <a:t>软件测试分类</a:t>
            </a:r>
            <a:endParaRPr lang="en-US" altLang="zh-CN" dirty="0"/>
          </a:p>
          <a:p>
            <a:pPr lvl="1"/>
            <a:r>
              <a:rPr lang="zh-CN" altLang="en-US" dirty="0"/>
              <a:t>黑盒测试，白盒测试</a:t>
            </a:r>
            <a:endParaRPr lang="en-US" altLang="zh-CN" dirty="0"/>
          </a:p>
          <a:p>
            <a:pPr lvl="1"/>
            <a:r>
              <a:rPr lang="zh-CN" altLang="en-US" dirty="0"/>
              <a:t>动态测试，静态测试</a:t>
            </a:r>
            <a:endParaRPr lang="en-US" altLang="zh-CN" dirty="0"/>
          </a:p>
          <a:p>
            <a:pPr lvl="1"/>
            <a:r>
              <a:rPr lang="zh-CN" altLang="en-US" dirty="0"/>
              <a:t>手工测试，自动化测试</a:t>
            </a:r>
            <a:endParaRPr lang="en-US" altLang="zh-CN" dirty="0"/>
          </a:p>
          <a:p>
            <a:pPr marL="0" indent="0">
              <a:buNone/>
            </a:pPr>
            <a:endParaRPr lang="en-US" altLang="zh-CN" dirty="0"/>
          </a:p>
          <a:p>
            <a:endParaRPr lang="zh-CN" altLang="en-US" dirty="0"/>
          </a:p>
        </p:txBody>
      </p:sp>
    </p:spTree>
    <p:extLst>
      <p:ext uri="{BB962C8B-B14F-4D97-AF65-F5344CB8AC3E}">
        <p14:creationId xmlns:p14="http://schemas.microsoft.com/office/powerpoint/2010/main" val="560064390"/>
      </p:ext>
    </p:extLst>
  </p:cSld>
  <p:clrMapOvr>
    <a:masterClrMapping/>
  </p:clrMapOvr>
  <p:transition>
    <p:blinds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什么是软件缺陷（</a:t>
            </a:r>
            <a:r>
              <a:rPr lang="en-US" altLang="zh-CN" dirty="0"/>
              <a:t>bug</a:t>
            </a:r>
            <a:r>
              <a:rPr lang="zh-CN" altLang="en-US" dirty="0"/>
              <a:t>）</a:t>
            </a:r>
          </a:p>
        </p:txBody>
      </p:sp>
      <p:sp>
        <p:nvSpPr>
          <p:cNvPr id="3" name="内容占位符 2"/>
          <p:cNvSpPr>
            <a:spLocks noGrp="1"/>
          </p:cNvSpPr>
          <p:nvPr>
            <p:ph idx="1"/>
          </p:nvPr>
        </p:nvSpPr>
        <p:spPr>
          <a:xfrm>
            <a:off x="5591944" y="1484784"/>
            <a:ext cx="6059488" cy="4267200"/>
          </a:xfrm>
        </p:spPr>
        <p:txBody>
          <a:bodyPr/>
          <a:lstStyle/>
          <a:p>
            <a:r>
              <a:rPr lang="zh-CN" altLang="en-US" dirty="0">
                <a:latin typeface="楷体" panose="02010609060101010101" pitchFamily="49" charset="-122"/>
              </a:rPr>
              <a:t>第</a:t>
            </a:r>
            <a:r>
              <a:rPr lang="en-US" altLang="zh-CN" dirty="0">
                <a:latin typeface="楷体" panose="02010609060101010101" pitchFamily="49" charset="-122"/>
              </a:rPr>
              <a:t>1</a:t>
            </a:r>
            <a:r>
              <a:rPr lang="zh-CN" altLang="en-US" dirty="0">
                <a:latin typeface="楷体" panose="02010609060101010101" pitchFamily="49" charset="-122"/>
              </a:rPr>
              <a:t>代计算机，由庞大而昂贵的真空管组成，计算机运行产生的光和热，吸引了一只小虫子钻进真空管里，导致整个计算机无法工作，找到并取出后，恢复工作，</a:t>
            </a:r>
            <a:r>
              <a:rPr lang="en-US" altLang="zh-CN" dirty="0">
                <a:solidFill>
                  <a:srgbClr val="FF0000"/>
                </a:solidFill>
                <a:latin typeface="楷体" panose="02010609060101010101" pitchFamily="49" charset="-122"/>
              </a:rPr>
              <a:t>bug</a:t>
            </a:r>
            <a:r>
              <a:rPr lang="zh-CN" altLang="en-US" dirty="0">
                <a:latin typeface="楷体" panose="02010609060101010101" pitchFamily="49" charset="-122"/>
              </a:rPr>
              <a:t>这个词就流传下来</a:t>
            </a:r>
          </a:p>
          <a:p>
            <a:endParaRPr lang="zh-CN" altLang="en-US" dirty="0">
              <a:latin typeface="楷体" panose="02010609060101010101" pitchFamily="49" charset="-122"/>
            </a:endParaRPr>
          </a:p>
        </p:txBody>
      </p:sp>
      <p:pic>
        <p:nvPicPr>
          <p:cNvPr id="4" name="Picture 2" descr="C:\Users\pc\Desktop\timg.jpg"/>
          <p:cNvPicPr>
            <a:picLocks noChangeAspect="1" noChangeArrowheads="1"/>
          </p:cNvPicPr>
          <p:nvPr/>
        </p:nvPicPr>
        <p:blipFill>
          <a:blip r:embed="rId3"/>
          <a:srcRect/>
          <a:stretch>
            <a:fillRect/>
          </a:stretch>
        </p:blipFill>
        <p:spPr bwMode="auto">
          <a:xfrm>
            <a:off x="623392" y="2204864"/>
            <a:ext cx="4859247" cy="3744416"/>
          </a:xfrm>
          <a:prstGeom prst="rect">
            <a:avLst/>
          </a:prstGeom>
          <a:noFill/>
        </p:spPr>
      </p:pic>
      <p:sp>
        <p:nvSpPr>
          <p:cNvPr id="5" name="内容占位符 2"/>
          <p:cNvSpPr txBox="1">
            <a:spLocks/>
          </p:cNvSpPr>
          <p:nvPr/>
        </p:nvSpPr>
        <p:spPr bwMode="auto">
          <a:xfrm>
            <a:off x="479376" y="1268760"/>
            <a:ext cx="605948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mn-ea"/>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mn-ea"/>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mn-ea"/>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mn-ea"/>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r>
              <a:rPr lang="en-US" altLang="zh-CN" kern="0" dirty="0">
                <a:ea typeface="楷体" panose="02010609060101010101" pitchFamily="49" charset="-122"/>
                <a:cs typeface="Times New Roman" panose="02020603050405020304" pitchFamily="18" charset="0"/>
              </a:rPr>
              <a:t>Bug</a:t>
            </a:r>
            <a:r>
              <a:rPr lang="zh-CN" altLang="en-US" kern="0" dirty="0">
                <a:latin typeface="楷体" panose="02010609060101010101" pitchFamily="49" charset="-122"/>
                <a:ea typeface="楷体" panose="02010609060101010101" pitchFamily="49" charset="-122"/>
              </a:rPr>
              <a:t>的故事</a:t>
            </a:r>
          </a:p>
        </p:txBody>
      </p:sp>
    </p:spTree>
    <p:extLst>
      <p:ext uri="{BB962C8B-B14F-4D97-AF65-F5344CB8AC3E}">
        <p14:creationId xmlns:p14="http://schemas.microsoft.com/office/powerpoint/2010/main" val="224701142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zh-CN" dirty="0"/>
              <a:t>软件缺陷的概念</a:t>
            </a:r>
          </a:p>
        </p:txBody>
      </p:sp>
      <p:sp>
        <p:nvSpPr>
          <p:cNvPr id="28676" name="Rectangle 3"/>
          <p:cNvSpPr>
            <a:spLocks noGrp="1" noChangeArrowheads="1"/>
          </p:cNvSpPr>
          <p:nvPr>
            <p:ph idx="1"/>
          </p:nvPr>
        </p:nvSpPr>
        <p:spPr/>
        <p:txBody>
          <a:bodyPr/>
          <a:lstStyle/>
          <a:p>
            <a:r>
              <a:rPr lang="en-US" altLang="zh-CN" dirty="0"/>
              <a:t>Grace Hopper</a:t>
            </a:r>
            <a:r>
              <a:rPr lang="zh-CN" altLang="en-US" dirty="0"/>
              <a:t>，计算机软件之母</a:t>
            </a:r>
          </a:p>
          <a:p>
            <a:pPr lvl="1"/>
            <a:r>
              <a:rPr lang="en-US" altLang="zh-CN" dirty="0"/>
              <a:t>1945</a:t>
            </a:r>
            <a:r>
              <a:rPr lang="zh-CN" altLang="en-US" dirty="0"/>
              <a:t>年</a:t>
            </a:r>
            <a:r>
              <a:rPr lang="en-US" altLang="zh-CN" dirty="0"/>
              <a:t>9</a:t>
            </a:r>
            <a:r>
              <a:rPr lang="zh-CN" altLang="en-US" dirty="0"/>
              <a:t>月</a:t>
            </a:r>
            <a:r>
              <a:rPr lang="en-US" altLang="zh-CN" dirty="0"/>
              <a:t>9</a:t>
            </a:r>
            <a:r>
              <a:rPr lang="zh-CN" altLang="en-US" dirty="0"/>
              <a:t>日</a:t>
            </a:r>
          </a:p>
          <a:p>
            <a:pPr lvl="1"/>
            <a:r>
              <a:rPr lang="en-US" altLang="zh-CN" dirty="0"/>
              <a:t>“First actual case of bug being found”</a:t>
            </a:r>
          </a:p>
          <a:p>
            <a:pPr lvl="1"/>
            <a:r>
              <a:rPr lang="zh-CN" altLang="en-US" dirty="0"/>
              <a:t>（第一个发现虫子的实例） </a:t>
            </a:r>
            <a:endParaRPr lang="zh-CN" dirty="0"/>
          </a:p>
        </p:txBody>
      </p:sp>
      <p:pic>
        <p:nvPicPr>
          <p:cNvPr id="2970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0136" y="2132856"/>
            <a:ext cx="401836" cy="450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9976" y="3356992"/>
            <a:ext cx="1674605"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https://gss3.bdstatic.com/7Po3dSag_xI4khGkpoWK1HF6hhy/baike/w%3D268/sign=19a3f16e8794a4c20a23e02d36f41bac/a50f4bfbfbedab64cc645da1f736afc379311eb8.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0256" y="1772816"/>
            <a:ext cx="2491186"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7423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6">
                                            <p:txEl>
                                              <p:pRg st="1" end="1"/>
                                            </p:txEl>
                                          </p:spTgt>
                                        </p:tgtEl>
                                        <p:attrNameLst>
                                          <p:attrName>style.visibility</p:attrName>
                                        </p:attrNameLst>
                                      </p:cBhvr>
                                      <p:to>
                                        <p:strVal val="visible"/>
                                      </p:to>
                                    </p:set>
                                    <p:anim calcmode="lin" valueType="num">
                                      <p:cBhvr additive="base">
                                        <p:cTn id="7" dur="500" fill="hold"/>
                                        <p:tgtEl>
                                          <p:spTgt spid="2867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6">
                                            <p:txEl>
                                              <p:pRg st="2" end="2"/>
                                            </p:txEl>
                                          </p:spTgt>
                                        </p:tgtEl>
                                        <p:attrNameLst>
                                          <p:attrName>style.visibility</p:attrName>
                                        </p:attrNameLst>
                                      </p:cBhvr>
                                      <p:to>
                                        <p:strVal val="visible"/>
                                      </p:to>
                                    </p:set>
                                    <p:anim calcmode="lin" valueType="num">
                                      <p:cBhvr additive="base">
                                        <p:cTn id="13" dur="500" fill="hold"/>
                                        <p:tgtEl>
                                          <p:spTgt spid="2867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676">
                                            <p:txEl>
                                              <p:pRg st="3" end="3"/>
                                            </p:txEl>
                                          </p:spTgt>
                                        </p:tgtEl>
                                        <p:attrNameLst>
                                          <p:attrName>style.visibility</p:attrName>
                                        </p:attrNameLst>
                                      </p:cBhvr>
                                      <p:to>
                                        <p:strVal val="visible"/>
                                      </p:to>
                                    </p:set>
                                    <p:anim calcmode="lin" valueType="num">
                                      <p:cBhvr additive="base">
                                        <p:cTn id="19" dur="500" fill="hold"/>
                                        <p:tgtEl>
                                          <p:spTgt spid="2867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软件缺陷的概念</a:t>
            </a:r>
            <a:endParaRPr lang="zh-CN" altLang="en-US" dirty="0"/>
          </a:p>
        </p:txBody>
      </p:sp>
      <p:sp>
        <p:nvSpPr>
          <p:cNvPr id="3" name="内容占位符 2"/>
          <p:cNvSpPr>
            <a:spLocks noGrp="1"/>
          </p:cNvSpPr>
          <p:nvPr>
            <p:ph idx="1"/>
          </p:nvPr>
        </p:nvSpPr>
        <p:spPr>
          <a:xfrm>
            <a:off x="695400" y="1124744"/>
            <a:ext cx="10668000" cy="4267200"/>
          </a:xfrm>
        </p:spPr>
        <p:txBody>
          <a:bodyPr/>
          <a:lstStyle/>
          <a:p>
            <a:r>
              <a:rPr lang="zh-CN" altLang="en-US" dirty="0"/>
              <a:t>软件缺陷的定义</a:t>
            </a:r>
            <a:r>
              <a:rPr lang="en-US" altLang="zh-CN" dirty="0"/>
              <a:t>——Ron Patton</a:t>
            </a:r>
          </a:p>
          <a:p>
            <a:pPr lvl="1"/>
            <a:r>
              <a:rPr lang="zh-CN" altLang="zh-CN" dirty="0"/>
              <a:t>软件测试员认为软件难以理解、不易使用、运行速度缓慢，或者最终用户认为不好</a:t>
            </a:r>
            <a:endParaRPr lang="en-US" altLang="zh-CN" dirty="0"/>
          </a:p>
          <a:p>
            <a:pPr lvl="1"/>
            <a:r>
              <a:rPr lang="zh-CN" altLang="zh-CN" dirty="0"/>
              <a:t>软件未达到需求规格说明书中指明的功能</a:t>
            </a:r>
          </a:p>
          <a:p>
            <a:pPr lvl="1"/>
            <a:r>
              <a:rPr lang="zh-CN" altLang="zh-CN" dirty="0"/>
              <a:t>软件出现了需求规格说明书中指明不</a:t>
            </a:r>
            <a:r>
              <a:rPr lang="zh-CN" altLang="en-US" dirty="0"/>
              <a:t>应</a:t>
            </a:r>
            <a:r>
              <a:rPr lang="zh-CN" altLang="zh-CN" dirty="0"/>
              <a:t>出现的错误</a:t>
            </a:r>
          </a:p>
          <a:p>
            <a:pPr lvl="1"/>
            <a:r>
              <a:rPr lang="zh-CN" altLang="zh-CN" dirty="0"/>
              <a:t>软件功能超出需求规格说明书中指明的范围</a:t>
            </a:r>
          </a:p>
          <a:p>
            <a:pPr lvl="1"/>
            <a:r>
              <a:rPr lang="zh-CN" altLang="zh-CN" dirty="0"/>
              <a:t>软件未达到需求规格说明书中虽未指出但应达到的目标</a:t>
            </a:r>
          </a:p>
          <a:p>
            <a:pPr lvl="1"/>
            <a:endParaRPr lang="zh-CN" altLang="zh-CN" dirty="0"/>
          </a:p>
          <a:p>
            <a:endParaRPr lang="zh-CN" altLang="en-US" dirty="0"/>
          </a:p>
        </p:txBody>
      </p:sp>
    </p:spTree>
    <p:extLst>
      <p:ext uri="{BB962C8B-B14F-4D97-AF65-F5344CB8AC3E}">
        <p14:creationId xmlns:p14="http://schemas.microsoft.com/office/powerpoint/2010/main" val="287800242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zh-CN" dirty="0"/>
              <a:t>软件测试的概念</a:t>
            </a:r>
          </a:p>
        </p:txBody>
      </p:sp>
      <p:sp>
        <p:nvSpPr>
          <p:cNvPr id="7172" name="Rectangle 3"/>
          <p:cNvSpPr>
            <a:spLocks noGrp="1" noChangeArrowheads="1"/>
          </p:cNvSpPr>
          <p:nvPr>
            <p:ph idx="1"/>
          </p:nvPr>
        </p:nvSpPr>
        <p:spPr/>
        <p:txBody>
          <a:bodyPr/>
          <a:lstStyle/>
          <a:p>
            <a:r>
              <a:rPr lang="zh-CN" altLang="en-US" dirty="0"/>
              <a:t>什么是软件</a:t>
            </a:r>
            <a:endParaRPr lang="en-US" altLang="zh-CN" dirty="0"/>
          </a:p>
          <a:p>
            <a:pPr lvl="1"/>
            <a:r>
              <a:rPr lang="zh-CN" altLang="en-US" dirty="0"/>
              <a:t>软件 </a:t>
            </a:r>
            <a:r>
              <a:rPr lang="en-US" altLang="zh-CN" dirty="0"/>
              <a:t>= </a:t>
            </a:r>
            <a:r>
              <a:rPr lang="zh-CN" altLang="en-US" dirty="0"/>
              <a:t>程序 </a:t>
            </a:r>
            <a:r>
              <a:rPr lang="en-US" altLang="zh-CN" dirty="0"/>
              <a:t>+ </a:t>
            </a:r>
            <a:r>
              <a:rPr lang="zh-CN" altLang="en-US" dirty="0"/>
              <a:t>数据库 </a:t>
            </a:r>
            <a:r>
              <a:rPr lang="en-US" altLang="zh-CN" dirty="0"/>
              <a:t>+ </a:t>
            </a:r>
            <a:r>
              <a:rPr lang="zh-CN" altLang="en-US" dirty="0"/>
              <a:t>文档 </a:t>
            </a:r>
            <a:r>
              <a:rPr lang="en-US" altLang="zh-CN" dirty="0"/>
              <a:t>+ </a:t>
            </a:r>
            <a:r>
              <a:rPr lang="zh-CN" altLang="en-US" dirty="0"/>
              <a:t>服务 </a:t>
            </a:r>
          </a:p>
        </p:txBody>
      </p:sp>
      <p:sp>
        <p:nvSpPr>
          <p:cNvPr id="2" name="AutoShape 2" descr="https://timgsa.baidu.com/timg?image&amp;quality=80&amp;size=b9999_10000&amp;sec=1505108890678&amp;di=34a234d0f23cf4e82a9f631e037c7dac&amp;imgtype=0&amp;src=http%3A%2F%2Fwww.yanjingge.com%2Fpiques%2F554838a8451ac36cb977e719e9d6623c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f12.baidu.com/it/u=1840498660,2563961578&amp;fm=72"/>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3"/>
          <a:stretch>
            <a:fillRect/>
          </a:stretch>
        </p:blipFill>
        <p:spPr>
          <a:xfrm>
            <a:off x="5879976" y="3068960"/>
            <a:ext cx="2076190" cy="2019048"/>
          </a:xfrm>
          <a:prstGeom prst="rect">
            <a:avLst/>
          </a:prstGeom>
        </p:spPr>
      </p:pic>
      <p:pic>
        <p:nvPicPr>
          <p:cNvPr id="7" name="图片 6"/>
          <p:cNvPicPr>
            <a:picLocks noChangeAspect="1"/>
          </p:cNvPicPr>
          <p:nvPr/>
        </p:nvPicPr>
        <p:blipFill>
          <a:blip r:embed="rId4"/>
          <a:stretch>
            <a:fillRect/>
          </a:stretch>
        </p:blipFill>
        <p:spPr>
          <a:xfrm>
            <a:off x="2711624" y="3068960"/>
            <a:ext cx="1942857" cy="2019048"/>
          </a:xfrm>
          <a:prstGeom prst="rect">
            <a:avLst/>
          </a:prstGeom>
        </p:spPr>
      </p:pic>
    </p:spTree>
    <p:extLst>
      <p:ext uri="{BB962C8B-B14F-4D97-AF65-F5344CB8AC3E}">
        <p14:creationId xmlns:p14="http://schemas.microsoft.com/office/powerpoint/2010/main" val="42373971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2">
                                            <p:txEl>
                                              <p:pRg st="1" end="1"/>
                                            </p:txEl>
                                          </p:spTgt>
                                        </p:tgtEl>
                                        <p:attrNameLst>
                                          <p:attrName>style.visibility</p:attrName>
                                        </p:attrNameLst>
                                      </p:cBhvr>
                                      <p:to>
                                        <p:strVal val="visible"/>
                                      </p:to>
                                    </p:set>
                                    <p:animEffect transition="in" filter="fade">
                                      <p:cBhvr>
                                        <p:cTn id="7" dur="1000"/>
                                        <p:tgtEl>
                                          <p:spTgt spid="7172">
                                            <p:txEl>
                                              <p:pRg st="1" end="1"/>
                                            </p:txEl>
                                          </p:spTgt>
                                        </p:tgtEl>
                                      </p:cBhvr>
                                    </p:animEffect>
                                    <p:anim calcmode="lin" valueType="num">
                                      <p:cBhvr>
                                        <p:cTn id="8" dur="1000" fill="hold"/>
                                        <p:tgtEl>
                                          <p:spTgt spid="717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17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软件缺陷的概念</a:t>
            </a:r>
            <a:endParaRPr lang="zh-CN" altLang="en-US" dirty="0"/>
          </a:p>
        </p:txBody>
      </p:sp>
      <p:sp>
        <p:nvSpPr>
          <p:cNvPr id="3" name="内容占位符 2"/>
          <p:cNvSpPr>
            <a:spLocks noGrp="1"/>
          </p:cNvSpPr>
          <p:nvPr>
            <p:ph idx="1"/>
          </p:nvPr>
        </p:nvSpPr>
        <p:spPr>
          <a:xfrm>
            <a:off x="623392" y="1052736"/>
            <a:ext cx="10668000" cy="4267200"/>
          </a:xfrm>
        </p:spPr>
        <p:txBody>
          <a:bodyPr/>
          <a:lstStyle/>
          <a:p>
            <a:pPr marL="0" indent="0">
              <a:buNone/>
            </a:pPr>
            <a:r>
              <a:rPr lang="en-US" altLang="zh-CN" dirty="0"/>
              <a:t>1</a:t>
            </a:r>
            <a:r>
              <a:rPr lang="zh-CN" altLang="en-US" dirty="0"/>
              <a:t>、</a:t>
            </a:r>
            <a:r>
              <a:rPr lang="zh-CN" altLang="zh-CN" dirty="0"/>
              <a:t>软件测试员认为软件难以理解、不易使用、运行速度缓慢，或者最终用户认为不好</a:t>
            </a:r>
          </a:p>
          <a:p>
            <a:endParaRPr lang="zh-CN" altLang="en-US" dirty="0"/>
          </a:p>
        </p:txBody>
      </p:sp>
      <p:pic>
        <p:nvPicPr>
          <p:cNvPr id="6" name="图片 5"/>
          <p:cNvPicPr>
            <a:picLocks noChangeAspect="1"/>
          </p:cNvPicPr>
          <p:nvPr/>
        </p:nvPicPr>
        <p:blipFill>
          <a:blip r:embed="rId2"/>
          <a:stretch>
            <a:fillRect/>
          </a:stretch>
        </p:blipFill>
        <p:spPr>
          <a:xfrm>
            <a:off x="2207568" y="2348880"/>
            <a:ext cx="7317695" cy="3600400"/>
          </a:xfrm>
          <a:prstGeom prst="rect">
            <a:avLst/>
          </a:prstGeom>
        </p:spPr>
      </p:pic>
    </p:spTree>
    <p:extLst>
      <p:ext uri="{BB962C8B-B14F-4D97-AF65-F5344CB8AC3E}">
        <p14:creationId xmlns:p14="http://schemas.microsoft.com/office/powerpoint/2010/main" val="2175580972"/>
      </p:ext>
    </p:extLst>
  </p:cSld>
  <p:clrMapOvr>
    <a:masterClrMapping/>
  </p:clrMapOvr>
  <p:transition>
    <p:blinds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软件缺陷的概念</a:t>
            </a:r>
            <a:endParaRPr lang="zh-CN" altLang="en-US" dirty="0"/>
          </a:p>
        </p:txBody>
      </p:sp>
      <p:sp>
        <p:nvSpPr>
          <p:cNvPr id="3" name="内容占位符 2"/>
          <p:cNvSpPr>
            <a:spLocks noGrp="1"/>
          </p:cNvSpPr>
          <p:nvPr>
            <p:ph idx="1"/>
          </p:nvPr>
        </p:nvSpPr>
        <p:spPr/>
        <p:txBody>
          <a:bodyPr/>
          <a:lstStyle/>
          <a:p>
            <a:pPr marL="0" indent="0">
              <a:buNone/>
            </a:pPr>
            <a:r>
              <a:rPr lang="en-US" altLang="zh-CN" dirty="0"/>
              <a:t>2 </a:t>
            </a:r>
            <a:r>
              <a:rPr lang="zh-CN" altLang="en-US" dirty="0"/>
              <a:t>、</a:t>
            </a:r>
            <a:r>
              <a:rPr lang="zh-CN" altLang="zh-CN" dirty="0"/>
              <a:t>软件未达到需求规格说明书中指明的功能</a:t>
            </a:r>
          </a:p>
          <a:p>
            <a:endParaRPr lang="zh-CN" altLang="en-US" dirty="0"/>
          </a:p>
        </p:txBody>
      </p:sp>
      <p:pic>
        <p:nvPicPr>
          <p:cNvPr id="5" name="图片 4"/>
          <p:cNvPicPr>
            <a:picLocks noChangeAspect="1"/>
          </p:cNvPicPr>
          <p:nvPr/>
        </p:nvPicPr>
        <p:blipFill>
          <a:blip r:embed="rId2"/>
          <a:stretch>
            <a:fillRect/>
          </a:stretch>
        </p:blipFill>
        <p:spPr>
          <a:xfrm>
            <a:off x="1055440" y="1916832"/>
            <a:ext cx="8780952" cy="4238095"/>
          </a:xfrm>
          <a:prstGeom prst="rect">
            <a:avLst/>
          </a:prstGeom>
        </p:spPr>
      </p:pic>
    </p:spTree>
    <p:extLst>
      <p:ext uri="{BB962C8B-B14F-4D97-AF65-F5344CB8AC3E}">
        <p14:creationId xmlns:p14="http://schemas.microsoft.com/office/powerpoint/2010/main" val="3302835164"/>
      </p:ext>
    </p:extLst>
  </p:cSld>
  <p:clrMapOvr>
    <a:masterClrMapping/>
  </p:clrMapOvr>
  <p:transition>
    <p:blinds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软件缺陷的概念</a:t>
            </a:r>
            <a:endParaRPr lang="zh-CN" altLang="en-US" dirty="0"/>
          </a:p>
        </p:txBody>
      </p:sp>
      <p:sp>
        <p:nvSpPr>
          <p:cNvPr id="3" name="内容占位符 2"/>
          <p:cNvSpPr>
            <a:spLocks noGrp="1"/>
          </p:cNvSpPr>
          <p:nvPr>
            <p:ph idx="1"/>
          </p:nvPr>
        </p:nvSpPr>
        <p:spPr/>
        <p:txBody>
          <a:bodyPr/>
          <a:lstStyle/>
          <a:p>
            <a:pPr marL="0" indent="0">
              <a:buNone/>
            </a:pPr>
            <a:r>
              <a:rPr lang="en-US" altLang="zh-CN" dirty="0"/>
              <a:t>3 </a:t>
            </a:r>
            <a:r>
              <a:rPr lang="zh-CN" altLang="en-US" dirty="0"/>
              <a:t>、</a:t>
            </a:r>
            <a:r>
              <a:rPr lang="zh-CN" altLang="zh-CN" dirty="0"/>
              <a:t>软件出现了需求规格说明书中指明不</a:t>
            </a:r>
            <a:r>
              <a:rPr lang="zh-CN" altLang="en-US" dirty="0"/>
              <a:t>应</a:t>
            </a:r>
            <a:r>
              <a:rPr lang="zh-CN" altLang="zh-CN" dirty="0"/>
              <a:t>出现的错误</a:t>
            </a:r>
          </a:p>
          <a:p>
            <a:pPr marL="0" indent="0">
              <a:buNone/>
            </a:pPr>
            <a:endParaRPr lang="zh-CN" altLang="en-US" dirty="0"/>
          </a:p>
        </p:txBody>
      </p:sp>
      <p:pic>
        <p:nvPicPr>
          <p:cNvPr id="5" name="图片 4"/>
          <p:cNvPicPr>
            <a:picLocks noChangeAspect="1"/>
          </p:cNvPicPr>
          <p:nvPr/>
        </p:nvPicPr>
        <p:blipFill>
          <a:blip r:embed="rId3"/>
          <a:stretch>
            <a:fillRect/>
          </a:stretch>
        </p:blipFill>
        <p:spPr>
          <a:xfrm>
            <a:off x="1775520" y="1772816"/>
            <a:ext cx="7060114" cy="4439785"/>
          </a:xfrm>
          <a:prstGeom prst="rect">
            <a:avLst/>
          </a:prstGeom>
        </p:spPr>
      </p:pic>
    </p:spTree>
    <p:extLst>
      <p:ext uri="{BB962C8B-B14F-4D97-AF65-F5344CB8AC3E}">
        <p14:creationId xmlns:p14="http://schemas.microsoft.com/office/powerpoint/2010/main" val="3718786560"/>
      </p:ext>
    </p:extLst>
  </p:cSld>
  <p:clrMapOvr>
    <a:masterClrMapping/>
  </p:clrMapOvr>
  <p:transition>
    <p:blinds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noChangeArrowheads="1"/>
          </p:cNvSpPr>
          <p:nvPr/>
        </p:nvSpPr>
        <p:spPr bwMode="auto">
          <a:xfrm>
            <a:off x="7210426" y="5013128"/>
            <a:ext cx="1114425" cy="26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r" eaLnBrk="1" hangingPunct="1"/>
            <a:endParaRPr lang="en-US" altLang="zh-CN" sz="675" dirty="0"/>
          </a:p>
        </p:txBody>
      </p:sp>
      <p:sp>
        <p:nvSpPr>
          <p:cNvPr id="32771" name="Rectangle 2"/>
          <p:cNvSpPr>
            <a:spLocks noGrp="1" noChangeArrowheads="1"/>
          </p:cNvSpPr>
          <p:nvPr>
            <p:ph type="title"/>
          </p:nvPr>
        </p:nvSpPr>
        <p:spPr/>
        <p:txBody>
          <a:bodyPr/>
          <a:lstStyle/>
          <a:p>
            <a:r>
              <a:rPr lang="zh-CN" dirty="0"/>
              <a:t>软件缺陷的概念</a:t>
            </a:r>
          </a:p>
        </p:txBody>
      </p:sp>
      <p:sp>
        <p:nvSpPr>
          <p:cNvPr id="32772" name="Rectangle 3"/>
          <p:cNvSpPr>
            <a:spLocks noGrp="1" noChangeArrowheads="1"/>
          </p:cNvSpPr>
          <p:nvPr>
            <p:ph idx="1"/>
          </p:nvPr>
        </p:nvSpPr>
        <p:spPr/>
        <p:txBody>
          <a:bodyPr/>
          <a:lstStyle/>
          <a:p>
            <a:pPr marL="0" indent="0">
              <a:buNone/>
            </a:pPr>
            <a:r>
              <a:rPr lang="en-US" altLang="zh-CN" dirty="0"/>
              <a:t>4 </a:t>
            </a:r>
            <a:r>
              <a:rPr lang="zh-CN" altLang="en-US" dirty="0"/>
              <a:t>、</a:t>
            </a:r>
            <a:r>
              <a:rPr lang="zh-CN" dirty="0"/>
              <a:t>软件功能超出需求规格说明书中指明的范围</a:t>
            </a:r>
            <a:endParaRPr lang="en-US" altLang="zh-CN" dirty="0"/>
          </a:p>
          <a:p>
            <a:pPr marL="438150" lvl="1" indent="0">
              <a:buNone/>
            </a:pPr>
            <a:r>
              <a:rPr lang="zh-CN" altLang="en-US" dirty="0"/>
              <a:t>例：开发方没有明确指出使用二维或三维的方式展示建模和数据分析结果，制作方使用三维展示，但用户并不在意结果的展示，在意的是是否能展示更多模型和对数据进行更加充分和有效的分析</a:t>
            </a:r>
            <a:endParaRPr lang="zh-CN" dirty="0"/>
          </a:p>
        </p:txBody>
      </p:sp>
    </p:spTree>
    <p:extLst>
      <p:ext uri="{BB962C8B-B14F-4D97-AF65-F5344CB8AC3E}">
        <p14:creationId xmlns:p14="http://schemas.microsoft.com/office/powerpoint/2010/main" val="114304522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软件缺陷的概念</a:t>
            </a:r>
            <a:endParaRPr lang="zh-CN" altLang="en-US" dirty="0"/>
          </a:p>
        </p:txBody>
      </p:sp>
      <p:sp>
        <p:nvSpPr>
          <p:cNvPr id="3" name="内容占位符 2"/>
          <p:cNvSpPr>
            <a:spLocks noGrp="1"/>
          </p:cNvSpPr>
          <p:nvPr>
            <p:ph idx="1"/>
          </p:nvPr>
        </p:nvSpPr>
        <p:spPr>
          <a:xfrm>
            <a:off x="695400" y="1052736"/>
            <a:ext cx="10668000" cy="4267200"/>
          </a:xfrm>
        </p:spPr>
        <p:txBody>
          <a:bodyPr/>
          <a:lstStyle/>
          <a:p>
            <a:pPr marL="0" indent="0">
              <a:buNone/>
            </a:pPr>
            <a:r>
              <a:rPr lang="en-US" altLang="zh-CN" dirty="0"/>
              <a:t>5 </a:t>
            </a:r>
            <a:r>
              <a:rPr lang="zh-CN" altLang="en-US" dirty="0"/>
              <a:t>、</a:t>
            </a:r>
            <a:r>
              <a:rPr lang="zh-CN" altLang="zh-CN" dirty="0"/>
              <a:t>软件未达到需求规格说明书中虽未指出但应达到的目标</a:t>
            </a:r>
          </a:p>
          <a:p>
            <a:pPr marL="0" indent="0">
              <a:buNone/>
            </a:pPr>
            <a:endParaRPr lang="zh-CN" altLang="en-US" dirty="0"/>
          </a:p>
        </p:txBody>
      </p:sp>
      <p:pic>
        <p:nvPicPr>
          <p:cNvPr id="6" name="图片 5"/>
          <p:cNvPicPr>
            <a:picLocks noChangeAspect="1"/>
          </p:cNvPicPr>
          <p:nvPr/>
        </p:nvPicPr>
        <p:blipFill>
          <a:blip r:embed="rId2"/>
          <a:stretch>
            <a:fillRect/>
          </a:stretch>
        </p:blipFill>
        <p:spPr>
          <a:xfrm>
            <a:off x="1919536" y="1700808"/>
            <a:ext cx="7128792" cy="4191573"/>
          </a:xfrm>
          <a:prstGeom prst="rect">
            <a:avLst/>
          </a:prstGeom>
        </p:spPr>
      </p:pic>
    </p:spTree>
    <p:extLst>
      <p:ext uri="{BB962C8B-B14F-4D97-AF65-F5344CB8AC3E}">
        <p14:creationId xmlns:p14="http://schemas.microsoft.com/office/powerpoint/2010/main" val="2722890663"/>
      </p:ext>
    </p:extLst>
  </p:cSld>
  <p:clrMapOvr>
    <a:masterClrMapping/>
  </p:clrMapOvr>
  <p:transition>
    <p:blinds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软件缺陷的概念</a:t>
            </a:r>
            <a:endParaRPr lang="zh-CN" altLang="en-US" dirty="0"/>
          </a:p>
        </p:txBody>
      </p:sp>
      <p:sp>
        <p:nvSpPr>
          <p:cNvPr id="3" name="内容占位符 2"/>
          <p:cNvSpPr>
            <a:spLocks noGrp="1"/>
          </p:cNvSpPr>
          <p:nvPr>
            <p:ph idx="1"/>
          </p:nvPr>
        </p:nvSpPr>
        <p:spPr/>
        <p:txBody>
          <a:bodyPr/>
          <a:lstStyle/>
          <a:p>
            <a:r>
              <a:rPr lang="zh-CN" altLang="en-US" dirty="0"/>
              <a:t>分别属于哪种缺陷</a:t>
            </a:r>
            <a:endParaRPr lang="en-US" altLang="zh-CN" dirty="0"/>
          </a:p>
          <a:p>
            <a:pPr lvl="1"/>
            <a:r>
              <a:rPr lang="zh-CN" altLang="en-US" dirty="0"/>
              <a:t>淘宝</a:t>
            </a:r>
            <a:endParaRPr lang="en-US" altLang="zh-CN" dirty="0"/>
          </a:p>
          <a:p>
            <a:pPr lvl="1"/>
            <a:r>
              <a:rPr lang="zh-CN" altLang="en-US" dirty="0"/>
              <a:t>选课系统</a:t>
            </a:r>
            <a:endParaRPr lang="en-US" altLang="zh-CN" dirty="0"/>
          </a:p>
          <a:p>
            <a:pPr lvl="1"/>
            <a:r>
              <a:rPr lang="zh-CN" altLang="en-US" dirty="0"/>
              <a:t>雪梨交作业</a:t>
            </a:r>
            <a:endParaRPr lang="en-US" altLang="zh-CN" dirty="0"/>
          </a:p>
          <a:p>
            <a:r>
              <a:rPr lang="zh-CN" altLang="en-US" dirty="0"/>
              <a:t>怎样发现缺陷</a:t>
            </a:r>
            <a:endParaRPr lang="en-US" altLang="zh-CN" dirty="0"/>
          </a:p>
          <a:p>
            <a:pPr lvl="1"/>
            <a:r>
              <a:rPr lang="zh-CN" altLang="en-US" dirty="0"/>
              <a:t>紧紧抓住用户需求</a:t>
            </a:r>
          </a:p>
          <a:p>
            <a:pPr lvl="1"/>
            <a:r>
              <a:rPr lang="zh-CN" altLang="en-US" dirty="0"/>
              <a:t>一个成功的测试是发现了至今没有被发现的错误的测试 </a:t>
            </a:r>
          </a:p>
          <a:p>
            <a:endParaRPr lang="zh-CN" altLang="en-US" dirty="0"/>
          </a:p>
        </p:txBody>
      </p:sp>
    </p:spTree>
    <p:extLst>
      <p:ext uri="{BB962C8B-B14F-4D97-AF65-F5344CB8AC3E}">
        <p14:creationId xmlns:p14="http://schemas.microsoft.com/office/powerpoint/2010/main" val="12182079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软件测试基础概念</a:t>
            </a:r>
          </a:p>
        </p:txBody>
      </p:sp>
      <p:sp>
        <p:nvSpPr>
          <p:cNvPr id="3" name="内容占位符 2"/>
          <p:cNvSpPr>
            <a:spLocks noGrp="1"/>
          </p:cNvSpPr>
          <p:nvPr>
            <p:ph idx="1"/>
          </p:nvPr>
        </p:nvSpPr>
        <p:spPr/>
        <p:txBody>
          <a:bodyPr/>
          <a:lstStyle/>
          <a:p>
            <a:r>
              <a:rPr lang="zh-CN" altLang="en-US" dirty="0"/>
              <a:t>测试用例</a:t>
            </a:r>
            <a:endParaRPr lang="en-US" altLang="zh-CN" dirty="0"/>
          </a:p>
          <a:p>
            <a:r>
              <a:rPr lang="zh-CN" altLang="en-US" dirty="0"/>
              <a:t>软件缺陷</a:t>
            </a:r>
            <a:endParaRPr lang="en-US" altLang="zh-CN" dirty="0"/>
          </a:p>
          <a:p>
            <a:r>
              <a:rPr lang="zh-CN" altLang="en-US" dirty="0">
                <a:solidFill>
                  <a:srgbClr val="FF0000"/>
                </a:solidFill>
              </a:rPr>
              <a:t>软件测试分类</a:t>
            </a:r>
            <a:endParaRPr lang="en-US" altLang="zh-CN" dirty="0">
              <a:solidFill>
                <a:srgbClr val="FF0000"/>
              </a:solidFill>
            </a:endParaRPr>
          </a:p>
          <a:p>
            <a:pPr lvl="1"/>
            <a:r>
              <a:rPr lang="zh-CN" altLang="en-US" dirty="0"/>
              <a:t>黑盒测试，白盒测试</a:t>
            </a:r>
            <a:endParaRPr lang="en-US" altLang="zh-CN" dirty="0"/>
          </a:p>
          <a:p>
            <a:pPr lvl="1"/>
            <a:r>
              <a:rPr lang="zh-CN" altLang="en-US" dirty="0"/>
              <a:t>动态测试，静态测试</a:t>
            </a:r>
            <a:endParaRPr lang="en-US" altLang="zh-CN" dirty="0"/>
          </a:p>
          <a:p>
            <a:pPr lvl="1"/>
            <a:r>
              <a:rPr lang="zh-CN" altLang="en-US" dirty="0"/>
              <a:t>手工测试，自动化测试</a:t>
            </a:r>
            <a:endParaRPr lang="en-US" altLang="zh-CN" dirty="0"/>
          </a:p>
          <a:p>
            <a:pPr marL="0" indent="0">
              <a:buNone/>
            </a:pPr>
            <a:endParaRPr lang="en-US" altLang="zh-CN" dirty="0"/>
          </a:p>
          <a:p>
            <a:endParaRPr lang="zh-CN" altLang="en-US" dirty="0"/>
          </a:p>
        </p:txBody>
      </p:sp>
    </p:spTree>
    <p:extLst>
      <p:ext uri="{BB962C8B-B14F-4D97-AF65-F5344CB8AC3E}">
        <p14:creationId xmlns:p14="http://schemas.microsoft.com/office/powerpoint/2010/main" val="1020881149"/>
      </p:ext>
    </p:extLst>
  </p:cSld>
  <p:clrMapOvr>
    <a:masterClrMapping/>
  </p:clrMapOvr>
  <p:transition>
    <p:blinds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软件测试分类</a:t>
            </a:r>
          </a:p>
        </p:txBody>
      </p:sp>
      <p:sp>
        <p:nvSpPr>
          <p:cNvPr id="3" name="内容占位符 2"/>
          <p:cNvSpPr>
            <a:spLocks noGrp="1"/>
          </p:cNvSpPr>
          <p:nvPr>
            <p:ph idx="1"/>
          </p:nvPr>
        </p:nvSpPr>
        <p:spPr/>
        <p:txBody>
          <a:bodyPr/>
          <a:lstStyle/>
          <a:p>
            <a:r>
              <a:rPr lang="zh-CN" altLang="en-US" dirty="0"/>
              <a:t>软件测试分类</a:t>
            </a:r>
            <a:endParaRPr lang="en-US" altLang="zh-CN" dirty="0"/>
          </a:p>
          <a:p>
            <a:pPr lvl="1"/>
            <a:r>
              <a:rPr lang="zh-CN" altLang="en-US" dirty="0"/>
              <a:t>从是否关心内部结构角度：黑盒测试、白盒测试</a:t>
            </a:r>
            <a:endParaRPr lang="en-US" altLang="zh-CN" dirty="0"/>
          </a:p>
          <a:p>
            <a:pPr lvl="1"/>
            <a:r>
              <a:rPr lang="zh-CN" altLang="en-US" dirty="0"/>
              <a:t>从是否运行被测程序角度：静态测试、动态测试</a:t>
            </a:r>
            <a:endParaRPr lang="en-US" altLang="zh-CN" dirty="0"/>
          </a:p>
          <a:p>
            <a:pPr lvl="1"/>
            <a:r>
              <a:rPr lang="zh-CN" altLang="en-US" dirty="0"/>
              <a:t>从执行时是否 需要人工干预角度：人工测试、自动化测试</a:t>
            </a:r>
            <a:endParaRPr lang="en-US" altLang="zh-CN" dirty="0"/>
          </a:p>
          <a:p>
            <a:pPr lvl="1"/>
            <a:r>
              <a:rPr lang="zh-CN" altLang="en-US" sz="2800" dirty="0">
                <a:latin typeface="楷体" panose="02010609060101010101" pitchFamily="49" charset="-122"/>
              </a:rPr>
              <a:t>从软件开发的过程的角度：单元测试，集成测试，系统测试，验收测试</a:t>
            </a:r>
            <a:endParaRPr lang="en-US" altLang="zh-CN" sz="2800" dirty="0">
              <a:latin typeface="楷体" panose="02010609060101010101" pitchFamily="49" charset="-122"/>
            </a:endParaRPr>
          </a:p>
          <a:p>
            <a:pPr lvl="1"/>
            <a:r>
              <a:rPr lang="zh-CN" altLang="en-US" sz="2800" dirty="0">
                <a:latin typeface="楷体" panose="02010609060101010101" pitchFamily="49" charset="-122"/>
              </a:rPr>
              <a:t>从测试实施组织的角度划分：开发方测试，用户测试，第三方测试</a:t>
            </a:r>
            <a:endParaRPr lang="en-US" altLang="zh-CN" sz="2800" dirty="0">
              <a:latin typeface="楷体" panose="02010609060101010101" pitchFamily="49" charset="-122"/>
            </a:endParaRPr>
          </a:p>
          <a:p>
            <a:pPr marL="471487" lvl="1" indent="0">
              <a:buNone/>
            </a:pPr>
            <a:endParaRPr lang="en-US" altLang="zh-CN" dirty="0"/>
          </a:p>
          <a:p>
            <a:pPr marL="471487" lvl="1" indent="0">
              <a:buNone/>
            </a:pPr>
            <a:endParaRPr lang="zh-CN" altLang="en-US" dirty="0"/>
          </a:p>
        </p:txBody>
      </p:sp>
    </p:spTree>
    <p:extLst>
      <p:ext uri="{BB962C8B-B14F-4D97-AF65-F5344CB8AC3E}">
        <p14:creationId xmlns:p14="http://schemas.microsoft.com/office/powerpoint/2010/main" val="2153946391"/>
      </p:ext>
    </p:extLst>
  </p:cSld>
  <p:clrMapOvr>
    <a:masterClrMapping/>
  </p:clrMapOvr>
  <p:transition>
    <p:blinds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a:t>黑盒测试</a:t>
            </a:r>
          </a:p>
        </p:txBody>
      </p:sp>
      <p:sp>
        <p:nvSpPr>
          <p:cNvPr id="4100" name="Rectangle 3"/>
          <p:cNvSpPr>
            <a:spLocks noGrp="1" noChangeArrowheads="1"/>
          </p:cNvSpPr>
          <p:nvPr>
            <p:ph idx="1"/>
          </p:nvPr>
        </p:nvSpPr>
        <p:spPr>
          <a:xfrm>
            <a:off x="683895" y="681990"/>
            <a:ext cx="5758815" cy="5319395"/>
          </a:xfrm>
        </p:spPr>
        <p:txBody>
          <a:bodyPr/>
          <a:lstStyle/>
          <a:p>
            <a:pPr marL="0" indent="0">
              <a:buNone/>
            </a:pPr>
            <a:r>
              <a:rPr lang="en-US" altLang="zh-CN" dirty="0"/>
              <a:t>                                                                                      </a:t>
            </a:r>
            <a:r>
              <a:rPr lang="zh-CN" altLang="en-US" sz="2400" dirty="0"/>
              <a:t>黑盒测试：</a:t>
            </a:r>
          </a:p>
          <a:p>
            <a:pPr marL="0" lvl="3" indent="0">
              <a:buNone/>
            </a:pPr>
            <a:endParaRPr lang="en-US" altLang="zh-CN" sz="2800" dirty="0"/>
          </a:p>
          <a:p>
            <a:pPr marL="0" indent="0">
              <a:buNone/>
            </a:pPr>
            <a:endParaRPr lang="zh-CN" altLang="en-US" dirty="0"/>
          </a:p>
        </p:txBody>
      </p:sp>
      <p:pic>
        <p:nvPicPr>
          <p:cNvPr id="2" name="图片 1"/>
          <p:cNvPicPr>
            <a:picLocks noChangeAspect="1"/>
          </p:cNvPicPr>
          <p:nvPr/>
        </p:nvPicPr>
        <p:blipFill>
          <a:blip r:embed="rId3"/>
          <a:stretch>
            <a:fillRect/>
          </a:stretch>
        </p:blipFill>
        <p:spPr>
          <a:xfrm>
            <a:off x="695400" y="2348880"/>
            <a:ext cx="3279775" cy="2620645"/>
          </a:xfrm>
          <a:prstGeom prst="rect">
            <a:avLst/>
          </a:prstGeom>
        </p:spPr>
      </p:pic>
      <p:sp>
        <p:nvSpPr>
          <p:cNvPr id="6" name="文本框 5"/>
          <p:cNvSpPr txBox="1"/>
          <p:nvPr/>
        </p:nvSpPr>
        <p:spPr>
          <a:xfrm>
            <a:off x="4265930" y="1882775"/>
            <a:ext cx="7520940" cy="2574359"/>
          </a:xfrm>
          <a:prstGeom prst="rect">
            <a:avLst/>
          </a:prstGeom>
          <a:noFill/>
        </p:spPr>
        <p:txBody>
          <a:bodyPr wrap="square" rtlCol="0">
            <a:spAutoFit/>
          </a:bodyPr>
          <a:lstStyle/>
          <a:p>
            <a:pPr>
              <a:lnSpc>
                <a:spcPct val="150000"/>
              </a:lnSpc>
            </a:pPr>
            <a:r>
              <a:rPr lang="zh-CN" altLang="en-US" sz="2800" b="1" dirty="0">
                <a:latin typeface="楷体" panose="02010609060101010101" pitchFamily="49" charset="-122"/>
                <a:ea typeface="楷体" panose="02010609060101010101" pitchFamily="49" charset="-122"/>
              </a:rPr>
              <a:t>把程序看作一个不能打开的黑盒子，在完全不考虑程序内部结构和内部特性的情况下检测每个功能是否正常使用</a:t>
            </a:r>
            <a:endParaRPr lang="en-US" altLang="zh-CN" sz="2800" b="1" dirty="0">
              <a:latin typeface="楷体" panose="02010609060101010101" pitchFamily="49" charset="-122"/>
              <a:ea typeface="楷体" panose="02010609060101010101" pitchFamily="49" charset="-122"/>
            </a:endParaRPr>
          </a:p>
          <a:p>
            <a:pPr algn="l" eaLnBrk="1" latinLnBrk="0" hangingPunct="1">
              <a:lnSpc>
                <a:spcPct val="150000"/>
              </a:lnSpc>
            </a:pPr>
            <a:endParaRPr lang="zh-CN" altLang="en-US" sz="2600" b="1" kern="0" dirty="0">
              <a:latin typeface="华文楷体" panose="02010600040101010101" pitchFamily="2" charset="-122"/>
              <a:ea typeface="楷体" panose="02010609060101010101" pitchFamily="49" charset="-122"/>
              <a:cs typeface="+mn-ea"/>
            </a:endParaRPr>
          </a:p>
        </p:txBody>
      </p:sp>
    </p:spTree>
    <p:extLst>
      <p:ext uri="{BB962C8B-B14F-4D97-AF65-F5344CB8AC3E}">
        <p14:creationId xmlns:p14="http://schemas.microsoft.com/office/powerpoint/2010/main" val="2445942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Effect transition="in" filter="blinds(horizontal)">
                                      <p:cBhvr>
                                        <p:cTn id="7" dur="500"/>
                                        <p:tgtEl>
                                          <p:spTgt spid="4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白盒测试</a:t>
            </a:r>
            <a:endParaRPr lang="zh-CN" altLang="en-US" dirty="0"/>
          </a:p>
        </p:txBody>
      </p:sp>
      <p:sp>
        <p:nvSpPr>
          <p:cNvPr id="3" name="内容占位符 2"/>
          <p:cNvSpPr>
            <a:spLocks noGrp="1"/>
          </p:cNvSpPr>
          <p:nvPr>
            <p:ph idx="1"/>
          </p:nvPr>
        </p:nvSpPr>
        <p:spPr/>
        <p:txBody>
          <a:bodyPr/>
          <a:lstStyle/>
          <a:p>
            <a:r>
              <a:rPr lang="zh-CN" altLang="en-US" dirty="0"/>
              <a:t>称结构测试、透明盒测试、逻辑驱动测试或基于代码的测试</a:t>
            </a:r>
            <a:endParaRPr lang="en-US" altLang="zh-CN" dirty="0"/>
          </a:p>
        </p:txBody>
      </p:sp>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3647728" y="2204864"/>
            <a:ext cx="8415767" cy="3767988"/>
          </a:xfrm>
          <a:prstGeom prst="rect">
            <a:avLst/>
          </a:prstGeom>
        </p:spPr>
      </p:pic>
    </p:spTree>
    <p:extLst>
      <p:ext uri="{BB962C8B-B14F-4D97-AF65-F5344CB8AC3E}">
        <p14:creationId xmlns:p14="http://schemas.microsoft.com/office/powerpoint/2010/main" val="1749352666"/>
      </p:ext>
    </p:extLst>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软件测试的概念</a:t>
            </a:r>
            <a:endParaRPr lang="zh-CN" altLang="en-US" dirty="0"/>
          </a:p>
        </p:txBody>
      </p:sp>
      <p:sp>
        <p:nvSpPr>
          <p:cNvPr id="3" name="内容占位符 2"/>
          <p:cNvSpPr>
            <a:spLocks noGrp="1"/>
          </p:cNvSpPr>
          <p:nvPr>
            <p:ph idx="1"/>
          </p:nvPr>
        </p:nvSpPr>
        <p:spPr>
          <a:xfrm>
            <a:off x="695400" y="1052736"/>
            <a:ext cx="10945216" cy="4267200"/>
          </a:xfrm>
        </p:spPr>
        <p:txBody>
          <a:bodyPr/>
          <a:lstStyle/>
          <a:p>
            <a:r>
              <a:rPr lang="zh-CN" altLang="en-US" dirty="0"/>
              <a:t>什么是软件测试</a:t>
            </a:r>
            <a:endParaRPr lang="en-US" altLang="zh-CN" dirty="0"/>
          </a:p>
          <a:p>
            <a:pPr lvl="1"/>
            <a:r>
              <a:rPr lang="en-US" altLang="zh-CN" dirty="0">
                <a:sym typeface="+mn-ea"/>
              </a:rPr>
              <a:t>The process of running or testing the system manually or automatically by using </a:t>
            </a:r>
            <a:r>
              <a:rPr lang="en-US" altLang="zh-CN" dirty="0" err="1">
                <a:sym typeface="+mn-ea"/>
              </a:rPr>
              <a:t>tools,in</a:t>
            </a:r>
            <a:r>
              <a:rPr lang="en-US" altLang="zh-CN" dirty="0">
                <a:sym typeface="+mn-ea"/>
              </a:rPr>
              <a:t> order to verify whether it satisfies the requirements or to make clear the difference between the actual outcome and the expected outcome.</a:t>
            </a:r>
            <a:r>
              <a:rPr lang="en-US" altLang="zh-CN" dirty="0"/>
              <a:t> </a:t>
            </a:r>
            <a:r>
              <a:rPr lang="zh-CN" altLang="en-US" dirty="0"/>
              <a:t>（</a:t>
            </a:r>
            <a:r>
              <a:rPr lang="en-US" altLang="zh-CN" dirty="0"/>
              <a:t>IEEE1983</a:t>
            </a:r>
            <a:r>
              <a:rPr lang="zh-CN" altLang="en-US" dirty="0"/>
              <a:t>）（</a:t>
            </a:r>
            <a:r>
              <a:rPr lang="en-US" altLang="zh-CN" dirty="0"/>
              <a:t>Institute of Electrical and Electronics Engineers</a:t>
            </a:r>
            <a:r>
              <a:rPr lang="zh-CN" altLang="en-US" dirty="0"/>
              <a:t>）</a:t>
            </a:r>
            <a:endParaRPr lang="en-US" altLang="zh-CN" dirty="0">
              <a:sym typeface="+mn-ea"/>
            </a:endParaRPr>
          </a:p>
          <a:p>
            <a:pPr lvl="1"/>
            <a:r>
              <a:rPr lang="zh-CN" altLang="en-US" dirty="0">
                <a:sym typeface="+mn-ea"/>
              </a:rPr>
              <a:t>使用</a:t>
            </a:r>
            <a:r>
              <a:rPr lang="zh-CN" altLang="en-US" dirty="0">
                <a:solidFill>
                  <a:srgbClr val="FF0000"/>
                </a:solidFill>
                <a:sym typeface="+mn-ea"/>
              </a:rPr>
              <a:t>人工</a:t>
            </a:r>
            <a:r>
              <a:rPr lang="zh-CN" altLang="en-US" dirty="0">
                <a:sym typeface="+mn-ea"/>
              </a:rPr>
              <a:t>或</a:t>
            </a:r>
            <a:r>
              <a:rPr lang="zh-CN" altLang="en-US" dirty="0">
                <a:solidFill>
                  <a:srgbClr val="FF0000"/>
                </a:solidFill>
                <a:sym typeface="+mn-ea"/>
              </a:rPr>
              <a:t>自动</a:t>
            </a:r>
            <a:r>
              <a:rPr lang="zh-CN" altLang="en-US" dirty="0">
                <a:sym typeface="+mn-ea"/>
              </a:rPr>
              <a:t>手段来运行或测试某个系统的过程，目的在于检验其是否满足</a:t>
            </a:r>
            <a:r>
              <a:rPr lang="zh-CN" altLang="en-US" dirty="0">
                <a:solidFill>
                  <a:srgbClr val="FF0000"/>
                </a:solidFill>
                <a:sym typeface="+mn-ea"/>
              </a:rPr>
              <a:t>规定的需要</a:t>
            </a:r>
            <a:r>
              <a:rPr lang="zh-CN" altLang="en-US" dirty="0">
                <a:sym typeface="+mn-ea"/>
              </a:rPr>
              <a:t>，或是弄清楚</a:t>
            </a:r>
            <a:r>
              <a:rPr lang="zh-CN" altLang="en-US" dirty="0">
                <a:solidFill>
                  <a:srgbClr val="FF0000"/>
                </a:solidFill>
                <a:sym typeface="+mn-ea"/>
              </a:rPr>
              <a:t>预期结果</a:t>
            </a:r>
            <a:r>
              <a:rPr lang="zh-CN" altLang="en-US" dirty="0">
                <a:sym typeface="+mn-ea"/>
              </a:rPr>
              <a:t>与</a:t>
            </a:r>
            <a:r>
              <a:rPr lang="zh-CN" altLang="en-US" dirty="0">
                <a:solidFill>
                  <a:srgbClr val="FF0000"/>
                </a:solidFill>
                <a:sym typeface="+mn-ea"/>
              </a:rPr>
              <a:t>实际结果</a:t>
            </a:r>
            <a:r>
              <a:rPr lang="zh-CN" altLang="en-US" dirty="0">
                <a:sym typeface="+mn-ea"/>
              </a:rPr>
              <a:t>之间的差别</a:t>
            </a:r>
            <a:endParaRPr lang="en-US" altLang="zh-CN" dirty="0">
              <a:sym typeface="+mn-ea"/>
            </a:endParaRPr>
          </a:p>
          <a:p>
            <a:pPr lvl="1"/>
            <a:endParaRPr lang="en-US" altLang="zh-CN" dirty="0"/>
          </a:p>
          <a:p>
            <a:pPr lvl="1"/>
            <a:endParaRPr lang="en-US" altLang="zh-CN" dirty="0"/>
          </a:p>
          <a:p>
            <a:endParaRPr lang="zh-CN" altLang="en-US" b="0" dirty="0"/>
          </a:p>
          <a:p>
            <a:endParaRPr lang="zh-CN" altLang="en-US" b="0" dirty="0"/>
          </a:p>
          <a:p>
            <a:pPr lvl="1"/>
            <a:endParaRPr lang="en-US" altLang="zh-CN" dirty="0"/>
          </a:p>
          <a:p>
            <a:pPr lvl="1"/>
            <a:endParaRPr lang="zh-CN" altLang="en-US" dirty="0"/>
          </a:p>
        </p:txBody>
      </p:sp>
    </p:spTree>
    <p:extLst>
      <p:ext uri="{BB962C8B-B14F-4D97-AF65-F5344CB8AC3E}">
        <p14:creationId xmlns:p14="http://schemas.microsoft.com/office/powerpoint/2010/main" val="198226902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静态、动态测试</a:t>
            </a:r>
          </a:p>
        </p:txBody>
      </p:sp>
      <p:sp>
        <p:nvSpPr>
          <p:cNvPr id="3" name="内容占位符 2"/>
          <p:cNvSpPr>
            <a:spLocks noGrp="1"/>
          </p:cNvSpPr>
          <p:nvPr>
            <p:ph idx="1"/>
          </p:nvPr>
        </p:nvSpPr>
        <p:spPr/>
        <p:txBody>
          <a:bodyPr/>
          <a:lstStyle/>
          <a:p>
            <a:r>
              <a:rPr lang="zh-CN" altLang="en-US" dirty="0"/>
              <a:t>静态测试</a:t>
            </a:r>
            <a:endParaRPr lang="en-US" altLang="zh-CN" dirty="0"/>
          </a:p>
          <a:p>
            <a:pPr lvl="1"/>
            <a:r>
              <a:rPr lang="zh-CN" altLang="en-US" dirty="0"/>
              <a:t>不运行代码进行的测试</a:t>
            </a:r>
            <a:endParaRPr lang="en-US" altLang="zh-CN" dirty="0"/>
          </a:p>
          <a:p>
            <a:r>
              <a:rPr lang="zh-CN" altLang="en-US" dirty="0"/>
              <a:t>动态测试</a:t>
            </a:r>
            <a:endParaRPr lang="en-US" altLang="zh-CN" dirty="0"/>
          </a:p>
          <a:p>
            <a:pPr lvl="1"/>
            <a:r>
              <a:rPr lang="zh-CN" altLang="en-US" dirty="0"/>
              <a:t>运行代码进行的测试</a:t>
            </a:r>
          </a:p>
        </p:txBody>
      </p:sp>
    </p:spTree>
    <p:extLst>
      <p:ext uri="{BB962C8B-B14F-4D97-AF65-F5344CB8AC3E}">
        <p14:creationId xmlns:p14="http://schemas.microsoft.com/office/powerpoint/2010/main" val="2683032915"/>
      </p:ext>
    </p:extLst>
  </p:cSld>
  <p:clrMapOvr>
    <a:masterClrMapping/>
  </p:clrMapOvr>
  <p:transition>
    <p:blinds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手工、自动化测试</a:t>
            </a:r>
          </a:p>
        </p:txBody>
      </p:sp>
      <p:sp>
        <p:nvSpPr>
          <p:cNvPr id="3" name="内容占位符 2"/>
          <p:cNvSpPr>
            <a:spLocks noGrp="1"/>
          </p:cNvSpPr>
          <p:nvPr>
            <p:ph idx="1"/>
          </p:nvPr>
        </p:nvSpPr>
        <p:spPr/>
        <p:txBody>
          <a:bodyPr/>
          <a:lstStyle/>
          <a:p>
            <a:r>
              <a:rPr lang="zh-CN" altLang="en-US" dirty="0"/>
              <a:t>手工测试</a:t>
            </a:r>
            <a:endParaRPr lang="en-US" altLang="zh-CN" dirty="0"/>
          </a:p>
          <a:p>
            <a:pPr lvl="1"/>
            <a:r>
              <a:rPr lang="zh-CN" altLang="en-US" dirty="0"/>
              <a:t>使用人工的方式进行测试</a:t>
            </a:r>
            <a:endParaRPr lang="en-US" altLang="zh-CN" dirty="0"/>
          </a:p>
          <a:p>
            <a:r>
              <a:rPr lang="zh-CN" altLang="en-US" dirty="0"/>
              <a:t>自动化测试</a:t>
            </a:r>
            <a:endParaRPr lang="en-US" altLang="zh-CN" dirty="0"/>
          </a:p>
          <a:p>
            <a:pPr lvl="1"/>
            <a:r>
              <a:rPr lang="zh-CN" altLang="en-US" dirty="0"/>
              <a:t>通过测试工具、测试脚本等手段，按照测试工程师的预订计划对软件产品进行自动的测试。（请看视频）</a:t>
            </a:r>
          </a:p>
        </p:txBody>
      </p:sp>
    </p:spTree>
    <p:extLst>
      <p:ext uri="{BB962C8B-B14F-4D97-AF65-F5344CB8AC3E}">
        <p14:creationId xmlns:p14="http://schemas.microsoft.com/office/powerpoint/2010/main" val="169262589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自动化测试</a:t>
            </a:r>
            <a:r>
              <a:rPr lang="en-US" altLang="zh-CN" dirty="0"/>
              <a:t>—</a:t>
            </a:r>
            <a:r>
              <a:rPr lang="zh-CN" altLang="en-US" dirty="0"/>
              <a:t>适用场合</a:t>
            </a:r>
          </a:p>
        </p:txBody>
      </p:sp>
      <p:sp>
        <p:nvSpPr>
          <p:cNvPr id="3" name="内容占位符 2"/>
          <p:cNvSpPr>
            <a:spLocks noGrp="1"/>
          </p:cNvSpPr>
          <p:nvPr>
            <p:ph idx="1"/>
          </p:nvPr>
        </p:nvSpPr>
        <p:spPr/>
        <p:txBody>
          <a:bodyPr/>
          <a:lstStyle/>
          <a:p>
            <a:pPr marL="469900" lvl="1" indent="-469900">
              <a:buFont typeface="Wingdings" pitchFamily="2" charset="2"/>
              <a:buChar char="Ø"/>
            </a:pPr>
            <a:r>
              <a:rPr lang="zh-CN" altLang="en-US" sz="2800" dirty="0">
                <a:cs typeface="+mn-cs"/>
              </a:rPr>
              <a:t>回归测试</a:t>
            </a:r>
            <a:endParaRPr lang="en-US" altLang="zh-CN" sz="2800" dirty="0">
              <a:cs typeface="+mn-cs"/>
            </a:endParaRPr>
          </a:p>
          <a:p>
            <a:pPr marL="469900" lvl="1" indent="-469900">
              <a:buFont typeface="Wingdings" pitchFamily="2" charset="2"/>
              <a:buChar char="Ø"/>
            </a:pPr>
            <a:r>
              <a:rPr lang="zh-CN" altLang="en-US" sz="2800" dirty="0">
                <a:cs typeface="+mn-cs"/>
              </a:rPr>
              <a:t>更多更频繁的测试</a:t>
            </a:r>
            <a:endParaRPr lang="en-US" altLang="zh-CN" sz="2800" dirty="0">
              <a:cs typeface="+mn-cs"/>
            </a:endParaRPr>
          </a:p>
          <a:p>
            <a:pPr marL="469900" lvl="1" indent="-469900">
              <a:buFont typeface="Wingdings" pitchFamily="2" charset="2"/>
              <a:buChar char="Ø"/>
            </a:pPr>
            <a:r>
              <a:rPr lang="zh-CN" altLang="en-US" sz="2800" dirty="0">
                <a:cs typeface="+mn-cs"/>
              </a:rPr>
              <a:t>跨平台的测试</a:t>
            </a:r>
            <a:endParaRPr lang="en-US" altLang="zh-CN" sz="2800" dirty="0">
              <a:cs typeface="+mn-cs"/>
            </a:endParaRPr>
          </a:p>
          <a:p>
            <a:pPr marL="469900" lvl="1" indent="-469900">
              <a:buFont typeface="Wingdings" pitchFamily="2" charset="2"/>
              <a:buChar char="Ø"/>
            </a:pPr>
            <a:r>
              <a:rPr lang="zh-CN" altLang="en-US" sz="2800" dirty="0">
                <a:cs typeface="+mn-cs"/>
              </a:rPr>
              <a:t>手工测试无法实现的工作</a:t>
            </a:r>
            <a:endParaRPr lang="en-US" altLang="zh-CN" sz="2800" dirty="0">
              <a:cs typeface="+mn-cs"/>
            </a:endParaRPr>
          </a:p>
          <a:p>
            <a:pPr marL="469900" lvl="1" indent="-469900">
              <a:buFont typeface="Wingdings" pitchFamily="2" charset="2"/>
              <a:buChar char="Ø"/>
            </a:pPr>
            <a:r>
              <a:rPr lang="zh-CN" altLang="en-US" sz="2800" dirty="0">
                <a:cs typeface="+mn-cs"/>
              </a:rPr>
              <a:t>测试过程和验证点比较稳定</a:t>
            </a:r>
            <a:endParaRPr lang="en-US" altLang="zh-CN" sz="2800" dirty="0">
              <a:cs typeface="+mn-cs"/>
            </a:endParaRPr>
          </a:p>
          <a:p>
            <a:endParaRPr lang="zh-CN" altLang="en-US" dirty="0"/>
          </a:p>
        </p:txBody>
      </p:sp>
    </p:spTree>
    <p:extLst>
      <p:ext uri="{BB962C8B-B14F-4D97-AF65-F5344CB8AC3E}">
        <p14:creationId xmlns:p14="http://schemas.microsoft.com/office/powerpoint/2010/main" val="2633890824"/>
      </p:ext>
    </p:extLst>
  </p:cSld>
  <p:clrMapOvr>
    <a:masterClrMapping/>
  </p:clrMapOvr>
  <p:transition>
    <p:blinds dir="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自动化测试</a:t>
            </a:r>
            <a:r>
              <a:rPr lang="en-US" altLang="zh-CN" dirty="0"/>
              <a:t>—</a:t>
            </a:r>
            <a:r>
              <a:rPr lang="zh-CN" altLang="en-US" dirty="0"/>
              <a:t>不适用场合</a:t>
            </a:r>
          </a:p>
        </p:txBody>
      </p:sp>
      <p:sp>
        <p:nvSpPr>
          <p:cNvPr id="3" name="内容占位符 2"/>
          <p:cNvSpPr>
            <a:spLocks noGrp="1"/>
          </p:cNvSpPr>
          <p:nvPr>
            <p:ph idx="1"/>
          </p:nvPr>
        </p:nvSpPr>
        <p:spPr/>
        <p:txBody>
          <a:bodyPr/>
          <a:lstStyle/>
          <a:p>
            <a:pPr marL="469900" lvl="1" indent="-469900">
              <a:buFont typeface="Wingdings" pitchFamily="2" charset="2"/>
              <a:buChar char="Ø"/>
            </a:pPr>
            <a:r>
              <a:rPr lang="zh-CN" altLang="en-US" sz="2800" dirty="0">
                <a:cs typeface="+mn-cs"/>
              </a:rPr>
              <a:t>随机性测试</a:t>
            </a:r>
            <a:endParaRPr lang="en-US" altLang="zh-CN" sz="2800" dirty="0">
              <a:cs typeface="+mn-cs"/>
            </a:endParaRPr>
          </a:p>
          <a:p>
            <a:pPr marL="469900" lvl="1" indent="-469900">
              <a:buFont typeface="Wingdings" pitchFamily="2" charset="2"/>
              <a:buChar char="Ø"/>
            </a:pPr>
            <a:r>
              <a:rPr lang="zh-CN" altLang="en-US" sz="2800" dirty="0">
                <a:cs typeface="+mn-cs"/>
              </a:rPr>
              <a:t>时间短</a:t>
            </a:r>
            <a:r>
              <a:rPr lang="en-US" altLang="zh-CN" sz="2800" dirty="0">
                <a:cs typeface="+mn-cs"/>
              </a:rPr>
              <a:t>/</a:t>
            </a:r>
            <a:r>
              <a:rPr lang="zh-CN" altLang="en-US" sz="2800" dirty="0">
                <a:cs typeface="+mn-cs"/>
              </a:rPr>
              <a:t>一次性的项目</a:t>
            </a:r>
            <a:endParaRPr lang="en-US" altLang="zh-CN" sz="2800" dirty="0">
              <a:cs typeface="+mn-cs"/>
            </a:endParaRPr>
          </a:p>
          <a:p>
            <a:pPr marL="469900" lvl="1" indent="-469900">
              <a:buFont typeface="Wingdings" pitchFamily="2" charset="2"/>
              <a:buChar char="Ø"/>
            </a:pPr>
            <a:r>
              <a:rPr lang="zh-CN" altLang="en-US" sz="2800" dirty="0">
                <a:cs typeface="+mn-cs"/>
              </a:rPr>
              <a:t>需求变化多的项目，软件版本不稳定</a:t>
            </a:r>
            <a:endParaRPr lang="en-US" altLang="zh-CN" sz="2800" dirty="0">
              <a:cs typeface="+mn-cs"/>
            </a:endParaRPr>
          </a:p>
          <a:p>
            <a:pPr marL="469900" lvl="1" indent="-469900">
              <a:buFont typeface="Wingdings" pitchFamily="2" charset="2"/>
              <a:buChar char="Ø"/>
            </a:pPr>
            <a:r>
              <a:rPr lang="zh-CN" altLang="en-US" sz="2800" dirty="0">
                <a:cs typeface="+mn-cs"/>
              </a:rPr>
              <a:t>涉及与物理设备交互的测试</a:t>
            </a:r>
            <a:endParaRPr lang="en-US" altLang="zh-CN" sz="2800" dirty="0">
              <a:cs typeface="+mn-cs"/>
            </a:endParaRPr>
          </a:p>
          <a:p>
            <a:endParaRPr lang="zh-CN" altLang="en-US" dirty="0"/>
          </a:p>
        </p:txBody>
      </p:sp>
    </p:spTree>
    <p:extLst>
      <p:ext uri="{BB962C8B-B14F-4D97-AF65-F5344CB8AC3E}">
        <p14:creationId xmlns:p14="http://schemas.microsoft.com/office/powerpoint/2010/main" val="1990493002"/>
      </p:ext>
    </p:extLst>
  </p:cSld>
  <p:clrMapOvr>
    <a:masterClrMapping/>
  </p:clrMapOvr>
  <p:transition>
    <p:blinds dir="ver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dirty="0"/>
              <a:t>第</a:t>
            </a:r>
            <a:r>
              <a:rPr lang="en-US" altLang="zh-CN" dirty="0"/>
              <a:t>1</a:t>
            </a:r>
            <a:r>
              <a:rPr lang="zh-CN" dirty="0"/>
              <a:t>章  软件测试核心概念</a:t>
            </a:r>
          </a:p>
        </p:txBody>
      </p:sp>
      <p:sp>
        <p:nvSpPr>
          <p:cNvPr id="5124" name="Rectangle 3"/>
          <p:cNvSpPr>
            <a:spLocks noGrp="1" noChangeArrowheads="1"/>
          </p:cNvSpPr>
          <p:nvPr>
            <p:ph idx="1"/>
          </p:nvPr>
        </p:nvSpPr>
        <p:spPr/>
        <p:txBody>
          <a:bodyPr/>
          <a:lstStyle/>
          <a:p>
            <a:r>
              <a:rPr lang="zh-CN" altLang="en-US" dirty="0"/>
              <a:t>什么是软件测试</a:t>
            </a:r>
          </a:p>
          <a:p>
            <a:r>
              <a:rPr lang="zh-CN" altLang="en-US" dirty="0"/>
              <a:t>为什么进行软件测试</a:t>
            </a:r>
          </a:p>
          <a:p>
            <a:r>
              <a:rPr lang="zh-CN" altLang="en-US" dirty="0"/>
              <a:t>怎样进行软件测试</a:t>
            </a:r>
            <a:endParaRPr lang="en-US" altLang="zh-CN" dirty="0"/>
          </a:p>
          <a:p>
            <a:pPr lvl="1"/>
            <a:r>
              <a:rPr lang="zh-CN" altLang="en-US" dirty="0"/>
              <a:t>什么是软件缺陷</a:t>
            </a:r>
            <a:endParaRPr lang="en-US" altLang="zh-CN" dirty="0"/>
          </a:p>
          <a:p>
            <a:pPr lvl="1"/>
            <a:r>
              <a:rPr lang="zh-CN" altLang="en-US" dirty="0"/>
              <a:t>什么是测试用例</a:t>
            </a:r>
            <a:endParaRPr lang="en-US" altLang="zh-CN" dirty="0"/>
          </a:p>
          <a:p>
            <a:pPr lvl="1"/>
            <a:r>
              <a:rPr lang="zh-CN" altLang="en-US" dirty="0"/>
              <a:t>谁来做测试</a:t>
            </a:r>
            <a:endParaRPr lang="en-US" altLang="zh-CN" dirty="0"/>
          </a:p>
          <a:p>
            <a:pPr lvl="1"/>
            <a:r>
              <a:rPr lang="zh-CN" altLang="en-US" dirty="0">
                <a:solidFill>
                  <a:srgbClr val="FF0000"/>
                </a:solidFill>
              </a:rPr>
              <a:t>软件测试职业前景</a:t>
            </a:r>
          </a:p>
          <a:p>
            <a:pPr lvl="1"/>
            <a:endParaRPr lang="zh-CN" altLang="en-US" dirty="0">
              <a:solidFill>
                <a:srgbClr val="FF0000"/>
              </a:solidFill>
            </a:endParaRPr>
          </a:p>
        </p:txBody>
      </p:sp>
    </p:spTree>
    <p:extLst>
      <p:ext uri="{BB962C8B-B14F-4D97-AF65-F5344CB8AC3E}">
        <p14:creationId xmlns:p14="http://schemas.microsoft.com/office/powerpoint/2010/main" val="3660491863"/>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学习软件测试基础课程的意义</a:t>
            </a:r>
          </a:p>
        </p:txBody>
      </p:sp>
      <p:sp>
        <p:nvSpPr>
          <p:cNvPr id="3" name="内容占位符 2"/>
          <p:cNvSpPr>
            <a:spLocks noGrp="1"/>
          </p:cNvSpPr>
          <p:nvPr>
            <p:ph idx="1"/>
          </p:nvPr>
        </p:nvSpPr>
        <p:spPr/>
        <p:txBody>
          <a:bodyPr/>
          <a:lstStyle/>
          <a:p>
            <a:r>
              <a:rPr lang="zh-CN" altLang="en-US" dirty="0"/>
              <a:t>帮助开发工程师分析需求，提高代码质量</a:t>
            </a:r>
            <a:endParaRPr lang="en-US" altLang="zh-CN" dirty="0"/>
          </a:p>
          <a:p>
            <a:r>
              <a:rPr lang="zh-CN" altLang="en-US" dirty="0"/>
              <a:t>帮助产品分析师养成站在用户角度思考问题的习惯</a:t>
            </a:r>
            <a:endParaRPr lang="en-US" altLang="zh-CN" dirty="0"/>
          </a:p>
          <a:p>
            <a:r>
              <a:rPr lang="zh-CN" altLang="en-US" dirty="0"/>
              <a:t>帮助软件测试工程师扎实基本功</a:t>
            </a:r>
          </a:p>
        </p:txBody>
      </p:sp>
    </p:spTree>
    <p:extLst>
      <p:ext uri="{BB962C8B-B14F-4D97-AF65-F5344CB8AC3E}">
        <p14:creationId xmlns:p14="http://schemas.microsoft.com/office/powerpoint/2010/main" val="3923760580"/>
      </p:ext>
    </p:extLst>
  </p:cSld>
  <p:clrMapOvr>
    <a:masterClrMapping/>
  </p:clrMapOvr>
  <p:transition>
    <p:blinds dir="ver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软件测试职业意义</a:t>
            </a:r>
          </a:p>
        </p:txBody>
      </p:sp>
      <p:sp>
        <p:nvSpPr>
          <p:cNvPr id="3" name="内容占位符 2"/>
          <p:cNvSpPr>
            <a:spLocks noGrp="1"/>
          </p:cNvSpPr>
          <p:nvPr>
            <p:ph idx="1"/>
          </p:nvPr>
        </p:nvSpPr>
        <p:spPr/>
        <p:txBody>
          <a:bodyPr/>
          <a:lstStyle/>
          <a:p>
            <a:r>
              <a:rPr lang="zh-CN" altLang="en-US" dirty="0"/>
              <a:t>初级软件测试工程师</a:t>
            </a:r>
            <a:endParaRPr lang="en-US" altLang="zh-CN" dirty="0"/>
          </a:p>
          <a:p>
            <a:r>
              <a:rPr lang="zh-CN" altLang="en-US" dirty="0"/>
              <a:t>测试开发工程师</a:t>
            </a:r>
            <a:endParaRPr lang="en-US" altLang="zh-CN" dirty="0"/>
          </a:p>
          <a:p>
            <a:r>
              <a:rPr lang="zh-CN" altLang="en-US" dirty="0"/>
              <a:t>测试团队管理（测试总监）</a:t>
            </a:r>
            <a:endParaRPr lang="en-US" altLang="zh-CN" dirty="0"/>
          </a:p>
          <a:p>
            <a:r>
              <a:rPr lang="zh-CN" altLang="en-US" dirty="0"/>
              <a:t>产品经理</a:t>
            </a:r>
            <a:endParaRPr lang="en-US" altLang="zh-CN" dirty="0"/>
          </a:p>
          <a:p>
            <a:r>
              <a:rPr lang="zh-CN" altLang="en-US"/>
              <a:t>项目经理</a:t>
            </a:r>
            <a:endParaRPr lang="zh-CN" altLang="en-US" dirty="0"/>
          </a:p>
        </p:txBody>
      </p:sp>
    </p:spTree>
    <p:extLst>
      <p:ext uri="{BB962C8B-B14F-4D97-AF65-F5344CB8AC3E}">
        <p14:creationId xmlns:p14="http://schemas.microsoft.com/office/powerpoint/2010/main" val="1231145376"/>
      </p:ext>
    </p:extLst>
  </p:cSld>
  <p:clrMapOvr>
    <a:masterClrMapping/>
  </p:clrMapOvr>
  <p:transition>
    <p:blinds dir="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zh-CN" altLang="en-US" dirty="0"/>
              <a:t>软件测试人员具备的素质</a:t>
            </a:r>
            <a:endParaRPr lang="en-US" altLang="zh-CN" dirty="0"/>
          </a:p>
        </p:txBody>
      </p:sp>
      <p:sp>
        <p:nvSpPr>
          <p:cNvPr id="27652" name="Rectangle 3"/>
          <p:cNvSpPr>
            <a:spLocks noGrp="1" noChangeArrowheads="1"/>
          </p:cNvSpPr>
          <p:nvPr>
            <p:ph idx="1"/>
          </p:nvPr>
        </p:nvSpPr>
        <p:spPr>
          <a:xfrm>
            <a:off x="551384" y="1196752"/>
            <a:ext cx="10668000" cy="4267200"/>
          </a:xfrm>
        </p:spPr>
        <p:txBody>
          <a:bodyPr/>
          <a:lstStyle/>
          <a:p>
            <a:r>
              <a:rPr lang="zh-CN" altLang="en-US" dirty="0"/>
              <a:t>对软件测试工作有正确的认识</a:t>
            </a:r>
            <a:endParaRPr lang="en-US" altLang="zh-CN" dirty="0"/>
          </a:p>
          <a:p>
            <a:r>
              <a:rPr lang="zh-CN" altLang="en-US" dirty="0"/>
              <a:t>具有很强的沟通能力、外交能力</a:t>
            </a:r>
            <a:endParaRPr lang="en-US" altLang="zh-CN" dirty="0"/>
          </a:p>
          <a:p>
            <a:r>
              <a:rPr lang="zh-CN" altLang="en-US" dirty="0"/>
              <a:t>掌握比较全面的技术</a:t>
            </a:r>
            <a:endParaRPr lang="en-US" altLang="zh-CN" dirty="0"/>
          </a:p>
          <a:p>
            <a:r>
              <a:rPr lang="zh-CN" altLang="en-US" dirty="0"/>
              <a:t>测试中要做到“五心”（专心、细心、耐心、责任心和自信心）</a:t>
            </a:r>
            <a:endParaRPr lang="en-US" altLang="zh-CN" dirty="0"/>
          </a:p>
          <a:p>
            <a:r>
              <a:rPr lang="zh-CN" altLang="en-US" dirty="0"/>
              <a:t>要有很强的记忆力，</a:t>
            </a:r>
            <a:r>
              <a:rPr lang="zh-CN" altLang="en-US" dirty="0">
                <a:solidFill>
                  <a:srgbClr val="FF0000"/>
                </a:solidFill>
              </a:rPr>
              <a:t>怀疑精神</a:t>
            </a:r>
            <a:r>
              <a:rPr lang="zh-CN" altLang="en-US" dirty="0"/>
              <a:t>和洞察力</a:t>
            </a:r>
            <a:endParaRPr lang="en-US" altLang="zh-CN" dirty="0"/>
          </a:p>
          <a:p>
            <a:r>
              <a:rPr lang="zh-CN" altLang="en-US" dirty="0"/>
              <a:t>具有探索、创新和挑战精神，努力追求完美</a:t>
            </a:r>
            <a:endParaRPr lang="en-US" altLang="zh-CN" dirty="0"/>
          </a:p>
        </p:txBody>
      </p:sp>
    </p:spTree>
    <p:extLst>
      <p:ext uri="{BB962C8B-B14F-4D97-AF65-F5344CB8AC3E}">
        <p14:creationId xmlns:p14="http://schemas.microsoft.com/office/powerpoint/2010/main" val="28130153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anim calcmode="lin" valueType="num">
                                      <p:cBhvr additive="base">
                                        <p:cTn id="7" dur="500" fill="hold"/>
                                        <p:tgtEl>
                                          <p:spTgt spid="276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652">
                                            <p:txEl>
                                              <p:pRg st="1" end="1"/>
                                            </p:txEl>
                                          </p:spTgt>
                                        </p:tgtEl>
                                        <p:attrNameLst>
                                          <p:attrName>style.visibility</p:attrName>
                                        </p:attrNameLst>
                                      </p:cBhvr>
                                      <p:to>
                                        <p:strVal val="visible"/>
                                      </p:to>
                                    </p:set>
                                    <p:anim calcmode="lin" valueType="num">
                                      <p:cBhvr additive="base">
                                        <p:cTn id="13" dur="500" fill="hold"/>
                                        <p:tgtEl>
                                          <p:spTgt spid="2765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652">
                                            <p:txEl>
                                              <p:pRg st="2" end="2"/>
                                            </p:txEl>
                                          </p:spTgt>
                                        </p:tgtEl>
                                        <p:attrNameLst>
                                          <p:attrName>style.visibility</p:attrName>
                                        </p:attrNameLst>
                                      </p:cBhvr>
                                      <p:to>
                                        <p:strVal val="visible"/>
                                      </p:to>
                                    </p:set>
                                    <p:anim calcmode="lin" valueType="num">
                                      <p:cBhvr additive="base">
                                        <p:cTn id="19" dur="500" fill="hold"/>
                                        <p:tgtEl>
                                          <p:spTgt spid="2765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652">
                                            <p:txEl>
                                              <p:pRg st="3" end="3"/>
                                            </p:txEl>
                                          </p:spTgt>
                                        </p:tgtEl>
                                        <p:attrNameLst>
                                          <p:attrName>style.visibility</p:attrName>
                                        </p:attrNameLst>
                                      </p:cBhvr>
                                      <p:to>
                                        <p:strVal val="visible"/>
                                      </p:to>
                                    </p:set>
                                    <p:anim calcmode="lin" valueType="num">
                                      <p:cBhvr additive="base">
                                        <p:cTn id="25" dur="500" fill="hold"/>
                                        <p:tgtEl>
                                          <p:spTgt spid="2765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7652">
                                            <p:txEl>
                                              <p:pRg st="4" end="4"/>
                                            </p:txEl>
                                          </p:spTgt>
                                        </p:tgtEl>
                                        <p:attrNameLst>
                                          <p:attrName>style.visibility</p:attrName>
                                        </p:attrNameLst>
                                      </p:cBhvr>
                                      <p:to>
                                        <p:strVal val="visible"/>
                                      </p:to>
                                    </p:set>
                                    <p:anim calcmode="lin" valueType="num">
                                      <p:cBhvr additive="base">
                                        <p:cTn id="31" dur="500" fill="hold"/>
                                        <p:tgtEl>
                                          <p:spTgt spid="2765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7652">
                                            <p:txEl>
                                              <p:pRg st="5" end="5"/>
                                            </p:txEl>
                                          </p:spTgt>
                                        </p:tgtEl>
                                        <p:attrNameLst>
                                          <p:attrName>style.visibility</p:attrName>
                                        </p:attrNameLst>
                                      </p:cBhvr>
                                      <p:to>
                                        <p:strVal val="visible"/>
                                      </p:to>
                                    </p:set>
                                    <p:anim calcmode="lin" valueType="num">
                                      <p:cBhvr additive="base">
                                        <p:cTn id="37" dur="500" fill="hold"/>
                                        <p:tgtEl>
                                          <p:spTgt spid="2765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65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内容总结</a:t>
            </a:r>
          </a:p>
        </p:txBody>
      </p:sp>
      <p:sp>
        <p:nvSpPr>
          <p:cNvPr id="3" name="内容占位符 2"/>
          <p:cNvSpPr>
            <a:spLocks noGrp="1"/>
          </p:cNvSpPr>
          <p:nvPr>
            <p:ph idx="1"/>
          </p:nvPr>
        </p:nvSpPr>
        <p:spPr/>
        <p:txBody>
          <a:bodyPr/>
          <a:lstStyle/>
          <a:p>
            <a:r>
              <a:rPr lang="zh-CN" altLang="en-US" dirty="0"/>
              <a:t>什么是软件测试</a:t>
            </a:r>
            <a:endParaRPr lang="en-US" altLang="zh-CN" dirty="0"/>
          </a:p>
          <a:p>
            <a:pPr lvl="1"/>
            <a:r>
              <a:rPr lang="zh-CN" altLang="en-US" dirty="0"/>
              <a:t>什么是软件</a:t>
            </a:r>
            <a:endParaRPr lang="en-US" altLang="zh-CN" dirty="0"/>
          </a:p>
          <a:p>
            <a:pPr lvl="1"/>
            <a:r>
              <a:rPr lang="zh-CN" altLang="en-US" dirty="0"/>
              <a:t>什么是软件测试</a:t>
            </a:r>
            <a:endParaRPr lang="en-US" altLang="zh-CN" dirty="0"/>
          </a:p>
          <a:p>
            <a:pPr lvl="1"/>
            <a:r>
              <a:rPr lang="zh-CN" altLang="en-US" dirty="0"/>
              <a:t>从概念上得到的软件测试的目的</a:t>
            </a:r>
            <a:endParaRPr lang="en-US" altLang="zh-CN" dirty="0"/>
          </a:p>
          <a:p>
            <a:r>
              <a:rPr lang="zh-CN" altLang="en-US" dirty="0"/>
              <a:t>为什么进行软件测试</a:t>
            </a:r>
            <a:endParaRPr lang="en-US" altLang="zh-CN" dirty="0"/>
          </a:p>
          <a:p>
            <a:r>
              <a:rPr lang="zh-CN" altLang="en-US" dirty="0"/>
              <a:t>软件测试发展历程和现状</a:t>
            </a:r>
            <a:endParaRPr lang="en-US" altLang="zh-CN" dirty="0"/>
          </a:p>
        </p:txBody>
      </p:sp>
    </p:spTree>
    <p:extLst>
      <p:ext uri="{BB962C8B-B14F-4D97-AF65-F5344CB8AC3E}">
        <p14:creationId xmlns:p14="http://schemas.microsoft.com/office/powerpoint/2010/main" val="163642666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内容总结</a:t>
            </a:r>
          </a:p>
        </p:txBody>
      </p:sp>
      <p:sp>
        <p:nvSpPr>
          <p:cNvPr id="3" name="内容占位符 2"/>
          <p:cNvSpPr>
            <a:spLocks noGrp="1"/>
          </p:cNvSpPr>
          <p:nvPr>
            <p:ph idx="1"/>
          </p:nvPr>
        </p:nvSpPr>
        <p:spPr/>
        <p:txBody>
          <a:bodyPr/>
          <a:lstStyle/>
          <a:p>
            <a:r>
              <a:rPr lang="zh-CN" altLang="en-US" dirty="0"/>
              <a:t>怎样进行软件测试</a:t>
            </a:r>
            <a:endParaRPr lang="en-US" altLang="zh-CN" dirty="0"/>
          </a:p>
          <a:p>
            <a:pPr lvl="1"/>
            <a:r>
              <a:rPr lang="zh-CN" altLang="en-US" dirty="0"/>
              <a:t>软件测试的分类：黑盒、白盒、静态、动态、用例、缺陷</a:t>
            </a:r>
            <a:endParaRPr lang="en-US" altLang="zh-CN" dirty="0"/>
          </a:p>
          <a:p>
            <a:pPr lvl="1"/>
            <a:r>
              <a:rPr lang="zh-CN" altLang="en-US" dirty="0"/>
              <a:t>软件测试职业前景</a:t>
            </a:r>
            <a:endParaRPr lang="en-US" altLang="zh-CN" dirty="0"/>
          </a:p>
          <a:p>
            <a:pPr lvl="1"/>
            <a:endParaRPr lang="zh-CN" altLang="en-US" dirty="0"/>
          </a:p>
          <a:p>
            <a:endParaRPr lang="zh-CN" altLang="en-US" dirty="0"/>
          </a:p>
        </p:txBody>
      </p:sp>
    </p:spTree>
    <p:extLst>
      <p:ext uri="{BB962C8B-B14F-4D97-AF65-F5344CB8AC3E}">
        <p14:creationId xmlns:p14="http://schemas.microsoft.com/office/powerpoint/2010/main" val="3387906847"/>
      </p:ext>
    </p:extLst>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软件测试的概念</a:t>
            </a:r>
            <a:endParaRPr lang="zh-CN" altLang="en-US" dirty="0"/>
          </a:p>
        </p:txBody>
      </p:sp>
      <p:sp>
        <p:nvSpPr>
          <p:cNvPr id="3" name="内容占位符 2"/>
          <p:cNvSpPr>
            <a:spLocks noGrp="1"/>
          </p:cNvSpPr>
          <p:nvPr>
            <p:ph idx="1"/>
          </p:nvPr>
        </p:nvSpPr>
        <p:spPr>
          <a:xfrm>
            <a:off x="695400" y="1052736"/>
            <a:ext cx="10668000" cy="4267200"/>
          </a:xfrm>
        </p:spPr>
        <p:txBody>
          <a:bodyPr/>
          <a:lstStyle/>
          <a:p>
            <a:r>
              <a:rPr lang="zh-CN" altLang="en-US" dirty="0"/>
              <a:t>什么是软件需求说明书</a:t>
            </a:r>
            <a:endParaRPr lang="en-US" altLang="zh-CN" dirty="0"/>
          </a:p>
          <a:p>
            <a:pPr lvl="1"/>
            <a:r>
              <a:rPr lang="en-US" altLang="zh-CN" dirty="0"/>
              <a:t>SRS(Software Requirements Specification), </a:t>
            </a:r>
            <a:r>
              <a:rPr lang="zh-CN" altLang="en-US" dirty="0"/>
              <a:t>软件需求说明书的编制是为了使用户和软件开发者双方对该软件的初始规定有一个</a:t>
            </a:r>
            <a:r>
              <a:rPr lang="zh-CN" altLang="en-US" dirty="0">
                <a:solidFill>
                  <a:srgbClr val="FF0000"/>
                </a:solidFill>
              </a:rPr>
              <a:t>共同的理解</a:t>
            </a:r>
            <a:r>
              <a:rPr lang="zh-CN" altLang="en-US" dirty="0"/>
              <a:t>， 使之成为整个开发工作的基础。包含</a:t>
            </a:r>
            <a:r>
              <a:rPr lang="zh-CN" altLang="en-US" dirty="0">
                <a:solidFill>
                  <a:srgbClr val="FF0000"/>
                </a:solidFill>
              </a:rPr>
              <a:t>硬件</a:t>
            </a:r>
            <a:r>
              <a:rPr lang="zh-CN" altLang="en-US" dirty="0"/>
              <a:t>、</a:t>
            </a:r>
            <a:r>
              <a:rPr lang="zh-CN" altLang="en-US" dirty="0">
                <a:solidFill>
                  <a:srgbClr val="FF0000"/>
                </a:solidFill>
              </a:rPr>
              <a:t>功能</a:t>
            </a:r>
            <a:r>
              <a:rPr lang="zh-CN" altLang="en-US" dirty="0"/>
              <a:t>、</a:t>
            </a:r>
            <a:r>
              <a:rPr lang="zh-CN" altLang="en-US" dirty="0">
                <a:solidFill>
                  <a:srgbClr val="FF0000"/>
                </a:solidFill>
              </a:rPr>
              <a:t>性能</a:t>
            </a:r>
            <a:r>
              <a:rPr lang="zh-CN" altLang="en-US" dirty="0"/>
              <a:t>、</a:t>
            </a:r>
            <a:r>
              <a:rPr lang="zh-CN" altLang="en-US" dirty="0">
                <a:solidFill>
                  <a:srgbClr val="FF0000"/>
                </a:solidFill>
              </a:rPr>
              <a:t>输入输出</a:t>
            </a:r>
            <a:r>
              <a:rPr lang="zh-CN" altLang="en-US" dirty="0"/>
              <a:t>、</a:t>
            </a:r>
            <a:r>
              <a:rPr lang="zh-CN" altLang="en-US" dirty="0">
                <a:solidFill>
                  <a:srgbClr val="FF0000"/>
                </a:solidFill>
              </a:rPr>
              <a:t>接口需求</a:t>
            </a:r>
            <a:r>
              <a:rPr lang="zh-CN" altLang="en-US" dirty="0"/>
              <a:t>、</a:t>
            </a:r>
            <a:r>
              <a:rPr lang="zh-CN" altLang="en-US" dirty="0">
                <a:solidFill>
                  <a:srgbClr val="FF0000"/>
                </a:solidFill>
              </a:rPr>
              <a:t>警示信息</a:t>
            </a:r>
            <a:r>
              <a:rPr lang="zh-CN" altLang="en-US" dirty="0"/>
              <a:t>、</a:t>
            </a:r>
            <a:r>
              <a:rPr lang="zh-CN" altLang="en-US" dirty="0">
                <a:solidFill>
                  <a:srgbClr val="FF0000"/>
                </a:solidFill>
              </a:rPr>
              <a:t>保密安全</a:t>
            </a:r>
            <a:r>
              <a:rPr lang="zh-CN" altLang="en-US" dirty="0"/>
              <a:t>、</a:t>
            </a:r>
            <a:r>
              <a:rPr lang="zh-CN" altLang="en-US" dirty="0">
                <a:solidFill>
                  <a:srgbClr val="FF0000"/>
                </a:solidFill>
              </a:rPr>
              <a:t>数据与数据库</a:t>
            </a:r>
            <a:r>
              <a:rPr lang="zh-CN" altLang="en-US" dirty="0"/>
              <a:t>、</a:t>
            </a:r>
            <a:r>
              <a:rPr lang="zh-CN" altLang="en-US" dirty="0">
                <a:solidFill>
                  <a:srgbClr val="FF0000"/>
                </a:solidFill>
              </a:rPr>
              <a:t>文档和法规</a:t>
            </a:r>
            <a:r>
              <a:rPr lang="zh-CN" altLang="en-US" dirty="0"/>
              <a:t>的要求等等</a:t>
            </a:r>
          </a:p>
        </p:txBody>
      </p:sp>
      <p:sp>
        <p:nvSpPr>
          <p:cNvPr id="4" name="AutoShape 2" descr="https://timgsa.baidu.com/timg?image&amp;quality=80&amp;size=b9999_10000&amp;sec=1505045123359&amp;di=c17fad518a2a80d26fbe6f2be6c5660a&amp;imgtype=0&amp;src=http%3A%2F%2Ff.hiphotos.baidu.com%2Fbaike%2Fw%253D268%253Bg%253D0%2Fsign%3Ddc3fc5f974094b36db921ceb9bf71be4%2F0b55b319ebc4b745ae3b8c30cdfc1e178a82156c.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https://timgsa.baidu.com/timg?image&amp;quality=80&amp;size=b9999_10000&amp;sec=1505045123359&amp;di=c17fad518a2a80d26fbe6f2be6c5660a&amp;imgtype=0&amp;src=http%3A%2F%2Ff.hiphotos.baidu.com%2Fbaike%2Fw%253D268%253Bg%253D0%2Fsign%3Ddc3fc5f974094b36db921ceb9bf71be4%2F0b55b319ebc4b745ae3b8c30cdfc1e178a82156c.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timgsa.baidu.com/timg?image&amp;quality=80&amp;size=b9999_10000&amp;sec=1505045123359&amp;di=c17fad518a2a80d26fbe6f2be6c5660a&amp;imgtype=0&amp;src=http%3A%2F%2Ff.hiphotos.baidu.com%2Fbaike%2Fw%253D268%253Bg%253D0%2Fsign%3Ddc3fc5f974094b36db921ceb9bf71be4%2F0b55b319ebc4b745ae3b8c30cdfc1e178a82156c.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7928" y="4293096"/>
            <a:ext cx="2552700" cy="1819275"/>
          </a:xfrm>
          <a:prstGeom prst="rect">
            <a:avLst/>
          </a:prstGeom>
        </p:spPr>
      </p:pic>
      <p:pic>
        <p:nvPicPr>
          <p:cNvPr id="8" name="图片 7"/>
          <p:cNvPicPr>
            <a:picLocks noChangeAspect="1"/>
          </p:cNvPicPr>
          <p:nvPr/>
        </p:nvPicPr>
        <p:blipFill>
          <a:blip r:embed="rId4"/>
          <a:stretch>
            <a:fillRect/>
          </a:stretch>
        </p:blipFill>
        <p:spPr>
          <a:xfrm>
            <a:off x="8904312" y="4221088"/>
            <a:ext cx="1656184" cy="2047294"/>
          </a:xfrm>
          <a:prstGeom prst="rect">
            <a:avLst/>
          </a:prstGeom>
        </p:spPr>
      </p:pic>
    </p:spTree>
    <p:extLst>
      <p:ext uri="{BB962C8B-B14F-4D97-AF65-F5344CB8AC3E}">
        <p14:creationId xmlns:p14="http://schemas.microsoft.com/office/powerpoint/2010/main" val="232781382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1855672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zh-CN" dirty="0"/>
              <a:t>软件测试的概念</a:t>
            </a:r>
          </a:p>
        </p:txBody>
      </p:sp>
      <p:sp>
        <p:nvSpPr>
          <p:cNvPr id="26628" name="Rectangle 3"/>
          <p:cNvSpPr>
            <a:spLocks noGrp="1" noChangeArrowheads="1"/>
          </p:cNvSpPr>
          <p:nvPr>
            <p:ph idx="1"/>
          </p:nvPr>
        </p:nvSpPr>
        <p:spPr>
          <a:xfrm>
            <a:off x="551384" y="980728"/>
            <a:ext cx="10668000" cy="4267200"/>
          </a:xfrm>
        </p:spPr>
        <p:txBody>
          <a:bodyPr/>
          <a:lstStyle/>
          <a:p>
            <a:r>
              <a:rPr lang="zh-CN" altLang="en-US" dirty="0"/>
              <a:t>软件测试技术要求不高，至少比编程容易多了</a:t>
            </a:r>
            <a:endParaRPr lang="en-US" altLang="zh-CN" dirty="0"/>
          </a:p>
          <a:p>
            <a:r>
              <a:rPr lang="zh-CN" altLang="en-US" dirty="0"/>
              <a:t>若发布的软件有质量问题，那是软件测试人员的错</a:t>
            </a:r>
            <a:endParaRPr lang="en-US" altLang="zh-CN" dirty="0"/>
          </a:p>
          <a:p>
            <a:r>
              <a:rPr lang="zh-CN" altLang="en-US" dirty="0"/>
              <a:t>软件测试是测试人员的事，与开发人员无关</a:t>
            </a:r>
            <a:endParaRPr lang="en-US" altLang="zh-CN" dirty="0"/>
          </a:p>
          <a:p>
            <a:r>
              <a:rPr lang="zh-CN" altLang="en-US" dirty="0"/>
              <a:t>软件测试是非建设性的工作，甚至是破坏性的，测试中发现错误是对责任人工作的一种否定</a:t>
            </a:r>
            <a:endParaRPr lang="en-US" altLang="zh-CN" dirty="0"/>
          </a:p>
          <a:p>
            <a:r>
              <a:rPr lang="zh-CN" altLang="en-US" dirty="0"/>
              <a:t>软件需求规格说明应详细地包含所有用户需求</a:t>
            </a:r>
            <a:endParaRPr lang="en-US" altLang="zh-CN" dirty="0"/>
          </a:p>
          <a:p>
            <a:r>
              <a:rPr lang="zh-CN" altLang="en-US" dirty="0"/>
              <a:t>如果我们有良好的设计和高水平的程序员，就不需要测试了</a:t>
            </a:r>
          </a:p>
          <a:p>
            <a:r>
              <a:rPr lang="zh-CN" altLang="en-US" dirty="0"/>
              <a:t>软件测试是没有前途的工作，只有程序员才是软件高手</a:t>
            </a:r>
          </a:p>
          <a:p>
            <a:pPr lvl="1"/>
            <a:endParaRPr lang="zh-CN" altLang="en-US" dirty="0"/>
          </a:p>
        </p:txBody>
      </p:sp>
      <p:sp>
        <p:nvSpPr>
          <p:cNvPr id="5" name="Rectangle 3"/>
          <p:cNvSpPr txBox="1">
            <a:spLocks noChangeArrowheads="1"/>
          </p:cNvSpPr>
          <p:nvPr/>
        </p:nvSpPr>
        <p:spPr bwMode="auto">
          <a:xfrm>
            <a:off x="10848528" y="1556792"/>
            <a:ext cx="1008112"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mn-ea"/>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mn-ea"/>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mn-ea"/>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mn-ea"/>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Font typeface="Wingdings" pitchFamily="2" charset="2"/>
              <a:buNone/>
            </a:pPr>
            <a:r>
              <a:rPr lang="zh-CN" altLang="en-US" kern="0" dirty="0">
                <a:solidFill>
                  <a:srgbClr val="FF0000"/>
                </a:solidFill>
                <a:latin typeface="楷体" panose="02010609060101010101" pitchFamily="49" charset="-122"/>
                <a:ea typeface="楷体" panose="02010609060101010101" pitchFamily="49" charset="-122"/>
              </a:rPr>
              <a:t>软件测试工作的认识误区</a:t>
            </a:r>
          </a:p>
        </p:txBody>
      </p:sp>
    </p:spTree>
    <p:extLst>
      <p:ext uri="{BB962C8B-B14F-4D97-AF65-F5344CB8AC3E}">
        <p14:creationId xmlns:p14="http://schemas.microsoft.com/office/powerpoint/2010/main" val="2001396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6628">
                                            <p:txEl>
                                              <p:pRg st="0" end="0"/>
                                            </p:txEl>
                                          </p:spTgt>
                                        </p:tgtEl>
                                        <p:attrNameLst>
                                          <p:attrName>style.visibility</p:attrName>
                                        </p:attrNameLst>
                                      </p:cBhvr>
                                      <p:to>
                                        <p:strVal val="visible"/>
                                      </p:to>
                                    </p:set>
                                    <p:anim calcmode="lin" valueType="num">
                                      <p:cBhvr additive="base">
                                        <p:cTn id="12" dur="500" fill="hold"/>
                                        <p:tgtEl>
                                          <p:spTgt spid="2662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66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6628">
                                            <p:txEl>
                                              <p:pRg st="1" end="1"/>
                                            </p:txEl>
                                          </p:spTgt>
                                        </p:tgtEl>
                                        <p:attrNameLst>
                                          <p:attrName>style.visibility</p:attrName>
                                        </p:attrNameLst>
                                      </p:cBhvr>
                                      <p:to>
                                        <p:strVal val="visible"/>
                                      </p:to>
                                    </p:set>
                                    <p:anim calcmode="lin" valueType="num">
                                      <p:cBhvr additive="base">
                                        <p:cTn id="18" dur="5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66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6628">
                                            <p:txEl>
                                              <p:pRg st="2" end="2"/>
                                            </p:txEl>
                                          </p:spTgt>
                                        </p:tgtEl>
                                        <p:attrNameLst>
                                          <p:attrName>style.visibility</p:attrName>
                                        </p:attrNameLst>
                                      </p:cBhvr>
                                      <p:to>
                                        <p:strVal val="visible"/>
                                      </p:to>
                                    </p:set>
                                    <p:anim calcmode="lin" valueType="num">
                                      <p:cBhvr additive="base">
                                        <p:cTn id="24" dur="5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66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6628">
                                            <p:txEl>
                                              <p:pRg st="3" end="3"/>
                                            </p:txEl>
                                          </p:spTgt>
                                        </p:tgtEl>
                                        <p:attrNameLst>
                                          <p:attrName>style.visibility</p:attrName>
                                        </p:attrNameLst>
                                      </p:cBhvr>
                                      <p:to>
                                        <p:strVal val="visible"/>
                                      </p:to>
                                    </p:set>
                                    <p:anim calcmode="lin" valueType="num">
                                      <p:cBhvr additive="base">
                                        <p:cTn id="30" dur="500" fill="hold"/>
                                        <p:tgtEl>
                                          <p:spTgt spid="26628">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662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6628">
                                            <p:txEl>
                                              <p:pRg st="4" end="4"/>
                                            </p:txEl>
                                          </p:spTgt>
                                        </p:tgtEl>
                                        <p:attrNameLst>
                                          <p:attrName>style.visibility</p:attrName>
                                        </p:attrNameLst>
                                      </p:cBhvr>
                                      <p:to>
                                        <p:strVal val="visible"/>
                                      </p:to>
                                    </p:set>
                                    <p:anim calcmode="lin" valueType="num">
                                      <p:cBhvr additive="base">
                                        <p:cTn id="36" dur="500" fill="hold"/>
                                        <p:tgtEl>
                                          <p:spTgt spid="26628">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662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6628">
                                            <p:txEl>
                                              <p:pRg st="5" end="5"/>
                                            </p:txEl>
                                          </p:spTgt>
                                        </p:tgtEl>
                                        <p:attrNameLst>
                                          <p:attrName>style.visibility</p:attrName>
                                        </p:attrNameLst>
                                      </p:cBhvr>
                                      <p:to>
                                        <p:strVal val="visible"/>
                                      </p:to>
                                    </p:set>
                                    <p:anim calcmode="lin" valueType="num">
                                      <p:cBhvr additive="base">
                                        <p:cTn id="42" dur="500" fill="hold"/>
                                        <p:tgtEl>
                                          <p:spTgt spid="26628">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662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6628">
                                            <p:txEl>
                                              <p:pRg st="6" end="6"/>
                                            </p:txEl>
                                          </p:spTgt>
                                        </p:tgtEl>
                                        <p:attrNameLst>
                                          <p:attrName>style.visibility</p:attrName>
                                        </p:attrNameLst>
                                      </p:cBhvr>
                                      <p:to>
                                        <p:strVal val="visible"/>
                                      </p:to>
                                    </p:set>
                                    <p:anim calcmode="lin" valueType="num">
                                      <p:cBhvr additive="base">
                                        <p:cTn id="48" dur="500" fill="hold"/>
                                        <p:tgtEl>
                                          <p:spTgt spid="26628">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62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软件测试的原则</a:t>
            </a:r>
          </a:p>
        </p:txBody>
      </p:sp>
      <p:sp>
        <p:nvSpPr>
          <p:cNvPr id="27651" name="内容占位符 6"/>
          <p:cNvSpPr>
            <a:spLocks noGrp="1"/>
          </p:cNvSpPr>
          <p:nvPr>
            <p:ph idx="1"/>
          </p:nvPr>
        </p:nvSpPr>
        <p:spPr>
          <a:xfrm>
            <a:off x="662962" y="1166765"/>
            <a:ext cx="10221383" cy="4641850"/>
          </a:xfrm>
        </p:spPr>
        <p:txBody>
          <a:bodyPr/>
          <a:lstStyle/>
          <a:p>
            <a:pPr marL="469900" lvl="1" indent="-469900" eaLnBrk="1" hangingPunct="1">
              <a:buNone/>
            </a:pPr>
            <a:r>
              <a:rPr lang="en-US" altLang="zh-CN" dirty="0"/>
              <a:t>1</a:t>
            </a:r>
            <a:r>
              <a:rPr lang="zh-CN" altLang="en-US" dirty="0"/>
              <a:t>、尽早地和及时地进行测试</a:t>
            </a:r>
            <a:r>
              <a:rPr lang="zh-CN" altLang="en-US" sz="2400" dirty="0">
                <a:latin typeface="楷体" panose="02010609060101010101" pitchFamily="49" charset="-122"/>
              </a:rPr>
              <a:t>，从需求阶段开始介入</a:t>
            </a:r>
            <a:endParaRPr lang="en-US" altLang="zh-CN" sz="2400" dirty="0">
              <a:latin typeface="楷体" panose="02010609060101010101" pitchFamily="49" charset="-122"/>
            </a:endParaRPr>
          </a:p>
          <a:p>
            <a:pPr lvl="1" eaLnBrk="0" hangingPunct="0">
              <a:lnSpc>
                <a:spcPct val="150000"/>
              </a:lnSpc>
              <a:spcAft>
                <a:spcPct val="0"/>
              </a:spcAft>
              <a:buFont typeface="Wingdings" pitchFamily="2" charset="2"/>
              <a:buChar char="l"/>
              <a:defRPr/>
            </a:pPr>
            <a:r>
              <a:rPr lang="zh-CN" altLang="en-US" dirty="0"/>
              <a:t>软件测试应贯穿软件生命周期</a:t>
            </a:r>
            <a:endParaRPr lang="en-US" altLang="zh-CN" dirty="0"/>
          </a:p>
          <a:p>
            <a:pPr lvl="1" eaLnBrk="0" hangingPunct="0">
              <a:lnSpc>
                <a:spcPct val="150000"/>
              </a:lnSpc>
              <a:spcAft>
                <a:spcPct val="0"/>
              </a:spcAft>
              <a:buFont typeface="Wingdings" pitchFamily="2" charset="2"/>
              <a:buChar char="l"/>
              <a:defRPr/>
            </a:pPr>
            <a:r>
              <a:rPr lang="zh-CN" altLang="en-US" dirty="0"/>
              <a:t>不同阶段引入的缺陷对于软件的影响有什么不同？ </a:t>
            </a:r>
            <a:endParaRPr lang="en-US" altLang="zh-CN" dirty="0"/>
          </a:p>
          <a:p>
            <a:pPr marL="168275" lvl="1" indent="0" eaLnBrk="0" hangingPunct="0">
              <a:lnSpc>
                <a:spcPct val="150000"/>
              </a:lnSpc>
              <a:spcAft>
                <a:spcPct val="0"/>
              </a:spcAft>
              <a:buNone/>
              <a:defRPr/>
            </a:pPr>
            <a:endParaRPr lang="en-US" altLang="zh-CN" dirty="0"/>
          </a:p>
          <a:p>
            <a:pPr lvl="1" eaLnBrk="1" hangingPunct="1"/>
            <a:endParaRPr lang="en-US" altLang="zh-CN" dirty="0">
              <a:ea typeface="宋体" charset="-122"/>
            </a:endParaRPr>
          </a:p>
          <a:p>
            <a:pPr eaLnBrk="1" hangingPunct="1"/>
            <a:endParaRPr lang="zh-CN" altLang="en-US" dirty="0">
              <a:ea typeface="宋体" charset="-122"/>
            </a:endParaRPr>
          </a:p>
        </p:txBody>
      </p:sp>
      <p:grpSp>
        <p:nvGrpSpPr>
          <p:cNvPr id="2" name="组合 18"/>
          <p:cNvGrpSpPr>
            <a:grpSpLocks/>
          </p:cNvGrpSpPr>
          <p:nvPr/>
        </p:nvGrpSpPr>
        <p:grpSpPr bwMode="auto">
          <a:xfrm>
            <a:off x="7222026" y="3010714"/>
            <a:ext cx="5068047" cy="3765175"/>
            <a:chOff x="2454275" y="1616075"/>
            <a:chExt cx="4114800" cy="3975101"/>
          </a:xfrm>
        </p:grpSpPr>
        <p:sp>
          <p:nvSpPr>
            <p:cNvPr id="6" name="Oval 5"/>
            <p:cNvSpPr>
              <a:spLocks noChangeArrowheads="1"/>
            </p:cNvSpPr>
            <p:nvPr/>
          </p:nvSpPr>
          <p:spPr bwMode="auto">
            <a:xfrm>
              <a:off x="2454275" y="1616075"/>
              <a:ext cx="4114800" cy="3975101"/>
            </a:xfrm>
            <a:prstGeom prst="ellipse">
              <a:avLst/>
            </a:prstGeom>
            <a:solidFill>
              <a:srgbClr val="FFC000"/>
            </a:solidFill>
            <a:ln w="28575">
              <a:no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defRPr/>
              </a:pPr>
              <a:endParaRPr lang="zh-CN" altLang="en-US">
                <a:effectLst>
                  <a:reflection blurRad="6350" stA="55000" endA="300" endPos="45500" dir="5400000" sy="-100000" algn="bl" rotWithShape="0"/>
                </a:effectLst>
                <a:ea typeface="宋体" charset="-122"/>
              </a:endParaRPr>
            </a:p>
          </p:txBody>
        </p:sp>
        <p:sp>
          <p:nvSpPr>
            <p:cNvPr id="7" name="Line 6"/>
            <p:cNvSpPr>
              <a:spLocks noChangeShapeType="1"/>
            </p:cNvSpPr>
            <p:nvPr/>
          </p:nvSpPr>
          <p:spPr bwMode="auto">
            <a:xfrm flipH="1">
              <a:off x="4511675" y="1616075"/>
              <a:ext cx="128588" cy="2082195"/>
            </a:xfrm>
            <a:prstGeom prst="line">
              <a:avLst/>
            </a:prstGeom>
            <a:noFill/>
            <a:ln w="19050">
              <a:solidFill>
                <a:srgbClr val="000080"/>
              </a:solidFill>
              <a:round/>
              <a:headEnd/>
              <a:tailEnd/>
            </a:ln>
          </p:spPr>
          <p:txBody>
            <a:bodyPr/>
            <a:lstStyle/>
            <a:p>
              <a:endParaRPr lang="zh-CN" altLang="en-US"/>
            </a:p>
          </p:txBody>
        </p:sp>
        <p:sp>
          <p:nvSpPr>
            <p:cNvPr id="8" name="Line 7"/>
            <p:cNvSpPr>
              <a:spLocks noChangeShapeType="1"/>
            </p:cNvSpPr>
            <p:nvPr/>
          </p:nvSpPr>
          <p:spPr bwMode="auto">
            <a:xfrm flipH="1">
              <a:off x="3611563" y="3698270"/>
              <a:ext cx="900113" cy="1703614"/>
            </a:xfrm>
            <a:prstGeom prst="line">
              <a:avLst/>
            </a:prstGeom>
            <a:noFill/>
            <a:ln w="19050">
              <a:solidFill>
                <a:srgbClr val="000080"/>
              </a:solidFill>
              <a:round/>
              <a:headEnd/>
              <a:tailEnd/>
            </a:ln>
          </p:spPr>
          <p:txBody>
            <a:bodyPr/>
            <a:lstStyle/>
            <a:p>
              <a:endParaRPr lang="zh-CN" altLang="en-US"/>
            </a:p>
          </p:txBody>
        </p:sp>
        <p:sp>
          <p:nvSpPr>
            <p:cNvPr id="9" name="Line 8"/>
            <p:cNvSpPr>
              <a:spLocks noChangeShapeType="1"/>
            </p:cNvSpPr>
            <p:nvPr/>
          </p:nvSpPr>
          <p:spPr bwMode="auto">
            <a:xfrm flipH="1" flipV="1">
              <a:off x="2582863" y="2941108"/>
              <a:ext cx="1928813" cy="757162"/>
            </a:xfrm>
            <a:prstGeom prst="line">
              <a:avLst/>
            </a:prstGeom>
            <a:noFill/>
            <a:ln w="19050">
              <a:solidFill>
                <a:srgbClr val="000080"/>
              </a:solidFill>
              <a:round/>
              <a:headEnd/>
              <a:tailEnd/>
            </a:ln>
          </p:spPr>
          <p:txBody>
            <a:bodyPr/>
            <a:lstStyle/>
            <a:p>
              <a:endParaRPr lang="zh-CN" altLang="en-US"/>
            </a:p>
          </p:txBody>
        </p:sp>
        <p:sp>
          <p:nvSpPr>
            <p:cNvPr id="10" name="Line 9"/>
            <p:cNvSpPr>
              <a:spLocks noChangeShapeType="1"/>
            </p:cNvSpPr>
            <p:nvPr/>
          </p:nvSpPr>
          <p:spPr bwMode="auto">
            <a:xfrm flipH="1" flipV="1">
              <a:off x="3354388" y="1994656"/>
              <a:ext cx="1157288" cy="1703614"/>
            </a:xfrm>
            <a:prstGeom prst="line">
              <a:avLst/>
            </a:prstGeom>
            <a:noFill/>
            <a:ln w="19050">
              <a:solidFill>
                <a:srgbClr val="000080"/>
              </a:solidFill>
              <a:round/>
              <a:headEnd/>
              <a:tailEnd/>
            </a:ln>
          </p:spPr>
          <p:txBody>
            <a:bodyPr/>
            <a:lstStyle/>
            <a:p>
              <a:endParaRPr lang="zh-CN" altLang="en-US"/>
            </a:p>
          </p:txBody>
        </p:sp>
        <p:sp>
          <p:nvSpPr>
            <p:cNvPr id="11" name="Text Box 10"/>
            <p:cNvSpPr txBox="1">
              <a:spLocks noChangeArrowheads="1"/>
            </p:cNvSpPr>
            <p:nvPr/>
          </p:nvSpPr>
          <p:spPr bwMode="auto">
            <a:xfrm>
              <a:off x="3773215" y="1626996"/>
              <a:ext cx="642938" cy="757162"/>
            </a:xfrm>
            <a:prstGeom prst="rect">
              <a:avLst/>
            </a:prstGeom>
            <a:noFill/>
            <a:ln w="9525">
              <a:noFill/>
              <a:miter lim="800000"/>
              <a:headEnd/>
              <a:tailEnd/>
            </a:ln>
          </p:spPr>
          <p:txBody>
            <a:bodyPr lIns="0" tIns="0" rIns="0" bIns="0"/>
            <a:lstStyle/>
            <a:p>
              <a:endParaRPr lang="zh-CN" altLang="en-US" sz="1800" b="1" dirty="0">
                <a:solidFill>
                  <a:schemeClr val="bg2"/>
                </a:solidFill>
                <a:ea typeface="宋体" pitchFamily="2" charset="-122"/>
              </a:endParaRPr>
            </a:p>
            <a:p>
              <a:pPr algn="ctr"/>
              <a:r>
                <a:rPr lang="zh-CN" altLang="en-US" sz="1800" b="1" dirty="0">
                  <a:solidFill>
                    <a:srgbClr val="0070C0"/>
                  </a:solidFill>
                  <a:ea typeface="宋体" pitchFamily="2" charset="-122"/>
                </a:rPr>
                <a:t>其  他</a:t>
              </a:r>
            </a:p>
            <a:p>
              <a:pPr algn="ctr"/>
              <a:r>
                <a:rPr lang="zh-CN" altLang="en-US" sz="1800" b="1" dirty="0">
                  <a:solidFill>
                    <a:schemeClr val="tx2">
                      <a:lumMod val="60000"/>
                      <a:lumOff val="40000"/>
                    </a:schemeClr>
                  </a:solidFill>
                  <a:ea typeface="宋体" pitchFamily="2" charset="-122"/>
                </a:rPr>
                <a:t>10%</a:t>
              </a:r>
            </a:p>
          </p:txBody>
        </p:sp>
        <p:sp>
          <p:nvSpPr>
            <p:cNvPr id="12" name="Text Box 11"/>
            <p:cNvSpPr txBox="1">
              <a:spLocks noChangeArrowheads="1"/>
            </p:cNvSpPr>
            <p:nvPr/>
          </p:nvSpPr>
          <p:spPr bwMode="auto">
            <a:xfrm>
              <a:off x="4768850" y="3168014"/>
              <a:ext cx="1617753" cy="1325033"/>
            </a:xfrm>
            <a:prstGeom prst="rect">
              <a:avLst/>
            </a:prstGeom>
            <a:noFill/>
            <a:ln w="9525">
              <a:noFill/>
              <a:miter lim="800000"/>
              <a:headEnd/>
              <a:tailEnd/>
            </a:ln>
          </p:spPr>
          <p:txBody>
            <a:bodyPr lIns="0" tIns="0" rIns="0" bIns="0"/>
            <a:lstStyle/>
            <a:p>
              <a:pPr algn="ctr"/>
              <a:r>
                <a:rPr lang="zh-CN" altLang="en-US" sz="1800" b="1" dirty="0">
                  <a:solidFill>
                    <a:srgbClr val="0070C0"/>
                  </a:solidFill>
                  <a:ea typeface="宋体" pitchFamily="2" charset="-122"/>
                </a:rPr>
                <a:t>软件产品说明书（需求）</a:t>
              </a:r>
            </a:p>
            <a:p>
              <a:pPr algn="ctr"/>
              <a:r>
                <a:rPr lang="zh-CN" altLang="en-US" sz="1800" b="1" dirty="0">
                  <a:solidFill>
                    <a:schemeClr val="tx2">
                      <a:lumMod val="60000"/>
                      <a:lumOff val="40000"/>
                    </a:schemeClr>
                  </a:solidFill>
                  <a:ea typeface="宋体" pitchFamily="2" charset="-122"/>
                </a:rPr>
                <a:t>56%</a:t>
              </a:r>
            </a:p>
          </p:txBody>
        </p:sp>
        <p:sp>
          <p:nvSpPr>
            <p:cNvPr id="13" name="Text Box 12"/>
            <p:cNvSpPr txBox="1">
              <a:spLocks noChangeArrowheads="1"/>
            </p:cNvSpPr>
            <p:nvPr/>
          </p:nvSpPr>
          <p:spPr bwMode="auto">
            <a:xfrm>
              <a:off x="2711450" y="2308927"/>
              <a:ext cx="1157288" cy="946452"/>
            </a:xfrm>
            <a:prstGeom prst="rect">
              <a:avLst/>
            </a:prstGeom>
            <a:noFill/>
            <a:ln w="9525">
              <a:noFill/>
              <a:miter lim="800000"/>
              <a:headEnd/>
              <a:tailEnd/>
            </a:ln>
          </p:spPr>
          <p:txBody>
            <a:bodyPr lIns="0" tIns="0" rIns="0" bIns="0"/>
            <a:lstStyle/>
            <a:p>
              <a:endParaRPr lang="zh-CN" altLang="en-US" sz="1800" b="1" dirty="0">
                <a:solidFill>
                  <a:schemeClr val="bg2"/>
                </a:solidFill>
                <a:ea typeface="宋体" pitchFamily="2" charset="-122"/>
              </a:endParaRPr>
            </a:p>
            <a:p>
              <a:pPr algn="ctr"/>
              <a:r>
                <a:rPr lang="zh-CN" altLang="en-US" sz="1800" b="1" dirty="0">
                  <a:solidFill>
                    <a:srgbClr val="0070C0"/>
                  </a:solidFill>
                  <a:ea typeface="宋体" pitchFamily="2" charset="-122"/>
                </a:rPr>
                <a:t>编写代码</a:t>
              </a:r>
            </a:p>
            <a:p>
              <a:pPr algn="ctr"/>
              <a:r>
                <a:rPr lang="zh-CN" altLang="en-US" sz="1800" b="1" dirty="0">
                  <a:solidFill>
                    <a:schemeClr val="tx2">
                      <a:lumMod val="60000"/>
                      <a:lumOff val="40000"/>
                    </a:schemeClr>
                  </a:solidFill>
                  <a:ea typeface="宋体" pitchFamily="2" charset="-122"/>
                </a:rPr>
                <a:t>7%</a:t>
              </a:r>
            </a:p>
          </p:txBody>
        </p:sp>
        <p:sp>
          <p:nvSpPr>
            <p:cNvPr id="14" name="Text Box 13"/>
            <p:cNvSpPr txBox="1">
              <a:spLocks noChangeArrowheads="1"/>
            </p:cNvSpPr>
            <p:nvPr/>
          </p:nvSpPr>
          <p:spPr bwMode="auto">
            <a:xfrm>
              <a:off x="3097213" y="3887561"/>
              <a:ext cx="642938" cy="757162"/>
            </a:xfrm>
            <a:prstGeom prst="rect">
              <a:avLst/>
            </a:prstGeom>
            <a:noFill/>
            <a:ln w="9525">
              <a:noFill/>
              <a:miter lim="800000"/>
              <a:headEnd/>
              <a:tailEnd/>
            </a:ln>
          </p:spPr>
          <p:txBody>
            <a:bodyPr lIns="0" tIns="0" rIns="0" bIns="0"/>
            <a:lstStyle/>
            <a:p>
              <a:pPr algn="ctr"/>
              <a:r>
                <a:rPr lang="zh-CN" altLang="en-US" sz="1800" b="1" dirty="0">
                  <a:solidFill>
                    <a:srgbClr val="0070C0"/>
                  </a:solidFill>
                  <a:ea typeface="宋体" pitchFamily="2" charset="-122"/>
                </a:rPr>
                <a:t>设  计</a:t>
              </a:r>
              <a:r>
                <a:rPr lang="zh-CN" altLang="en-US" sz="1800" b="1" dirty="0">
                  <a:solidFill>
                    <a:schemeClr val="tx2">
                      <a:lumMod val="60000"/>
                      <a:lumOff val="40000"/>
                    </a:schemeClr>
                  </a:solidFill>
                  <a:ea typeface="宋体" pitchFamily="2" charset="-122"/>
                </a:rPr>
                <a:t>27%</a:t>
              </a:r>
            </a:p>
          </p:txBody>
        </p:sp>
      </p:grpSp>
      <p:sp>
        <p:nvSpPr>
          <p:cNvPr id="16" name="TextBox 15"/>
          <p:cNvSpPr txBox="1"/>
          <p:nvPr/>
        </p:nvSpPr>
        <p:spPr>
          <a:xfrm>
            <a:off x="8596526" y="6332984"/>
            <a:ext cx="3131671" cy="369332"/>
          </a:xfrm>
          <a:prstGeom prst="rect">
            <a:avLst/>
          </a:prstGeom>
          <a:noFill/>
        </p:spPr>
        <p:txBody>
          <a:bodyPr wrap="square" rtlCol="0">
            <a:spAutoFit/>
          </a:bodyPr>
          <a:lstStyle/>
          <a:p>
            <a:r>
              <a:rPr lang="zh-CN" altLang="en-US" b="1" dirty="0">
                <a:solidFill>
                  <a:schemeClr val="tx1">
                    <a:lumMod val="10000"/>
                  </a:schemeClr>
                </a:solidFill>
              </a:rPr>
              <a:t>软件缺陷分布图</a:t>
            </a:r>
          </a:p>
        </p:txBody>
      </p:sp>
      <p:graphicFrame>
        <p:nvGraphicFramePr>
          <p:cNvPr id="18" name="Group 25"/>
          <p:cNvGraphicFramePr>
            <a:graphicFrameLocks noGrp="1"/>
          </p:cNvGraphicFramePr>
          <p:nvPr>
            <p:extLst>
              <p:ext uri="{D42A27DB-BD31-4B8C-83A1-F6EECF244321}">
                <p14:modId xmlns:p14="http://schemas.microsoft.com/office/powerpoint/2010/main" val="3761338223"/>
              </p:ext>
            </p:extLst>
          </p:nvPr>
        </p:nvGraphicFramePr>
        <p:xfrm>
          <a:off x="527737" y="3520516"/>
          <a:ext cx="5027940" cy="2997134"/>
        </p:xfrm>
        <a:graphic>
          <a:graphicData uri="http://schemas.openxmlformats.org/drawingml/2006/table">
            <a:tbl>
              <a:tblPr/>
              <a:tblGrid>
                <a:gridCol w="2004907">
                  <a:extLst>
                    <a:ext uri="{9D8B030D-6E8A-4147-A177-3AD203B41FA5}">
                      <a16:colId xmlns:a16="http://schemas.microsoft.com/office/drawing/2014/main" val="20000"/>
                    </a:ext>
                  </a:extLst>
                </a:gridCol>
                <a:gridCol w="3023033">
                  <a:extLst>
                    <a:ext uri="{9D8B030D-6E8A-4147-A177-3AD203B41FA5}">
                      <a16:colId xmlns:a16="http://schemas.microsoft.com/office/drawing/2014/main" val="20001"/>
                    </a:ext>
                  </a:extLst>
                </a:gridCol>
              </a:tblGrid>
              <a:tr h="4582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bg1"/>
                          </a:solidFill>
                          <a:effectLst/>
                          <a:latin typeface="宋体" pitchFamily="2" charset="-122"/>
                          <a:ea typeface="宋体" pitchFamily="2" charset="-122"/>
                        </a:rPr>
                        <a:t>阶段</a:t>
                      </a:r>
                    </a:p>
                  </a:txBody>
                  <a:tcPr marL="121920" marR="121920"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a:noFill/>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a:ln>
                            <a:noFill/>
                          </a:ln>
                          <a:solidFill>
                            <a:schemeClr val="bg1"/>
                          </a:solidFill>
                          <a:effectLst/>
                          <a:latin typeface="宋体" pitchFamily="2" charset="-122"/>
                          <a:ea typeface="宋体" pitchFamily="2" charset="-122"/>
                          <a:cs typeface="+mn-cs"/>
                        </a:rPr>
                        <a:t>相对修复费用 </a:t>
                      </a:r>
                    </a:p>
                  </a:txBody>
                  <a:tcPr marL="121920" marR="121920"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chemeClr val="folHlink"/>
                    </a:solidFill>
                  </a:tcPr>
                </a:tc>
                <a:extLst>
                  <a:ext uri="{0D108BD9-81ED-4DB2-BD59-A6C34878D82A}">
                    <a16:rowId xmlns:a16="http://schemas.microsoft.com/office/drawing/2014/main" val="10000"/>
                  </a:ext>
                </a:extLst>
              </a:tr>
              <a:tr h="438029">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需求阶段</a:t>
                      </a:r>
                    </a:p>
                  </a:txBody>
                  <a:tcPr marL="121920" marR="121920"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itchFamily="18" charset="0"/>
                          <a:ea typeface="宋体" pitchFamily="2" charset="-122"/>
                        </a:rPr>
                        <a:t>1</a:t>
                      </a:r>
                    </a:p>
                  </a:txBody>
                  <a:tcPr marL="121920" marR="121920"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1"/>
                  </a:ext>
                </a:extLst>
              </a:tr>
              <a:tr h="402651">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设计阶段</a:t>
                      </a:r>
                    </a:p>
                  </a:txBody>
                  <a:tcPr marL="121920" marR="121920"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itchFamily="18" charset="0"/>
                          <a:ea typeface="宋体" pitchFamily="2" charset="-122"/>
                        </a:rPr>
                        <a:t>5</a:t>
                      </a:r>
                    </a:p>
                  </a:txBody>
                  <a:tcPr marL="121920" marR="121920"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380749">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编码阶段</a:t>
                      </a:r>
                    </a:p>
                  </a:txBody>
                  <a:tcPr marL="121920" marR="121920"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itchFamily="18" charset="0"/>
                          <a:ea typeface="宋体" pitchFamily="2" charset="-122"/>
                        </a:rPr>
                        <a:t>10</a:t>
                      </a:r>
                    </a:p>
                  </a:txBody>
                  <a:tcPr marL="121920" marR="121920"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439715">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单元测试阶段</a:t>
                      </a:r>
                    </a:p>
                  </a:txBody>
                  <a:tcPr marL="121920" marR="121920"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itchFamily="18" charset="0"/>
                          <a:ea typeface="宋体" pitchFamily="2" charset="-122"/>
                        </a:rPr>
                        <a:t>20</a:t>
                      </a:r>
                    </a:p>
                  </a:txBody>
                  <a:tcPr marL="121920" marR="121920"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r h="438029">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a:ln>
                            <a:noFill/>
                          </a:ln>
                          <a:solidFill>
                            <a:schemeClr val="tx1"/>
                          </a:solidFill>
                          <a:effectLst/>
                          <a:latin typeface="宋体" pitchFamily="2" charset="-122"/>
                          <a:ea typeface="宋体" pitchFamily="2" charset="-122"/>
                        </a:rPr>
                        <a:t>验收阶段</a:t>
                      </a:r>
                    </a:p>
                  </a:txBody>
                  <a:tcPr marL="121920" marR="121920"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itchFamily="18" charset="0"/>
                          <a:ea typeface="宋体" pitchFamily="2" charset="-122"/>
                        </a:rPr>
                        <a:t>50</a:t>
                      </a:r>
                    </a:p>
                  </a:txBody>
                  <a:tcPr marL="121920" marR="121920"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5"/>
                  </a:ext>
                </a:extLst>
              </a:tr>
              <a:tr h="439715">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zh-CN" altLang="en-US" sz="1600" b="0" i="0" u="none" strike="noStrike" cap="none" normalizeH="0" baseline="0" dirty="0">
                          <a:ln>
                            <a:noFill/>
                          </a:ln>
                          <a:solidFill>
                            <a:schemeClr val="tx1"/>
                          </a:solidFill>
                          <a:effectLst/>
                          <a:latin typeface="宋体" pitchFamily="2" charset="-122"/>
                          <a:ea typeface="宋体" pitchFamily="2" charset="-122"/>
                        </a:rPr>
                        <a:t>维护阶段</a:t>
                      </a:r>
                    </a:p>
                  </a:txBody>
                  <a:tcPr marL="121920" marR="121920" anchor="ctr" horzOverflow="overflow">
                    <a:lnL w="12700" cap="flat" cmpd="sng" algn="ctr">
                      <a:solidFill>
                        <a:schemeClr val="tx1"/>
                      </a:solidFill>
                      <a:prstDash val="solid"/>
                      <a:miter lim="800000"/>
                      <a:headEnd type="none" w="med" len="med"/>
                      <a:tailEnd type="none" w="med" len="med"/>
                    </a:lnL>
                    <a:lnR>
                      <a:noFill/>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rgbClr val="33CC33"/>
                        </a:buClr>
                        <a:buSzTx/>
                        <a:buFont typeface="Wingdings" pitchFamily="2" charset="2"/>
                        <a:buNone/>
                        <a:tabLst/>
                      </a:pPr>
                      <a:r>
                        <a:rPr kumimoji="0" lang="en-US" altLang="zh-CN" sz="1600" b="1" i="0" u="none" strike="noStrike" cap="none" normalizeH="0" baseline="0" dirty="0">
                          <a:ln>
                            <a:noFill/>
                          </a:ln>
                          <a:solidFill>
                            <a:schemeClr val="tx1"/>
                          </a:solidFill>
                          <a:effectLst/>
                          <a:latin typeface="Times New Roman" pitchFamily="18" charset="0"/>
                          <a:ea typeface="宋体" pitchFamily="2" charset="-122"/>
                        </a:rPr>
                        <a:t>200</a:t>
                      </a:r>
                    </a:p>
                  </a:txBody>
                  <a:tcPr marL="121920" marR="121920" anchor="ctr" horzOverflow="overflow">
                    <a:lnL>
                      <a:noFill/>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78570459"/>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checkerboard(across)">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7651">
                                            <p:txEl>
                                              <p:pRg st="1" end="1"/>
                                            </p:txEl>
                                          </p:spTgt>
                                        </p:tgtEl>
                                        <p:attrNameLst>
                                          <p:attrName>style.visibility</p:attrName>
                                        </p:attrNameLst>
                                      </p:cBhvr>
                                      <p:to>
                                        <p:strVal val="visible"/>
                                      </p:to>
                                    </p:set>
                                    <p:animEffect transition="in" filter="checkerboard(across)">
                                      <p:cBhvr>
                                        <p:cTn id="20" dur="500"/>
                                        <p:tgtEl>
                                          <p:spTgt spid="27651">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27651">
                                            <p:txEl>
                                              <p:pRg st="2" end="2"/>
                                            </p:txEl>
                                          </p:spTgt>
                                        </p:tgtEl>
                                        <p:attrNameLst>
                                          <p:attrName>style.visibility</p:attrName>
                                        </p:attrNameLst>
                                      </p:cBhvr>
                                      <p:to>
                                        <p:strVal val="visible"/>
                                      </p:to>
                                    </p:set>
                                    <p:animEffect transition="in" filter="checkerboard(across)">
                                      <p:cBhvr>
                                        <p:cTn id="25" dur="500"/>
                                        <p:tgtEl>
                                          <p:spTgt spid="27651">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19331</TotalTime>
  <Words>4669</Words>
  <Application>Microsoft Office PowerPoint</Application>
  <PresentationFormat>宽屏</PresentationFormat>
  <Paragraphs>555</Paragraphs>
  <Slides>70</Slides>
  <Notes>44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70</vt:i4>
      </vt:variant>
    </vt:vector>
  </HeadingPairs>
  <TitlesOfParts>
    <vt:vector size="81" baseType="lpstr">
      <vt:lpstr>华文楷体</vt:lpstr>
      <vt:lpstr>华文隶书</vt:lpstr>
      <vt:lpstr>华文新魏</vt:lpstr>
      <vt:lpstr>楷体</vt:lpstr>
      <vt:lpstr>宋体</vt:lpstr>
      <vt:lpstr>Arial</vt:lpstr>
      <vt:lpstr>Calibri</vt:lpstr>
      <vt:lpstr>Times New Roman</vt:lpstr>
      <vt:lpstr>Verdana</vt:lpstr>
      <vt:lpstr>Wingdings</vt:lpstr>
      <vt:lpstr>Profile</vt:lpstr>
      <vt:lpstr>软件测试实用教程 ——方法与实践</vt:lpstr>
      <vt:lpstr>课程简介</vt:lpstr>
      <vt:lpstr>课程介绍</vt:lpstr>
      <vt:lpstr>目录</vt:lpstr>
      <vt:lpstr>软件测试的概念</vt:lpstr>
      <vt:lpstr>软件测试的概念</vt:lpstr>
      <vt:lpstr>软件测试的概念</vt:lpstr>
      <vt:lpstr>软件测试的概念</vt:lpstr>
      <vt:lpstr>软件测试的原则</vt:lpstr>
      <vt:lpstr>软件测试的原则</vt:lpstr>
      <vt:lpstr>软件测试的原则</vt:lpstr>
      <vt:lpstr>软件测试的原则</vt:lpstr>
      <vt:lpstr>软件测试的原则</vt:lpstr>
      <vt:lpstr>软件测试的原则</vt:lpstr>
      <vt:lpstr>软件测试的原则</vt:lpstr>
      <vt:lpstr>软件测试的原则</vt:lpstr>
      <vt:lpstr>软件测试的原则</vt:lpstr>
      <vt:lpstr>软件测试的原则</vt:lpstr>
      <vt:lpstr>目录</vt:lpstr>
      <vt:lpstr>为什么进行软件测试</vt:lpstr>
      <vt:lpstr>为什么进行软件测试</vt:lpstr>
      <vt:lpstr>为什么进行软件测试</vt:lpstr>
      <vt:lpstr>为什么进行软件测试</vt:lpstr>
      <vt:lpstr>为什么进行软件测试</vt:lpstr>
      <vt:lpstr>为什么进行软件测试</vt:lpstr>
      <vt:lpstr>目录</vt:lpstr>
      <vt:lpstr>软件测试的发展历程</vt:lpstr>
      <vt:lpstr>软件测试的发展历程</vt:lpstr>
      <vt:lpstr>软件测试的发展历程</vt:lpstr>
      <vt:lpstr>软件测试的发展历程</vt:lpstr>
      <vt:lpstr>软件测试的发展历程</vt:lpstr>
      <vt:lpstr>软件测试的发展历程</vt:lpstr>
      <vt:lpstr>TMM成熟度等级</vt:lpstr>
      <vt:lpstr>软件测试背景</vt:lpstr>
      <vt:lpstr>软件测试现状</vt:lpstr>
      <vt:lpstr>软件测试的现状</vt:lpstr>
      <vt:lpstr>软件测试的现状</vt:lpstr>
      <vt:lpstr>优秀测试方向毕业生就业统计表</vt:lpstr>
      <vt:lpstr>目录</vt:lpstr>
      <vt:lpstr>测试体验</vt:lpstr>
      <vt:lpstr>目录</vt:lpstr>
      <vt:lpstr>软件测试基础概念</vt:lpstr>
      <vt:lpstr>测试用例的概念</vt:lpstr>
      <vt:lpstr>测试用例的概念</vt:lpstr>
      <vt:lpstr>测试用例的概念</vt:lpstr>
      <vt:lpstr>软件测试基础概念</vt:lpstr>
      <vt:lpstr>什么是软件缺陷（bug）</vt:lpstr>
      <vt:lpstr>软件缺陷的概念</vt:lpstr>
      <vt:lpstr>软件缺陷的概念</vt:lpstr>
      <vt:lpstr>软件缺陷的概念</vt:lpstr>
      <vt:lpstr>软件缺陷的概念</vt:lpstr>
      <vt:lpstr>软件缺陷的概念</vt:lpstr>
      <vt:lpstr>软件缺陷的概念</vt:lpstr>
      <vt:lpstr>软件缺陷的概念</vt:lpstr>
      <vt:lpstr>软件缺陷的概念</vt:lpstr>
      <vt:lpstr>软件测试基础概念</vt:lpstr>
      <vt:lpstr>软件测试分类</vt:lpstr>
      <vt:lpstr>黑盒测试</vt:lpstr>
      <vt:lpstr>白盒测试</vt:lpstr>
      <vt:lpstr>静态、动态测试</vt:lpstr>
      <vt:lpstr>手工、自动化测试</vt:lpstr>
      <vt:lpstr>自动化测试—适用场合</vt:lpstr>
      <vt:lpstr>自动化测试—不适用场合</vt:lpstr>
      <vt:lpstr>第1章  软件测试核心概念</vt:lpstr>
      <vt:lpstr>学习软件测试基础课程的意义</vt:lpstr>
      <vt:lpstr>软件测试职业意义</vt:lpstr>
      <vt:lpstr>软件测试人员具备的素质</vt:lpstr>
      <vt:lpstr>内容总结</vt:lpstr>
      <vt:lpstr>内容总结</vt:lpstr>
      <vt:lpstr>PowerPoint 演示文稿</vt:lpstr>
    </vt:vector>
  </TitlesOfParts>
  <Company>福建163软件园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dc:creator>
  <cp:lastModifiedBy>Administrator</cp:lastModifiedBy>
  <cp:revision>486</cp:revision>
  <dcterms:created xsi:type="dcterms:W3CDTF">2008-07-27T05:17:11Z</dcterms:created>
  <dcterms:modified xsi:type="dcterms:W3CDTF">2020-09-22T05:23:14Z</dcterms:modified>
</cp:coreProperties>
</file>