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8"/>
  </p:notesMasterIdLst>
  <p:handoutMasterIdLst>
    <p:handoutMasterId r:id="rId29"/>
  </p:handoutMasterIdLst>
  <p:sldIdLst>
    <p:sldId id="552" r:id="rId2"/>
    <p:sldId id="553" r:id="rId3"/>
    <p:sldId id="556" r:id="rId4"/>
    <p:sldId id="557" r:id="rId5"/>
    <p:sldId id="604" r:id="rId6"/>
    <p:sldId id="615" r:id="rId7"/>
    <p:sldId id="554" r:id="rId8"/>
    <p:sldId id="555" r:id="rId9"/>
    <p:sldId id="610" r:id="rId10"/>
    <p:sldId id="616" r:id="rId11"/>
    <p:sldId id="558" r:id="rId12"/>
    <p:sldId id="559" r:id="rId13"/>
    <p:sldId id="617" r:id="rId14"/>
    <p:sldId id="605" r:id="rId15"/>
    <p:sldId id="606" r:id="rId16"/>
    <p:sldId id="607" r:id="rId17"/>
    <p:sldId id="608" r:id="rId18"/>
    <p:sldId id="618" r:id="rId19"/>
    <p:sldId id="609" r:id="rId20"/>
    <p:sldId id="619" r:id="rId21"/>
    <p:sldId id="578" r:id="rId22"/>
    <p:sldId id="597" r:id="rId23"/>
    <p:sldId id="598" r:id="rId24"/>
    <p:sldId id="599" r:id="rId25"/>
    <p:sldId id="621" r:id="rId26"/>
    <p:sldId id="549"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3" d="100"/>
          <a:sy n="63" d="100"/>
        </p:scale>
        <p:origin x="528" y="6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123255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a:latin typeface="华文隶书" pitchFamily="2" charset="-122"/>
                <a:ea typeface="华文隶书" pitchFamily="2" charset="-122"/>
              </a:rPr>
              <a:t>PartIII</a:t>
            </a:r>
            <a:r>
              <a:rPr lang="en-US" altLang="zh-CN" sz="4400" b="1" dirty="0">
                <a:latin typeface="华文隶书" pitchFamily="2" charset="-122"/>
                <a:ea typeface="华文隶书" pitchFamily="2" charset="-122"/>
              </a:rPr>
              <a:t>  </a:t>
            </a:r>
            <a:r>
              <a:rPr lang="zh-CN" altLang="en-US" sz="4400" b="1">
                <a:latin typeface="华文隶书" pitchFamily="2" charset="-122"/>
                <a:ea typeface="华文隶书" pitchFamily="2" charset="-122"/>
              </a:rPr>
              <a:t>软件测试应用</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solidFill>
                  <a:srgbClr val="FF0000"/>
                </a:solidFill>
              </a:rPr>
              <a:t>冒烟测试</a:t>
            </a:r>
            <a:endParaRPr lang="en-US" altLang="zh-CN" dirty="0">
              <a:solidFill>
                <a:srgbClr val="FF0000"/>
              </a:solidFill>
            </a:endParaRPr>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11154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a:solidFill>
                  <a:srgbClr val="FF0000"/>
                </a:solidFill>
              </a:rPr>
              <a:t>定义</a:t>
            </a:r>
            <a:r>
              <a:rPr lang="zh-CN" altLang="en-US" dirty="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冒烟测试</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做法</a:t>
            </a:r>
            <a:r>
              <a:rPr lang="zh-CN" altLang="en-US" dirty="0"/>
              <a:t>：</a:t>
            </a:r>
            <a:endParaRPr lang="en-US" altLang="zh-CN" dirty="0"/>
          </a:p>
          <a:p>
            <a:pPr lvl="1"/>
            <a:r>
              <a:rPr lang="zh-CN" altLang="en-US" dirty="0"/>
              <a:t>选取系统中</a:t>
            </a:r>
            <a:r>
              <a:rPr lang="zh-CN" altLang="en-US" dirty="0">
                <a:solidFill>
                  <a:srgbClr val="FF0000"/>
                </a:solidFill>
              </a:rPr>
              <a:t>重要功能，重要使用流程</a:t>
            </a:r>
            <a:r>
              <a:rPr lang="zh-CN" altLang="en-US" dirty="0"/>
              <a:t>等进行测试</a:t>
            </a:r>
            <a:endParaRPr lang="en-US" altLang="zh-CN" dirty="0"/>
          </a:p>
          <a:p>
            <a:r>
              <a:rPr lang="zh-CN" altLang="en-US" dirty="0">
                <a:solidFill>
                  <a:srgbClr val="FF0000"/>
                </a:solidFill>
              </a:rPr>
              <a:t>使用场景</a:t>
            </a:r>
            <a:r>
              <a:rPr lang="zh-CN" altLang="en-US" dirty="0"/>
              <a:t>：</a:t>
            </a:r>
            <a:endParaRPr lang="en-US" altLang="zh-CN" dirty="0"/>
          </a:p>
          <a:p>
            <a:pPr lvl="1"/>
            <a:r>
              <a:rPr lang="zh-CN" altLang="en-US" dirty="0"/>
              <a:t>发布上线后</a:t>
            </a:r>
            <a:endParaRPr lang="en-US" altLang="zh-CN" dirty="0"/>
          </a:p>
          <a:p>
            <a:pPr lvl="1"/>
            <a:r>
              <a:rPr lang="zh-CN" altLang="en-US" dirty="0"/>
              <a:t>提交给用户前等</a:t>
            </a:r>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solidFill>
                  <a:srgbClr val="FF0000"/>
                </a:solidFill>
              </a:rPr>
              <a:t>测试需求</a:t>
            </a:r>
            <a:endParaRPr lang="en-US" altLang="zh-CN" dirty="0">
              <a:solidFill>
                <a:srgbClr val="FF0000"/>
              </a:solidFill>
            </a:endParaRPr>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8234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a:t>定义</a:t>
            </a:r>
            <a:endParaRPr lang="en-US" altLang="zh-CN" sz="3400" b="1"/>
          </a:p>
          <a:p>
            <a:pPr lvl="1"/>
            <a:r>
              <a:rPr lang="zh-CN" altLang="en-US" b="1"/>
              <a:t>用户需求</a:t>
            </a:r>
          </a:p>
          <a:p>
            <a:pPr lvl="1"/>
            <a:r>
              <a:rPr lang="zh-CN" altLang="en-US" b="1"/>
              <a:t>系统需求</a:t>
            </a:r>
            <a:endParaRPr lang="en-US" altLang="zh-CN" b="1"/>
          </a:p>
          <a:p>
            <a:pPr lvl="1"/>
            <a:r>
              <a:rPr lang="zh-CN" altLang="en-US" b="1"/>
              <a:t>测试需求</a:t>
            </a:r>
            <a:endParaRPr lang="en-US" altLang="zh-CN" b="1"/>
          </a:p>
          <a:p>
            <a:r>
              <a:rPr lang="zh-CN" altLang="en-US" sz="3400" b="1"/>
              <a:t>测试需求可看做系统需求与测试用例之间的桥梁</a:t>
            </a:r>
            <a:endParaRPr lang="en-US" altLang="zh-CN" sz="3400" b="1"/>
          </a:p>
          <a:p>
            <a:pPr lvl="1"/>
            <a:r>
              <a:rPr lang="zh-CN" altLang="en-US" b="1"/>
              <a:t>系统需求</a:t>
            </a:r>
            <a:r>
              <a:rPr lang="en-US" altLang="zh-CN" b="1">
                <a:sym typeface="Wingdings" panose="05000000000000000000" pitchFamily="2" charset="2"/>
              </a:rPr>
              <a:t></a:t>
            </a:r>
            <a:r>
              <a:rPr lang="zh-CN" altLang="en-US" b="1"/>
              <a:t>测试需求</a:t>
            </a:r>
            <a:r>
              <a:rPr lang="en-US" altLang="zh-CN" b="1">
                <a:sym typeface="Wingdings" panose="05000000000000000000" pitchFamily="2" charset="2"/>
              </a:rPr>
              <a:t></a:t>
            </a:r>
            <a:r>
              <a:rPr lang="zh-CN" altLang="en-US" b="1"/>
              <a:t>细化的测试需求</a:t>
            </a:r>
            <a:r>
              <a:rPr lang="en-US" altLang="zh-CN" b="1">
                <a:sym typeface="Wingdings" panose="05000000000000000000" pitchFamily="2" charset="2"/>
              </a:rPr>
              <a:t></a:t>
            </a:r>
            <a:r>
              <a:rPr lang="zh-CN" altLang="en-US" b="1"/>
              <a:t>测试用例</a:t>
            </a:r>
          </a:p>
        </p:txBody>
      </p:sp>
    </p:spTree>
    <p:extLst>
      <p:ext uri="{BB962C8B-B14F-4D97-AF65-F5344CB8AC3E}">
        <p14:creationId xmlns:p14="http://schemas.microsoft.com/office/powerpoint/2010/main" val="17594044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a:t>测试需求的属性</a:t>
            </a:r>
            <a:endParaRPr lang="en-US" altLang="zh-CN" sz="3400" b="1" dirty="0"/>
          </a:p>
          <a:p>
            <a:pPr lvl="1" algn="just" eaLnBrk="1" hangingPunct="1"/>
            <a:r>
              <a:rPr lang="en-US" altLang="en-US" sz="2400" b="1" dirty="0">
                <a:latin typeface="楷体" panose="02010609060101010101" pitchFamily="49" charset="-122"/>
              </a:rPr>
              <a:t>ID</a:t>
            </a:r>
          </a:p>
          <a:p>
            <a:pPr lvl="1" algn="just" eaLnBrk="1" hangingPunct="1"/>
            <a:r>
              <a:rPr lang="zh-CN" altLang="en-US" sz="2400" b="1" dirty="0">
                <a:latin typeface="楷体" panose="02010609060101010101" pitchFamily="49" charset="-122"/>
              </a:rPr>
              <a:t>所属功能模块</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评审状态</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重要性</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稳定性</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工作量</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优先级</a:t>
            </a:r>
          </a:p>
        </p:txBody>
      </p:sp>
    </p:spTree>
    <p:extLst>
      <p:ext uri="{BB962C8B-B14F-4D97-AF65-F5344CB8AC3E}">
        <p14:creationId xmlns:p14="http://schemas.microsoft.com/office/powerpoint/2010/main" val="228886002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a:cs typeface="楷体" panose="02010609060101010101" charset="-122"/>
              </a:rPr>
              <a:t>测</a:t>
            </a:r>
            <a:r>
              <a:rPr lang="zh-CN" altLang="en-US" b="1" dirty="0">
                <a:cs typeface="楷体" panose="02010609060101010101" charset="-122"/>
              </a:rPr>
              <a:t>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a:t>测试需求的属性（续）</a:t>
            </a:r>
            <a:endParaRPr lang="en-US" altLang="zh-CN" sz="3400" b="1"/>
          </a:p>
          <a:p>
            <a:pPr lvl="1" algn="just" eaLnBrk="1" hangingPunct="1"/>
            <a:r>
              <a:rPr lang="zh-CN" altLang="en-US" b="1"/>
              <a:t>需求版本</a:t>
            </a:r>
            <a:endParaRPr lang="en-US" altLang="zh-CN" b="1"/>
          </a:p>
          <a:p>
            <a:pPr lvl="1" algn="just" eaLnBrk="1" hangingPunct="1"/>
            <a:r>
              <a:rPr lang="zh-CN" altLang="en-US" b="1"/>
              <a:t>功能点描述</a:t>
            </a:r>
            <a:endParaRPr lang="en-US" altLang="zh-CN" b="1"/>
          </a:p>
          <a:p>
            <a:pPr lvl="1" algn="just" eaLnBrk="1" hangingPunct="1"/>
            <a:r>
              <a:rPr lang="zh-CN" altLang="en-US" b="1"/>
              <a:t>业务规则描述</a:t>
            </a:r>
            <a:endParaRPr lang="en-US" altLang="zh-CN" b="1"/>
          </a:p>
          <a:p>
            <a:pPr lvl="1" algn="just" eaLnBrk="1" hangingPunct="1"/>
            <a:r>
              <a:rPr lang="zh-CN" altLang="en-US" b="1"/>
              <a:t>创建人</a:t>
            </a:r>
            <a:endParaRPr lang="en-US" altLang="zh-CN" b="1"/>
          </a:p>
          <a:p>
            <a:pPr lvl="1" algn="just" eaLnBrk="1" hangingPunct="1"/>
            <a:r>
              <a:rPr lang="zh-CN" altLang="en-US" b="1"/>
              <a:t>创建日期</a:t>
            </a:r>
          </a:p>
        </p:txBody>
      </p:sp>
    </p:spTree>
    <p:extLst>
      <p:ext uri="{BB962C8B-B14F-4D97-AF65-F5344CB8AC3E}">
        <p14:creationId xmlns:p14="http://schemas.microsoft.com/office/powerpoint/2010/main" val="20482500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a:cs typeface="楷体" panose="02010609060101010101"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a:t>测试需求的分析</a:t>
            </a:r>
            <a:endParaRPr lang="en-US" altLang="zh-CN" sz="3400" b="1" dirty="0"/>
          </a:p>
          <a:p>
            <a:pPr lvl="1" algn="just" eaLnBrk="1" hangingPunct="1"/>
            <a:r>
              <a:rPr lang="zh-CN" altLang="en-US" b="1" dirty="0"/>
              <a:t>用户定义业务需求</a:t>
            </a:r>
            <a:endParaRPr lang="en-US" altLang="zh-CN" b="1" dirty="0"/>
          </a:p>
          <a:p>
            <a:pPr lvl="1" algn="just" eaLnBrk="1" hangingPunct="1"/>
            <a:r>
              <a:rPr lang="zh-CN" altLang="en-US" b="1" dirty="0"/>
              <a:t>系统分析师提取系统需求</a:t>
            </a:r>
            <a:endParaRPr lang="en-US" altLang="zh-CN" b="1" dirty="0"/>
          </a:p>
          <a:p>
            <a:pPr lvl="1" algn="just" eaLnBrk="1" hangingPunct="1"/>
            <a:r>
              <a:rPr lang="zh-CN" altLang="en-US" b="1" dirty="0"/>
              <a:t>测试人员提取测试需求</a:t>
            </a:r>
            <a:endParaRPr lang="en-US" altLang="zh-CN" b="1" dirty="0"/>
          </a:p>
          <a:p>
            <a:pPr lvl="1" algn="just" eaLnBrk="1" hangingPunct="1"/>
            <a:r>
              <a:rPr lang="zh-CN" altLang="en-US" b="1" dirty="0"/>
              <a:t>测试工程师设计测试用例</a:t>
            </a:r>
            <a:endParaRPr lang="zh-CN" altLang="en-US" sz="3400" b="1" dirty="0"/>
          </a:p>
        </p:txBody>
      </p:sp>
    </p:spTree>
    <p:extLst>
      <p:ext uri="{BB962C8B-B14F-4D97-AF65-F5344CB8AC3E}">
        <p14:creationId xmlns:p14="http://schemas.microsoft.com/office/powerpoint/2010/main" val="2001324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solidFill>
                  <a:srgbClr val="FF0000"/>
                </a:solidFill>
              </a:rPr>
              <a:t>持续性集成</a:t>
            </a:r>
            <a:endParaRPr lang="en-US" altLang="zh-CN" dirty="0">
              <a:solidFill>
                <a:srgbClr val="FF0000"/>
              </a:solidFill>
            </a:endParaRPr>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311418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2260821514"/>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solidFill>
                  <a:srgbClr val="FF0000"/>
                </a:solidFill>
              </a:rPr>
              <a:t>验收测试</a:t>
            </a:r>
            <a:endParaRPr lang="en-US" altLang="zh-CN" dirty="0">
              <a:solidFill>
                <a:srgbClr val="FF0000"/>
              </a:solidFill>
            </a:endParaRPr>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78822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solidFill>
                  <a:srgbClr val="FF0000"/>
                </a:solidFill>
              </a:rPr>
              <a:t>测试报告文档的书写</a:t>
            </a:r>
            <a:endParaRPr lang="en-US" altLang="zh-CN"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372703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a:t>什么是测试报告</a:t>
            </a:r>
            <a:endParaRPr lang="en-US" altLang="zh-CN" dirty="0"/>
          </a:p>
          <a:p>
            <a:pPr lvl="1">
              <a:lnSpc>
                <a:spcPct val="150000"/>
              </a:lnSpc>
            </a:pPr>
            <a:r>
              <a:rPr lang="zh-CN" altLang="en-US" dirty="0"/>
              <a:t>测试报告（</a:t>
            </a:r>
            <a:r>
              <a:rPr lang="en-US" altLang="zh-CN" dirty="0"/>
              <a:t>test report</a:t>
            </a:r>
            <a:r>
              <a:rPr lang="zh-CN" altLang="en-US" dirty="0"/>
              <a:t>）就是把</a:t>
            </a:r>
            <a:r>
              <a:rPr lang="zh-CN" altLang="en-US" dirty="0">
                <a:solidFill>
                  <a:srgbClr val="FF0000"/>
                </a:solidFill>
              </a:rPr>
              <a:t>测试的过程</a:t>
            </a:r>
            <a:r>
              <a:rPr lang="zh-CN" altLang="en-US" dirty="0"/>
              <a:t>和</a:t>
            </a:r>
            <a:r>
              <a:rPr lang="zh-CN" altLang="en-US" dirty="0">
                <a:solidFill>
                  <a:srgbClr val="FF0000"/>
                </a:solidFill>
              </a:rPr>
              <a:t>结果</a:t>
            </a:r>
            <a:r>
              <a:rPr lang="zh-CN" altLang="en-US" dirty="0"/>
              <a:t>写成文档，对发现的</a:t>
            </a:r>
            <a:r>
              <a:rPr lang="zh-CN" altLang="en-US" dirty="0">
                <a:solidFill>
                  <a:srgbClr val="FF0000"/>
                </a:solidFill>
              </a:rPr>
              <a:t>问题和缺陷进行分析</a:t>
            </a:r>
            <a:r>
              <a:rPr lang="zh-CN" altLang="en-US" dirty="0"/>
              <a:t>，为</a:t>
            </a:r>
            <a:r>
              <a:rPr lang="zh-CN" altLang="en-US" dirty="0">
                <a:solidFill>
                  <a:srgbClr val="FF0000"/>
                </a:solidFill>
              </a:rPr>
              <a:t>纠正</a:t>
            </a:r>
            <a:r>
              <a:rPr lang="zh-CN" altLang="en-US" dirty="0"/>
              <a:t>软件存在的</a:t>
            </a:r>
            <a:r>
              <a:rPr lang="zh-CN" altLang="en-US" dirty="0">
                <a:solidFill>
                  <a:srgbClr val="FF0000"/>
                </a:solidFill>
              </a:rPr>
              <a:t>质量问题</a:t>
            </a:r>
            <a:r>
              <a:rPr lang="zh-CN" altLang="en-US" dirty="0"/>
              <a:t>提供依据，同时为</a:t>
            </a:r>
            <a:r>
              <a:rPr lang="zh-CN" altLang="en-US" dirty="0">
                <a:solidFill>
                  <a:srgbClr val="FF0000"/>
                </a:solidFill>
              </a:rPr>
              <a:t>软件验收</a:t>
            </a:r>
            <a:r>
              <a:rPr lang="zh-CN" altLang="en-US" dirty="0"/>
              <a:t>和</a:t>
            </a:r>
            <a:r>
              <a:rPr lang="zh-CN" altLang="en-US" dirty="0">
                <a:solidFill>
                  <a:srgbClr val="FF0000"/>
                </a:solidFill>
              </a:rPr>
              <a:t>交付</a:t>
            </a:r>
            <a:r>
              <a:rPr lang="zh-CN" altLang="en-US" dirty="0"/>
              <a:t>打下基础</a:t>
            </a:r>
            <a:endParaRPr lang="en-US" altLang="zh-CN" dirty="0"/>
          </a:p>
          <a:p>
            <a:pPr>
              <a:lnSpc>
                <a:spcPct val="150000"/>
              </a:lnSpc>
            </a:pPr>
            <a:r>
              <a:rPr lang="zh-CN" altLang="en-US" dirty="0"/>
              <a:t>什么情况写测试报告</a:t>
            </a:r>
            <a:endParaRPr lang="en-US" altLang="zh-CN" dirty="0"/>
          </a:p>
          <a:p>
            <a:pPr lvl="1">
              <a:lnSpc>
                <a:spcPct val="150000"/>
              </a:lnSpc>
            </a:pPr>
            <a:r>
              <a:rPr lang="zh-CN" altLang="en-US" dirty="0">
                <a:solidFill>
                  <a:srgbClr val="FF0000"/>
                </a:solidFill>
              </a:rPr>
              <a:t>测试完毕</a:t>
            </a:r>
            <a:r>
              <a:rPr lang="zh-CN" altLang="en-US" dirty="0"/>
              <a:t>或</a:t>
            </a:r>
            <a:r>
              <a:rPr lang="zh-CN" altLang="en-US" dirty="0">
                <a:solidFill>
                  <a:srgbClr val="FF0000"/>
                </a:solidFill>
              </a:rPr>
              <a:t>一个阶段完毕</a:t>
            </a:r>
            <a:r>
              <a:rPr lang="zh-CN" altLang="en-US" dirty="0"/>
              <a:t>，需要写出测试报告</a:t>
            </a:r>
          </a:p>
        </p:txBody>
      </p:sp>
    </p:spTree>
    <p:extLst>
      <p:ext uri="{BB962C8B-B14F-4D97-AF65-F5344CB8AC3E}">
        <p14:creationId xmlns:p14="http://schemas.microsoft.com/office/powerpoint/2010/main" val="250577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p:txBody>
          <a:bodyPr/>
          <a:lstStyle/>
          <a:p>
            <a:r>
              <a:rPr lang="zh-CN" altLang="en-US"/>
              <a:t>怎样写测试报告（实例）</a:t>
            </a:r>
            <a:endParaRPr lang="en-US" altLang="zh-CN"/>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3143672" y="741403"/>
            <a:ext cx="3546554" cy="5778138"/>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5" name="内容占位符 1"/>
          <p:cNvSpPr>
            <a:spLocks noGrp="1"/>
          </p:cNvSpPr>
          <p:nvPr>
            <p:ph idx="1"/>
          </p:nvPr>
        </p:nvSpPr>
        <p:spPr/>
        <p:txBody>
          <a:bodyPr/>
          <a:lstStyle/>
          <a:p>
            <a:r>
              <a:rPr lang="en-US" altLang="zh-CN"/>
              <a:t>Bug</a:t>
            </a:r>
            <a:r>
              <a:rPr lang="zh-CN" altLang="en-US"/>
              <a:t>分析</a:t>
            </a:r>
            <a:endParaRPr lang="zh-CN" altLang="en-US" dirty="0"/>
          </a:p>
        </p:txBody>
      </p:sp>
      <p:pic>
        <p:nvPicPr>
          <p:cNvPr id="4" name="图片 3"/>
          <p:cNvPicPr>
            <a:picLocks noChangeAspect="1"/>
          </p:cNvPicPr>
          <p:nvPr/>
        </p:nvPicPr>
        <p:blipFill>
          <a:blip r:embed="rId2"/>
          <a:stretch>
            <a:fillRect/>
          </a:stretch>
        </p:blipFill>
        <p:spPr>
          <a:xfrm>
            <a:off x="600894" y="1124744"/>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p:txBody>
          <a:bodyPr>
            <a:noAutofit/>
          </a:bodyPr>
          <a:lstStyle/>
          <a:p>
            <a:r>
              <a:rPr lang="en-US" altLang="zh-CN" dirty="0"/>
              <a:t>Bug</a:t>
            </a:r>
            <a:r>
              <a:rPr lang="zh-CN" altLang="en-US" dirty="0"/>
              <a:t>分析</a:t>
            </a: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087888" y="1127745"/>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215168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a:solidFill>
                  <a:srgbClr val="FF0000"/>
                </a:solidFill>
              </a:rPr>
              <a:t>验收测试</a:t>
            </a:r>
            <a:r>
              <a:rPr lang="zh-CN" altLang="en-US" dirty="0"/>
              <a:t>：按照项目任务书或合同、供需双方约定的验收依据文档进行的对整个系统的测试与评审，决定是否接收或拒收系统。分为</a:t>
            </a:r>
            <a:r>
              <a:rPr lang="en-US" altLang="zh-CN" dirty="0">
                <a:solidFill>
                  <a:srgbClr val="FF0000"/>
                </a:solidFill>
              </a:rPr>
              <a:t>α</a:t>
            </a:r>
            <a:r>
              <a:rPr lang="zh-CN" altLang="en-US" dirty="0">
                <a:solidFill>
                  <a:srgbClr val="FF0000"/>
                </a:solidFill>
              </a:rPr>
              <a:t>测试和</a:t>
            </a:r>
            <a:r>
              <a:rPr lang="en-US" altLang="zh-CN" dirty="0">
                <a:solidFill>
                  <a:srgbClr val="FF0000"/>
                </a:solidFill>
              </a:rPr>
              <a:t>β</a:t>
            </a:r>
            <a:r>
              <a:rPr lang="zh-CN" altLang="en-US" dirty="0">
                <a:solidFill>
                  <a:srgbClr val="FF0000"/>
                </a:solidFill>
              </a:rPr>
              <a:t>测试</a:t>
            </a:r>
            <a:endParaRPr lang="en-US" altLang="zh-CN" dirty="0">
              <a:solidFill>
                <a:srgbClr val="FF0000"/>
              </a:solidFill>
            </a:endParaRPr>
          </a:p>
          <a:p>
            <a:r>
              <a:rPr lang="zh-CN" altLang="en-US" dirty="0">
                <a:solidFill>
                  <a:srgbClr val="FF0000"/>
                </a:solidFill>
              </a:rPr>
              <a:t>参与人员</a:t>
            </a:r>
            <a:r>
              <a:rPr lang="zh-CN" altLang="en-US" dirty="0"/>
              <a:t>：</a:t>
            </a:r>
            <a:r>
              <a:rPr lang="zh-CN" altLang="en-US" dirty="0">
                <a:solidFill>
                  <a:srgbClr val="FF0000"/>
                </a:solidFill>
              </a:rPr>
              <a:t>用户</a:t>
            </a:r>
            <a:r>
              <a:rPr lang="zh-CN" altLang="en-US" dirty="0"/>
              <a:t>、测试人员（质量保证人员）、开发人员等</a:t>
            </a:r>
            <a:endParaRPr lang="en-US" altLang="zh-CN" dirty="0"/>
          </a:p>
          <a:p>
            <a:endParaRPr lang="en-US" altLang="zh-CN" dirty="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89040"/>
            <a:ext cx="1563147" cy="23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366554"/>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a:solidFill>
                  <a:srgbClr val="FF0000"/>
                </a:solidFill>
              </a:rPr>
              <a:t>α</a:t>
            </a:r>
            <a:r>
              <a:rPr lang="zh-CN" altLang="en-US" dirty="0">
                <a:solidFill>
                  <a:srgbClr val="FF0000"/>
                </a:solidFill>
              </a:rPr>
              <a:t>测试</a:t>
            </a:r>
            <a:r>
              <a:rPr lang="zh-CN" altLang="en-US" dirty="0"/>
              <a:t>：是由用户在</a:t>
            </a:r>
            <a:r>
              <a:rPr lang="zh-CN" altLang="en-US" dirty="0">
                <a:solidFill>
                  <a:srgbClr val="FF0000"/>
                </a:solidFill>
              </a:rPr>
              <a:t>开发环境</a:t>
            </a:r>
            <a:r>
              <a:rPr lang="zh-CN" altLang="en-US" dirty="0"/>
              <a:t>下进行的测试，也可以是开发机构内部的用户在模拟实际操作环境下进行的测试。开发者坐在用户旁边，这是在开发者</a:t>
            </a:r>
            <a:r>
              <a:rPr lang="zh-CN" altLang="en-US" dirty="0">
                <a:solidFill>
                  <a:srgbClr val="FF0000"/>
                </a:solidFill>
              </a:rPr>
              <a:t>受控</a:t>
            </a:r>
            <a:r>
              <a:rPr lang="zh-CN" altLang="en-US" dirty="0"/>
              <a:t>的环境下进行的测试。由开发者随时记录下错误情况和使用中的问题。</a:t>
            </a:r>
            <a:endParaRPr lang="en-US" altLang="zh-CN" dirty="0"/>
          </a:p>
          <a:p>
            <a:pPr marL="0" indent="0" algn="ctr">
              <a:buNone/>
            </a:pPr>
            <a:endParaRPr lang="zh-CN" altLang="en-US" dirty="0"/>
          </a:p>
        </p:txBody>
      </p:sp>
    </p:spTree>
    <p:extLst>
      <p:ext uri="{BB962C8B-B14F-4D97-AF65-F5344CB8AC3E}">
        <p14:creationId xmlns:p14="http://schemas.microsoft.com/office/powerpoint/2010/main" val="3748698102"/>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a:solidFill>
                  <a:srgbClr val="FF0000"/>
                </a:solidFill>
              </a:rPr>
              <a:t>β</a:t>
            </a:r>
            <a:r>
              <a:rPr lang="zh-CN" altLang="en-US" dirty="0">
                <a:solidFill>
                  <a:srgbClr val="FF0000"/>
                </a:solidFill>
              </a:rPr>
              <a:t>测试</a:t>
            </a:r>
            <a:r>
              <a:rPr lang="zh-CN" altLang="en-US" dirty="0"/>
              <a:t>：是由软件的多个用户在一个或多个用户的</a:t>
            </a:r>
            <a:r>
              <a:rPr lang="zh-CN" altLang="en-US" dirty="0">
                <a:solidFill>
                  <a:srgbClr val="FF0000"/>
                </a:solidFill>
              </a:rPr>
              <a:t>实际使用环境</a:t>
            </a:r>
            <a:r>
              <a:rPr lang="zh-CN" altLang="en-US" dirty="0"/>
              <a:t>下进行的测试。开发者通常不在测试现场，这是在开发者</a:t>
            </a:r>
            <a:r>
              <a:rPr lang="zh-CN" altLang="en-US" dirty="0">
                <a:solidFill>
                  <a:srgbClr val="FF0000"/>
                </a:solidFill>
              </a:rPr>
              <a:t>无法控制</a:t>
            </a:r>
            <a:r>
              <a:rPr lang="zh-CN" altLang="en-US" dirty="0"/>
              <a:t>的环境下进行的测试。由用户记录下遇到的所有问题，定期向开发者报告。</a:t>
            </a:r>
            <a:r>
              <a:rPr lang="en-US" altLang="zh-CN" dirty="0">
                <a:solidFill>
                  <a:srgbClr val="FF0000"/>
                </a:solidFill>
              </a:rPr>
              <a:t>β</a:t>
            </a:r>
            <a:r>
              <a:rPr lang="zh-CN" altLang="en-US" dirty="0">
                <a:solidFill>
                  <a:srgbClr val="FF0000"/>
                </a:solidFill>
              </a:rPr>
              <a:t>测试</a:t>
            </a:r>
            <a:r>
              <a:rPr lang="zh-CN" altLang="en-US" dirty="0"/>
              <a:t>是一种模拟真实的使用环境从而发现缺陷的一种测试</a:t>
            </a:r>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2841978" y="4869159"/>
            <a:ext cx="7975240" cy="19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91712"/>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solidFill>
                  <a:srgbClr val="FF0000"/>
                </a:solidFill>
              </a:rPr>
              <a:t>回归测试</a:t>
            </a:r>
            <a:endParaRPr lang="en-US" altLang="zh-CN" dirty="0">
              <a:solidFill>
                <a:srgbClr val="FF0000"/>
              </a:solidFill>
            </a:endParaRPr>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92085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a:solidFill>
                  <a:srgbClr val="FF0000"/>
                </a:solidFill>
              </a:rPr>
              <a:t>定义</a:t>
            </a:r>
            <a:r>
              <a:rPr lang="zh-CN" altLang="en-US" dirty="0"/>
              <a:t>：对软件的</a:t>
            </a:r>
            <a:r>
              <a:rPr lang="zh-CN" altLang="en-US" dirty="0">
                <a:solidFill>
                  <a:srgbClr val="FF0000"/>
                </a:solidFill>
              </a:rPr>
              <a:t>新的版本</a:t>
            </a:r>
            <a:r>
              <a:rPr lang="zh-CN" altLang="en-US" dirty="0"/>
              <a:t>测试时，对新版本进行重新测试，这时的测试不仅是验证被修复的软件缺陷是否被解决了，且要保证以前所有运行正常的功能依旧保持正常，而不要受到这次修改的影响。</a:t>
            </a: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839987" y="311020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a:t>识别出软件中</a:t>
            </a:r>
            <a:r>
              <a:rPr lang="zh-CN" altLang="en-US" dirty="0">
                <a:solidFill>
                  <a:srgbClr val="FF0000"/>
                </a:solidFill>
              </a:rPr>
              <a:t>被修改</a:t>
            </a:r>
            <a:r>
              <a:rPr lang="zh-CN" altLang="en-US" dirty="0"/>
              <a:t>的部分</a:t>
            </a:r>
            <a:endParaRPr lang="en-US" altLang="zh-CN" dirty="0"/>
          </a:p>
          <a:p>
            <a:pPr marL="514350" indent="-514350">
              <a:lnSpc>
                <a:spcPct val="130000"/>
              </a:lnSpc>
              <a:buFont typeface="+mj-lt"/>
              <a:buAutoNum type="arabicPeriod"/>
            </a:pPr>
            <a:r>
              <a:rPr lang="zh-CN" altLang="en-US" dirty="0"/>
              <a:t>识别由于此修改对软件</a:t>
            </a:r>
            <a:r>
              <a:rPr lang="zh-CN" altLang="en-US" dirty="0">
                <a:solidFill>
                  <a:srgbClr val="FF0000"/>
                </a:solidFill>
              </a:rPr>
              <a:t>造成哪些影响</a:t>
            </a:r>
          </a:p>
          <a:p>
            <a:pPr marL="514350" indent="-514350">
              <a:lnSpc>
                <a:spcPct val="130000"/>
              </a:lnSpc>
              <a:buFont typeface="+mj-lt"/>
              <a:buAutoNum type="arabicPeriod"/>
            </a:pPr>
            <a:r>
              <a:rPr lang="zh-CN" altLang="en-US" dirty="0"/>
              <a:t>从原基线测试用例库“</a:t>
            </a:r>
            <a:r>
              <a:rPr lang="en-US" altLang="zh-CN" dirty="0"/>
              <a:t>T”</a:t>
            </a:r>
            <a:r>
              <a:rPr lang="zh-CN" altLang="en-US" dirty="0"/>
              <a:t>中，找出能够验证此次修改模块的测试用例，创建新的基线测试用例库“</a:t>
            </a:r>
            <a:r>
              <a:rPr lang="en-US" altLang="zh-CN" dirty="0"/>
              <a:t>TN”</a:t>
            </a:r>
            <a:r>
              <a:rPr lang="zh-CN" altLang="en-US" dirty="0"/>
              <a:t>（需要增加或修改必要的测试用例）</a:t>
            </a:r>
            <a:endParaRPr lang="en-US" altLang="zh-CN" dirty="0"/>
          </a:p>
          <a:p>
            <a:pPr marL="514350" indent="-514350">
              <a:lnSpc>
                <a:spcPct val="130000"/>
              </a:lnSpc>
              <a:buFont typeface="+mj-lt"/>
              <a:buAutoNum type="arabicPeriod"/>
            </a:pPr>
            <a:r>
              <a:rPr lang="zh-CN" altLang="en-US" dirty="0"/>
              <a:t>当此次回归测试依然有问题，需要开发人员继续修改，继续做回归测试（即重复</a:t>
            </a:r>
            <a:r>
              <a:rPr lang="en-US" altLang="zh-CN" dirty="0"/>
              <a:t>1——3</a:t>
            </a:r>
            <a:r>
              <a:rPr lang="zh-CN" altLang="en-US" dirty="0"/>
              <a:t>步骤）</a:t>
            </a:r>
            <a:endParaRPr lang="en-US" altLang="zh-CN" dirty="0"/>
          </a:p>
          <a:p>
            <a:pPr marL="514350" indent="-514350">
              <a:lnSpc>
                <a:spcPct val="130000"/>
              </a:lnSpc>
              <a:buFont typeface="+mj-lt"/>
              <a:buAutoNum type="arabicPeriod"/>
            </a:pPr>
            <a:r>
              <a:rPr lang="zh-CN" altLang="en-US" dirty="0"/>
              <a:t>回归测试涉及的修改模块比较多时，则执行全部用例</a:t>
            </a:r>
            <a:endParaRPr lang="en-US" altLang="zh-CN" dirty="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r>
              <a:rPr lang="zh-CN" altLang="en-US" dirty="0">
                <a:solidFill>
                  <a:srgbClr val="FF0000"/>
                </a:solidFill>
              </a:rPr>
              <a:t>验收测试</a:t>
            </a:r>
            <a:endParaRPr lang="en-US" altLang="zh-CN" dirty="0">
              <a:solidFill>
                <a:srgbClr val="FF0000"/>
              </a:solidFill>
            </a:endParaRPr>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24473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17961</TotalTime>
  <Words>828</Words>
  <Application>Microsoft Office PowerPoint</Application>
  <PresentationFormat>宽屏</PresentationFormat>
  <Paragraphs>129</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华文楷体</vt:lpstr>
      <vt:lpstr>华文隶书</vt:lpstr>
      <vt:lpstr>华文新魏</vt:lpstr>
      <vt:lpstr>楷体</vt:lpstr>
      <vt:lpstr>Arial</vt:lpstr>
      <vt:lpstr>Lucida Console</vt:lpstr>
      <vt:lpstr>Verdana</vt:lpstr>
      <vt:lpstr>Wingdings</vt:lpstr>
      <vt:lpstr>Profile</vt:lpstr>
      <vt:lpstr>软件测试实用教程 ——方法与实践</vt:lpstr>
      <vt:lpstr>目   录</vt:lpstr>
      <vt:lpstr>验收测试</vt:lpstr>
      <vt:lpstr>关于测试过程中其他概念</vt:lpstr>
      <vt:lpstr>关于测试过程中其他概念</vt:lpstr>
      <vt:lpstr>目   录</vt:lpstr>
      <vt:lpstr>回归测试</vt:lpstr>
      <vt:lpstr>回归测试过程</vt:lpstr>
      <vt:lpstr>目   录</vt:lpstr>
      <vt:lpstr>目   录</vt:lpstr>
      <vt:lpstr>冒烟测试</vt:lpstr>
      <vt:lpstr>冒烟测试</vt:lpstr>
      <vt:lpstr>目   录</vt:lpstr>
      <vt:lpstr>测试需求分析</vt:lpstr>
      <vt:lpstr>测试需求分析</vt:lpstr>
      <vt:lpstr>测试需求分析</vt:lpstr>
      <vt:lpstr>测试需求分析</vt:lpstr>
      <vt:lpstr>目   录</vt:lpstr>
      <vt:lpstr>持续性集成</vt:lpstr>
      <vt:lpstr>目   录</vt:lpstr>
      <vt:lpstr>测试报告</vt:lpstr>
      <vt:lpstr>测试报告</vt:lpstr>
      <vt:lpstr>测试报告</vt:lpstr>
      <vt:lpstr>测试报告</vt:lpstr>
      <vt:lpstr>目   录</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375</cp:revision>
  <dcterms:created xsi:type="dcterms:W3CDTF">2008-07-27T05:17:11Z</dcterms:created>
  <dcterms:modified xsi:type="dcterms:W3CDTF">2019-12-18T00:56:49Z</dcterms:modified>
</cp:coreProperties>
</file>