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9"/>
  </p:notesMasterIdLst>
  <p:handoutMasterIdLst>
    <p:handoutMasterId r:id="rId20"/>
  </p:handoutMasterIdLst>
  <p:sldIdLst>
    <p:sldId id="256" r:id="rId2"/>
    <p:sldId id="553" r:id="rId3"/>
    <p:sldId id="554" r:id="rId4"/>
    <p:sldId id="555" r:id="rId5"/>
    <p:sldId id="556" r:id="rId6"/>
    <p:sldId id="557" r:id="rId7"/>
    <p:sldId id="558" r:id="rId8"/>
    <p:sldId id="559" r:id="rId9"/>
    <p:sldId id="560" r:id="rId10"/>
    <p:sldId id="561" r:id="rId11"/>
    <p:sldId id="562" r:id="rId12"/>
    <p:sldId id="563" r:id="rId13"/>
    <p:sldId id="568" r:id="rId14"/>
    <p:sldId id="567" r:id="rId15"/>
    <p:sldId id="564" r:id="rId16"/>
    <p:sldId id="565" r:id="rId17"/>
    <p:sldId id="549" r:id="rId18"/>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1" autoAdjust="0"/>
    <p:restoredTop sz="96494" autoAdjust="0"/>
  </p:normalViewPr>
  <p:slideViewPr>
    <p:cSldViewPr>
      <p:cViewPr varScale="1">
        <p:scale>
          <a:sx n="68" d="100"/>
          <a:sy n="68" d="100"/>
        </p:scale>
        <p:origin x="-300" y="-102"/>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7BE119F4-F7CC-4430-A1DB-88C455E8BC26}" type="slidenum">
              <a:rPr lang="en-US" altLang="zh-CN"/>
              <a:pPr>
                <a:defRPr/>
              </a:pPr>
              <a:t>‹#›</a:t>
            </a:fld>
            <a:endParaRPr lang="en-US" altLang="zh-CN" dirty="0"/>
          </a:p>
        </p:txBody>
      </p:sp>
    </p:spTree>
    <p:extLst>
      <p:ext uri="{BB962C8B-B14F-4D97-AF65-F5344CB8AC3E}">
        <p14:creationId xmlns:p14="http://schemas.microsoft.com/office/powerpoint/2010/main" val="2762099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06DBFBB8-2C88-4EF5-ACA0-AB33D3C579D0}" type="slidenum">
              <a:rPr lang="en-US" altLang="zh-CN"/>
              <a:pPr>
                <a:defRPr/>
              </a:pPr>
              <a:t>‹#›</a:t>
            </a:fld>
            <a:endParaRPr lang="en-US" altLang="zh-CN" dirty="0"/>
          </a:p>
        </p:txBody>
      </p:sp>
    </p:spTree>
    <p:extLst>
      <p:ext uri="{BB962C8B-B14F-4D97-AF65-F5344CB8AC3E}">
        <p14:creationId xmlns:p14="http://schemas.microsoft.com/office/powerpoint/2010/main" val="295371329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365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http://agilemanifesto.org/iso/zhchs/manifesto.html</a:t>
            </a:r>
          </a:p>
          <a:p>
            <a:r>
              <a:rPr lang="zh-CN" altLang="en-US" i="1" dirty="0" smtClean="0"/>
              <a:t>敏捷开发团队人数</a:t>
            </a:r>
            <a:r>
              <a:rPr lang="zh-CN" altLang="en-US" dirty="0" smtClean="0"/>
              <a:t>通常是</a:t>
            </a:r>
            <a:endParaRPr lang="en-US" altLang="zh-CN" dirty="0" smtClean="0"/>
          </a:p>
          <a:p>
            <a:r>
              <a:rPr lang="zh-CN" altLang="en-US" dirty="0" smtClean="0"/>
              <a:t> </a:t>
            </a:r>
            <a:r>
              <a:rPr lang="en-US" altLang="zh-CN" dirty="0" smtClean="0"/>
              <a:t>7 </a:t>
            </a:r>
            <a:r>
              <a:rPr lang="zh-CN" altLang="en-US" dirty="0" smtClean="0"/>
              <a:t>到 </a:t>
            </a:r>
            <a:r>
              <a:rPr lang="en-US" altLang="zh-CN" dirty="0" smtClean="0"/>
              <a:t>12 </a:t>
            </a:r>
            <a:r>
              <a:rPr lang="zh-CN" altLang="en-US" dirty="0" smtClean="0"/>
              <a:t>人，两个星期</a:t>
            </a:r>
            <a:endParaRPr lang="en-US" altLang="zh-CN" dirty="0" smtClean="0"/>
          </a:p>
          <a:p>
            <a:r>
              <a:rPr lang="en-US" altLang="zh-CN" dirty="0" smtClean="0"/>
              <a:t>scrum</a:t>
            </a:r>
            <a:r>
              <a:rPr lang="zh-CN" altLang="en-US" dirty="0" smtClean="0"/>
              <a:t>四个会议：计划会议，每日例会，评审</a:t>
            </a:r>
            <a:r>
              <a:rPr lang="zh-CN" altLang="en-US" smtClean="0"/>
              <a:t>会，反思会</a:t>
            </a:r>
            <a:endParaRPr lang="en-US" altLang="zh-CN" dirty="0" smtClean="0"/>
          </a:p>
        </p:txBody>
      </p:sp>
    </p:spTree>
    <p:extLst>
      <p:ext uri="{BB962C8B-B14F-4D97-AF65-F5344CB8AC3E}">
        <p14:creationId xmlns:p14="http://schemas.microsoft.com/office/powerpoint/2010/main" val="367081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4</a:t>
            </a:fld>
            <a:endParaRPr lang="zh-CN" altLang="en-US"/>
          </a:p>
        </p:txBody>
      </p:sp>
    </p:spTree>
    <p:extLst>
      <p:ext uri="{BB962C8B-B14F-4D97-AF65-F5344CB8AC3E}">
        <p14:creationId xmlns:p14="http://schemas.microsoft.com/office/powerpoint/2010/main" val="4090176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5</a:t>
            </a:fld>
            <a:endParaRPr lang="en-US" altLang="zh-CN" dirty="0"/>
          </a:p>
        </p:txBody>
      </p:sp>
    </p:spTree>
    <p:extLst>
      <p:ext uri="{BB962C8B-B14F-4D97-AF65-F5344CB8AC3E}">
        <p14:creationId xmlns:p14="http://schemas.microsoft.com/office/powerpoint/2010/main" val="4155737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第一种典型模型  大爆炸模型 说道爆炸，大家可以联想到宇宙大爆炸的场景，这会产生两种结果，也许很好，也许很差，出来的东西什么都不是，完全是拍脑袋拍出来的，没有规划，想到哪里做到哪里</a:t>
            </a:r>
            <a:endParaRPr lang="en-US" altLang="zh-CN" dirty="0" smtClean="0"/>
          </a:p>
          <a:p>
            <a:r>
              <a:rPr lang="zh-CN" altLang="en-US" dirty="0" smtClean="0"/>
              <a:t>一般不需要测试，即便是由测试也是在发布前进行测试，测试出来的东西不一定修改</a:t>
            </a:r>
            <a:r>
              <a:rPr lang="en-US" altLang="zh-CN" dirty="0" smtClean="0"/>
              <a:t>……</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6</a:t>
            </a:fld>
            <a:endParaRPr lang="zh-CN" altLang="en-US" dirty="0"/>
          </a:p>
        </p:txBody>
      </p:sp>
    </p:spTree>
    <p:extLst>
      <p:ext uri="{BB962C8B-B14F-4D97-AF65-F5344CB8AC3E}">
        <p14:creationId xmlns:p14="http://schemas.microsoft.com/office/powerpoint/2010/main" val="185269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先由粗略的想法，然后写代码的过程中修改，</a:t>
            </a:r>
            <a:endParaRPr lang="en-US" altLang="zh-CN" dirty="0" smtClean="0"/>
          </a:p>
          <a:p>
            <a:r>
              <a:rPr lang="zh-CN" altLang="en-US" dirty="0" smtClean="0"/>
              <a:t>在</a:t>
            </a:r>
            <a:r>
              <a:rPr lang="zh-CN" altLang="en-US" dirty="0" smtClean="0"/>
              <a:t>这个过程中的测试工作，也许一个旧版本还没有测试完成，新版本就又出来了，</a:t>
            </a:r>
            <a:endParaRPr lang="en-US" altLang="zh-CN" dirty="0" smtClean="0"/>
          </a:p>
          <a:p>
            <a:r>
              <a:rPr lang="zh-CN" altLang="en-US" dirty="0" smtClean="0"/>
              <a:t>如果</a:t>
            </a:r>
            <a:r>
              <a:rPr lang="zh-CN" altLang="en-US" dirty="0" smtClean="0"/>
              <a:t>你是开发人员，将来尽量避免这中</a:t>
            </a:r>
            <a:r>
              <a:rPr lang="zh-CN" altLang="en-US" dirty="0" smtClean="0"/>
              <a:t>模式。如果</a:t>
            </a:r>
            <a:r>
              <a:rPr lang="zh-CN" altLang="en-US" dirty="0" smtClean="0"/>
              <a:t>你是测试人员，将来也要尽力帮助团队去规范这种模式，那怎么规范呢？我们先来学习后面的开发模式</a:t>
            </a:r>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7</a:t>
            </a:fld>
            <a:endParaRPr lang="zh-CN" altLang="en-US" dirty="0"/>
          </a:p>
        </p:txBody>
      </p:sp>
    </p:spTree>
    <p:extLst>
      <p:ext uri="{BB962C8B-B14F-4D97-AF65-F5344CB8AC3E}">
        <p14:creationId xmlns:p14="http://schemas.microsoft.com/office/powerpoint/2010/main" val="4044459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658812"/>
            <a:r>
              <a:rPr kumimoji="1" lang="zh-CN" altLang="en-US" b="1" dirty="0" smtClean="0"/>
              <a:t>概要设计</a:t>
            </a:r>
            <a:r>
              <a:rPr kumimoji="1" lang="zh-CN" altLang="en-US" b="1" dirty="0" smtClean="0"/>
              <a:t>就是设计软件的结构，包括组成模块，模块的层次结构，模块的调用关系，每个模块的功能等等。同时，还要设计该项目的应用系统的总体数据结构和数据库结构，即应用系统要存储什么数据，这些数据是什么样的结构，它们之间有什么关系。  </a:t>
            </a:r>
          </a:p>
          <a:p>
            <a:pPr marL="0" indent="-658812"/>
            <a:r>
              <a:rPr kumimoji="1" lang="zh-CN" altLang="en-US" b="1" dirty="0" smtClean="0"/>
              <a:t>详细设计</a:t>
            </a:r>
            <a:r>
              <a:rPr kumimoji="1" lang="zh-CN" altLang="en-US" b="1" dirty="0" smtClean="0"/>
              <a:t>阶段就是为每个模块完成的功能进行具体的描述，要把功能描述转变为精确的、结构化的过程描述。 </a:t>
            </a:r>
          </a:p>
          <a:p>
            <a:pPr marL="0" indent="-658812"/>
            <a:r>
              <a:rPr kumimoji="1" lang="zh-CN" altLang="en-US" b="1" dirty="0" smtClean="0"/>
              <a:t>概要设计</a:t>
            </a:r>
            <a:r>
              <a:rPr kumimoji="1" lang="zh-CN" altLang="en-US" b="1" dirty="0" smtClean="0"/>
              <a:t>阶段通常得到软件结构图 ， 详细设计阶段常用的描述方式有：流程图、</a:t>
            </a:r>
            <a:r>
              <a:rPr kumimoji="1" lang="en-US" altLang="zh-CN" b="1" dirty="0" smtClean="0"/>
              <a:t>N-S</a:t>
            </a:r>
            <a:r>
              <a:rPr kumimoji="1" lang="zh-CN" altLang="en-US" b="1" dirty="0" smtClean="0"/>
              <a:t>图、</a:t>
            </a:r>
            <a:r>
              <a:rPr kumimoji="1" lang="en-US" altLang="zh-CN" b="1" dirty="0" smtClean="0"/>
              <a:t>PAD</a:t>
            </a:r>
            <a:r>
              <a:rPr kumimoji="1" lang="zh-CN" altLang="en-US" b="1" dirty="0" smtClean="0"/>
              <a:t>图、伪代码等 。</a:t>
            </a:r>
          </a:p>
        </p:txBody>
      </p:sp>
      <p:sp>
        <p:nvSpPr>
          <p:cNvPr id="4" name="灯片编号占位符 3"/>
          <p:cNvSpPr>
            <a:spLocks noGrp="1"/>
          </p:cNvSpPr>
          <p:nvPr>
            <p:ph type="sldNum" sz="quarter" idx="5"/>
          </p:nvPr>
        </p:nvSpPr>
        <p:spPr/>
        <p:txBody>
          <a:bodyPr/>
          <a:lstStyle/>
          <a:p>
            <a:pPr>
              <a:defRPr/>
            </a:pPr>
            <a:fld id="{A307DC66-17B5-478A-82B0-65666CD980FB}" type="slidenum">
              <a:rPr lang="zh-CN" altLang="en-US" smtClean="0"/>
              <a:pPr>
                <a:defRPr/>
              </a:pPr>
              <a:t>8</a:t>
            </a:fld>
            <a:endParaRPr lang="en-US" altLang="zh-CN" dirty="0"/>
          </a:p>
        </p:txBody>
      </p:sp>
    </p:spTree>
    <p:extLst>
      <p:ext uri="{BB962C8B-B14F-4D97-AF65-F5344CB8AC3E}">
        <p14:creationId xmlns:p14="http://schemas.microsoft.com/office/powerpoint/2010/main" val="32341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1624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35889C9-CEB4-47E7-9667-A45DDACC3A94}" type="slidenum">
              <a:rPr lang="zh-CN" altLang="en-US" smtClean="0"/>
              <a:pPr>
                <a:defRPr/>
              </a:pPr>
              <a:t>12</a:t>
            </a:fld>
            <a:endParaRPr lang="zh-CN" altLang="en-US" dirty="0"/>
          </a:p>
        </p:txBody>
      </p:sp>
    </p:spTree>
    <p:extLst>
      <p:ext uri="{BB962C8B-B14F-4D97-AF65-F5344CB8AC3E}">
        <p14:creationId xmlns:p14="http://schemas.microsoft.com/office/powerpoint/2010/main" val="3097624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p:txBody>
          <a:bodyPr/>
          <a:lstStyle/>
          <a:p>
            <a:pPr>
              <a:defRPr/>
            </a:pPr>
            <a:fld id="{BCE0B2A7-2417-405C-AC20-850CA8FB5AB5}" type="slidenum">
              <a:rPr lang="zh-CN" altLang="en-US" smtClean="0"/>
              <a:pPr>
                <a:defRPr/>
              </a:pPr>
              <a:t>13</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zh-CN" altLang="en-US" sz="1200" b="1" kern="1200" dirty="0" smtClean="0">
                <a:solidFill>
                  <a:schemeClr val="tx1"/>
                </a:solidFill>
                <a:effectLst/>
                <a:latin typeface="Arial" charset="0"/>
                <a:ea typeface="宋体" pitchFamily="2" charset="-122"/>
                <a:cs typeface="+mn-cs"/>
              </a:rPr>
              <a:t>限制条件</a:t>
            </a:r>
            <a:r>
              <a:rPr lang="en-US" altLang="zh-CN" sz="1200" b="1" kern="1200" dirty="0" smtClean="0">
                <a:solidFill>
                  <a:schemeClr val="tx1"/>
                </a:solidFill>
                <a:effectLst/>
                <a:latin typeface="Arial" charset="0"/>
                <a:ea typeface="宋体" pitchFamily="2" charset="-122"/>
                <a:cs typeface="+mn-cs"/>
              </a:rPr>
              <a:t>:</a:t>
            </a:r>
            <a:endParaRPr lang="zh-CN" altLang="en-US" dirty="0" smtClean="0"/>
          </a:p>
          <a:p>
            <a:r>
              <a:rPr lang="zh-CN" altLang="en-US" dirty="0" smtClean="0"/>
              <a:t>适应于内部的大规模软件开发</a:t>
            </a:r>
            <a:r>
              <a:rPr lang="en-US" altLang="zh-CN" dirty="0" smtClean="0"/>
              <a:t>:</a:t>
            </a:r>
            <a:r>
              <a:rPr lang="zh-CN" altLang="en-US" dirty="0" smtClean="0"/>
              <a:t>螺旋模型强调风险分析</a:t>
            </a:r>
            <a:r>
              <a:rPr lang="en-US" altLang="zh-CN" dirty="0" smtClean="0"/>
              <a:t>,</a:t>
            </a:r>
            <a:r>
              <a:rPr lang="zh-CN" altLang="en-US" dirty="0" smtClean="0"/>
              <a:t>许多客户都无法接受和相信这种分析因此</a:t>
            </a:r>
          </a:p>
          <a:p>
            <a:r>
              <a:rPr lang="zh-CN" altLang="en-US" dirty="0" smtClean="0"/>
              <a:t>适合于大规模软件项目</a:t>
            </a:r>
            <a:r>
              <a:rPr lang="en-US" altLang="zh-CN" dirty="0" smtClean="0"/>
              <a:t>(</a:t>
            </a:r>
            <a:r>
              <a:rPr lang="zh-CN" altLang="en-US" dirty="0" smtClean="0"/>
              <a:t>执行风险分析将大大影响项目的利润</a:t>
            </a:r>
            <a:r>
              <a:rPr lang="en-US" altLang="zh-CN" dirty="0" smtClean="0"/>
              <a:t>,</a:t>
            </a:r>
            <a:r>
              <a:rPr lang="zh-CN" altLang="en-US" dirty="0" smtClean="0"/>
              <a:t>进行风险分析就毫无意义</a:t>
            </a:r>
            <a:r>
              <a:rPr lang="en-US" altLang="zh-CN" dirty="0" smtClean="0"/>
              <a:t>)</a:t>
            </a:r>
          </a:p>
          <a:p>
            <a:r>
              <a:rPr lang="zh-CN" altLang="en-US" dirty="0" smtClean="0"/>
              <a:t>软件开发人员应该擅长寻找可能的风险</a:t>
            </a:r>
            <a:r>
              <a:rPr lang="en-US" altLang="zh-CN" dirty="0" smtClean="0"/>
              <a:t>,</a:t>
            </a:r>
            <a:r>
              <a:rPr lang="zh-CN" altLang="en-US" dirty="0" smtClean="0"/>
              <a:t>准确地分析风险</a:t>
            </a:r>
            <a:r>
              <a:rPr lang="en-US" altLang="zh-CN" dirty="0" smtClean="0"/>
              <a:t>,</a:t>
            </a:r>
            <a:r>
              <a:rPr lang="zh-CN" altLang="en-US" dirty="0" smtClean="0"/>
              <a:t>否则将会带来更大的风险</a:t>
            </a:r>
          </a:p>
          <a:p>
            <a:r>
              <a:rPr lang="zh-CN" altLang="en-US" sz="1200" b="1" kern="1200" dirty="0" smtClean="0">
                <a:solidFill>
                  <a:schemeClr val="tx1"/>
                </a:solidFill>
                <a:effectLst/>
                <a:latin typeface="Arial" charset="0"/>
                <a:ea typeface="宋体" pitchFamily="2" charset="-122"/>
                <a:cs typeface="+mn-cs"/>
              </a:rPr>
              <a:t>优点</a:t>
            </a:r>
            <a:r>
              <a:rPr lang="en-US" altLang="zh-CN" sz="1200" b="1" kern="1200" dirty="0" smtClean="0">
                <a:solidFill>
                  <a:schemeClr val="tx1"/>
                </a:solidFill>
                <a:effectLst/>
                <a:latin typeface="Arial" charset="0"/>
                <a:ea typeface="宋体" pitchFamily="2" charset="-122"/>
                <a:cs typeface="+mn-cs"/>
              </a:rPr>
              <a:t>:</a:t>
            </a:r>
            <a:endParaRPr lang="zh-CN" altLang="en-US" dirty="0" smtClean="0"/>
          </a:p>
          <a:p>
            <a:r>
              <a:rPr lang="zh-CN" altLang="en-US" dirty="0" smtClean="0"/>
              <a:t>设计上的灵活性</a:t>
            </a:r>
            <a:r>
              <a:rPr lang="en-US" altLang="zh-CN" dirty="0" smtClean="0"/>
              <a:t>,</a:t>
            </a:r>
            <a:r>
              <a:rPr lang="zh-CN" altLang="en-US" dirty="0" smtClean="0"/>
              <a:t>可以在项目的各个阶段进行变更</a:t>
            </a:r>
            <a:r>
              <a:rPr lang="en-US" altLang="zh-CN" dirty="0" smtClean="0"/>
              <a:t>.</a:t>
            </a:r>
          </a:p>
          <a:p>
            <a:r>
              <a:rPr lang="zh-CN" altLang="en-US" dirty="0" smtClean="0"/>
              <a:t>以小的分段来构建大型系统</a:t>
            </a:r>
            <a:r>
              <a:rPr lang="en-US" altLang="zh-CN" dirty="0" smtClean="0"/>
              <a:t>,</a:t>
            </a:r>
            <a:r>
              <a:rPr lang="zh-CN" altLang="en-US" dirty="0" smtClean="0"/>
              <a:t>使成本计算变得简单容易</a:t>
            </a:r>
          </a:p>
          <a:p>
            <a:r>
              <a:rPr lang="zh-CN" altLang="en-US" dirty="0" smtClean="0"/>
              <a:t>客户始终参为保证了项目不偏离正确方向以及项目的可控性</a:t>
            </a:r>
          </a:p>
          <a:p>
            <a:r>
              <a:rPr lang="zh-CN" altLang="en-US" dirty="0" smtClean="0"/>
              <a:t>客户始终掌握项目的最新信息</a:t>
            </a:r>
            <a:r>
              <a:rPr lang="en-US" altLang="zh-CN" dirty="0" smtClean="0"/>
              <a:t>,</a:t>
            </a:r>
            <a:r>
              <a:rPr lang="zh-CN" altLang="en-US" dirty="0" smtClean="0"/>
              <a:t>从而他或她能够和管理层有效地交互</a:t>
            </a:r>
            <a:r>
              <a:rPr lang="en-US" altLang="zh-CN" dirty="0" smtClean="0"/>
              <a:t>.</a:t>
            </a:r>
          </a:p>
          <a:p>
            <a:r>
              <a:rPr lang="zh-CN" altLang="en-US" dirty="0" smtClean="0"/>
              <a:t>客户认可这种公司内部的开发方式带来的良好的沟通和高质量的产品</a:t>
            </a:r>
            <a:r>
              <a:rPr lang="en-US" altLang="zh-CN" dirty="0" smtClean="0"/>
              <a:t>.</a:t>
            </a:r>
          </a:p>
          <a:p>
            <a:r>
              <a:rPr lang="zh-CN" altLang="en-US" sz="1200" b="1" kern="1200" dirty="0" smtClean="0">
                <a:solidFill>
                  <a:schemeClr val="tx1"/>
                </a:solidFill>
                <a:effectLst/>
                <a:latin typeface="Arial" charset="0"/>
                <a:ea typeface="宋体" pitchFamily="2" charset="-122"/>
                <a:cs typeface="+mn-cs"/>
              </a:rPr>
              <a:t>缺点</a:t>
            </a:r>
            <a:r>
              <a:rPr lang="en-US" altLang="zh-CN" sz="1200" b="1" kern="1200" dirty="0" smtClean="0">
                <a:solidFill>
                  <a:schemeClr val="tx1"/>
                </a:solidFill>
                <a:effectLst/>
                <a:latin typeface="Arial" charset="0"/>
                <a:ea typeface="宋体" pitchFamily="2" charset="-122"/>
                <a:cs typeface="+mn-cs"/>
              </a:rPr>
              <a:t>:</a:t>
            </a:r>
            <a:endParaRPr lang="zh-CN" altLang="en-US" dirty="0" smtClean="0"/>
          </a:p>
          <a:p>
            <a:r>
              <a:rPr lang="zh-CN" altLang="en-US" dirty="0" smtClean="0">
                <a:effectLst/>
              </a:rPr>
              <a:t>很难让用户确信这种演化方法的结果是可以控制的</a:t>
            </a:r>
            <a:r>
              <a:rPr lang="en-US" altLang="zh-CN" dirty="0" smtClean="0">
                <a:effectLst/>
              </a:rPr>
              <a:t>.</a:t>
            </a:r>
            <a:r>
              <a:rPr lang="zh-CN" altLang="en-US" dirty="0" smtClean="0">
                <a:effectLst/>
              </a:rPr>
              <a:t>建设周期长</a:t>
            </a:r>
            <a:r>
              <a:rPr lang="en-US" altLang="zh-CN" dirty="0" smtClean="0">
                <a:effectLst/>
              </a:rPr>
              <a:t>,</a:t>
            </a:r>
            <a:r>
              <a:rPr lang="zh-CN" altLang="en-US" dirty="0" smtClean="0">
                <a:effectLst/>
              </a:rPr>
              <a:t>而软件技术发展比较快</a:t>
            </a:r>
            <a:r>
              <a:rPr lang="en-US" altLang="zh-CN" dirty="0" smtClean="0">
                <a:effectLst/>
              </a:rPr>
              <a:t>,</a:t>
            </a:r>
            <a:r>
              <a:rPr lang="zh-CN" altLang="en-US" dirty="0" smtClean="0">
                <a:effectLst/>
              </a:rPr>
              <a:t>所以经常出现软件开发完毕后</a:t>
            </a:r>
            <a:r>
              <a:rPr lang="en-US" altLang="zh-CN" dirty="0" smtClean="0">
                <a:effectLst/>
              </a:rPr>
              <a:t>,</a:t>
            </a:r>
            <a:r>
              <a:rPr lang="zh-CN" altLang="en-US" dirty="0" smtClean="0">
                <a:effectLst/>
              </a:rPr>
              <a:t>和当前的技术水平有了较大的差距</a:t>
            </a:r>
            <a:r>
              <a:rPr lang="en-US" altLang="zh-CN" dirty="0" smtClean="0">
                <a:effectLst/>
              </a:rPr>
              <a:t>,</a:t>
            </a:r>
            <a:r>
              <a:rPr lang="zh-CN" altLang="en-US" dirty="0" smtClean="0">
                <a:effectLst/>
              </a:rPr>
              <a:t>无法满足当前用户需求</a:t>
            </a:r>
            <a:r>
              <a:rPr lang="en-US" altLang="zh-CN" dirty="0" smtClean="0">
                <a:effectLst/>
              </a:rPr>
              <a:t>.</a:t>
            </a:r>
          </a:p>
          <a:p>
            <a:r>
              <a:rPr lang="zh-CN" altLang="en-US" sz="1200" b="1" kern="1200" dirty="0" smtClean="0">
                <a:solidFill>
                  <a:schemeClr val="tx1"/>
                </a:solidFill>
                <a:effectLst/>
                <a:latin typeface="Arial" charset="0"/>
                <a:ea typeface="宋体" pitchFamily="2" charset="-122"/>
                <a:cs typeface="+mn-cs"/>
              </a:rPr>
              <a:t>核心</a:t>
            </a:r>
            <a:r>
              <a:rPr lang="en-US" altLang="zh-CN" sz="1200" b="1" kern="1200" dirty="0" smtClean="0">
                <a:solidFill>
                  <a:schemeClr val="tx1"/>
                </a:solidFill>
                <a:effectLst/>
                <a:latin typeface="Arial" charset="0"/>
                <a:ea typeface="宋体" pitchFamily="2" charset="-122"/>
                <a:cs typeface="+mn-cs"/>
              </a:rPr>
              <a:t>:</a:t>
            </a:r>
            <a:endParaRPr lang="zh-CN" altLang="en-US" dirty="0" smtClean="0"/>
          </a:p>
          <a:p>
            <a:r>
              <a:rPr lang="zh-CN" altLang="en-US" dirty="0" smtClean="0">
                <a:effectLst/>
              </a:rPr>
              <a:t>在于您不需要在刚开始的时候就把所有事情都定义的清清楚楚</a:t>
            </a:r>
            <a:r>
              <a:rPr lang="en-US" altLang="zh-CN" dirty="0" smtClean="0">
                <a:effectLst/>
              </a:rPr>
              <a:t>.</a:t>
            </a:r>
            <a:r>
              <a:rPr lang="zh-CN" altLang="en-US" dirty="0" smtClean="0">
                <a:effectLst/>
              </a:rPr>
              <a:t>在定义最重要的功能时</a:t>
            </a:r>
            <a:r>
              <a:rPr lang="en-US" altLang="zh-CN" dirty="0" smtClean="0">
                <a:effectLst/>
              </a:rPr>
              <a:t>,</a:t>
            </a:r>
            <a:r>
              <a:rPr lang="zh-CN" altLang="en-US" dirty="0" smtClean="0">
                <a:effectLst/>
              </a:rPr>
              <a:t>去实现它</a:t>
            </a:r>
            <a:r>
              <a:rPr lang="en-US" altLang="zh-CN" dirty="0" smtClean="0">
                <a:effectLst/>
              </a:rPr>
              <a:t>,</a:t>
            </a:r>
            <a:r>
              <a:rPr lang="zh-CN" altLang="en-US" dirty="0" smtClean="0">
                <a:effectLst/>
              </a:rPr>
              <a:t>然后听取客户的意见</a:t>
            </a:r>
            <a:r>
              <a:rPr lang="en-US" altLang="zh-CN" dirty="0" smtClean="0">
                <a:effectLst/>
              </a:rPr>
              <a:t>,</a:t>
            </a:r>
            <a:r>
              <a:rPr lang="zh-CN" altLang="en-US" dirty="0" smtClean="0">
                <a:effectLst/>
              </a:rPr>
              <a:t>之后再进入到下一个阶段</a:t>
            </a:r>
            <a:r>
              <a:rPr lang="en-US" altLang="zh-CN" dirty="0" smtClean="0">
                <a:effectLst/>
              </a:rPr>
              <a:t>.</a:t>
            </a:r>
            <a:r>
              <a:rPr lang="zh-CN" altLang="en-US" dirty="0" smtClean="0">
                <a:effectLst/>
              </a:rPr>
              <a:t>如此不断轮回重复</a:t>
            </a:r>
            <a:r>
              <a:rPr lang="en-US" altLang="zh-CN" dirty="0" smtClean="0">
                <a:effectLst/>
              </a:rPr>
              <a:t>,</a:t>
            </a:r>
            <a:r>
              <a:rPr lang="zh-CN" altLang="en-US" dirty="0" smtClean="0">
                <a:effectLst/>
              </a:rPr>
              <a:t>直到得到您满意的最终产品</a:t>
            </a:r>
          </a:p>
          <a:p>
            <a:pPr eaLnBrk="1" hangingPunct="1"/>
            <a:endParaRPr lang="zh-CN" altLang="en-US" dirty="0"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563">
              <a:buFont typeface="Wingdings" panose="05000000000000000000" pitchFamily="2" charset="2"/>
              <a:buChar char="l"/>
              <a:defRPr baseline="0">
                <a:ea typeface="楷体" panose="02010609060101010101" pitchFamily="49" charset="-122"/>
              </a:defRPr>
            </a:lvl2pPr>
            <a:lvl3pPr marL="1304925" indent="-395288">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288">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B62FBA93-7C77-4D32-BA8C-F7EFDB1910E6}" type="slidenum">
              <a:rPr lang="en-US" altLang="zh-CN"/>
              <a:pPr>
                <a:defRPr/>
              </a:pPr>
              <a:t>‹#›</a:t>
            </a:fld>
            <a:endParaRPr lang="en-US" altLang="zh-CN" dirty="0"/>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288">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85100CE9-0662-4089-B8E8-68467DB42791}" type="slidenum">
              <a:rPr lang="en-US" altLang="zh-CN"/>
              <a:pPr>
                <a:defRPr/>
              </a:pPr>
              <a:t>‹#›</a:t>
            </a:fld>
            <a:endParaRPr lang="en-US" altLang="zh-CN" dirty="0"/>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a:ln/>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a:ln/>
        </p:spPr>
        <p:txBody>
          <a:bodyPr/>
          <a:lstStyle>
            <a:lvl1pPr>
              <a:defRPr/>
            </a:lvl1pPr>
          </a:lstStyle>
          <a:p>
            <a:pPr>
              <a:defRPr/>
            </a:pPr>
            <a:fld id="{15209603-DA32-4E08-B993-D56C85C4BB77}" type="slidenum">
              <a:rPr lang="en-US" altLang="zh-CN"/>
              <a:pPr>
                <a:defRPr/>
              </a:pPr>
              <a:t>‹#›</a:t>
            </a:fld>
            <a:endParaRPr lang="en-US" altLang="zh-CN" dirty="0"/>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pPr>
                <a:defRPr/>
              </a:pPr>
              <a:t>‹#›</a:t>
            </a:fld>
            <a:endParaRPr lang="en-US" altLang="zh-CN" dirty="0"/>
          </a:p>
        </p:txBody>
      </p:sp>
    </p:spTree>
    <p:extLst>
      <p:ext uri="{BB962C8B-B14F-4D97-AF65-F5344CB8AC3E}">
        <p14:creationId xmlns:p14="http://schemas.microsoft.com/office/powerpoint/2010/main" val="3284914725"/>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304925" lvl="2" indent="-395288"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81" r:id="rId2"/>
    <p:sldLayoutId id="2147483922" r:id="rId3"/>
    <p:sldLayoutId id="2147483882" r:id="rId4"/>
    <p:sldLayoutId id="2147483883" r:id="rId5"/>
    <p:sldLayoutId id="2147483885" r:id="rId6"/>
    <p:sldLayoutId id="2147483923"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3863"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551384" y="1844824"/>
            <a:ext cx="11017224" cy="1128192"/>
          </a:xfrm>
        </p:spPr>
        <p:txBody>
          <a:bodyPr/>
          <a:lstStyle/>
          <a:p>
            <a:pPr algn="ctr" eaLnBrk="1" hangingPunct="1"/>
            <a:r>
              <a:rPr lang="zh-CN" altLang="en-US" sz="6000" b="1" dirty="0">
                <a:ea typeface="华文隶书" pitchFamily="2" charset="-122"/>
              </a:rPr>
              <a:t>软件测试实用教程</a:t>
            </a:r>
            <a:r>
              <a:rPr lang="en-US" altLang="zh-CN" sz="6000" b="1" dirty="0">
                <a:ea typeface="华文隶书" pitchFamily="2" charset="-122"/>
              </a:rPr>
              <a:t/>
            </a:r>
            <a:br>
              <a:rPr lang="en-US" altLang="zh-CN" sz="6000" b="1" dirty="0">
                <a:ea typeface="华文隶书" pitchFamily="2" charset="-122"/>
              </a:rPr>
            </a:br>
            <a:r>
              <a:rPr lang="en-US" altLang="zh-CN" sz="6000" b="1" dirty="0">
                <a:ea typeface="华文隶书" pitchFamily="2" charset="-122"/>
              </a:rPr>
              <a:t>——</a:t>
            </a:r>
            <a:r>
              <a:rPr lang="zh-CN" altLang="en-US" sz="6000" b="1" dirty="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dirty="0" err="1" smtClean="0">
                <a:latin typeface="华文隶书" pitchFamily="2" charset="-122"/>
                <a:ea typeface="华文隶书" pitchFamily="2" charset="-122"/>
              </a:rPr>
              <a:t>PartI</a:t>
            </a:r>
            <a:r>
              <a:rPr lang="en-US" altLang="zh-CN" sz="4400" dirty="0" smtClean="0">
                <a:latin typeface="华文隶书" pitchFamily="2" charset="-122"/>
                <a:ea typeface="华文隶书" pitchFamily="2" charset="-122"/>
              </a:rPr>
              <a:t>   </a:t>
            </a:r>
            <a:r>
              <a:rPr lang="zh-CN" altLang="en-US" sz="4400" dirty="0" smtClean="0">
                <a:latin typeface="华文隶书" pitchFamily="2" charset="-122"/>
                <a:ea typeface="华文隶书" pitchFamily="2" charset="-122"/>
              </a:rPr>
              <a:t>软件测试概述</a:t>
            </a:r>
            <a:r>
              <a:rPr lang="en-US" altLang="zh-CN" sz="4400" dirty="0" smtClean="0">
                <a:latin typeface="华文隶书" pitchFamily="2" charset="-122"/>
                <a:ea typeface="华文隶书" pitchFamily="2" charset="-122"/>
              </a:rPr>
              <a:t>—</a:t>
            </a:r>
            <a:r>
              <a:rPr lang="zh-CN" altLang="en-US" sz="4400" dirty="0" smtClean="0">
                <a:latin typeface="华文隶书" pitchFamily="2" charset="-122"/>
                <a:ea typeface="华文隶书" pitchFamily="2" charset="-122"/>
              </a:rPr>
              <a:t>软件开发模型</a:t>
            </a:r>
            <a:endParaRPr lang="zh-CN" altLang="en-US" sz="4400" b="1" dirty="0">
              <a:latin typeface="华文隶书" pitchFamily="2" charset="-122"/>
              <a:ea typeface="华文隶书"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瀑布模型缺点</a:t>
            </a:r>
            <a:endParaRPr lang="zh-CN" altLang="en-US" dirty="0"/>
          </a:p>
        </p:txBody>
      </p:sp>
      <p:sp>
        <p:nvSpPr>
          <p:cNvPr id="3" name="内容占位符 2"/>
          <p:cNvSpPr>
            <a:spLocks noGrp="1"/>
          </p:cNvSpPr>
          <p:nvPr>
            <p:ph idx="1"/>
          </p:nvPr>
        </p:nvSpPr>
        <p:spPr/>
        <p:txBody>
          <a:bodyPr/>
          <a:lstStyle/>
          <a:p>
            <a:r>
              <a:rPr lang="zh-CN" altLang="en-US" dirty="0" smtClean="0">
                <a:latin typeface="+mn-ea"/>
              </a:rPr>
              <a:t>线性</a:t>
            </a:r>
            <a:r>
              <a:rPr lang="zh-CN" altLang="en-US" dirty="0">
                <a:latin typeface="+mn-ea"/>
              </a:rPr>
              <a:t>严格</a:t>
            </a:r>
            <a:r>
              <a:rPr lang="en-US" altLang="zh-CN" dirty="0">
                <a:latin typeface="+mn-ea"/>
              </a:rPr>
              <a:t>——</a:t>
            </a:r>
            <a:r>
              <a:rPr lang="zh-CN" altLang="en-US" dirty="0">
                <a:latin typeface="+mn-ea"/>
              </a:rPr>
              <a:t>成果晚出</a:t>
            </a:r>
            <a:r>
              <a:rPr lang="en-US" altLang="zh-CN" dirty="0">
                <a:latin typeface="+mn-ea"/>
              </a:rPr>
              <a:t>——</a:t>
            </a:r>
            <a:r>
              <a:rPr lang="zh-CN" altLang="en-US" dirty="0" smtClean="0">
                <a:latin typeface="+mn-ea"/>
              </a:rPr>
              <a:t>风险大</a:t>
            </a:r>
            <a:endParaRPr lang="en-US" altLang="zh-CN" dirty="0">
              <a:latin typeface="+mn-ea"/>
            </a:endParaRPr>
          </a:p>
          <a:p>
            <a:r>
              <a:rPr lang="zh-CN" altLang="en-US" dirty="0">
                <a:latin typeface="+mn-ea"/>
              </a:rPr>
              <a:t>阶段固定</a:t>
            </a:r>
            <a:r>
              <a:rPr lang="en-US" altLang="zh-CN" dirty="0">
                <a:latin typeface="+mn-ea"/>
              </a:rPr>
              <a:t>——</a:t>
            </a:r>
            <a:r>
              <a:rPr lang="zh-CN" altLang="en-US" dirty="0">
                <a:latin typeface="+mn-ea"/>
              </a:rPr>
              <a:t>反复</a:t>
            </a:r>
            <a:r>
              <a:rPr lang="en-US" altLang="zh-CN" dirty="0">
                <a:latin typeface="+mn-ea"/>
              </a:rPr>
              <a:t>&amp;</a:t>
            </a:r>
            <a:r>
              <a:rPr lang="zh-CN" altLang="en-US" dirty="0" smtClean="0">
                <a:latin typeface="+mn-ea"/>
              </a:rPr>
              <a:t>迭代</a:t>
            </a:r>
            <a:r>
              <a:rPr lang="zh-CN" altLang="en-US" dirty="0">
                <a:latin typeface="+mn-ea"/>
              </a:rPr>
              <a:t>不适合</a:t>
            </a:r>
            <a:r>
              <a:rPr lang="en-US" altLang="zh-CN" dirty="0" smtClean="0">
                <a:latin typeface="+mn-ea"/>
              </a:rPr>
              <a:t>——</a:t>
            </a:r>
            <a:r>
              <a:rPr lang="zh-CN" altLang="en-US" dirty="0" smtClean="0">
                <a:latin typeface="+mn-ea"/>
              </a:rPr>
              <a:t>灵活性差</a:t>
            </a:r>
            <a:endParaRPr lang="en-US" altLang="zh-CN" dirty="0">
              <a:latin typeface="+mn-ea"/>
            </a:endParaRPr>
          </a:p>
          <a:p>
            <a:r>
              <a:rPr lang="zh-CN" altLang="en-US" dirty="0">
                <a:latin typeface="+mn-ea"/>
              </a:rPr>
              <a:t>单次需求</a:t>
            </a:r>
            <a:r>
              <a:rPr lang="en-US" altLang="zh-CN" dirty="0">
                <a:latin typeface="+mn-ea"/>
              </a:rPr>
              <a:t>——</a:t>
            </a:r>
            <a:r>
              <a:rPr lang="zh-CN" altLang="en-US" dirty="0">
                <a:latin typeface="+mn-ea"/>
              </a:rPr>
              <a:t>需求</a:t>
            </a:r>
            <a:r>
              <a:rPr lang="zh-CN" altLang="en-US" dirty="0" smtClean="0">
                <a:latin typeface="+mn-ea"/>
              </a:rPr>
              <a:t>变更多</a:t>
            </a:r>
            <a:r>
              <a:rPr lang="en-US" altLang="zh-CN" dirty="0" smtClean="0">
                <a:latin typeface="+mn-ea"/>
              </a:rPr>
              <a:t>——</a:t>
            </a:r>
            <a:r>
              <a:rPr lang="zh-CN" altLang="en-US" dirty="0" smtClean="0">
                <a:latin typeface="+mn-ea"/>
              </a:rPr>
              <a:t>适应性差</a:t>
            </a:r>
            <a:endParaRPr lang="en-US" altLang="zh-CN" dirty="0">
              <a:latin typeface="+mn-ea"/>
            </a:endParaRPr>
          </a:p>
          <a:p>
            <a:r>
              <a:rPr lang="zh-CN" altLang="en-US" dirty="0">
                <a:latin typeface="+mn-ea"/>
              </a:rPr>
              <a:t>测试滞后</a:t>
            </a:r>
            <a:r>
              <a:rPr lang="en-US" altLang="zh-CN" dirty="0">
                <a:latin typeface="+mn-ea"/>
              </a:rPr>
              <a:t>——</a:t>
            </a:r>
            <a:r>
              <a:rPr lang="zh-CN" altLang="en-US" dirty="0">
                <a:latin typeface="+mn-ea"/>
              </a:rPr>
              <a:t>缺陷晚查</a:t>
            </a:r>
            <a:r>
              <a:rPr lang="en-US" altLang="zh-CN" dirty="0">
                <a:latin typeface="+mn-ea"/>
              </a:rPr>
              <a:t>——</a:t>
            </a:r>
            <a:r>
              <a:rPr lang="zh-CN" altLang="en-US" dirty="0" smtClean="0">
                <a:latin typeface="+mn-ea"/>
              </a:rPr>
              <a:t>代价大</a:t>
            </a:r>
            <a:endParaRPr lang="en-US" altLang="zh-CN" dirty="0">
              <a:latin typeface="+mn-ea"/>
            </a:endParaRPr>
          </a:p>
          <a:p>
            <a:endParaRPr lang="zh-CN" altLang="en-US" dirty="0"/>
          </a:p>
        </p:txBody>
      </p:sp>
    </p:spTree>
    <p:extLst>
      <p:ext uri="{BB962C8B-B14F-4D97-AF65-F5344CB8AC3E}">
        <p14:creationId xmlns:p14="http://schemas.microsoft.com/office/powerpoint/2010/main" val="1126965869"/>
      </p:ext>
    </p:extLst>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瀑布模型适合场景</a:t>
            </a:r>
            <a:endParaRPr lang="zh-CN" altLang="en-US" dirty="0"/>
          </a:p>
        </p:txBody>
      </p:sp>
      <p:sp>
        <p:nvSpPr>
          <p:cNvPr id="3" name="内容占位符 2"/>
          <p:cNvSpPr>
            <a:spLocks noGrp="1"/>
          </p:cNvSpPr>
          <p:nvPr>
            <p:ph idx="1"/>
          </p:nvPr>
        </p:nvSpPr>
        <p:spPr/>
        <p:txBody>
          <a:bodyPr/>
          <a:lstStyle/>
          <a:p>
            <a:r>
              <a:rPr lang="zh-CN" altLang="en-US" dirty="0"/>
              <a:t>功能、性能明确完整</a:t>
            </a:r>
            <a:endParaRPr lang="en-US" altLang="zh-CN" dirty="0"/>
          </a:p>
          <a:p>
            <a:r>
              <a:rPr lang="zh-CN" altLang="en-US" dirty="0"/>
              <a:t>需求固定，无重大变动</a:t>
            </a:r>
            <a:endParaRPr lang="en-US" altLang="zh-CN" dirty="0"/>
          </a:p>
          <a:p>
            <a:endParaRPr lang="zh-CN" altLang="en-US" dirty="0"/>
          </a:p>
        </p:txBody>
      </p:sp>
      <p:pic>
        <p:nvPicPr>
          <p:cNvPr id="4"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60096" y="1124744"/>
            <a:ext cx="25527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979712" y="3305913"/>
            <a:ext cx="2037737"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操作系统</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endParaRPr>
          </a:p>
        </p:txBody>
      </p:sp>
      <p:sp>
        <p:nvSpPr>
          <p:cNvPr id="6" name="矩形 5"/>
          <p:cNvSpPr/>
          <p:nvPr/>
        </p:nvSpPr>
        <p:spPr>
          <a:xfrm>
            <a:off x="1489191" y="4437112"/>
            <a:ext cx="3427541"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数据库管理系统</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8891404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i="0" dirty="0" smtClean="0"/>
              <a:t>软件开发生命周期模型</a:t>
            </a:r>
            <a:r>
              <a:rPr lang="en-US" altLang="zh-CN" b="1" i="0" dirty="0" smtClean="0"/>
              <a:t>—</a:t>
            </a:r>
            <a:r>
              <a:rPr lang="zh-CN" altLang="en-US" b="1" i="0" dirty="0" smtClean="0"/>
              <a:t>螺旋模型</a:t>
            </a:r>
            <a:endParaRPr lang="zh-CN" altLang="en-US" b="1" i="0" dirty="0"/>
          </a:p>
        </p:txBody>
      </p:sp>
      <p:sp>
        <p:nvSpPr>
          <p:cNvPr id="3" name="内容占位符 2"/>
          <p:cNvSpPr>
            <a:spLocks noGrp="1"/>
          </p:cNvSpPr>
          <p:nvPr>
            <p:ph idx="1"/>
          </p:nvPr>
        </p:nvSpPr>
        <p:spPr>
          <a:xfrm>
            <a:off x="695400" y="1196752"/>
            <a:ext cx="5688632" cy="4267200"/>
          </a:xfrm>
        </p:spPr>
        <p:txBody>
          <a:bodyPr/>
          <a:lstStyle/>
          <a:p>
            <a:r>
              <a:rPr lang="zh-CN" altLang="en-US" dirty="0" smtClean="0"/>
              <a:t>结合快速原型法和迭代模型</a:t>
            </a:r>
            <a:endParaRPr lang="zh-CN" altLang="en-US" dirty="0"/>
          </a:p>
        </p:txBody>
      </p:sp>
      <p:pic>
        <p:nvPicPr>
          <p:cNvPr id="5" name="图片 4" descr="1.3_clip_image004_0000.jpg"/>
          <p:cNvPicPr>
            <a:picLocks noChangeAspect="1"/>
          </p:cNvPicPr>
          <p:nvPr/>
        </p:nvPicPr>
        <p:blipFill>
          <a:blip r:embed="rId3" cstate="print"/>
          <a:stretch>
            <a:fillRect/>
          </a:stretch>
        </p:blipFill>
        <p:spPr>
          <a:xfrm>
            <a:off x="5015880" y="1988840"/>
            <a:ext cx="6431983" cy="4104456"/>
          </a:xfrm>
          <a:prstGeom prst="rect">
            <a:avLst/>
          </a:prstGeom>
        </p:spPr>
      </p:pic>
    </p:spTree>
    <p:extLst>
      <p:ext uri="{BB962C8B-B14F-4D97-AF65-F5344CB8AC3E}">
        <p14:creationId xmlns:p14="http://schemas.microsoft.com/office/powerpoint/2010/main" val="2162540008"/>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191344" y="1394373"/>
            <a:ext cx="11809312" cy="4931477"/>
          </a:xfrm>
        </p:spPr>
        <p:txBody>
          <a:bodyPr/>
          <a:lstStyle/>
          <a:p>
            <a:pPr marL="469900" lvl="1" indent="-469900">
              <a:buFont typeface="Wingdings" pitchFamily="2" charset="2"/>
              <a:buChar char="Ø"/>
            </a:pPr>
            <a:r>
              <a:rPr lang="zh-CN" altLang="en-US" sz="2800" dirty="0">
                <a:cs typeface="+mn-cs"/>
              </a:rPr>
              <a:t>每一螺旋（开发阶段）包括5个步骤：</a:t>
            </a:r>
            <a:endParaRPr lang="en-US" altLang="zh-CN" sz="2800" dirty="0">
              <a:cs typeface="+mn-cs"/>
            </a:endParaRPr>
          </a:p>
          <a:p>
            <a:pPr marL="469900" lvl="1" indent="-469900">
              <a:buFont typeface="Wingdings" pitchFamily="2" charset="2"/>
              <a:buChar char="Ø"/>
            </a:pPr>
            <a:endParaRPr lang="en-US" altLang="zh-CN" sz="2800" dirty="0">
              <a:cs typeface="+mn-cs"/>
            </a:endParaRPr>
          </a:p>
          <a:p>
            <a:pPr marL="800100" lvl="1" indent="-166688">
              <a:buFont typeface="黑体" pitchFamily="2" charset="-122"/>
              <a:buChar char="-"/>
            </a:pPr>
            <a:endParaRPr lang="en-US" altLang="zh-CN" sz="2000" dirty="0">
              <a:solidFill>
                <a:schemeClr val="tx1"/>
              </a:solidFill>
              <a:cs typeface="+mn-cs"/>
            </a:endParaRPr>
          </a:p>
          <a:p>
            <a:pPr marL="800100" lvl="1" indent="-166688">
              <a:buFont typeface="黑体" pitchFamily="2" charset="-122"/>
              <a:buChar char="-"/>
            </a:pPr>
            <a:endParaRPr lang="en-US" altLang="zh-CN" sz="2000" dirty="0">
              <a:solidFill>
                <a:schemeClr val="tx1"/>
              </a:solidFill>
              <a:cs typeface="+mn-cs"/>
            </a:endParaRPr>
          </a:p>
          <a:p>
            <a:endParaRPr lang="en-US" altLang="zh-CN" dirty="0" smtClean="0"/>
          </a:p>
          <a:p>
            <a:endParaRPr lang="en-US" altLang="zh-CN" dirty="0" smtClean="0"/>
          </a:p>
          <a:p>
            <a:pPr marL="633412" lvl="1" indent="0">
              <a:buNone/>
            </a:pPr>
            <a:r>
              <a:rPr lang="zh-CN" altLang="en-US" sz="2000" dirty="0" smtClean="0">
                <a:solidFill>
                  <a:schemeClr val="tx1"/>
                </a:solidFill>
                <a:cs typeface="+mn-cs"/>
              </a:rPr>
              <a:t>优点：</a:t>
            </a:r>
            <a:r>
              <a:rPr lang="zh-CN" altLang="en-US" sz="2000" dirty="0">
                <a:solidFill>
                  <a:schemeClr val="tx1"/>
                </a:solidFill>
                <a:cs typeface="+mn-cs"/>
              </a:rPr>
              <a:t>严格的全过程风险管理；强调各开发阶段的质量；提供机会评估项目是否有价值继续下去。</a:t>
            </a:r>
            <a:r>
              <a:rPr lang="en-US" altLang="zh-CN" sz="2000" dirty="0">
                <a:solidFill>
                  <a:schemeClr val="tx1"/>
                </a:solidFill>
                <a:cs typeface="+mn-cs"/>
              </a:rPr>
              <a:t>(</a:t>
            </a:r>
            <a:r>
              <a:rPr lang="zh-CN" altLang="en-US" sz="2000" dirty="0">
                <a:solidFill>
                  <a:schemeClr val="tx1"/>
                </a:solidFill>
                <a:cs typeface="+mn-cs"/>
              </a:rPr>
              <a:t>发现问题早</a:t>
            </a:r>
            <a:r>
              <a:rPr lang="en-US" altLang="zh-CN" sz="2000" dirty="0">
                <a:solidFill>
                  <a:schemeClr val="tx1"/>
                </a:solidFill>
                <a:cs typeface="+mn-cs"/>
              </a:rPr>
              <a:t>)</a:t>
            </a:r>
            <a:endParaRPr lang="zh-CN" altLang="en-US" sz="2000" dirty="0">
              <a:solidFill>
                <a:schemeClr val="tx1"/>
              </a:solidFill>
              <a:cs typeface="+mn-cs"/>
            </a:endParaRPr>
          </a:p>
        </p:txBody>
      </p:sp>
      <p:grpSp>
        <p:nvGrpSpPr>
          <p:cNvPr id="4" name="Group 3"/>
          <p:cNvGrpSpPr>
            <a:grpSpLocks/>
          </p:cNvGrpSpPr>
          <p:nvPr/>
        </p:nvGrpSpPr>
        <p:grpSpPr bwMode="auto">
          <a:xfrm>
            <a:off x="5633983" y="1312784"/>
            <a:ext cx="5952067" cy="3711387"/>
            <a:chOff x="295" y="579"/>
            <a:chExt cx="2812" cy="4613"/>
          </a:xfrm>
        </p:grpSpPr>
        <p:sp>
          <p:nvSpPr>
            <p:cNvPr id="5" name="AutoShape 4"/>
            <p:cNvSpPr>
              <a:spLocks noChangeArrowheads="1"/>
            </p:cNvSpPr>
            <p:nvPr/>
          </p:nvSpPr>
          <p:spPr bwMode="auto">
            <a:xfrm rot="17502404">
              <a:off x="-690" y="2062"/>
              <a:ext cx="4613" cy="1647"/>
            </a:xfrm>
            <a:prstGeom prst="rightArrow">
              <a:avLst>
                <a:gd name="adj1" fmla="val 59065"/>
                <a:gd name="adj2" fmla="val 35713"/>
              </a:avLst>
            </a:prstGeom>
            <a:solidFill>
              <a:srgbClr val="E0DEA0"/>
            </a:solidFill>
            <a:ln w="19050" algn="ctr">
              <a:noFill/>
              <a:miter lim="800000"/>
              <a:headEnd/>
              <a:tailEnd/>
            </a:ln>
            <a:effectLst/>
          </p:spPr>
          <p:txBody>
            <a:bodyPr wrap="none" lIns="360000"/>
            <a:lstStyle/>
            <a:p>
              <a:endParaRPr lang="zh-CN" altLang="en-US"/>
            </a:p>
          </p:txBody>
        </p:sp>
        <p:sp>
          <p:nvSpPr>
            <p:cNvPr id="6" name="Rectangle 6"/>
            <p:cNvSpPr>
              <a:spLocks noChangeArrowheads="1"/>
            </p:cNvSpPr>
            <p:nvPr/>
          </p:nvSpPr>
          <p:spPr bwMode="auto">
            <a:xfrm>
              <a:off x="1429" y="845"/>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pPr algn="ctr"/>
              <a:r>
                <a:rPr lang="zh-CN" altLang="en-US" sz="2000" b="1" dirty="0" smtClean="0">
                  <a:solidFill>
                    <a:schemeClr val="tx1">
                      <a:lumMod val="10000"/>
                    </a:schemeClr>
                  </a:solidFill>
                </a:rPr>
                <a:t>确定下阶段方法</a:t>
              </a:r>
              <a:endParaRPr lang="ja-JP" altLang="en-US" sz="2000" b="1" dirty="0">
                <a:solidFill>
                  <a:schemeClr val="tx1">
                    <a:lumMod val="10000"/>
                  </a:schemeClr>
                </a:solidFill>
              </a:endParaRPr>
            </a:p>
          </p:txBody>
        </p:sp>
        <p:sp>
          <p:nvSpPr>
            <p:cNvPr id="7" name="Rectangle 10"/>
            <p:cNvSpPr>
              <a:spLocks noChangeArrowheads="1"/>
            </p:cNvSpPr>
            <p:nvPr/>
          </p:nvSpPr>
          <p:spPr bwMode="auto">
            <a:xfrm>
              <a:off x="1066" y="1661"/>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pPr algn="ctr"/>
              <a:r>
                <a:rPr lang="zh-CN" altLang="en-US" sz="2000" b="1" dirty="0" smtClean="0">
                  <a:solidFill>
                    <a:schemeClr val="tx1">
                      <a:lumMod val="10000"/>
                    </a:schemeClr>
                  </a:solidFill>
                </a:rPr>
                <a:t>计划下一阶段</a:t>
              </a:r>
              <a:endParaRPr lang="ja-JP" altLang="en-US" sz="2000" b="1" dirty="0">
                <a:solidFill>
                  <a:schemeClr val="tx1">
                    <a:lumMod val="10000"/>
                  </a:schemeClr>
                </a:solidFill>
                <a:ea typeface="標楷體" pitchFamily="65" charset="-120"/>
              </a:endParaRPr>
            </a:p>
          </p:txBody>
        </p:sp>
        <p:sp>
          <p:nvSpPr>
            <p:cNvPr id="8" name="Rectangle 14"/>
            <p:cNvSpPr>
              <a:spLocks noChangeArrowheads="1"/>
            </p:cNvSpPr>
            <p:nvPr/>
          </p:nvSpPr>
          <p:spPr bwMode="auto">
            <a:xfrm>
              <a:off x="703" y="2478"/>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smtClean="0">
                  <a:solidFill>
                    <a:schemeClr val="tx1">
                      <a:lumMod val="10000"/>
                    </a:schemeClr>
                  </a:solidFill>
                </a:rPr>
                <a:t>本阶段的开发和测试</a:t>
              </a:r>
              <a:endParaRPr lang="ja-JP" altLang="en-US" sz="2000" b="1" dirty="0">
                <a:solidFill>
                  <a:schemeClr val="tx1">
                    <a:lumMod val="10000"/>
                  </a:schemeClr>
                </a:solidFill>
                <a:ea typeface="標楷體" pitchFamily="65" charset="-120"/>
              </a:endParaRPr>
            </a:p>
          </p:txBody>
        </p:sp>
        <p:sp>
          <p:nvSpPr>
            <p:cNvPr id="9" name="Rectangle 18"/>
            <p:cNvSpPr>
              <a:spLocks noChangeArrowheads="1"/>
            </p:cNvSpPr>
            <p:nvPr/>
          </p:nvSpPr>
          <p:spPr bwMode="auto">
            <a:xfrm>
              <a:off x="295" y="3294"/>
              <a:ext cx="1678" cy="77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smtClean="0">
                  <a:solidFill>
                    <a:schemeClr val="tx1">
                      <a:lumMod val="10000"/>
                    </a:schemeClr>
                  </a:solidFill>
                </a:rPr>
                <a:t>评估方案，解决</a:t>
              </a:r>
              <a:r>
                <a:rPr lang="zh-CN" altLang="en-US" sz="2000" b="1" dirty="0" smtClean="0">
                  <a:solidFill>
                    <a:srgbClr val="FF0000"/>
                  </a:solidFill>
                </a:rPr>
                <a:t>风险</a:t>
              </a:r>
              <a:endParaRPr lang="ja-JP" altLang="en-US" sz="2000" b="1" dirty="0">
                <a:solidFill>
                  <a:srgbClr val="FF0000"/>
                </a:solidFill>
                <a:ea typeface="標楷體" pitchFamily="65" charset="-120"/>
              </a:endParaRPr>
            </a:p>
          </p:txBody>
        </p:sp>
      </p:grpSp>
      <p:sp>
        <p:nvSpPr>
          <p:cNvPr id="10" name="Rectangle 18"/>
          <p:cNvSpPr>
            <a:spLocks noChangeArrowheads="1"/>
          </p:cNvSpPr>
          <p:nvPr/>
        </p:nvSpPr>
        <p:spPr bwMode="auto">
          <a:xfrm>
            <a:off x="4767041" y="4178116"/>
            <a:ext cx="3447057" cy="601221"/>
          </a:xfrm>
          <a:prstGeom prst="rect">
            <a:avLst/>
          </a:prstGeom>
          <a:solidFill>
            <a:srgbClr val="EEEDCA">
              <a:alpha val="50000"/>
            </a:srgbClr>
          </a:solidFill>
          <a:ln w="38100" algn="ctr">
            <a:solidFill>
              <a:srgbClr val="808000"/>
            </a:solidFill>
            <a:miter lim="800000"/>
            <a:headEnd/>
            <a:tailEnd/>
          </a:ln>
          <a:effectLst/>
        </p:spPr>
        <p:txBody>
          <a:bodyPr lIns="90000"/>
          <a:lstStyle/>
          <a:p>
            <a:r>
              <a:rPr lang="zh-CN" altLang="en-US" sz="2000" b="1" dirty="0" smtClean="0">
                <a:solidFill>
                  <a:schemeClr val="tx1">
                    <a:lumMod val="10000"/>
                  </a:schemeClr>
                </a:solidFill>
              </a:rPr>
              <a:t>确定目标，选择方案</a:t>
            </a:r>
            <a:endParaRPr lang="ja-JP" altLang="en-US" sz="2000" b="1" dirty="0">
              <a:solidFill>
                <a:schemeClr val="tx1">
                  <a:lumMod val="10000"/>
                </a:schemeClr>
              </a:solidFill>
              <a:ea typeface="標楷體" pitchFamily="65" charset="-120"/>
            </a:endParaRPr>
          </a:p>
        </p:txBody>
      </p:sp>
      <p:sp>
        <p:nvSpPr>
          <p:cNvPr id="12" name="Text Box 1"/>
          <p:cNvSpPr txBox="1">
            <a:spLocks noChangeArrowheads="1"/>
          </p:cNvSpPr>
          <p:nvPr/>
        </p:nvSpPr>
        <p:spPr bwMode="auto">
          <a:xfrm>
            <a:off x="800100" y="228600"/>
            <a:ext cx="7132379"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166688" indent="-163513">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1pPr>
            <a:lvl2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2pPr>
            <a:lvl3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3pPr>
            <a:lvl4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4pPr>
            <a:lvl5pPr>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5pPr>
            <a:lvl6pPr marL="25146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6pPr>
            <a:lvl7pPr marL="29718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7pPr>
            <a:lvl8pPr marL="34290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8pPr>
            <a:lvl9pPr marL="3886200" indent="-228600" defTabSz="449263" fontAlgn="base">
              <a:spcBef>
                <a:spcPct val="0"/>
              </a:spcBef>
              <a:spcAft>
                <a:spcPct val="0"/>
              </a:spcAft>
              <a:buClr>
                <a:srgbClr val="000000"/>
              </a:buClr>
              <a:buSzPct val="100000"/>
              <a:buFont typeface="Times New Roman" pitchFamily="16" charset="0"/>
              <a:tabLst>
                <a:tab pos="166688" algn="l"/>
                <a:tab pos="614363" algn="l"/>
                <a:tab pos="1063625" algn="l"/>
                <a:tab pos="1512888" algn="l"/>
                <a:tab pos="1962150" algn="l"/>
                <a:tab pos="2411413" algn="l"/>
                <a:tab pos="2860675" algn="l"/>
                <a:tab pos="3309938" algn="l"/>
                <a:tab pos="3759200" algn="l"/>
                <a:tab pos="4208463" algn="l"/>
                <a:tab pos="4657725" algn="l"/>
                <a:tab pos="5106988" algn="l"/>
                <a:tab pos="5556250" algn="l"/>
                <a:tab pos="6005513" algn="l"/>
                <a:tab pos="6454775" algn="l"/>
                <a:tab pos="6904038" algn="l"/>
                <a:tab pos="7353300" algn="l"/>
                <a:tab pos="7802563" algn="l"/>
                <a:tab pos="8251825" algn="l"/>
                <a:tab pos="8701088" algn="l"/>
                <a:tab pos="9150350" algn="l"/>
              </a:tabLst>
              <a:defRPr sz="3200">
                <a:solidFill>
                  <a:srgbClr val="000000"/>
                </a:solidFill>
                <a:latin typeface="Arial" charset="0"/>
                <a:ea typeface="微软雅黑" pitchFamily="34" charset="-122"/>
              </a:defRPr>
            </a:lvl9pPr>
          </a:lstStyle>
          <a:p>
            <a:pPr eaLnBrk="0" hangingPunct="0">
              <a:buClrTx/>
              <a:buFontTx/>
              <a:buNone/>
            </a:pPr>
            <a:r>
              <a:rPr lang="zh-CN" altLang="en-US" sz="3600" b="1" dirty="0">
                <a:solidFill>
                  <a:schemeClr val="tx2"/>
                </a:solidFill>
                <a:latin typeface="华文楷体" panose="02010600040101010101" pitchFamily="2" charset="-122"/>
                <a:ea typeface="楷体" panose="02010609060101010101" pitchFamily="49" charset="-122"/>
                <a:cs typeface="+mj-cs"/>
              </a:rPr>
              <a:t>软件开发生命周期模型</a:t>
            </a:r>
            <a:r>
              <a:rPr lang="en-US" altLang="zh-CN" sz="3600" b="1" dirty="0">
                <a:solidFill>
                  <a:schemeClr val="tx2"/>
                </a:solidFill>
                <a:latin typeface="华文楷体" panose="02010600040101010101" pitchFamily="2" charset="-122"/>
                <a:ea typeface="楷体" panose="02010609060101010101" pitchFamily="49" charset="-122"/>
                <a:cs typeface="+mj-cs"/>
              </a:rPr>
              <a:t>—</a:t>
            </a:r>
            <a:r>
              <a:rPr lang="zh-CN" altLang="en-US" sz="3600" b="1" dirty="0">
                <a:solidFill>
                  <a:schemeClr val="tx2"/>
                </a:solidFill>
                <a:latin typeface="华文楷体" panose="02010600040101010101" pitchFamily="2" charset="-122"/>
                <a:ea typeface="楷体" panose="02010609060101010101" pitchFamily="49" charset="-122"/>
                <a:cs typeface="+mj-cs"/>
              </a:rPr>
              <a:t>螺旋模型</a:t>
            </a:r>
            <a:endParaRPr lang="zh-CN" sz="3600" b="1" dirty="0">
              <a:solidFill>
                <a:schemeClr val="tx2"/>
              </a:solidFill>
              <a:latin typeface="华文楷体" panose="02010600040101010101" pitchFamily="2" charset="-122"/>
              <a:ea typeface="楷体" panose="02010609060101010101" pitchFamily="49" charset="-122"/>
              <a:cs typeface="+mj-cs"/>
            </a:endParaRPr>
          </a:p>
        </p:txBody>
      </p:sp>
    </p:spTree>
    <p:extLst>
      <p:ext uri="{BB962C8B-B14F-4D97-AF65-F5344CB8AC3E}">
        <p14:creationId xmlns:p14="http://schemas.microsoft.com/office/powerpoint/2010/main" val="7132843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left)">
                                      <p:cBhvr>
                                        <p:cTn id="7" dur="500"/>
                                        <p:tgtEl>
                                          <p:spTgt spid="143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3363">
                                            <p:txEl>
                                              <p:pRg st="6" end="6"/>
                                            </p:txEl>
                                          </p:spTgt>
                                        </p:tgtEl>
                                        <p:attrNameLst>
                                          <p:attrName>style.visibility</p:attrName>
                                        </p:attrNameLst>
                                      </p:cBhvr>
                                      <p:to>
                                        <p:strVal val="visible"/>
                                      </p:to>
                                    </p:set>
                                    <p:animEffect transition="in" filter="wipe(left)">
                                      <p:cBhvr>
                                        <p:cTn id="18" dur="500"/>
                                        <p:tgtEl>
                                          <p:spTgt spid="143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3700" y="-199479"/>
            <a:ext cx="10515600" cy="892175"/>
          </a:xfrm>
        </p:spPr>
        <p:txBody>
          <a:bodyPr/>
          <a:lstStyle/>
          <a:p>
            <a:r>
              <a:rPr lang="zh-CN" altLang="en-US" dirty="0" smtClean="0"/>
              <a:t>软件开发模型</a:t>
            </a:r>
            <a:r>
              <a:rPr lang="en-US" altLang="zh-CN" dirty="0" smtClean="0"/>
              <a:t>—</a:t>
            </a:r>
            <a:r>
              <a:rPr lang="zh-CN" altLang="en-US" dirty="0" smtClean="0"/>
              <a:t>敏捷模型</a:t>
            </a:r>
            <a:endParaRPr lang="zh-CN" altLang="en-US" dirty="0"/>
          </a:p>
        </p:txBody>
      </p:sp>
      <p:sp>
        <p:nvSpPr>
          <p:cNvPr id="4" name="竖卷形 3"/>
          <p:cNvSpPr/>
          <p:nvPr/>
        </p:nvSpPr>
        <p:spPr>
          <a:xfrm>
            <a:off x="0" y="908720"/>
            <a:ext cx="10566152" cy="5040560"/>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1000"/>
              </a:spcBef>
            </a:pPr>
            <a:endParaRPr lang="en-US" altLang="zh-CN" sz="24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endParaRPr lang="en-US" altLang="zh-CN" sz="24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spcBef>
                <a:spcPts val="1000"/>
              </a:spcBef>
            </a:pPr>
            <a:r>
              <a:rPr lang="zh-CN" altLang="en-US" sz="24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我们</a:t>
            </a: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一直在实践中探寻更好的软件开发方法，</a:t>
            </a:r>
            <a:b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身体力行的同时也帮助他人。由此我们建立了如下价值观：</a:t>
            </a:r>
          </a:p>
          <a:p>
            <a:pPr>
              <a:lnSpc>
                <a:spcPct val="130000"/>
              </a:lnSpc>
              <a:spcBef>
                <a:spcPts val="1000"/>
              </a:spcBef>
            </a:pPr>
            <a:r>
              <a:rPr lang="zh-CN" altLang="en-US" sz="24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个体</a:t>
            </a: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和</a:t>
            </a:r>
            <a:r>
              <a:rPr lang="zh-CN" altLang="en-US" sz="24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互动</a:t>
            </a: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流程和工具</a:t>
            </a:r>
            <a:b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4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可用</a:t>
            </a:r>
            <a:r>
              <a:rPr lang="zh-CN" altLang="en-US" sz="2400" b="1"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4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软件</a:t>
            </a: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详尽的文档</a:t>
            </a:r>
            <a:b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400" b="1" kern="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客户</a:t>
            </a:r>
            <a:r>
              <a:rPr lang="zh-CN" altLang="en-US" sz="24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协作</a:t>
            </a: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高于 合同谈判</a:t>
            </a:r>
            <a:b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400" b="1" kern="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响应变化 </a:t>
            </a: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胜过</a:t>
            </a:r>
            <a:r>
              <a:rPr lang="zh-CN" altLang="en-US" sz="24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遵循</a:t>
            </a:r>
            <a:r>
              <a:rPr lang="zh-CN" altLang="en-US" sz="24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计划</a:t>
            </a:r>
            <a:endParaRPr lang="en-US" altLang="zh-CN" sz="24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spcBef>
                <a:spcPts val="1000"/>
              </a:spcBef>
            </a:pPr>
            <a:r>
              <a:rPr lang="zh-CN" altLang="en-US" sz="24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也就是说，虽然后半部分的条目也具有其价值</a:t>
            </a:r>
            <a:br>
              <a:rPr lang="zh-CN" altLang="en-US" sz="24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sz="2400" b="1" kern="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但我们更看重前半部分的条目</a:t>
            </a:r>
            <a:endParaRPr lang="zh-CN" altLang="en-US" sz="24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Bef>
                <a:spcPts val="1000"/>
              </a:spcBef>
            </a:pPr>
            <a:endParaRPr lang="zh-CN" altLang="en-US" sz="2800" b="1" kern="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8184232" y="3212976"/>
            <a:ext cx="3457143" cy="2657143"/>
          </a:xfrm>
          <a:prstGeom prst="rect">
            <a:avLst/>
          </a:prstGeom>
        </p:spPr>
      </p:pic>
      <p:sp>
        <p:nvSpPr>
          <p:cNvPr id="3" name="文本框 2"/>
          <p:cNvSpPr txBox="1"/>
          <p:nvPr/>
        </p:nvSpPr>
        <p:spPr>
          <a:xfrm>
            <a:off x="9264352" y="548680"/>
            <a:ext cx="2304256" cy="954107"/>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敏捷宣言</a:t>
            </a:r>
            <a:endParaRPr lang="en-US" altLang="zh-CN" sz="2800" b="1" kern="0" dirty="0">
              <a:latin typeface="楷体" panose="02010609060101010101" pitchFamily="49" charset="-122"/>
              <a:ea typeface="楷体" panose="02010609060101010101" pitchFamily="49" charset="-122"/>
              <a:cs typeface="Times New Roman" panose="02020603050405020304" pitchFamily="18" charset="0"/>
            </a:endParaRPr>
          </a:p>
          <a:p>
            <a:endParaRPr lang="zh-CN" altLang="en-US" sz="2800" dirty="0"/>
          </a:p>
        </p:txBody>
      </p:sp>
    </p:spTree>
    <p:extLst>
      <p:ext uri="{BB962C8B-B14F-4D97-AF65-F5344CB8AC3E}">
        <p14:creationId xmlns:p14="http://schemas.microsoft.com/office/powerpoint/2010/main" val="114895253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软件开发生命周期模型</a:t>
            </a:r>
            <a:endParaRPr lang="zh-CN" altLang="en-US" dirty="0"/>
          </a:p>
        </p:txBody>
      </p:sp>
      <p:sp>
        <p:nvSpPr>
          <p:cNvPr id="3" name="内容占位符 2"/>
          <p:cNvSpPr>
            <a:spLocks noGrp="1"/>
          </p:cNvSpPr>
          <p:nvPr>
            <p:ph idx="1"/>
          </p:nvPr>
        </p:nvSpPr>
        <p:spPr>
          <a:xfrm>
            <a:off x="623392" y="1192088"/>
            <a:ext cx="10513168" cy="4253136"/>
          </a:xfrm>
        </p:spPr>
        <p:txBody>
          <a:bodyPr>
            <a:normAutofit/>
          </a:bodyPr>
          <a:lstStyle/>
          <a:p>
            <a:r>
              <a:rPr lang="zh-CN" altLang="en-US" dirty="0" smtClean="0"/>
              <a:t>敏捷开发模型</a:t>
            </a:r>
            <a:endParaRPr lang="en-US" altLang="zh-CN" dirty="0" smtClean="0"/>
          </a:p>
          <a:p>
            <a:pPr lvl="1"/>
            <a:r>
              <a:rPr lang="zh-CN" altLang="en-US" dirty="0" smtClean="0"/>
              <a:t> 敏捷开发以</a:t>
            </a:r>
            <a:r>
              <a:rPr lang="zh-CN" altLang="en-US" dirty="0" smtClean="0">
                <a:solidFill>
                  <a:srgbClr val="FF0000"/>
                </a:solidFill>
              </a:rPr>
              <a:t>用户的需求</a:t>
            </a:r>
            <a:r>
              <a:rPr lang="zh-CN" altLang="en-US" dirty="0" smtClean="0"/>
              <a:t>进化为核心，采用</a:t>
            </a:r>
            <a:r>
              <a:rPr lang="zh-CN" altLang="en-US" dirty="0" smtClean="0">
                <a:solidFill>
                  <a:srgbClr val="FF0000"/>
                </a:solidFill>
              </a:rPr>
              <a:t>迭代</a:t>
            </a:r>
            <a:r>
              <a:rPr lang="zh-CN" altLang="en-US" dirty="0" smtClean="0"/>
              <a:t>、</a:t>
            </a:r>
            <a:r>
              <a:rPr lang="zh-CN" altLang="en-US" dirty="0" smtClean="0">
                <a:solidFill>
                  <a:srgbClr val="FF0000"/>
                </a:solidFill>
              </a:rPr>
              <a:t>循序渐进</a:t>
            </a:r>
            <a:r>
              <a:rPr lang="zh-CN" altLang="en-US" dirty="0" smtClean="0"/>
              <a:t>的方法进行软件开发</a:t>
            </a:r>
            <a:endParaRPr lang="en-US" altLang="zh-CN" dirty="0" smtClean="0"/>
          </a:p>
        </p:txBody>
      </p:sp>
      <p:sp>
        <p:nvSpPr>
          <p:cNvPr id="4" name="AutoShape 2" descr="https://timgsa.baidu.com/timg?image&amp;quality=80&amp;size=b9999_10000&amp;sec=1492080570137&amp;di=40c40f08262b276545fa74aa8d328c2f&amp;imgtype=0&amp;src=http%3A%2F%2Fimage.lxway.com%2Fupload%2Fc%2F28%2Fc28e8b0e00700b3e0b7460844014a6a2_thumb.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内容占位符 2"/>
          <p:cNvSpPr txBox="1">
            <a:spLocks/>
          </p:cNvSpPr>
          <p:nvPr/>
        </p:nvSpPr>
        <p:spPr bwMode="auto">
          <a:xfrm>
            <a:off x="623392" y="3429000"/>
            <a:ext cx="10225136" cy="4253136"/>
          </a:xfrm>
          <a:prstGeom prst="rect">
            <a:avLst/>
          </a:prstGeom>
          <a:extLst/>
        </p:spPr>
        <p:txBody>
          <a:bodyPr vert="horz" wrap="square" lIns="91440" tIns="45720" rIns="91440" bIns="45720" numCol="1" anchor="t" anchorCtr="0" compatLnSpc="1">
            <a:prstTxWarp prst="textNoShape">
              <a:avLst/>
            </a:prstTxWarp>
            <a:normAutofit/>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buFont typeface="Wingdings" pitchFamily="2" charset="2"/>
              <a:buChar char="l"/>
            </a:pPr>
            <a:r>
              <a:rPr lang="zh-CN" altLang="en-US" kern="0" dirty="0" smtClean="0"/>
              <a:t> </a:t>
            </a:r>
            <a:r>
              <a:rPr lang="zh-CN" altLang="en-US" dirty="0">
                <a:latin typeface="华文楷体" panose="02010600040101010101" pitchFamily="2" charset="-122"/>
                <a:ea typeface="楷体" panose="02010609060101010101" pitchFamily="49" charset="-122"/>
              </a:rPr>
              <a:t>在敏捷开发中，软件项目在构建初期被切分成多个子项目，各个子项目的成果都经过测试，具备可视、可集成和可运行使用的特征</a:t>
            </a:r>
          </a:p>
        </p:txBody>
      </p:sp>
    </p:spTree>
    <p:extLst>
      <p:ext uri="{BB962C8B-B14F-4D97-AF65-F5344CB8AC3E}">
        <p14:creationId xmlns:p14="http://schemas.microsoft.com/office/powerpoint/2010/main" val="76695709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内容总结</a:t>
            </a:r>
            <a:endParaRPr lang="zh-CN" altLang="en-US" dirty="0"/>
          </a:p>
        </p:txBody>
      </p:sp>
      <p:sp>
        <p:nvSpPr>
          <p:cNvPr id="3" name="内容占位符 2"/>
          <p:cNvSpPr>
            <a:spLocks noGrp="1"/>
          </p:cNvSpPr>
          <p:nvPr>
            <p:ph idx="1"/>
          </p:nvPr>
        </p:nvSpPr>
        <p:spPr>
          <a:xfrm>
            <a:off x="623392" y="1196752"/>
            <a:ext cx="10729192" cy="4556720"/>
          </a:xfrm>
        </p:spPr>
        <p:txBody>
          <a:bodyPr>
            <a:normAutofit/>
          </a:bodyPr>
          <a:lstStyle/>
          <a:p>
            <a:r>
              <a:rPr lang="zh-CN" altLang="en-US" sz="3300" dirty="0" smtClean="0"/>
              <a:t>软件开发模型</a:t>
            </a:r>
            <a:endParaRPr lang="en-US" altLang="zh-CN" sz="3300" dirty="0" smtClean="0"/>
          </a:p>
          <a:p>
            <a:pPr lvl="1"/>
            <a:r>
              <a:rPr lang="zh-CN" altLang="en-US" sz="2800" dirty="0" smtClean="0"/>
              <a:t>大爆炸模型</a:t>
            </a:r>
            <a:endParaRPr lang="en-US" altLang="zh-CN" sz="2800" dirty="0" smtClean="0"/>
          </a:p>
          <a:p>
            <a:pPr lvl="1"/>
            <a:r>
              <a:rPr lang="zh-CN" altLang="en-US" sz="2800" dirty="0" smtClean="0"/>
              <a:t>边写边改模型</a:t>
            </a:r>
            <a:endParaRPr lang="en-US" altLang="zh-CN" sz="2800" dirty="0" smtClean="0"/>
          </a:p>
          <a:p>
            <a:pPr lvl="1"/>
            <a:r>
              <a:rPr lang="zh-CN" altLang="en-US" sz="2800" dirty="0" smtClean="0"/>
              <a:t>瀑布模型</a:t>
            </a:r>
            <a:endParaRPr lang="en-US" altLang="zh-CN" sz="2800" dirty="0" smtClean="0"/>
          </a:p>
          <a:p>
            <a:pPr lvl="1"/>
            <a:r>
              <a:rPr lang="zh-CN" altLang="en-US" sz="2800" dirty="0" smtClean="0"/>
              <a:t>螺旋模型</a:t>
            </a:r>
            <a:endParaRPr lang="en-US" altLang="zh-CN" sz="2800" dirty="0" smtClean="0"/>
          </a:p>
          <a:p>
            <a:pPr lvl="1"/>
            <a:r>
              <a:rPr lang="zh-CN" altLang="en-US" sz="2800" dirty="0" smtClean="0"/>
              <a:t>敏捷开发模型</a:t>
            </a:r>
            <a:endParaRPr lang="zh-CN" altLang="en-US" sz="2800" dirty="0"/>
          </a:p>
        </p:txBody>
      </p:sp>
    </p:spTree>
    <p:extLst>
      <p:ext uri="{BB962C8B-B14F-4D97-AF65-F5344CB8AC3E}">
        <p14:creationId xmlns:p14="http://schemas.microsoft.com/office/powerpoint/2010/main" val="387225076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1991544" y="2595776"/>
            <a:ext cx="8001000" cy="1769328"/>
          </a:xfrm>
        </p:spPr>
        <p:txBody>
          <a:bodyPr/>
          <a:lstStyle/>
          <a:p>
            <a:pPr marL="0" indent="0" algn="ctr">
              <a:buNone/>
            </a:pPr>
            <a:r>
              <a:rPr lang="en-US" altLang="zh-CN" sz="4400" b="1" dirty="0" smtClean="0">
                <a:ea typeface="黑体" pitchFamily="49" charset="-122"/>
                <a:cs typeface="Times New Roman" panose="02020603050405020304" pitchFamily="18" charset="0"/>
              </a:rPr>
              <a:t>Question</a:t>
            </a:r>
            <a:endParaRPr lang="zh-CN" altLang="en-US" sz="4400" dirty="0">
              <a:cs typeface="Times New Roman" panose="02020603050405020304" pitchFamily="18" charset="0"/>
            </a:endParaRPr>
          </a:p>
        </p:txBody>
      </p:sp>
    </p:spTree>
    <p:extLst>
      <p:ext uri="{BB962C8B-B14F-4D97-AF65-F5344CB8AC3E}">
        <p14:creationId xmlns:p14="http://schemas.microsoft.com/office/powerpoint/2010/main" val="370091114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dirty="0" smtClean="0"/>
              <a:t>测试过程管理（补充）</a:t>
            </a:r>
          </a:p>
        </p:txBody>
      </p:sp>
      <p:sp>
        <p:nvSpPr>
          <p:cNvPr id="4100" name="Rectangle 3"/>
          <p:cNvSpPr>
            <a:spLocks noGrp="1" noChangeArrowheads="1"/>
          </p:cNvSpPr>
          <p:nvPr>
            <p:ph idx="1"/>
          </p:nvPr>
        </p:nvSpPr>
        <p:spPr/>
        <p:txBody>
          <a:bodyPr/>
          <a:lstStyle/>
          <a:p>
            <a:r>
              <a:rPr lang="zh-CN" altLang="en-US" dirty="0" smtClean="0"/>
              <a:t>内容提要</a:t>
            </a:r>
          </a:p>
          <a:p>
            <a:pPr lvl="1"/>
            <a:r>
              <a:rPr lang="zh-CN" altLang="en-US" dirty="0" smtClean="0"/>
              <a:t>了解常见的软件开发模型</a:t>
            </a:r>
            <a:endParaRPr lang="en-US" altLang="zh-CN" dirty="0" smtClean="0"/>
          </a:p>
          <a:p>
            <a:pPr lvl="1"/>
            <a:r>
              <a:rPr lang="zh-CN" altLang="en-US" dirty="0" smtClean="0"/>
              <a:t>理解瀑布模型的内涵及优缺点</a:t>
            </a:r>
            <a:endParaRPr lang="en-US" altLang="zh-CN" dirty="0"/>
          </a:p>
        </p:txBody>
      </p:sp>
    </p:spTree>
    <p:extLst>
      <p:ext uri="{BB962C8B-B14F-4D97-AF65-F5344CB8AC3E}">
        <p14:creationId xmlns:p14="http://schemas.microsoft.com/office/powerpoint/2010/main" val="199940614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演员是不是电影的全部？</a:t>
            </a:r>
            <a:endParaRPr lang="zh-CN" altLang="en-US" dirty="0"/>
          </a:p>
        </p:txBody>
      </p:sp>
      <p:pic>
        <p:nvPicPr>
          <p:cNvPr id="4" name="图片 3"/>
          <p:cNvPicPr>
            <a:picLocks noChangeAspect="1"/>
          </p:cNvPicPr>
          <p:nvPr/>
        </p:nvPicPr>
        <p:blipFill rotWithShape="1">
          <a:blip r:embed="rId2"/>
          <a:srcRect r="1554"/>
          <a:stretch/>
        </p:blipFill>
        <p:spPr>
          <a:xfrm>
            <a:off x="3071664" y="1340768"/>
            <a:ext cx="8307536" cy="4104456"/>
          </a:xfrm>
          <a:prstGeom prst="rect">
            <a:avLst/>
          </a:prstGeom>
        </p:spPr>
      </p:pic>
      <p:pic>
        <p:nvPicPr>
          <p:cNvPr id="1026" name="Picture 2" descr="https://gss0.bdstatic.com/-4o3dSag_xI4khGkpoWK1HF6hhy/baike/w%3D268%3Bg%3D0/sign=462f805bddca7bcb7d7bc02986320c5e/4610b912c8fcc3cef7dc70ab9845d688d43f200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64" y="1340768"/>
            <a:ext cx="25527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8064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软件开发模型概述</a:t>
            </a:r>
            <a:endParaRPr lang="zh-CN" altLang="en-US" dirty="0"/>
          </a:p>
        </p:txBody>
      </p:sp>
      <p:sp>
        <p:nvSpPr>
          <p:cNvPr id="3" name="内容占位符 2"/>
          <p:cNvSpPr>
            <a:spLocks noGrp="1"/>
          </p:cNvSpPr>
          <p:nvPr>
            <p:ph idx="1"/>
          </p:nvPr>
        </p:nvSpPr>
        <p:spPr>
          <a:xfrm>
            <a:off x="695400" y="1196752"/>
            <a:ext cx="11161240" cy="4267200"/>
          </a:xfrm>
        </p:spPr>
        <p:txBody>
          <a:bodyPr/>
          <a:lstStyle/>
          <a:p>
            <a:r>
              <a:rPr lang="zh-CN" altLang="en-US" dirty="0" smtClean="0"/>
              <a:t>软件从无到有需要哪些角色做哪些工作呢？</a:t>
            </a:r>
            <a:endParaRPr lang="en-US" altLang="zh-CN" dirty="0" smtClean="0"/>
          </a:p>
          <a:p>
            <a:pPr lvl="1"/>
            <a:r>
              <a:rPr lang="zh-CN" altLang="en-US" dirty="0" smtClean="0"/>
              <a:t>开发、测试、产品、</a:t>
            </a:r>
            <a:r>
              <a:rPr lang="en-US" altLang="zh-CN" dirty="0" smtClean="0"/>
              <a:t>PM……</a:t>
            </a:r>
          </a:p>
          <a:p>
            <a:r>
              <a:rPr lang="zh-CN" altLang="en-US" dirty="0" smtClean="0"/>
              <a:t>什么是开发模型？</a:t>
            </a:r>
            <a:endParaRPr lang="en-US" altLang="zh-CN" dirty="0" smtClean="0"/>
          </a:p>
          <a:p>
            <a:pPr lvl="1"/>
            <a:r>
              <a:rPr lang="zh-CN" altLang="en-US" dirty="0" smtClean="0"/>
              <a:t>软件开发模型是软件开发的</a:t>
            </a:r>
            <a:r>
              <a:rPr lang="zh-CN" altLang="en-US" dirty="0" smtClean="0">
                <a:solidFill>
                  <a:srgbClr val="FF0000"/>
                </a:solidFill>
              </a:rPr>
              <a:t>全部过程</a:t>
            </a:r>
            <a:r>
              <a:rPr lang="zh-CN" altLang="en-US" dirty="0" smtClean="0"/>
              <a:t>、</a:t>
            </a:r>
            <a:r>
              <a:rPr lang="zh-CN" altLang="en-US" dirty="0" smtClean="0">
                <a:solidFill>
                  <a:srgbClr val="FF0000"/>
                </a:solidFill>
              </a:rPr>
              <a:t>活动</a:t>
            </a:r>
            <a:r>
              <a:rPr lang="zh-CN" altLang="en-US" dirty="0" smtClean="0"/>
              <a:t>、</a:t>
            </a:r>
            <a:r>
              <a:rPr lang="zh-CN" altLang="en-US" dirty="0" smtClean="0">
                <a:solidFill>
                  <a:srgbClr val="FF0000"/>
                </a:solidFill>
              </a:rPr>
              <a:t>任务</a:t>
            </a:r>
            <a:r>
              <a:rPr lang="zh-CN" altLang="en-US" dirty="0" smtClean="0"/>
              <a:t>和</a:t>
            </a:r>
            <a:r>
              <a:rPr lang="zh-CN" altLang="en-US" dirty="0" smtClean="0">
                <a:solidFill>
                  <a:srgbClr val="FF0000"/>
                </a:solidFill>
              </a:rPr>
              <a:t>管理</a:t>
            </a:r>
            <a:r>
              <a:rPr lang="zh-CN" altLang="en-US" dirty="0" smtClean="0"/>
              <a:t>的结构框架。</a:t>
            </a:r>
            <a:r>
              <a:rPr lang="zh-CN" altLang="zh-CN" dirty="0" smtClean="0"/>
              <a:t>它给出了软件开发活动</a:t>
            </a:r>
            <a:r>
              <a:rPr lang="zh-CN" altLang="zh-CN" dirty="0" smtClean="0">
                <a:solidFill>
                  <a:srgbClr val="FF0000"/>
                </a:solidFill>
              </a:rPr>
              <a:t>各阶段之间</a:t>
            </a:r>
            <a:r>
              <a:rPr lang="zh-CN" altLang="zh-CN" dirty="0" smtClean="0"/>
              <a:t>的关系</a:t>
            </a:r>
            <a:endParaRPr lang="en-US" altLang="zh-CN" dirty="0" smtClean="0"/>
          </a:p>
          <a:p>
            <a:pPr lvl="1"/>
            <a:endParaRPr lang="en-US" altLang="zh-CN" dirty="0" smtClean="0"/>
          </a:p>
          <a:p>
            <a:pPr lvl="1"/>
            <a:endParaRPr lang="zh-CN" altLang="en-US" dirty="0"/>
          </a:p>
        </p:txBody>
      </p:sp>
      <p:pic>
        <p:nvPicPr>
          <p:cNvPr id="1026"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08368" y="4077072"/>
            <a:ext cx="1152128" cy="187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388617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软件开发模型常见类型</a:t>
            </a:r>
            <a:endParaRPr lang="zh-CN" altLang="en-US" dirty="0"/>
          </a:p>
        </p:txBody>
      </p:sp>
      <p:sp>
        <p:nvSpPr>
          <p:cNvPr id="12291" name="内容占位符 4"/>
          <p:cNvSpPr>
            <a:spLocks noGrp="1"/>
          </p:cNvSpPr>
          <p:nvPr>
            <p:ph idx="1"/>
          </p:nvPr>
        </p:nvSpPr>
        <p:spPr/>
        <p:txBody>
          <a:bodyPr/>
          <a:lstStyle/>
          <a:p>
            <a:r>
              <a:rPr lang="zh-CN" altLang="en-US" dirty="0" smtClean="0"/>
              <a:t>开发模型的常见类型？</a:t>
            </a:r>
            <a:endParaRPr lang="en-US" altLang="zh-CN" dirty="0" smtClean="0"/>
          </a:p>
          <a:p>
            <a:endParaRPr lang="en-US" altLang="zh-CN" dirty="0" smtClean="0"/>
          </a:p>
          <a:p>
            <a:endParaRPr lang="zh-CN" altLang="en-US" dirty="0" smtClean="0"/>
          </a:p>
        </p:txBody>
      </p:sp>
      <p:sp>
        <p:nvSpPr>
          <p:cNvPr id="8" name="矩形 7"/>
          <p:cNvSpPr/>
          <p:nvPr/>
        </p:nvSpPr>
        <p:spPr>
          <a:xfrm>
            <a:off x="8118077" y="2826448"/>
            <a:ext cx="184730" cy="52322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endParaRPr lang="zh-CN" altLang="en-US" sz="2800" b="1" cap="all" dirty="0">
              <a:ln/>
              <a:solidFill>
                <a:srgbClr val="C000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楷体" panose="02010609060101010101" pitchFamily="49" charset="-122"/>
              <a:ea typeface="楷体" panose="02010609060101010101" pitchFamily="49" charset="-122"/>
            </a:endParaRPr>
          </a:p>
        </p:txBody>
      </p:sp>
      <p:sp>
        <p:nvSpPr>
          <p:cNvPr id="5" name="矩形 4"/>
          <p:cNvSpPr/>
          <p:nvPr/>
        </p:nvSpPr>
        <p:spPr>
          <a:xfrm>
            <a:off x="7036082" y="1647584"/>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9966"/>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边做边改模型</a:t>
            </a:r>
          </a:p>
        </p:txBody>
      </p:sp>
      <p:sp>
        <p:nvSpPr>
          <p:cNvPr id="11" name="矩形 10"/>
          <p:cNvSpPr/>
          <p:nvPr/>
        </p:nvSpPr>
        <p:spPr>
          <a:xfrm>
            <a:off x="5503429" y="2500154"/>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000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瀑布模型</a:t>
            </a:r>
          </a:p>
        </p:txBody>
      </p:sp>
      <p:sp>
        <p:nvSpPr>
          <p:cNvPr id="13" name="矩形 12"/>
          <p:cNvSpPr/>
          <p:nvPr/>
        </p:nvSpPr>
        <p:spPr>
          <a:xfrm>
            <a:off x="5248111" y="3284984"/>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s-ES" sz="2800" b="1" dirty="0">
                <a:ln w="11430"/>
                <a:solidFill>
                  <a:srgbClr val="7030A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增量模型</a:t>
            </a:r>
            <a:endParaRPr lang="zh-CN" altLang="en-US" sz="2800" b="1" dirty="0">
              <a:ln w="11430"/>
              <a:solidFill>
                <a:srgbClr val="7030A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endParaRPr>
          </a:p>
        </p:txBody>
      </p:sp>
      <p:sp>
        <p:nvSpPr>
          <p:cNvPr id="16" name="矩形 15"/>
          <p:cNvSpPr/>
          <p:nvPr/>
        </p:nvSpPr>
        <p:spPr>
          <a:xfrm>
            <a:off x="7495575" y="3608572"/>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3399"/>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演化模型</a:t>
            </a:r>
          </a:p>
        </p:txBody>
      </p:sp>
      <p:sp>
        <p:nvSpPr>
          <p:cNvPr id="18" name="矩形 17"/>
          <p:cNvSpPr/>
          <p:nvPr/>
        </p:nvSpPr>
        <p:spPr>
          <a:xfrm>
            <a:off x="2628858" y="2197269"/>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C00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快速原型模型</a:t>
            </a:r>
          </a:p>
        </p:txBody>
      </p:sp>
      <p:sp>
        <p:nvSpPr>
          <p:cNvPr id="20" name="矩形 19"/>
          <p:cNvSpPr/>
          <p:nvPr/>
        </p:nvSpPr>
        <p:spPr>
          <a:xfrm>
            <a:off x="7709532" y="4410690"/>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00B05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喷泉模型</a:t>
            </a:r>
          </a:p>
        </p:txBody>
      </p:sp>
      <p:sp>
        <p:nvSpPr>
          <p:cNvPr id="24" name="矩形 23"/>
          <p:cNvSpPr/>
          <p:nvPr/>
        </p:nvSpPr>
        <p:spPr>
          <a:xfrm>
            <a:off x="3117477" y="2720489"/>
            <a:ext cx="1449435"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a:ln w="11430"/>
                <a:solidFill>
                  <a:srgbClr val="00B0F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RAD</a:t>
            </a:r>
            <a:r>
              <a:rPr lang="zh-CN" altLang="zh-CN" sz="2800" b="1" dirty="0">
                <a:ln w="11430"/>
                <a:solidFill>
                  <a:srgbClr val="00B0F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模型</a:t>
            </a:r>
            <a:endParaRPr lang="zh-CN" altLang="en-US" sz="2800" b="1" dirty="0">
              <a:ln w="11430"/>
              <a:solidFill>
                <a:srgbClr val="00B0F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endParaRPr>
          </a:p>
        </p:txBody>
      </p:sp>
      <p:sp>
        <p:nvSpPr>
          <p:cNvPr id="26" name="矩形 25"/>
          <p:cNvSpPr/>
          <p:nvPr/>
        </p:nvSpPr>
        <p:spPr>
          <a:xfrm>
            <a:off x="3350210" y="4933910"/>
            <a:ext cx="1627369"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zh-CN" sz="2800" b="1" dirty="0">
                <a:ln w="11430"/>
                <a:solidFill>
                  <a:srgbClr val="0070C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智能模型</a:t>
            </a:r>
            <a:endParaRPr lang="zh-CN" altLang="en-US" sz="2800" b="1" dirty="0">
              <a:ln w="11430"/>
              <a:solidFill>
                <a:srgbClr val="0070C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endParaRPr>
          </a:p>
        </p:txBody>
      </p:sp>
      <p:sp>
        <p:nvSpPr>
          <p:cNvPr id="3" name="矩形 2"/>
          <p:cNvSpPr/>
          <p:nvPr/>
        </p:nvSpPr>
        <p:spPr>
          <a:xfrm>
            <a:off x="2359996" y="3429000"/>
            <a:ext cx="1992853"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a:ln w="11430"/>
                <a:solidFill>
                  <a:srgbClr val="CC0066"/>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WINWIN</a:t>
            </a:r>
            <a:r>
              <a:rPr lang="zh-CN" altLang="zh-CN" sz="2800" b="1" dirty="0">
                <a:ln w="11430"/>
                <a:solidFill>
                  <a:srgbClr val="CC0066"/>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模型</a:t>
            </a:r>
            <a:endParaRPr lang="zh-CN" altLang="en-US" sz="2800" b="1" dirty="0">
              <a:ln w="11430"/>
              <a:solidFill>
                <a:srgbClr val="CC0066"/>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endParaRPr>
          </a:p>
        </p:txBody>
      </p:sp>
      <p:sp>
        <p:nvSpPr>
          <p:cNvPr id="17" name="矩形 16"/>
          <p:cNvSpPr/>
          <p:nvPr/>
        </p:nvSpPr>
        <p:spPr>
          <a:xfrm>
            <a:off x="8271596" y="5229200"/>
            <a:ext cx="1268296"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a:ln w="11430"/>
                <a:solidFill>
                  <a:srgbClr val="0070C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XP</a:t>
            </a:r>
            <a:r>
              <a:rPr lang="zh-CN" altLang="zh-CN" sz="2800" b="1" dirty="0">
                <a:ln w="11430"/>
                <a:solidFill>
                  <a:srgbClr val="0070C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模型</a:t>
            </a:r>
            <a:endParaRPr lang="zh-CN" altLang="en-US" sz="2800" b="1" dirty="0">
              <a:ln w="11430"/>
              <a:solidFill>
                <a:srgbClr val="0070C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endParaRPr>
          </a:p>
        </p:txBody>
      </p:sp>
      <p:sp>
        <p:nvSpPr>
          <p:cNvPr id="19" name="矩形 18"/>
          <p:cNvSpPr/>
          <p:nvPr/>
        </p:nvSpPr>
        <p:spPr>
          <a:xfrm>
            <a:off x="7464152" y="2761764"/>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FF0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原型实现模型</a:t>
            </a:r>
          </a:p>
        </p:txBody>
      </p:sp>
      <p:sp>
        <p:nvSpPr>
          <p:cNvPr id="21" name="矩形 20"/>
          <p:cNvSpPr/>
          <p:nvPr/>
        </p:nvSpPr>
        <p:spPr>
          <a:xfrm>
            <a:off x="5440487" y="5195520"/>
            <a:ext cx="2348720"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FF9966"/>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并发开发模型</a:t>
            </a:r>
          </a:p>
        </p:txBody>
      </p:sp>
      <p:sp>
        <p:nvSpPr>
          <p:cNvPr id="22" name="矩形 21"/>
          <p:cNvSpPr/>
          <p:nvPr/>
        </p:nvSpPr>
        <p:spPr>
          <a:xfrm>
            <a:off x="3725114" y="4149080"/>
            <a:ext cx="3430746" cy="52322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2800" b="1" dirty="0">
                <a:ln w="11430"/>
                <a:solidFill>
                  <a:srgbClr val="92D050"/>
                </a:solidFill>
                <a:effectLst>
                  <a:outerShdw blurRad="50800" dist="39000" dir="5460000" algn="tl">
                    <a:srgbClr val="000000">
                      <a:alpha val="38000"/>
                    </a:srgbClr>
                  </a:outerShdw>
                </a:effectLst>
                <a:latin typeface="楷体" panose="02010609060101010101" pitchFamily="49" charset="-122"/>
                <a:ea typeface="楷体" panose="02010609060101010101" pitchFamily="49" charset="-122"/>
              </a:rPr>
              <a:t>基于构件的开发模型</a:t>
            </a:r>
          </a:p>
        </p:txBody>
      </p:sp>
    </p:spTree>
    <p:extLst>
      <p:ext uri="{BB962C8B-B14F-4D97-AF65-F5344CB8AC3E}">
        <p14:creationId xmlns:p14="http://schemas.microsoft.com/office/powerpoint/2010/main" val="337502965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anim calcmode="lin" valueType="num">
                                      <p:cBhvr>
                                        <p:cTn id="38" dur="1000" fill="hold"/>
                                        <p:tgtEl>
                                          <p:spTgt spid="24"/>
                                        </p:tgtEl>
                                        <p:attrNameLst>
                                          <p:attrName>ppt_x</p:attrName>
                                        </p:attrNameLst>
                                      </p:cBhvr>
                                      <p:tavLst>
                                        <p:tav tm="0">
                                          <p:val>
                                            <p:strVal val="#ppt_x"/>
                                          </p:val>
                                        </p:tav>
                                        <p:tav tm="100000">
                                          <p:val>
                                            <p:strVal val="#ppt_x"/>
                                          </p:val>
                                        </p:tav>
                                      </p:tavLst>
                                    </p:anim>
                                    <p:anim calcmode="lin" valueType="num">
                                      <p:cBhvr>
                                        <p:cTn id="39" dur="1000" fill="hold"/>
                                        <p:tgtEl>
                                          <p:spTgt spid="2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fade">
                                      <p:cBhvr>
                                        <p:cTn id="67" dur="1000"/>
                                        <p:tgtEl>
                                          <p:spTgt spid="3"/>
                                        </p:tgtEl>
                                      </p:cBhvr>
                                    </p:animEffect>
                                    <p:anim calcmode="lin" valueType="num">
                                      <p:cBhvr>
                                        <p:cTn id="68" dur="1000" fill="hold"/>
                                        <p:tgtEl>
                                          <p:spTgt spid="3"/>
                                        </p:tgtEl>
                                        <p:attrNameLst>
                                          <p:attrName>ppt_x</p:attrName>
                                        </p:attrNameLst>
                                      </p:cBhvr>
                                      <p:tavLst>
                                        <p:tav tm="0">
                                          <p:val>
                                            <p:strVal val="#ppt_x"/>
                                          </p:val>
                                        </p:tav>
                                        <p:tav tm="100000">
                                          <p:val>
                                            <p:strVal val="#ppt_x"/>
                                          </p:val>
                                        </p:tav>
                                      </p:tavLst>
                                    </p:anim>
                                    <p:anim calcmode="lin" valueType="num">
                                      <p:cBhvr>
                                        <p:cTn id="69" dur="1000" fill="hold"/>
                                        <p:tgtEl>
                                          <p:spTgt spid="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1000"/>
                                        <p:tgtEl>
                                          <p:spTgt spid="22"/>
                                        </p:tgtEl>
                                      </p:cBhvr>
                                    </p:animEffect>
                                    <p:anim calcmode="lin" valueType="num">
                                      <p:cBhvr>
                                        <p:cTn id="73" dur="1000" fill="hold"/>
                                        <p:tgtEl>
                                          <p:spTgt spid="22"/>
                                        </p:tgtEl>
                                        <p:attrNameLst>
                                          <p:attrName>ppt_x</p:attrName>
                                        </p:attrNameLst>
                                      </p:cBhvr>
                                      <p:tavLst>
                                        <p:tav tm="0">
                                          <p:val>
                                            <p:strVal val="#ppt_x"/>
                                          </p:val>
                                        </p:tav>
                                        <p:tav tm="100000">
                                          <p:val>
                                            <p:strVal val="#ppt_x"/>
                                          </p:val>
                                        </p:tav>
                                      </p:tavLst>
                                    </p:anim>
                                    <p:anim calcmode="lin" valueType="num">
                                      <p:cBhvr>
                                        <p:cTn id="7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1" grpId="0"/>
      <p:bldP spid="13" grpId="0"/>
      <p:bldP spid="16" grpId="0"/>
      <p:bldP spid="18" grpId="0"/>
      <p:bldP spid="20" grpId="0"/>
      <p:bldP spid="24" grpId="0"/>
      <p:bldP spid="26" grpId="0"/>
      <p:bldP spid="3" grpId="0"/>
      <p:bldP spid="17" grpId="0"/>
      <p:bldP spid="19"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i="0" smtClean="0"/>
              <a:t>软件开发生命周期模型</a:t>
            </a:r>
            <a:endParaRPr lang="zh-CN" altLang="en-US" b="1" i="0" dirty="0"/>
          </a:p>
        </p:txBody>
      </p:sp>
      <p:sp>
        <p:nvSpPr>
          <p:cNvPr id="3" name="内容占位符 2"/>
          <p:cNvSpPr>
            <a:spLocks noGrp="1"/>
          </p:cNvSpPr>
          <p:nvPr>
            <p:ph idx="1"/>
          </p:nvPr>
        </p:nvSpPr>
        <p:spPr>
          <a:xfrm>
            <a:off x="263352" y="1196752"/>
            <a:ext cx="5532086" cy="4267200"/>
          </a:xfrm>
        </p:spPr>
        <p:txBody>
          <a:bodyPr/>
          <a:lstStyle/>
          <a:p>
            <a:r>
              <a:rPr lang="zh-CN" altLang="en-US" b="1" i="0" dirty="0" smtClean="0"/>
              <a:t>大爆炸模式</a:t>
            </a:r>
            <a:endParaRPr lang="en-US" altLang="zh-CN" b="1" i="0" dirty="0" smtClean="0"/>
          </a:p>
          <a:p>
            <a:pPr marL="1090612" lvl="1" indent="-457200"/>
            <a:r>
              <a:rPr lang="zh-CN" altLang="en-US" dirty="0" smtClean="0"/>
              <a:t>优点</a:t>
            </a:r>
            <a:r>
              <a:rPr lang="zh-CN" altLang="en-US" dirty="0"/>
              <a:t>：思路简单， 通常可能是开发者的“突发奇想</a:t>
            </a:r>
            <a:r>
              <a:rPr lang="en-US" altLang="zh-CN" dirty="0"/>
              <a:t>”</a:t>
            </a:r>
          </a:p>
          <a:p>
            <a:endParaRPr lang="zh-CN" altLang="en-US" b="1" i="0" dirty="0"/>
          </a:p>
        </p:txBody>
      </p:sp>
      <p:pic>
        <p:nvPicPr>
          <p:cNvPr id="1026" name="Picture 2" descr="http://www.51testing.com/attachments/2013/06/14982672_201306271541391zW5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07832" y="1052736"/>
            <a:ext cx="6346222" cy="3096344"/>
          </a:xfrm>
          <a:prstGeom prst="rect">
            <a:avLst/>
          </a:prstGeom>
          <a:noFill/>
          <a:extLst>
            <a:ext uri="{909E8E84-426E-40DD-AFC4-6F175D3DCCD1}">
              <a14:hiddenFill xmlns:a14="http://schemas.microsoft.com/office/drawing/2010/main">
                <a:solidFill>
                  <a:srgbClr val="FFFFFF"/>
                </a:solidFill>
              </a14:hiddenFill>
            </a:ext>
          </a:extLst>
        </p:spPr>
      </p:pic>
      <p:sp>
        <p:nvSpPr>
          <p:cNvPr id="8" name="内容占位符 2"/>
          <p:cNvSpPr txBox="1">
            <a:spLocks/>
          </p:cNvSpPr>
          <p:nvPr/>
        </p:nvSpPr>
        <p:spPr bwMode="auto">
          <a:xfrm>
            <a:off x="369031" y="34290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lnSpc>
                <a:spcPct val="150000"/>
              </a:lnSpc>
              <a:spcBef>
                <a:spcPct val="20000"/>
              </a:spcBef>
              <a:spcAft>
                <a:spcPct val="0"/>
              </a:spcAft>
              <a:buClr>
                <a:schemeClr val="accent2"/>
              </a:buClr>
              <a:buFont typeface="Wingdings" pitchFamily="2" charset="2"/>
              <a:buChar char="o"/>
              <a:defRPr sz="2800" b="1" baseline="0">
                <a:solidFill>
                  <a:schemeClr val="tx1"/>
                </a:solidFill>
                <a:latin typeface="Times New Roman" panose="02020603050405020304" pitchFamily="18" charset="0"/>
                <a:ea typeface="宋体" panose="02010600030101010101" pitchFamily="2" charset="-122"/>
                <a:cs typeface="+mn-cs"/>
              </a:defRPr>
            </a:lvl1pPr>
            <a:lvl2pPr marL="908050" indent="-436563" algn="l" rtl="0" eaLnBrk="0" fontAlgn="base" hangingPunct="0">
              <a:lnSpc>
                <a:spcPct val="150000"/>
              </a:lnSpc>
              <a:spcBef>
                <a:spcPct val="20000"/>
              </a:spcBef>
              <a:spcAft>
                <a:spcPct val="0"/>
              </a:spcAft>
              <a:buClr>
                <a:schemeClr val="accent2"/>
              </a:buClr>
              <a:buFont typeface="Wingdings" pitchFamily="2" charset="2"/>
              <a:buChar char="n"/>
              <a:defRPr sz="2600" b="1" baseline="0">
                <a:solidFill>
                  <a:schemeClr val="tx1"/>
                </a:solidFill>
                <a:latin typeface="Times New Roman" panose="02020603050405020304" pitchFamily="18" charset="0"/>
                <a:ea typeface="宋体" panose="02010600030101010101" pitchFamily="2" charset="-122"/>
              </a:defRPr>
            </a:lvl2pPr>
            <a:lvl3pPr marL="1304925" indent="-395288" algn="l" rtl="0" eaLnBrk="0" fontAlgn="base" hangingPunct="0">
              <a:lnSpc>
                <a:spcPct val="150000"/>
              </a:lnSpc>
              <a:spcBef>
                <a:spcPct val="20000"/>
              </a:spcBef>
              <a:spcAft>
                <a:spcPct val="0"/>
              </a:spcAft>
              <a:buClr>
                <a:schemeClr val="accent2"/>
              </a:buClr>
              <a:buFont typeface="Wingdings" pitchFamily="2" charset="2"/>
              <a:buChar char="o"/>
              <a:defRPr sz="2400" b="1" baseline="0">
                <a:solidFill>
                  <a:schemeClr val="tx1"/>
                </a:solidFill>
                <a:latin typeface="Times New Roman" panose="02020603050405020304" pitchFamily="18" charset="0"/>
                <a:ea typeface="宋体" panose="02010600030101010101" pitchFamily="2" charset="-122"/>
              </a:defRPr>
            </a:lvl3pPr>
            <a:lvl4pPr marL="1693863" indent="-387350" algn="l" rtl="0" eaLnBrk="0" fontAlgn="base" hangingPunct="0">
              <a:lnSpc>
                <a:spcPct val="150000"/>
              </a:lnSpc>
              <a:spcBef>
                <a:spcPct val="20000"/>
              </a:spcBef>
              <a:spcAft>
                <a:spcPct val="0"/>
              </a:spcAft>
              <a:buClr>
                <a:schemeClr val="accent2"/>
              </a:buClr>
              <a:buFont typeface="Wingdings" pitchFamily="2" charset="2"/>
              <a:buChar char="n"/>
              <a:defRPr sz="2000" b="1" baseline="0">
                <a:solidFill>
                  <a:schemeClr val="tx1"/>
                </a:solidFill>
                <a:latin typeface="Times New Roman" panose="02020603050405020304" pitchFamily="18" charset="0"/>
                <a:ea typeface="宋体" panose="02010600030101010101" pitchFamily="2" charset="-122"/>
              </a:defRPr>
            </a:lvl4pPr>
            <a:lvl5pPr marL="2093913" indent="-398463" algn="l" rtl="0" eaLnBrk="0" fontAlgn="base" hangingPunct="0">
              <a:lnSpc>
                <a:spcPct val="150000"/>
              </a:lnSpc>
              <a:spcBef>
                <a:spcPct val="25000"/>
              </a:spcBef>
              <a:spcAft>
                <a:spcPct val="0"/>
              </a:spcAft>
              <a:buClr>
                <a:schemeClr val="accent2"/>
              </a:buClr>
              <a:buFont typeface="Wingdings" pitchFamily="2" charset="2"/>
              <a:buChar char="§"/>
              <a:defRPr sz="2000" b="1" baseline="0">
                <a:solidFill>
                  <a:schemeClr val="tx1"/>
                </a:solidFill>
                <a:latin typeface="Times New Roman" panose="02020603050405020304" pitchFamily="18" charset="0"/>
                <a:ea typeface="宋体" panose="02010600030101010101" pitchFamily="2" charset="-122"/>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1090612" lvl="1" indent="-457200">
              <a:buFont typeface="Wingdings" pitchFamily="2" charset="2"/>
              <a:buChar char="l"/>
            </a:pPr>
            <a:r>
              <a:rPr lang="zh-CN" altLang="en-US" dirty="0">
                <a:latin typeface="华文楷体" panose="02010600040101010101" pitchFamily="2" charset="-122"/>
                <a:ea typeface="楷体" panose="02010609060101010101" pitchFamily="49" charset="-122"/>
              </a:rPr>
              <a:t>缺点：开发过程是非工程化的，随意性大，结果不可预知</a:t>
            </a:r>
          </a:p>
          <a:p>
            <a:pPr marL="1090612" lvl="1" indent="-457200">
              <a:buFont typeface="Wingdings" pitchFamily="2" charset="2"/>
              <a:buChar char="l"/>
            </a:pPr>
            <a:r>
              <a:rPr lang="zh-CN" altLang="en-US" dirty="0">
                <a:latin typeface="华文楷体" panose="02010600040101010101" pitchFamily="2" charset="-122"/>
                <a:ea typeface="楷体" panose="02010609060101010101" pitchFamily="49" charset="-122"/>
              </a:rPr>
              <a:t>测试：开发任务完成后，修复较困难</a:t>
            </a:r>
          </a:p>
          <a:p>
            <a:endParaRPr lang="zh-CN" altLang="en-US" kern="0" dirty="0"/>
          </a:p>
        </p:txBody>
      </p:sp>
    </p:spTree>
    <p:extLst>
      <p:ext uri="{BB962C8B-B14F-4D97-AF65-F5344CB8AC3E}">
        <p14:creationId xmlns:p14="http://schemas.microsoft.com/office/powerpoint/2010/main" val="146970070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 calcmode="lin" valueType="num">
                                      <p:cBhvr additive="base">
                                        <p:cTn id="2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i="0" smtClean="0"/>
              <a:t>软件开发生命周期模型</a:t>
            </a:r>
            <a:endParaRPr lang="zh-CN" altLang="en-US" b="1" i="0" dirty="0"/>
          </a:p>
        </p:txBody>
      </p:sp>
      <p:sp>
        <p:nvSpPr>
          <p:cNvPr id="3" name="内容占位符 2"/>
          <p:cNvSpPr>
            <a:spLocks noGrp="1"/>
          </p:cNvSpPr>
          <p:nvPr>
            <p:ph idx="1"/>
          </p:nvPr>
        </p:nvSpPr>
        <p:spPr/>
        <p:txBody>
          <a:bodyPr/>
          <a:lstStyle/>
          <a:p>
            <a:r>
              <a:rPr lang="zh-CN" altLang="en-US" b="1" i="0" dirty="0" smtClean="0"/>
              <a:t>边写边改模式</a:t>
            </a:r>
            <a:endParaRPr lang="en-US" altLang="zh-CN" b="1" i="0" dirty="0" smtClean="0"/>
          </a:p>
          <a:p>
            <a:endParaRPr lang="en-US" altLang="zh-CN" dirty="0"/>
          </a:p>
          <a:p>
            <a:endParaRPr lang="en-US" altLang="zh-CN" b="1" i="0" dirty="0" smtClean="0"/>
          </a:p>
          <a:p>
            <a:pPr marL="1090612" lvl="1" indent="-457200"/>
            <a:r>
              <a:rPr lang="zh-CN" altLang="en-US" sz="2800" dirty="0">
                <a:latin typeface="+mn-ea"/>
              </a:rPr>
              <a:t>优点：简单考虑到了软件的需求，产品周期短</a:t>
            </a:r>
          </a:p>
          <a:p>
            <a:pPr marL="1090612" lvl="1" indent="-457200"/>
            <a:r>
              <a:rPr lang="zh-CN" altLang="en-US" sz="2800" dirty="0">
                <a:latin typeface="+mn-ea"/>
              </a:rPr>
              <a:t>缺点：没有计划和文档的编制</a:t>
            </a:r>
            <a:endParaRPr lang="en-US" altLang="zh-CN" sz="2800" dirty="0">
              <a:latin typeface="+mn-ea"/>
            </a:endParaRPr>
          </a:p>
          <a:p>
            <a:pPr marL="1090612" lvl="1" indent="-457200"/>
            <a:r>
              <a:rPr lang="zh-CN" altLang="en-US" sz="2800" dirty="0">
                <a:latin typeface="+mn-ea"/>
              </a:rPr>
              <a:t>测试工作： 由于新的版本不断产生，测试工作</a:t>
            </a:r>
            <a:r>
              <a:rPr lang="zh-CN" altLang="en-US" dirty="0"/>
              <a:t>长期循环</a:t>
            </a:r>
            <a:endParaRPr lang="en-US" altLang="zh-CN" dirty="0"/>
          </a:p>
          <a:p>
            <a:pPr lvl="1"/>
            <a:endParaRPr lang="en-US" altLang="zh-CN" b="1" i="0" dirty="0" smtClean="0"/>
          </a:p>
          <a:p>
            <a:endParaRPr lang="zh-CN" altLang="en-US" b="1" i="0" dirty="0"/>
          </a:p>
        </p:txBody>
      </p:sp>
      <p:pic>
        <p:nvPicPr>
          <p:cNvPr id="2050" name="Picture 2" descr="http://www.51testing.com/attachments/2013/06/14982672_2013062715413924nkl.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71664" y="764704"/>
            <a:ext cx="10297144" cy="290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66732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箭头连接符 9"/>
          <p:cNvCxnSpPr/>
          <p:nvPr/>
        </p:nvCxnSpPr>
        <p:spPr bwMode="auto">
          <a:xfrm>
            <a:off x="5087888" y="1052736"/>
            <a:ext cx="3744416" cy="4680520"/>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4" name="标题 3"/>
          <p:cNvSpPr>
            <a:spLocks noGrp="1"/>
          </p:cNvSpPr>
          <p:nvPr>
            <p:ph type="title"/>
          </p:nvPr>
        </p:nvSpPr>
        <p:spPr/>
        <p:txBody>
          <a:bodyPr/>
          <a:lstStyle/>
          <a:p>
            <a:r>
              <a:rPr lang="zh-CN" altLang="en-US" dirty="0" smtClean="0"/>
              <a:t>瀑布模型</a:t>
            </a:r>
            <a:endParaRPr lang="zh-CN" altLang="en-US" dirty="0"/>
          </a:p>
        </p:txBody>
      </p:sp>
      <p:sp>
        <p:nvSpPr>
          <p:cNvPr id="12291" name="内容占位符 4"/>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a:p>
        </p:txBody>
      </p:sp>
      <p:sp>
        <p:nvSpPr>
          <p:cNvPr id="2" name="矩形 1"/>
          <p:cNvSpPr/>
          <p:nvPr/>
        </p:nvSpPr>
        <p:spPr>
          <a:xfrm>
            <a:off x="9027870" y="1484784"/>
            <a:ext cx="1107996"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a:ln w="11430"/>
                <a:solidFill>
                  <a:srgbClr val="FF9966"/>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1970</a:t>
            </a:r>
            <a:endParaRPr lang="zh-CN" altLang="en-US" sz="3600" b="1" dirty="0">
              <a:ln w="11430"/>
              <a:solidFill>
                <a:srgbClr val="FF9966"/>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endParaRPr>
          </a:p>
        </p:txBody>
      </p:sp>
      <p:sp>
        <p:nvSpPr>
          <p:cNvPr id="3" name="矩形 2"/>
          <p:cNvSpPr/>
          <p:nvPr/>
        </p:nvSpPr>
        <p:spPr>
          <a:xfrm>
            <a:off x="748840" y="4869160"/>
            <a:ext cx="3223895" cy="954107"/>
          </a:xfrm>
          <a:prstGeom prst="rect">
            <a:avLst/>
          </a:prstGeom>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温斯顿</a:t>
            </a:r>
            <a:r>
              <a:rPr lang="en-US"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a:t>
            </a:r>
            <a:r>
              <a:rPr lang="zh-CN"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罗伊斯</a:t>
            </a:r>
            <a:endParaRPr lang="en-US"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endParaRPr>
          </a:p>
          <a:p>
            <a:pPr algn="ctr"/>
            <a:r>
              <a:rPr lang="zh-CN"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a:t>
            </a:r>
            <a:r>
              <a:rPr lang="en-US"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Winston Royce</a:t>
            </a:r>
            <a:r>
              <a:rPr lang="zh-CN" altLang="zh-CN"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a:t>
            </a:r>
            <a:endParaRPr lang="zh-CN" altLang="en-US" sz="2800" b="1" dirty="0">
              <a:ln w="11430"/>
              <a:solidFill>
                <a:srgbClr val="00B0F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endParaRPr>
          </a:p>
        </p:txBody>
      </p:sp>
      <p:sp>
        <p:nvSpPr>
          <p:cNvPr id="5" name="矩形 4"/>
          <p:cNvSpPr/>
          <p:nvPr/>
        </p:nvSpPr>
        <p:spPr>
          <a:xfrm>
            <a:off x="8858080" y="3068960"/>
            <a:ext cx="2499402" cy="64633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dirty="0">
                <a:ln w="11430"/>
                <a:solidFill>
                  <a:srgbClr val="FF000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80</a:t>
            </a:r>
            <a:r>
              <a:rPr lang="zh-CN" altLang="zh-CN" sz="3600" b="1" dirty="0">
                <a:ln w="11430"/>
                <a:solidFill>
                  <a:srgbClr val="FF000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rPr>
              <a:t>年代早期</a:t>
            </a:r>
            <a:endParaRPr lang="zh-CN" altLang="en-US" sz="3600" b="1" dirty="0">
              <a:ln w="11430"/>
              <a:solidFill>
                <a:srgbClr val="FF0000"/>
              </a:solidFill>
              <a:effectLst>
                <a:outerShdw blurRad="50800" dist="39000" dir="5460000" algn="tl">
                  <a:srgbClr val="000000">
                    <a:alpha val="38000"/>
                  </a:srgbClr>
                </a:outerShdw>
              </a:effectLst>
              <a:latin typeface="Times New Roman" panose="02020603050405020304" pitchFamily="18" charset="0"/>
              <a:ea typeface="楷体" panose="02010609060101010101" pitchFamily="49" charset="-122"/>
            </a:endParaRPr>
          </a:p>
        </p:txBody>
      </p:sp>
      <p:grpSp>
        <p:nvGrpSpPr>
          <p:cNvPr id="12" name="Group 18"/>
          <p:cNvGrpSpPr>
            <a:grpSpLocks/>
          </p:cNvGrpSpPr>
          <p:nvPr/>
        </p:nvGrpSpPr>
        <p:grpSpPr bwMode="auto">
          <a:xfrm>
            <a:off x="2855640" y="1124744"/>
            <a:ext cx="5184841" cy="4535934"/>
            <a:chOff x="1292" y="935"/>
            <a:chExt cx="3464" cy="2903"/>
          </a:xfrm>
        </p:grpSpPr>
        <p:sp>
          <p:nvSpPr>
            <p:cNvPr id="13" name="Rectangle 5"/>
            <p:cNvSpPr>
              <a:spLocks noChangeArrowheads="1"/>
            </p:cNvSpPr>
            <p:nvPr/>
          </p:nvSpPr>
          <p:spPr bwMode="auto">
            <a:xfrm>
              <a:off x="1292" y="935"/>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latin typeface="Times New Roman" panose="02020603050405020304" pitchFamily="18" charset="0"/>
                  <a:ea typeface="楷体" panose="02010609060101010101" pitchFamily="49" charset="-122"/>
                </a:rPr>
                <a:t>需求分析</a:t>
              </a:r>
            </a:p>
          </p:txBody>
        </p:sp>
        <p:sp>
          <p:nvSpPr>
            <p:cNvPr id="14" name="Rectangle 6"/>
            <p:cNvSpPr>
              <a:spLocks noChangeArrowheads="1"/>
            </p:cNvSpPr>
            <p:nvPr/>
          </p:nvSpPr>
          <p:spPr bwMode="auto">
            <a:xfrm>
              <a:off x="1655" y="1434"/>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latin typeface="Times New Roman" panose="02020603050405020304" pitchFamily="18" charset="0"/>
                  <a:ea typeface="楷体" panose="02010609060101010101" pitchFamily="49" charset="-122"/>
                </a:rPr>
                <a:t>概要</a:t>
              </a:r>
              <a:r>
                <a:rPr lang="zh-CN" altLang="en-US" sz="2400" b="1" dirty="0" smtClean="0">
                  <a:solidFill>
                    <a:schemeClr val="bg1"/>
                  </a:solidFill>
                  <a:latin typeface="Times New Roman" panose="02020603050405020304" pitchFamily="18" charset="0"/>
                  <a:ea typeface="楷体" panose="02010609060101010101" pitchFamily="49" charset="-122"/>
                </a:rPr>
                <a:t>设计</a:t>
              </a:r>
              <a:endParaRPr lang="zh-CN" altLang="en-US" sz="2400" b="1" dirty="0">
                <a:solidFill>
                  <a:schemeClr val="bg1"/>
                </a:solidFill>
                <a:latin typeface="Times New Roman" panose="02020603050405020304" pitchFamily="18" charset="0"/>
                <a:ea typeface="楷体" panose="02010609060101010101" pitchFamily="49" charset="-122"/>
              </a:endParaRPr>
            </a:p>
          </p:txBody>
        </p:sp>
        <p:sp>
          <p:nvSpPr>
            <p:cNvPr id="15" name="Rectangle 7"/>
            <p:cNvSpPr>
              <a:spLocks noChangeArrowheads="1"/>
            </p:cNvSpPr>
            <p:nvPr/>
          </p:nvSpPr>
          <p:spPr bwMode="auto">
            <a:xfrm>
              <a:off x="2064" y="1933"/>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latin typeface="Times New Roman" panose="02020603050405020304" pitchFamily="18" charset="0"/>
                  <a:ea typeface="楷体" panose="02010609060101010101" pitchFamily="49" charset="-122"/>
                </a:rPr>
                <a:t>详细</a:t>
              </a:r>
              <a:r>
                <a:rPr lang="zh-CN" altLang="en-US" sz="2400" b="1" dirty="0" smtClean="0">
                  <a:solidFill>
                    <a:schemeClr val="bg1"/>
                  </a:solidFill>
                  <a:latin typeface="Times New Roman" panose="02020603050405020304" pitchFamily="18" charset="0"/>
                  <a:ea typeface="楷体" panose="02010609060101010101" pitchFamily="49" charset="-122"/>
                </a:rPr>
                <a:t>设计</a:t>
              </a:r>
              <a:endParaRPr lang="zh-CN" altLang="en-US" sz="2400" b="1" dirty="0">
                <a:solidFill>
                  <a:schemeClr val="bg1"/>
                </a:solidFill>
                <a:latin typeface="Times New Roman" panose="02020603050405020304" pitchFamily="18" charset="0"/>
                <a:ea typeface="楷体" panose="02010609060101010101" pitchFamily="49" charset="-122"/>
              </a:endParaRPr>
            </a:p>
          </p:txBody>
        </p:sp>
        <p:sp>
          <p:nvSpPr>
            <p:cNvPr id="16" name="Rectangle 8"/>
            <p:cNvSpPr>
              <a:spLocks noChangeArrowheads="1"/>
            </p:cNvSpPr>
            <p:nvPr/>
          </p:nvSpPr>
          <p:spPr bwMode="auto">
            <a:xfrm>
              <a:off x="2472" y="2432"/>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latin typeface="Times New Roman" panose="02020603050405020304" pitchFamily="18" charset="0"/>
                  <a:ea typeface="楷体" panose="02010609060101010101" pitchFamily="49" charset="-122"/>
                </a:rPr>
                <a:t>编码</a:t>
              </a:r>
            </a:p>
          </p:txBody>
        </p:sp>
        <p:sp>
          <p:nvSpPr>
            <p:cNvPr id="17" name="Rectangle 9"/>
            <p:cNvSpPr>
              <a:spLocks noChangeArrowheads="1"/>
            </p:cNvSpPr>
            <p:nvPr/>
          </p:nvSpPr>
          <p:spPr bwMode="auto">
            <a:xfrm>
              <a:off x="2880" y="2931"/>
              <a:ext cx="1134"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a:solidFill>
                    <a:schemeClr val="bg1"/>
                  </a:solidFill>
                  <a:latin typeface="Times New Roman" panose="02020603050405020304" pitchFamily="18" charset="0"/>
                  <a:ea typeface="楷体" panose="02010609060101010101" pitchFamily="49" charset="-122"/>
                </a:rPr>
                <a:t>测试</a:t>
              </a:r>
            </a:p>
          </p:txBody>
        </p:sp>
        <p:sp>
          <p:nvSpPr>
            <p:cNvPr id="18" name="Rectangle 10"/>
            <p:cNvSpPr>
              <a:spLocks noChangeArrowheads="1"/>
            </p:cNvSpPr>
            <p:nvPr/>
          </p:nvSpPr>
          <p:spPr bwMode="auto">
            <a:xfrm>
              <a:off x="3334" y="3430"/>
              <a:ext cx="1422" cy="408"/>
            </a:xfrm>
            <a:prstGeom prst="rect">
              <a:avLst/>
            </a:prstGeom>
            <a:gradFill rotWithShape="1">
              <a:gsLst>
                <a:gs pos="0">
                  <a:srgbClr val="009900"/>
                </a:gs>
                <a:gs pos="100000">
                  <a:srgbClr val="004700"/>
                </a:gs>
              </a:gsLst>
              <a:lin ang="5400000" scaled="1"/>
            </a:gradFill>
            <a:ln w="12700">
              <a:solidFill>
                <a:srgbClr val="FF6600"/>
              </a:solidFill>
              <a:miter lim="800000"/>
              <a:headEnd/>
              <a:tailEnd/>
            </a:ln>
          </p:spPr>
          <p:txBody>
            <a:bodyPr wrap="none" anchor="ctr"/>
            <a:lstStyle/>
            <a:p>
              <a:pPr algn="ctr"/>
              <a:r>
                <a:rPr lang="zh-CN" altLang="en-US" sz="2400" b="1" dirty="0" smtClean="0">
                  <a:solidFill>
                    <a:schemeClr val="bg1"/>
                  </a:solidFill>
                  <a:latin typeface="Times New Roman" panose="02020603050405020304" pitchFamily="18" charset="0"/>
                  <a:ea typeface="楷体" panose="02010609060101010101" pitchFamily="49" charset="-122"/>
                </a:rPr>
                <a:t>上线运行</a:t>
              </a:r>
              <a:r>
                <a:rPr lang="zh-CN" altLang="en-US" sz="2400" b="1" dirty="0">
                  <a:solidFill>
                    <a:schemeClr val="bg1"/>
                  </a:solidFill>
                  <a:latin typeface="Times New Roman" panose="02020603050405020304" pitchFamily="18" charset="0"/>
                  <a:ea typeface="楷体" panose="02010609060101010101" pitchFamily="49" charset="-122"/>
                </a:rPr>
                <a:t>及维护</a:t>
              </a:r>
            </a:p>
          </p:txBody>
        </p:sp>
        <p:sp>
          <p:nvSpPr>
            <p:cNvPr id="19" name="Freeform 11"/>
            <p:cNvSpPr>
              <a:spLocks/>
            </p:cNvSpPr>
            <p:nvPr/>
          </p:nvSpPr>
          <p:spPr bwMode="auto">
            <a:xfrm>
              <a:off x="1292" y="1344"/>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endParaRPr>
            </a:p>
          </p:txBody>
        </p:sp>
        <p:sp>
          <p:nvSpPr>
            <p:cNvPr id="20" name="Freeform 14"/>
            <p:cNvSpPr>
              <a:spLocks/>
            </p:cNvSpPr>
            <p:nvPr/>
          </p:nvSpPr>
          <p:spPr bwMode="auto">
            <a:xfrm>
              <a:off x="1701" y="1842"/>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endParaRPr>
            </a:p>
          </p:txBody>
        </p:sp>
        <p:sp>
          <p:nvSpPr>
            <p:cNvPr id="21" name="Freeform 15"/>
            <p:cNvSpPr>
              <a:spLocks/>
            </p:cNvSpPr>
            <p:nvPr/>
          </p:nvSpPr>
          <p:spPr bwMode="auto">
            <a:xfrm>
              <a:off x="2109" y="2341"/>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endParaRPr>
            </a:p>
          </p:txBody>
        </p:sp>
        <p:sp>
          <p:nvSpPr>
            <p:cNvPr id="22" name="Freeform 16"/>
            <p:cNvSpPr>
              <a:spLocks/>
            </p:cNvSpPr>
            <p:nvPr/>
          </p:nvSpPr>
          <p:spPr bwMode="auto">
            <a:xfrm>
              <a:off x="2517" y="2840"/>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endParaRPr>
            </a:p>
          </p:txBody>
        </p:sp>
        <p:sp>
          <p:nvSpPr>
            <p:cNvPr id="23" name="Freeform 17"/>
            <p:cNvSpPr>
              <a:spLocks/>
            </p:cNvSpPr>
            <p:nvPr/>
          </p:nvSpPr>
          <p:spPr bwMode="auto">
            <a:xfrm>
              <a:off x="2971" y="3339"/>
              <a:ext cx="363" cy="362"/>
            </a:xfrm>
            <a:custGeom>
              <a:avLst/>
              <a:gdLst>
                <a:gd name="T0" fmla="*/ 54 w 451"/>
                <a:gd name="T1" fmla="*/ 0 h 542"/>
                <a:gd name="T2" fmla="*/ 40 w 451"/>
                <a:gd name="T3" fmla="*/ 17 h 542"/>
                <a:gd name="T4" fmla="*/ 20 w 451"/>
                <a:gd name="T5" fmla="*/ 27 h 542"/>
                <a:gd name="T6" fmla="*/ 0 w 451"/>
                <a:gd name="T7" fmla="*/ 77 h 542"/>
                <a:gd name="T8" fmla="*/ 6 w 451"/>
                <a:gd name="T9" fmla="*/ 145 h 542"/>
                <a:gd name="T10" fmla="*/ 40 w 451"/>
                <a:gd name="T11" fmla="*/ 195 h 542"/>
                <a:gd name="T12" fmla="*/ 155 w 451"/>
                <a:gd name="T13" fmla="*/ 284 h 542"/>
                <a:gd name="T14" fmla="*/ 181 w 451"/>
                <a:gd name="T15" fmla="*/ 295 h 542"/>
                <a:gd name="T16" fmla="*/ 269 w 451"/>
                <a:gd name="T17" fmla="*/ 345 h 542"/>
                <a:gd name="T18" fmla="*/ 363 w 451"/>
                <a:gd name="T19" fmla="*/ 362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542"/>
                <a:gd name="T32" fmla="*/ 451 w 4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542">
                  <a:moveTo>
                    <a:pt x="67" y="0"/>
                  </a:moveTo>
                  <a:cubicBezTo>
                    <a:pt x="61" y="8"/>
                    <a:pt x="57" y="18"/>
                    <a:pt x="50" y="25"/>
                  </a:cubicBezTo>
                  <a:cubicBezTo>
                    <a:pt x="43" y="32"/>
                    <a:pt x="31" y="33"/>
                    <a:pt x="25" y="41"/>
                  </a:cubicBezTo>
                  <a:cubicBezTo>
                    <a:pt x="13" y="57"/>
                    <a:pt x="6" y="97"/>
                    <a:pt x="0" y="116"/>
                  </a:cubicBezTo>
                  <a:cubicBezTo>
                    <a:pt x="3" y="150"/>
                    <a:pt x="3" y="184"/>
                    <a:pt x="8" y="217"/>
                  </a:cubicBezTo>
                  <a:cubicBezTo>
                    <a:pt x="11" y="242"/>
                    <a:pt x="40" y="277"/>
                    <a:pt x="50" y="292"/>
                  </a:cubicBezTo>
                  <a:cubicBezTo>
                    <a:pt x="84" y="342"/>
                    <a:pt x="143" y="390"/>
                    <a:pt x="192" y="425"/>
                  </a:cubicBezTo>
                  <a:cubicBezTo>
                    <a:pt x="202" y="432"/>
                    <a:pt x="215" y="434"/>
                    <a:pt x="225" y="442"/>
                  </a:cubicBezTo>
                  <a:cubicBezTo>
                    <a:pt x="275" y="482"/>
                    <a:pt x="274" y="503"/>
                    <a:pt x="334" y="517"/>
                  </a:cubicBezTo>
                  <a:cubicBezTo>
                    <a:pt x="370" y="542"/>
                    <a:pt x="408" y="542"/>
                    <a:pt x="451" y="542"/>
                  </a:cubicBezTo>
                </a:path>
              </a:pathLst>
            </a:custGeom>
            <a:noFill/>
            <a:ln w="2222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a typeface="楷体" panose="02010609060101010101" pitchFamily="49" charset="-122"/>
              </a:endParaRPr>
            </a:p>
          </p:txBody>
        </p:sp>
      </p:grpSp>
      <p:sp>
        <p:nvSpPr>
          <p:cNvPr id="24" name="Rectangle 24"/>
          <p:cNvSpPr>
            <a:spLocks noChangeArrowheads="1"/>
          </p:cNvSpPr>
          <p:nvPr/>
        </p:nvSpPr>
        <p:spPr bwMode="auto">
          <a:xfrm>
            <a:off x="4678448" y="1196752"/>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latin typeface="Times New Roman" panose="02020603050405020304" pitchFamily="18" charset="0"/>
                <a:ea typeface="楷体" panose="02010609060101010101" pitchFamily="49" charset="-122"/>
              </a:rPr>
              <a:t>（需求说明书）</a:t>
            </a:r>
          </a:p>
        </p:txBody>
      </p:sp>
      <p:sp>
        <p:nvSpPr>
          <p:cNvPr id="25" name="Rectangle 25"/>
          <p:cNvSpPr>
            <a:spLocks noChangeArrowheads="1"/>
          </p:cNvSpPr>
          <p:nvPr/>
        </p:nvSpPr>
        <p:spPr bwMode="auto">
          <a:xfrm>
            <a:off x="5186881" y="1922578"/>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latin typeface="Times New Roman" panose="02020603050405020304" pitchFamily="18" charset="0"/>
                <a:ea typeface="楷体" panose="02010609060101010101" pitchFamily="49" charset="-122"/>
              </a:rPr>
              <a:t>（系统设计书）</a:t>
            </a:r>
          </a:p>
        </p:txBody>
      </p:sp>
      <p:sp>
        <p:nvSpPr>
          <p:cNvPr id="26" name="Rectangle 26"/>
          <p:cNvSpPr>
            <a:spLocks noChangeArrowheads="1"/>
          </p:cNvSpPr>
          <p:nvPr/>
        </p:nvSpPr>
        <p:spPr bwMode="auto">
          <a:xfrm>
            <a:off x="5807820" y="2714740"/>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latin typeface="Times New Roman" panose="02020603050405020304" pitchFamily="18" charset="0"/>
                <a:ea typeface="楷体" panose="02010609060101010101" pitchFamily="49" charset="-122"/>
              </a:rPr>
              <a:t>（程序设计书）</a:t>
            </a:r>
          </a:p>
        </p:txBody>
      </p:sp>
      <p:sp>
        <p:nvSpPr>
          <p:cNvPr id="27" name="Rectangle 27"/>
          <p:cNvSpPr>
            <a:spLocks noChangeArrowheads="1"/>
          </p:cNvSpPr>
          <p:nvPr/>
        </p:nvSpPr>
        <p:spPr bwMode="auto">
          <a:xfrm>
            <a:off x="6383959" y="3506903"/>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latin typeface="Times New Roman" panose="02020603050405020304" pitchFamily="18" charset="0"/>
                <a:ea typeface="楷体" panose="02010609060101010101" pitchFamily="49" charset="-122"/>
              </a:rPr>
              <a:t>（程序清单）</a:t>
            </a:r>
          </a:p>
        </p:txBody>
      </p:sp>
      <p:sp>
        <p:nvSpPr>
          <p:cNvPr id="28" name="Rectangle 28"/>
          <p:cNvSpPr>
            <a:spLocks noChangeArrowheads="1"/>
          </p:cNvSpPr>
          <p:nvPr/>
        </p:nvSpPr>
        <p:spPr bwMode="auto">
          <a:xfrm>
            <a:off x="7031659" y="4299065"/>
            <a:ext cx="1584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latin typeface="Times New Roman" panose="02020603050405020304" pitchFamily="18" charset="0"/>
                <a:ea typeface="楷体" panose="02010609060101010101" pitchFamily="49" charset="-122"/>
              </a:rPr>
              <a:t>（测试报告）</a:t>
            </a:r>
          </a:p>
        </p:txBody>
      </p:sp>
      <p:sp>
        <p:nvSpPr>
          <p:cNvPr id="29" name="Rectangle 29"/>
          <p:cNvSpPr>
            <a:spLocks noChangeArrowheads="1"/>
          </p:cNvSpPr>
          <p:nvPr/>
        </p:nvSpPr>
        <p:spPr bwMode="auto">
          <a:xfrm>
            <a:off x="8112224" y="4941168"/>
            <a:ext cx="1727993"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dirty="0">
                <a:latin typeface="Times New Roman" panose="02020603050405020304" pitchFamily="18" charset="0"/>
                <a:ea typeface="楷体" panose="02010609060101010101" pitchFamily="49" charset="-122"/>
              </a:rPr>
              <a:t>（维护报告，</a:t>
            </a:r>
          </a:p>
          <a:p>
            <a:pPr algn="ctr"/>
            <a:r>
              <a:rPr lang="zh-CN" altLang="en-US" sz="2000" b="1" dirty="0">
                <a:latin typeface="Times New Roman" panose="02020603050405020304" pitchFamily="18" charset="0"/>
                <a:ea typeface="楷体" panose="02010609060101010101" pitchFamily="49" charset="-122"/>
              </a:rPr>
              <a:t>改进的系统）</a:t>
            </a:r>
          </a:p>
        </p:txBody>
      </p:sp>
    </p:spTree>
    <p:extLst>
      <p:ext uri="{BB962C8B-B14F-4D97-AF65-F5344CB8AC3E}">
        <p14:creationId xmlns:p14="http://schemas.microsoft.com/office/powerpoint/2010/main" val="4728133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childTnLst>
                                </p:cTn>
                              </p:par>
                            </p:childTnLst>
                          </p:cTn>
                        </p:par>
                        <p:par>
                          <p:cTn id="30" fill="hold">
                            <p:stCondLst>
                              <p:cond delay="500"/>
                            </p:stCondLst>
                            <p:childTnLst>
                              <p:par>
                                <p:cTn id="31" presetID="5" presetClass="exit" presetSubtype="10" fill="hold" grpId="1" nodeType="afterEffect">
                                  <p:stCondLst>
                                    <p:cond delay="0"/>
                                  </p:stCondLst>
                                  <p:childTnLst>
                                    <p:animEffect transition="out" filter="checkerboard(across)">
                                      <p:cBhvr>
                                        <p:cTn id="32" dur="500"/>
                                        <p:tgtEl>
                                          <p:spTgt spid="2"/>
                                        </p:tgtEl>
                                      </p:cBhvr>
                                    </p:animEffect>
                                    <p:set>
                                      <p:cBhvr>
                                        <p:cTn id="33" dur="1" fill="hold">
                                          <p:stCondLst>
                                            <p:cond delay="499"/>
                                          </p:stCondLst>
                                        </p:cTn>
                                        <p:tgtEl>
                                          <p:spTgt spid="2"/>
                                        </p:tgtEl>
                                        <p:attrNameLst>
                                          <p:attrName>style.visibility</p:attrName>
                                        </p:attrNameLst>
                                      </p:cBhvr>
                                      <p:to>
                                        <p:strVal val="hidden"/>
                                      </p:to>
                                    </p:set>
                                  </p:childTnLst>
                                </p:cTn>
                              </p:par>
                              <p:par>
                                <p:cTn id="34" presetID="5" presetClass="exit" presetSubtype="10" fill="hold" grpId="1" nodeType="withEffect">
                                  <p:stCondLst>
                                    <p:cond delay="0"/>
                                  </p:stCondLst>
                                  <p:childTnLst>
                                    <p:animEffect transition="out" filter="checkerboard(across)">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par>
                                <p:cTn id="37" presetID="5" presetClass="exit" presetSubtype="10" fill="hold" grpId="1" nodeType="withEffect">
                                  <p:stCondLst>
                                    <p:cond delay="0"/>
                                  </p:stCondLst>
                                  <p:childTnLst>
                                    <p:animEffect transition="out" filter="checkerboard(across)">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瀑布模型优点</a:t>
            </a:r>
            <a:endParaRPr lang="zh-CN" altLang="en-US" dirty="0"/>
          </a:p>
        </p:txBody>
      </p:sp>
      <p:sp>
        <p:nvSpPr>
          <p:cNvPr id="3" name="内容占位符 2"/>
          <p:cNvSpPr>
            <a:spLocks noGrp="1"/>
          </p:cNvSpPr>
          <p:nvPr>
            <p:ph idx="1"/>
          </p:nvPr>
        </p:nvSpPr>
        <p:spPr/>
        <p:txBody>
          <a:bodyPr/>
          <a:lstStyle/>
          <a:p>
            <a:pPr marL="652462" indent="-457200"/>
            <a:r>
              <a:rPr lang="zh-CN" altLang="en-US" dirty="0" smtClean="0"/>
              <a:t>如同</a:t>
            </a:r>
            <a:r>
              <a:rPr lang="zh-CN" altLang="en-US" dirty="0"/>
              <a:t>瀑布流水，逐级</a:t>
            </a:r>
            <a:r>
              <a:rPr lang="zh-CN" altLang="en-US" dirty="0" smtClean="0"/>
              <a:t>下落</a:t>
            </a:r>
            <a:r>
              <a:rPr lang="en-US" altLang="zh-CN" dirty="0" smtClean="0"/>
              <a:t>——</a:t>
            </a:r>
            <a:r>
              <a:rPr lang="zh-CN" altLang="en-US" dirty="0"/>
              <a:t>样式</a:t>
            </a:r>
            <a:endParaRPr lang="en-US" altLang="zh-CN" dirty="0"/>
          </a:p>
          <a:p>
            <a:pPr marL="652462" indent="-457200"/>
            <a:r>
              <a:rPr lang="zh-CN" altLang="en-US" dirty="0"/>
              <a:t>将软件生存周期各活动规定为依线性顺序联接的若干阶段的</a:t>
            </a:r>
            <a:r>
              <a:rPr lang="zh-CN" altLang="en-US" dirty="0" smtClean="0"/>
              <a:t>模型</a:t>
            </a:r>
            <a:endParaRPr lang="en-US" altLang="zh-CN" dirty="0"/>
          </a:p>
          <a:p>
            <a:pPr marL="652462" indent="-457200"/>
            <a:r>
              <a:rPr lang="zh-CN" altLang="en-US" dirty="0"/>
              <a:t>易理解，阶段明显，强调需求分析，明确测试阶段，提供了一套</a:t>
            </a:r>
            <a:r>
              <a:rPr lang="zh-CN" altLang="en-US" dirty="0" smtClean="0"/>
              <a:t>模板</a:t>
            </a:r>
            <a:endParaRPr lang="en-US" altLang="zh-CN" dirty="0" smtClean="0"/>
          </a:p>
          <a:p>
            <a:pPr marL="652462" indent="-457200"/>
            <a:r>
              <a:rPr lang="zh-CN" altLang="en-US" dirty="0" smtClean="0"/>
              <a:t>文档驱动</a:t>
            </a:r>
            <a:endParaRPr lang="en-US" altLang="zh-CN" dirty="0"/>
          </a:p>
          <a:p>
            <a:endParaRPr lang="zh-CN" altLang="en-US" dirty="0"/>
          </a:p>
        </p:txBody>
      </p:sp>
    </p:spTree>
    <p:extLst>
      <p:ext uri="{BB962C8B-B14F-4D97-AF65-F5344CB8AC3E}">
        <p14:creationId xmlns:p14="http://schemas.microsoft.com/office/powerpoint/2010/main" val="1608403755"/>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20127</TotalTime>
  <Words>1065</Words>
  <Application>Microsoft Office PowerPoint</Application>
  <PresentationFormat>自定义</PresentationFormat>
  <Paragraphs>143</Paragraphs>
  <Slides>17</Slides>
  <Notes>10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Profile</vt:lpstr>
      <vt:lpstr>软件测试实用教程 ——方法与实践</vt:lpstr>
      <vt:lpstr>测试过程管理（补充）</vt:lpstr>
      <vt:lpstr>演员是不是电影的全部？</vt:lpstr>
      <vt:lpstr>软件开发模型概述</vt:lpstr>
      <vt:lpstr>软件开发模型常见类型</vt:lpstr>
      <vt:lpstr>软件开发生命周期模型</vt:lpstr>
      <vt:lpstr>软件开发生命周期模型</vt:lpstr>
      <vt:lpstr>瀑布模型</vt:lpstr>
      <vt:lpstr>瀑布模型优点</vt:lpstr>
      <vt:lpstr>瀑布模型缺点</vt:lpstr>
      <vt:lpstr>瀑布模型适合场景</vt:lpstr>
      <vt:lpstr>软件开发生命周期模型—螺旋模型</vt:lpstr>
      <vt:lpstr>PowerPoint 演示文稿</vt:lpstr>
      <vt:lpstr>软件开发模型—敏捷模型</vt:lpstr>
      <vt:lpstr>软件开发生命周期模型</vt:lpstr>
      <vt:lpstr>内容总结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刘兴梅</dc:creator>
  <cp:lastModifiedBy>admin</cp:lastModifiedBy>
  <cp:revision>363</cp:revision>
  <dcterms:created xsi:type="dcterms:W3CDTF">2008-07-27T05:17:11Z</dcterms:created>
  <dcterms:modified xsi:type="dcterms:W3CDTF">2019-09-16T00:53:03Z</dcterms:modified>
</cp:coreProperties>
</file>