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8"/>
  </p:notesMasterIdLst>
  <p:handoutMasterIdLst>
    <p:handoutMasterId r:id="rId59"/>
  </p:handoutMasterIdLst>
  <p:sldIdLst>
    <p:sldId id="256" r:id="rId2"/>
    <p:sldId id="552" r:id="rId3"/>
    <p:sldId id="648" r:id="rId4"/>
    <p:sldId id="774" r:id="rId5"/>
    <p:sldId id="773" r:id="rId6"/>
    <p:sldId id="775" r:id="rId7"/>
    <p:sldId id="776" r:id="rId8"/>
    <p:sldId id="760" r:id="rId9"/>
    <p:sldId id="553" r:id="rId10"/>
    <p:sldId id="554" r:id="rId11"/>
    <p:sldId id="705" r:id="rId12"/>
    <p:sldId id="556" r:id="rId13"/>
    <p:sldId id="557" r:id="rId14"/>
    <p:sldId id="777" r:id="rId15"/>
    <p:sldId id="560" r:id="rId16"/>
    <p:sldId id="561" r:id="rId17"/>
    <p:sldId id="778" r:id="rId18"/>
    <p:sldId id="779" r:id="rId19"/>
    <p:sldId id="780" r:id="rId20"/>
    <p:sldId id="763" r:id="rId21"/>
    <p:sldId id="766" r:id="rId22"/>
    <p:sldId id="767" r:id="rId23"/>
    <p:sldId id="768" r:id="rId24"/>
    <p:sldId id="769" r:id="rId25"/>
    <p:sldId id="770" r:id="rId26"/>
    <p:sldId id="781" r:id="rId27"/>
    <p:sldId id="782" r:id="rId28"/>
    <p:sldId id="771" r:id="rId29"/>
    <p:sldId id="772" r:id="rId30"/>
    <p:sldId id="562" r:id="rId31"/>
    <p:sldId id="700" r:id="rId32"/>
    <p:sldId id="701" r:id="rId33"/>
    <p:sldId id="702" r:id="rId34"/>
    <p:sldId id="576" r:id="rId35"/>
    <p:sldId id="577" r:id="rId36"/>
    <p:sldId id="578" r:id="rId37"/>
    <p:sldId id="579" r:id="rId38"/>
    <p:sldId id="580" r:id="rId39"/>
    <p:sldId id="581" r:id="rId40"/>
    <p:sldId id="761" r:id="rId41"/>
    <p:sldId id="762" r:id="rId42"/>
    <p:sldId id="584" r:id="rId43"/>
    <p:sldId id="585" r:id="rId44"/>
    <p:sldId id="586" r:id="rId45"/>
    <p:sldId id="587" r:id="rId46"/>
    <p:sldId id="588" r:id="rId47"/>
    <p:sldId id="589" r:id="rId48"/>
    <p:sldId id="590" r:id="rId49"/>
    <p:sldId id="591" r:id="rId50"/>
    <p:sldId id="592" r:id="rId51"/>
    <p:sldId id="594" r:id="rId52"/>
    <p:sldId id="597" r:id="rId53"/>
    <p:sldId id="600" r:id="rId54"/>
    <p:sldId id="601" r:id="rId55"/>
    <p:sldId id="599" r:id="rId56"/>
    <p:sldId id="549" r:id="rId5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98">
          <p15:clr>
            <a:srgbClr val="A4A3A4"/>
          </p15:clr>
        </p15:guide>
        <p15:guide id="2" pos="3840">
          <p15:clr>
            <a:srgbClr val="A4A3A4"/>
          </p15:clr>
        </p15:guide>
      </p15:sldGuideLst>
    </p:ext>
    <p:ext uri="{2D200454-40CA-4A62-9FC3-DE9A4176ACB9}">
      <p15:notesGuideLst xmlns:p15="http://schemas.microsoft.com/office/powerpoint/2012/main">
        <p15:guide id="1" orient="horz" pos="2797">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1" autoAdjust="0"/>
    <p:restoredTop sz="91513" autoAdjust="0"/>
  </p:normalViewPr>
  <p:slideViewPr>
    <p:cSldViewPr>
      <p:cViewPr varScale="1">
        <p:scale>
          <a:sx n="59" d="100"/>
          <a:sy n="59" d="100"/>
        </p:scale>
        <p:origin x="90" y="252"/>
      </p:cViewPr>
      <p:guideLst>
        <p:guide orient="horz" pos="2098"/>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797"/>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t>‹#›</a:t>
            </a:fld>
            <a:endParaRPr lang="en-US" altLang="zh-CN" dirty="0"/>
          </a:p>
        </p:txBody>
      </p:sp>
    </p:spTree>
    <p:extLst>
      <p:ext uri="{BB962C8B-B14F-4D97-AF65-F5344CB8AC3E}">
        <p14:creationId xmlns:p14="http://schemas.microsoft.com/office/powerpoint/2010/main" val="16166419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t>‹#›</a:t>
            </a:fld>
            <a:endParaRPr lang="en-US" altLang="zh-CN" dirty="0"/>
          </a:p>
        </p:txBody>
      </p:sp>
    </p:spTree>
    <p:extLst>
      <p:ext uri="{BB962C8B-B14F-4D97-AF65-F5344CB8AC3E}">
        <p14:creationId xmlns:p14="http://schemas.microsoft.com/office/powerpoint/2010/main" val="151936737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17368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b="1" kern="0" dirty="0">
                <a:solidFill>
                  <a:srgbClr val="FF0000"/>
                </a:solidFill>
                <a:latin typeface="华文楷体" panose="02010600040101010101" pitchFamily="2" charset="-122"/>
                <a:ea typeface="楷体" panose="02010609060101010101" pitchFamily="49" charset="-122"/>
                <a:cs typeface="+mn-ea"/>
              </a:rPr>
              <a:t>独立性假设前提：各个输入之间相互独立</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eaLnBrk="1" hangingPunct="1"/>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17</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18</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62707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23</a:t>
            </a:fld>
            <a:endParaRPr lang="en-US" altLang="zh-CN" dirty="0"/>
          </a:p>
        </p:txBody>
      </p:sp>
    </p:spTree>
    <p:extLst>
      <p:ext uri="{BB962C8B-B14F-4D97-AF65-F5344CB8AC3E}">
        <p14:creationId xmlns:p14="http://schemas.microsoft.com/office/powerpoint/2010/main" val="1540828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60625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37986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30</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31</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32</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33</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80095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848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63247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05662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039045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48556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9</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10</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11</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880">
              <a:buFont typeface="Wingdings" panose="05000000000000000000" pitchFamily="2" charset="2"/>
              <a:buChar char="l"/>
              <a:defRPr baseline="0">
                <a:ea typeface="楷体" panose="02010609060101010101" pitchFamily="49" charset="-122"/>
              </a:defRPr>
            </a:lvl2pPr>
            <a:lvl3pPr marL="1304925" indent="-39560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605">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t>‹#›</a:t>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t>‹#›</a:t>
            </a:fld>
            <a:endParaRPr lang="en-US" altLang="zh-CN"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t>‹#›</a:t>
            </a:fld>
            <a:endParaRPr lang="en-US" altLang="zh-CN"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t>‹#›</a:t>
            </a:fld>
            <a:endParaRPr lang="en-US" altLang="zh-CN" dirty="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a:latin typeface="Arial" panose="020B0604020202020204" pitchFamily="34" charset="0"/>
              <a:ea typeface="黑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1043517" y="6527802"/>
            <a:ext cx="465667" cy="207963"/>
          </a:xfrm>
          <a:prstGeom prst="rect">
            <a:avLst/>
          </a:prstGeom>
        </p:spPr>
        <p:txBody>
          <a:bodyPr/>
          <a:lstStyle>
            <a:lvl1pPr>
              <a:defRPr/>
            </a:lvl1pPr>
          </a:lstStyle>
          <a:p>
            <a:pPr>
              <a:defRPr/>
            </a:pPr>
            <a:fld id="{D993C422-5C1A-4741-A841-95E2C597F899}" type="slidenum">
              <a:rPr lang="zh-CN" altLang="zh-CN" smtClean="0"/>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a:latin typeface="Arial" panose="020B0604020202020204" pitchFamily="34" charset="0"/>
              <a:ea typeface="黑体" panose="02010609060101010101" pitchFamily="49" charset="-122"/>
            </a:endParaRPr>
          </a:p>
        </p:txBody>
      </p:sp>
      <p:sp>
        <p:nvSpPr>
          <p:cNvPr id="8" name="标题 1"/>
          <p:cNvSpPr txBox="1"/>
          <p:nvPr/>
        </p:nvSpPr>
        <p:spPr bwMode="auto">
          <a:xfrm>
            <a:off x="867775" y="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853624" y="916805"/>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a:t>Click to edit Master text styles</a:t>
            </a:r>
          </a:p>
          <a:p>
            <a:pPr lvl="1"/>
            <a:r>
              <a:rPr lang="zh-CN" altLang="zh-CN" dirty="0"/>
              <a:t>Second level</a:t>
            </a:r>
          </a:p>
          <a:p>
            <a:pPr lvl="2"/>
            <a:r>
              <a:rPr lang="zh-CN" altLang="zh-CN" dirty="0"/>
              <a:t>Third level</a:t>
            </a:r>
          </a:p>
          <a:p>
            <a:pPr lvl="3"/>
            <a:r>
              <a:rPr lang="zh-CN" altLang="zh-CN" dirty="0"/>
              <a:t>Fourth level</a:t>
            </a:r>
          </a:p>
        </p:txBody>
      </p:sp>
      <p:sp>
        <p:nvSpPr>
          <p:cNvPr id="10" name="Rectangle 14"/>
          <p:cNvSpPr>
            <a:spLocks noGrp="1" noChangeArrowheads="1"/>
          </p:cNvSpPr>
          <p:nvPr>
            <p:ph type="title" idx="4294967295"/>
          </p:nvPr>
        </p:nvSpPr>
        <p:spPr bwMode="auto">
          <a:xfrm>
            <a:off x="858584" y="143691"/>
            <a:ext cx="8301567" cy="63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a:t>单击此处编辑母版标题样式</a:t>
            </a:r>
            <a:endParaRPr lang="zh-CN" altLang="zh-CN" dirty="0"/>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blinds dir="vert"/>
  </p:transition>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844824"/>
            <a:ext cx="10363200" cy="1128192"/>
          </a:xfrm>
        </p:spPr>
        <p:txBody>
          <a:bodyPr/>
          <a:lstStyle/>
          <a:p>
            <a:pPr algn="ctr" eaLnBrk="1" hangingPunct="1"/>
            <a:r>
              <a:rPr lang="zh-CN" altLang="en-US" sz="6000" b="1" dirty="0">
                <a:ea typeface="华文隶书" panose="02010800040101010101" pitchFamily="2" charset="-122"/>
              </a:rPr>
              <a:t>软件测试实用教程</a:t>
            </a:r>
            <a:br>
              <a:rPr lang="en-US" altLang="zh-CN" sz="6000" b="1" dirty="0">
                <a:ea typeface="华文隶书" panose="02010800040101010101" pitchFamily="2" charset="-122"/>
              </a:rPr>
            </a:br>
            <a:r>
              <a:rPr lang="en-US" altLang="zh-CN" sz="6000" b="1" dirty="0">
                <a:ea typeface="华文隶书" panose="02010800040101010101" pitchFamily="2" charset="-122"/>
              </a:rPr>
              <a:t>——</a:t>
            </a:r>
            <a:r>
              <a:rPr lang="zh-CN" altLang="en-US" sz="6000" b="1" dirty="0">
                <a:ea typeface="华文隶书" panose="02010800040101010101"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dirty="0" err="1">
                <a:latin typeface="华文隶书" panose="02010800040101010101" pitchFamily="2" charset="-122"/>
                <a:ea typeface="华文隶书" panose="02010800040101010101" pitchFamily="2" charset="-122"/>
              </a:rPr>
              <a:t>PartII</a:t>
            </a:r>
            <a:r>
              <a:rPr lang="en-US" altLang="zh-CN" sz="4400" dirty="0">
                <a:latin typeface="华文隶书" panose="02010800040101010101" pitchFamily="2" charset="-122"/>
                <a:ea typeface="华文隶书" panose="02010800040101010101" pitchFamily="2" charset="-122"/>
              </a:rPr>
              <a:t>    </a:t>
            </a:r>
            <a:r>
              <a:rPr lang="zh-CN" altLang="en-US" sz="4400" dirty="0">
                <a:latin typeface="华文隶书" panose="02010800040101010101" pitchFamily="2" charset="-122"/>
                <a:ea typeface="华文隶书" panose="02010800040101010101" pitchFamily="2" charset="-122"/>
              </a:rPr>
              <a:t>软件测试技术</a:t>
            </a:r>
          </a:p>
          <a:p>
            <a:pPr algn="ctr" eaLnBrk="1" hangingPunct="1"/>
            <a:endParaRPr lang="zh-CN" altLang="en-US" sz="4400" b="1" dirty="0">
              <a:latin typeface="华文隶书" panose="02010800040101010101" pitchFamily="2" charset="-122"/>
              <a:ea typeface="华文隶书"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u=1033637781,3642666396&amp;fm=0&amp;gp=26.gif"/>
          <p:cNvPicPr>
            <a:picLocks noChangeAspect="1"/>
          </p:cNvPicPr>
          <p:nvPr/>
        </p:nvPicPr>
        <p:blipFill>
          <a:blip r:embed="rId3"/>
          <a:stretch>
            <a:fillRect/>
          </a:stretch>
        </p:blipFill>
        <p:spPr>
          <a:xfrm>
            <a:off x="1854888" y="3941343"/>
            <a:ext cx="2208530" cy="2217420"/>
          </a:xfrm>
          <a:prstGeom prst="ellipse">
            <a:avLst/>
          </a:prstGeom>
          <a:ln>
            <a:noFill/>
          </a:ln>
          <a:effectLst>
            <a:softEdge rad="112500"/>
          </a:effectLst>
        </p:spPr>
      </p:pic>
      <p:sp>
        <p:nvSpPr>
          <p:cNvPr id="16" name="椭圆形标注 15"/>
          <p:cNvSpPr/>
          <p:nvPr/>
        </p:nvSpPr>
        <p:spPr>
          <a:xfrm>
            <a:off x="3935765" y="1988840"/>
            <a:ext cx="5893635" cy="3071834"/>
          </a:xfrm>
          <a:prstGeom prst="wedgeEllipseCallout">
            <a:avLst>
              <a:gd name="adj1" fmla="val -51766"/>
              <a:gd name="adj2" fmla="val 52630"/>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290060" y="2758440"/>
            <a:ext cx="6819900" cy="2584450"/>
          </a:xfrm>
          <a:prstGeom prst="rect">
            <a:avLst/>
          </a:prstGeom>
          <a:noFill/>
        </p:spPr>
        <p:txBody>
          <a:bodyPr wrap="square" rtlCol="0">
            <a:spAutoFit/>
          </a:bodyPr>
          <a:lstStyle/>
          <a:p>
            <a:r>
              <a:rPr lang="en-US" altLang="zh-CN" b="1" dirty="0"/>
              <a:t>-99+0 -99+1 -99+2 -99+3 -99+4 -99+5   ……+99</a:t>
            </a:r>
          </a:p>
          <a:p>
            <a:r>
              <a:rPr lang="en-US" altLang="zh-CN" b="1" dirty="0"/>
              <a:t>.........</a:t>
            </a:r>
          </a:p>
          <a:p>
            <a:r>
              <a:rPr lang="en-US" altLang="zh-CN" b="1" dirty="0"/>
              <a:t>.........</a:t>
            </a:r>
          </a:p>
          <a:p>
            <a:r>
              <a:rPr lang="en-US" altLang="zh-CN" b="1" dirty="0"/>
              <a:t>2+1    2+2    2+3   2+4   2+5   ……</a:t>
            </a:r>
          </a:p>
          <a:p>
            <a:r>
              <a:rPr lang="en-US" altLang="zh-CN" b="1" dirty="0"/>
              <a:t>3+1    3+2    3+3   3+4   3+5   ……</a:t>
            </a:r>
          </a:p>
          <a:p>
            <a:r>
              <a:rPr lang="en-US" altLang="zh-CN" b="1" dirty="0"/>
              <a:t>4+1    4+2    4+3   4+4   4+5   ……</a:t>
            </a:r>
          </a:p>
          <a:p>
            <a:r>
              <a:rPr lang="en-US" altLang="zh-CN" b="1" dirty="0"/>
              <a:t>5+1    5+2    5+3   5+4   5+5   ……</a:t>
            </a:r>
          </a:p>
          <a:p>
            <a:r>
              <a:rPr lang="en-US" altLang="zh-CN" b="1" dirty="0"/>
              <a:t>……     …….   ……    ……   ……</a:t>
            </a:r>
          </a:p>
          <a:p>
            <a:r>
              <a:rPr lang="en-US" altLang="zh-CN" b="1" dirty="0"/>
              <a:t>99+……</a:t>
            </a:r>
            <a:endParaRPr lang="zh-CN" altLang="en-US" b="1" dirty="0"/>
          </a:p>
        </p:txBody>
      </p:sp>
      <p:sp>
        <p:nvSpPr>
          <p:cNvPr id="6" name="标题 5"/>
          <p:cNvSpPr>
            <a:spLocks noGrp="1"/>
          </p:cNvSpPr>
          <p:nvPr>
            <p:ph type="title"/>
          </p:nvPr>
        </p:nvSpPr>
        <p:spPr/>
        <p:txBody>
          <a:bodyPr/>
          <a:lstStyle/>
          <a:p>
            <a:r>
              <a:rPr lang="zh-CN" altLang="en-US" dirty="0"/>
              <a:t>为什么引入等价类划分法</a:t>
            </a:r>
            <a:r>
              <a:rPr lang="en-US" altLang="zh-CN" dirty="0"/>
              <a:t>-</a:t>
            </a:r>
            <a:r>
              <a:rPr lang="zh-CN" altLang="en-US" dirty="0"/>
              <a:t>穷举测试</a:t>
            </a:r>
          </a:p>
        </p:txBody>
      </p:sp>
      <p:sp>
        <p:nvSpPr>
          <p:cNvPr id="7" name="内容占位符 6"/>
          <p:cNvSpPr>
            <a:spLocks noGrp="1"/>
          </p:cNvSpPr>
          <p:nvPr>
            <p:ph idx="1"/>
          </p:nvPr>
        </p:nvSpPr>
        <p:spPr/>
        <p:txBody>
          <a:bodyPr/>
          <a:lstStyle/>
          <a:p>
            <a:r>
              <a:rPr lang="zh-CN" altLang="en-US" dirty="0">
                <a:solidFill>
                  <a:schemeClr val="tx1">
                    <a:lumMod val="95000"/>
                    <a:lumOff val="5000"/>
                  </a:schemeClr>
                </a:solidFill>
                <a:latin typeface="+mn-ea"/>
              </a:rPr>
              <a:t>计算两个</a:t>
            </a:r>
            <a:r>
              <a:rPr lang="en-US" altLang="zh-CN" dirty="0">
                <a:solidFill>
                  <a:schemeClr val="tx1">
                    <a:lumMod val="95000"/>
                    <a:lumOff val="5000"/>
                  </a:schemeClr>
                </a:solidFill>
                <a:latin typeface="+mn-ea"/>
              </a:rPr>
              <a:t>-99—99</a:t>
            </a:r>
            <a:r>
              <a:rPr lang="zh-CN" altLang="en-US" dirty="0">
                <a:solidFill>
                  <a:schemeClr val="tx1">
                    <a:lumMod val="95000"/>
                    <a:lumOff val="5000"/>
                  </a:schemeClr>
                </a:solidFill>
                <a:latin typeface="+mn-ea"/>
              </a:rPr>
              <a:t>之间整数的和</a:t>
            </a:r>
          </a:p>
          <a:p>
            <a:endParaRPr lang="zh-CN" alt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为什么引入等价类划分法</a:t>
            </a:r>
          </a:p>
        </p:txBody>
      </p:sp>
      <p:sp>
        <p:nvSpPr>
          <p:cNvPr id="2" name="内容占位符 1"/>
          <p:cNvSpPr>
            <a:spLocks noGrp="1"/>
          </p:cNvSpPr>
          <p:nvPr>
            <p:ph idx="1"/>
          </p:nvPr>
        </p:nvSpPr>
        <p:spPr/>
        <p:txBody>
          <a:bodyPr/>
          <a:lstStyle/>
          <a:p>
            <a:pPr marL="469900" lvl="1" indent="-469900" algn="just" eaLnBrk="1" hangingPunct="1">
              <a:buFont typeface="Wingdings" panose="05000000000000000000" charset="0"/>
              <a:buChar char="Ø"/>
              <a:defRPr/>
            </a:pPr>
            <a:r>
              <a:rPr lang="zh-CN" altLang="en-US" sz="2600" dirty="0">
                <a:cs typeface="+mn-ea"/>
                <a:sym typeface="+mn-ea"/>
              </a:rPr>
              <a:t>等价类划分法产生的原因</a:t>
            </a:r>
            <a:endParaRPr lang="zh-CN" altLang="en-US" sz="2600" dirty="0">
              <a:cs typeface="+mn-ea"/>
            </a:endParaRPr>
          </a:p>
          <a:p>
            <a:pPr lvl="1" indent="-436880" algn="just" eaLnBrk="1" hangingPunct="1">
              <a:defRPr/>
            </a:pPr>
            <a:r>
              <a:rPr lang="zh-CN" altLang="en-US" sz="2600" dirty="0">
                <a:cs typeface="+mn-ea"/>
                <a:sym typeface="+mn-ea"/>
              </a:rPr>
              <a:t>对系统进行</a:t>
            </a:r>
            <a:r>
              <a:rPr lang="zh-CN" altLang="en-US" sz="2600" dirty="0">
                <a:solidFill>
                  <a:srgbClr val="FF0000"/>
                </a:solidFill>
                <a:cs typeface="+mn-ea"/>
                <a:sym typeface="+mn-ea"/>
              </a:rPr>
              <a:t>穷尽测试</a:t>
            </a:r>
            <a:r>
              <a:rPr lang="zh-CN" altLang="en-US" sz="2600" dirty="0">
                <a:cs typeface="+mn-ea"/>
                <a:sym typeface="+mn-ea"/>
              </a:rPr>
              <a:t>是不可能的</a:t>
            </a:r>
            <a:endParaRPr lang="zh-CN" altLang="en-US" sz="2600" dirty="0">
              <a:cs typeface="+mn-ea"/>
            </a:endParaRPr>
          </a:p>
          <a:p>
            <a:pPr lvl="1" indent="-436880" algn="just" eaLnBrk="1" hangingPunct="1">
              <a:defRPr/>
            </a:pPr>
            <a:r>
              <a:rPr lang="zh-CN" altLang="en-US" sz="2600" dirty="0">
                <a:cs typeface="+mn-ea"/>
                <a:sym typeface="+mn-ea"/>
              </a:rPr>
              <a:t>使用</a:t>
            </a:r>
            <a:r>
              <a:rPr lang="zh-CN" altLang="en-US" sz="2600" dirty="0">
                <a:solidFill>
                  <a:srgbClr val="FF0000"/>
                </a:solidFill>
                <a:cs typeface="+mn-ea"/>
                <a:sym typeface="+mn-ea"/>
              </a:rPr>
              <a:t>有限的数据</a:t>
            </a:r>
            <a:r>
              <a:rPr lang="zh-CN" altLang="en-US" sz="2600" dirty="0">
                <a:cs typeface="+mn-ea"/>
                <a:sym typeface="+mn-ea"/>
              </a:rPr>
              <a:t>对系统进行测试是可能的</a:t>
            </a:r>
            <a:endParaRPr lang="zh-CN" altLang="en-US" sz="2600" dirty="0">
              <a:cs typeface="+mn-ea"/>
            </a:endParaRPr>
          </a:p>
          <a:p>
            <a:pPr lvl="1" indent="-436880" algn="just" eaLnBrk="1" hangingPunct="1">
              <a:defRPr/>
            </a:pPr>
            <a:r>
              <a:rPr lang="zh-CN" altLang="en-US" sz="2600" dirty="0">
                <a:cs typeface="+mn-ea"/>
                <a:sym typeface="+mn-ea"/>
              </a:rPr>
              <a:t>我们可以选择少量测试用例来测试系统，并满足</a:t>
            </a:r>
            <a:endParaRPr lang="zh-CN" altLang="en-US" sz="2600" dirty="0">
              <a:cs typeface="+mn-ea"/>
            </a:endParaRPr>
          </a:p>
          <a:p>
            <a:pPr lvl="2" indent="-436880" algn="just" eaLnBrk="1" hangingPunct="1">
              <a:buFont typeface="Wingdings" panose="05000000000000000000" pitchFamily="2" charset="2"/>
              <a:buChar char="ü"/>
              <a:defRPr/>
            </a:pPr>
            <a:r>
              <a:rPr lang="zh-CN" altLang="en-US" sz="2600" dirty="0">
                <a:cs typeface="+mn-ea"/>
                <a:sym typeface="+mn-ea"/>
              </a:rPr>
              <a:t>测试是</a:t>
            </a:r>
            <a:r>
              <a:rPr lang="zh-CN" altLang="en-US" sz="2600" dirty="0">
                <a:solidFill>
                  <a:srgbClr val="FF0000"/>
                </a:solidFill>
                <a:cs typeface="+mn-ea"/>
                <a:sym typeface="+mn-ea"/>
              </a:rPr>
              <a:t>完备</a:t>
            </a:r>
            <a:r>
              <a:rPr lang="zh-CN" altLang="en-US" sz="2600" dirty="0">
                <a:cs typeface="+mn-ea"/>
                <a:sym typeface="+mn-ea"/>
              </a:rPr>
              <a:t>的</a:t>
            </a:r>
            <a:endParaRPr lang="zh-CN" altLang="en-US" sz="2600" dirty="0">
              <a:cs typeface="+mn-ea"/>
            </a:endParaRPr>
          </a:p>
          <a:p>
            <a:pPr lvl="2" indent="-436880" algn="just" eaLnBrk="1" hangingPunct="1">
              <a:buFont typeface="Wingdings" panose="05000000000000000000" pitchFamily="2" charset="2"/>
              <a:buChar char="ü"/>
              <a:defRPr/>
            </a:pPr>
            <a:r>
              <a:rPr lang="zh-CN" altLang="en-US" sz="2600" dirty="0">
                <a:cs typeface="+mn-ea"/>
                <a:sym typeface="+mn-ea"/>
              </a:rPr>
              <a:t>测试是</a:t>
            </a:r>
            <a:r>
              <a:rPr lang="zh-CN" altLang="en-US" sz="2600" dirty="0">
                <a:solidFill>
                  <a:srgbClr val="FF0000"/>
                </a:solidFill>
                <a:cs typeface="+mn-ea"/>
                <a:sym typeface="+mn-ea"/>
              </a:rPr>
              <a:t>没有冗余</a:t>
            </a:r>
            <a:r>
              <a:rPr lang="zh-CN" altLang="en-US" sz="2600" dirty="0">
                <a:cs typeface="+mn-ea"/>
                <a:sym typeface="+mn-ea"/>
              </a:rPr>
              <a:t>的</a:t>
            </a:r>
            <a:endParaRPr lang="zh-CN" altLang="en-US" sz="2600" b="1" dirty="0">
              <a:cs typeface="+mn-ea"/>
            </a:endParaRPr>
          </a:p>
          <a:p>
            <a:endParaRPr lang="zh-CN" altLang="en-US" sz="2800" dirty="0"/>
          </a:p>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zh-CN" altLang="en-US" dirty="0"/>
              <a:t>什么是等价类测试</a:t>
            </a:r>
          </a:p>
        </p:txBody>
      </p:sp>
      <p:sp>
        <p:nvSpPr>
          <p:cNvPr id="50180" name="Rectangle 3"/>
          <p:cNvSpPr>
            <a:spLocks noGrp="1" noChangeArrowheads="1"/>
          </p:cNvSpPr>
          <p:nvPr>
            <p:ph idx="1"/>
          </p:nvPr>
        </p:nvSpPr>
        <p:spPr/>
        <p:txBody>
          <a:bodyPr/>
          <a:lstStyle/>
          <a:p>
            <a:r>
              <a:rPr lang="zh-CN" altLang="en-US" dirty="0"/>
              <a:t>定义：依据需求对输入域</a:t>
            </a:r>
            <a:r>
              <a:rPr lang="en-US" altLang="zh-CN" dirty="0"/>
              <a:t>/</a:t>
            </a:r>
            <a:r>
              <a:rPr lang="zh-CN" altLang="en-US" dirty="0"/>
              <a:t>输出域进行</a:t>
            </a:r>
            <a:r>
              <a:rPr lang="zh-CN" altLang="en-US" dirty="0">
                <a:solidFill>
                  <a:srgbClr val="FF0000"/>
                </a:solidFill>
              </a:rPr>
              <a:t>细分</a:t>
            </a:r>
            <a:r>
              <a:rPr lang="zh-CN" altLang="en-US" dirty="0"/>
              <a:t>，然后在分出的每一个</a:t>
            </a:r>
            <a:r>
              <a:rPr lang="zh-CN" altLang="en-US" dirty="0">
                <a:solidFill>
                  <a:srgbClr val="FF0000"/>
                </a:solidFill>
              </a:rPr>
              <a:t>子集</a:t>
            </a:r>
            <a:r>
              <a:rPr lang="zh-CN" altLang="en-US" dirty="0"/>
              <a:t>内选取一个</a:t>
            </a:r>
            <a:r>
              <a:rPr lang="zh-CN" altLang="en-US" dirty="0">
                <a:solidFill>
                  <a:srgbClr val="FF0000"/>
                </a:solidFill>
              </a:rPr>
              <a:t>有代表性</a:t>
            </a:r>
            <a:r>
              <a:rPr lang="zh-CN" altLang="en-US" dirty="0"/>
              <a:t>的测试数据开展测试</a:t>
            </a:r>
          </a:p>
          <a:p>
            <a:pPr marL="0" indent="0">
              <a:buNone/>
            </a:pP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Effect transition="in" filter="wipe(left)">
                                      <p:cBhvr>
                                        <p:cTn id="7" dur="500"/>
                                        <p:tgtEl>
                                          <p:spTgt spid="501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等价类划分的原理</a:t>
            </a:r>
          </a:p>
        </p:txBody>
      </p:sp>
      <p:sp>
        <p:nvSpPr>
          <p:cNvPr id="3" name="内容占位符 2"/>
          <p:cNvSpPr>
            <a:spLocks noGrp="1"/>
          </p:cNvSpPr>
          <p:nvPr>
            <p:ph idx="1"/>
          </p:nvPr>
        </p:nvSpPr>
        <p:spPr/>
        <p:txBody>
          <a:bodyPr/>
          <a:lstStyle/>
          <a:p>
            <a:pPr marL="0" indent="0">
              <a:buNone/>
            </a:pPr>
            <a:endParaRPr lang="zh-CN" altLang="en-US" dirty="0"/>
          </a:p>
          <a:p>
            <a:endParaRPr lang="zh-CN" altLang="en-US"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033" y="1378982"/>
            <a:ext cx="87820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p:nvPr/>
        </p:nvSpPr>
        <p:spPr bwMode="auto">
          <a:xfrm>
            <a:off x="1485265" y="4492625"/>
            <a:ext cx="1071372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a:buNone/>
            </a:pPr>
            <a:r>
              <a:rPr lang="en-US" altLang="zh-CN" kern="0" dirty="0">
                <a:latin typeface="楷体" panose="02010609060101010101" pitchFamily="49" charset="-122"/>
                <a:ea typeface="楷体" panose="02010609060101010101" pitchFamily="49" charset="-122"/>
              </a:rPr>
              <a:t>3</a:t>
            </a:r>
            <a:r>
              <a:rPr lang="zh-CN" altLang="en-US" kern="0" dirty="0">
                <a:latin typeface="楷体" panose="02010609060101010101" pitchFamily="49" charset="-122"/>
                <a:ea typeface="楷体" panose="02010609060101010101" pitchFamily="49" charset="-122"/>
              </a:rPr>
              <a:t>个约束：分而不交、合而不变、类内等价</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等价类划分的原理</a:t>
            </a:r>
          </a:p>
        </p:txBody>
      </p:sp>
      <p:sp>
        <p:nvSpPr>
          <p:cNvPr id="3" name="内容占位符 2"/>
          <p:cNvSpPr>
            <a:spLocks noGrp="1"/>
          </p:cNvSpPr>
          <p:nvPr>
            <p:ph idx="1"/>
          </p:nvPr>
        </p:nvSpPr>
        <p:spPr>
          <a:xfrm>
            <a:off x="5294436" y="1196752"/>
            <a:ext cx="6274172" cy="4267200"/>
          </a:xfrm>
        </p:spPr>
        <p:txBody>
          <a:bodyPr/>
          <a:lstStyle/>
          <a:p>
            <a:pPr marL="0" indent="0">
              <a:buNone/>
            </a:pPr>
            <a:r>
              <a:rPr lang="en-US" altLang="zh-CN" dirty="0"/>
              <a:t>R</a:t>
            </a:r>
            <a:r>
              <a:rPr lang="zh-CN" altLang="en-US" sz="2600" dirty="0"/>
              <a:t>表示一种映射关系</a:t>
            </a:r>
            <a:endParaRPr lang="en-US" altLang="zh-CN" sz="2600" dirty="0"/>
          </a:p>
          <a:p>
            <a:pPr marL="0" indent="0">
              <a:buNone/>
            </a:pPr>
            <a:r>
              <a:rPr lang="en-US" altLang="zh-CN" sz="2600" dirty="0"/>
              <a:t>F(x)=y</a:t>
            </a:r>
          </a:p>
          <a:p>
            <a:pPr marL="0" indent="0">
              <a:buNone/>
            </a:pPr>
            <a:endParaRPr lang="en-US" altLang="zh-CN" sz="2600" dirty="0"/>
          </a:p>
          <a:p>
            <a:pPr marL="0" indent="0">
              <a:buNone/>
            </a:pPr>
            <a:r>
              <a:rPr lang="zh-CN" altLang="en-US" sz="2600" dirty="0"/>
              <a:t>一种等价关系将引入一个数据集的划分。</a:t>
            </a:r>
            <a:endParaRPr lang="en-US" altLang="zh-CN" sz="2600" dirty="0"/>
          </a:p>
          <a:p>
            <a:pPr marL="0" indent="0">
              <a:buNone/>
            </a:pPr>
            <a:r>
              <a:rPr lang="zh-CN" altLang="en-US" sz="2600" dirty="0"/>
              <a:t>当映射</a:t>
            </a:r>
            <a:r>
              <a:rPr lang="en-US" altLang="zh-CN" sz="2600" dirty="0"/>
              <a:t>F</a:t>
            </a:r>
            <a:r>
              <a:rPr lang="zh-CN" altLang="en-US" sz="2600" dirty="0"/>
              <a:t>是多对</a:t>
            </a:r>
            <a:r>
              <a:rPr lang="en-US" altLang="zh-CN" sz="2600" dirty="0"/>
              <a:t>1</a:t>
            </a:r>
            <a:r>
              <a:rPr lang="zh-CN" altLang="en-US" sz="2600" dirty="0"/>
              <a:t>的时候，等价</a:t>
            </a:r>
            <a:r>
              <a:rPr lang="en-US" altLang="zh-CN" sz="2600" dirty="0"/>
              <a:t>R</a:t>
            </a:r>
            <a:r>
              <a:rPr lang="zh-CN" altLang="en-US" sz="2600" dirty="0"/>
              <a:t>的关系是最好的。</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368" y="1412776"/>
            <a:ext cx="4032448" cy="412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888244"/>
      </p:ext>
    </p:extLst>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 name="内容占位符 2"/>
          <p:cNvSpPr>
            <a:spLocks noGrp="1"/>
          </p:cNvSpPr>
          <p:nvPr>
            <p:ph idx="1"/>
          </p:nvPr>
        </p:nvSpPr>
        <p:spPr>
          <a:xfrm>
            <a:off x="695325" y="1196975"/>
            <a:ext cx="10668000" cy="3879850"/>
          </a:xfrm>
        </p:spPr>
        <p:txBody>
          <a:bodyPr/>
          <a:lstStyle/>
          <a:p>
            <a:r>
              <a:rPr lang="zh-CN" altLang="en-US" dirty="0"/>
              <a:t>怎样确定被划分对象？</a:t>
            </a:r>
            <a:endParaRPr lang="en-US" altLang="zh-CN" dirty="0"/>
          </a:p>
          <a:p>
            <a:pPr lvl="1"/>
            <a:r>
              <a:rPr lang="zh-CN" altLang="en-US" dirty="0"/>
              <a:t>根据被测对象的特性，针对</a:t>
            </a:r>
            <a:r>
              <a:rPr lang="zh-CN" altLang="en-US" dirty="0">
                <a:solidFill>
                  <a:srgbClr val="FF0000"/>
                </a:solidFill>
              </a:rPr>
              <a:t>整体输入域</a:t>
            </a:r>
            <a:r>
              <a:rPr lang="zh-CN" altLang="en-US" dirty="0"/>
              <a:t>进行等价划分，也可将整体输入域分成由各个输入条件分别构成的</a:t>
            </a:r>
            <a:r>
              <a:rPr lang="zh-CN" altLang="en-US" dirty="0">
                <a:solidFill>
                  <a:srgbClr val="FF0000"/>
                </a:solidFill>
              </a:rPr>
              <a:t>个体输入域</a:t>
            </a:r>
            <a:r>
              <a:rPr lang="zh-CN" altLang="en-US" dirty="0"/>
              <a:t>进行等价划分。</a:t>
            </a:r>
          </a:p>
          <a:p>
            <a:pPr lvl="1"/>
            <a:endParaRPr lang="zh-CN" altLang="en-US" dirty="0"/>
          </a:p>
          <a:p>
            <a:pPr lvl="1"/>
            <a:r>
              <a:rPr lang="zh-CN" altLang="en-US" dirty="0"/>
              <a:t>既可以对输入域进行划分，有时候还需要对</a:t>
            </a:r>
            <a:r>
              <a:rPr lang="zh-CN" altLang="en-US" dirty="0">
                <a:solidFill>
                  <a:srgbClr val="FF0000"/>
                </a:solidFill>
              </a:rPr>
              <a:t>输出域</a:t>
            </a:r>
            <a:r>
              <a:rPr lang="zh-CN" altLang="en-US" dirty="0"/>
              <a:t>进行等价划分</a:t>
            </a:r>
            <a:endParaRPr lang="en-US" altLang="zh-CN" dirty="0"/>
          </a:p>
          <a:p>
            <a:pPr lvl="2"/>
            <a:endParaRPr lang="zh-CN" altLang="en-US" sz="2600" dirty="0">
              <a:cs typeface="+mn-ea"/>
            </a:endParaRPr>
          </a:p>
        </p:txBody>
      </p:sp>
      <p:sp>
        <p:nvSpPr>
          <p:cNvPr id="4" name="文本框 3"/>
          <p:cNvSpPr txBox="1"/>
          <p:nvPr/>
        </p:nvSpPr>
        <p:spPr>
          <a:xfrm>
            <a:off x="1653540" y="3756660"/>
            <a:ext cx="3691890" cy="491490"/>
          </a:xfrm>
          <a:prstGeom prst="rect">
            <a:avLst/>
          </a:prstGeom>
          <a:noFill/>
        </p:spPr>
        <p:txBody>
          <a:bodyPr wrap="square" rtlCol="0">
            <a:spAutoFit/>
          </a:bodyPr>
          <a:lstStyle/>
          <a:p>
            <a:r>
              <a:rPr lang="zh-CN" altLang="en-US" sz="2600" b="1" kern="0" dirty="0">
                <a:solidFill>
                  <a:srgbClr val="FF0000"/>
                </a:solidFill>
                <a:latin typeface="华文楷体" panose="02010600040101010101" pitchFamily="2" charset="-122"/>
                <a:ea typeface="楷体" panose="02010609060101010101" pitchFamily="49" charset="-122"/>
                <a:cs typeface="+mn-ea"/>
              </a:rPr>
              <a:t>注意：独立性假设前提</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 name="内容占位符 2"/>
          <p:cNvSpPr>
            <a:spLocks noGrp="1"/>
          </p:cNvSpPr>
          <p:nvPr>
            <p:ph idx="1"/>
          </p:nvPr>
        </p:nvSpPr>
        <p:spPr>
          <a:xfrm>
            <a:off x="623392" y="1268760"/>
            <a:ext cx="11305256" cy="4267200"/>
          </a:xfrm>
        </p:spPr>
        <p:txBody>
          <a:bodyPr/>
          <a:lstStyle/>
          <a:p>
            <a:pPr lvl="1"/>
            <a:r>
              <a:rPr lang="zh-CN" altLang="en-US" dirty="0">
                <a:solidFill>
                  <a:srgbClr val="FF0000"/>
                </a:solidFill>
              </a:rPr>
              <a:t>有效等价类</a:t>
            </a:r>
            <a:r>
              <a:rPr lang="zh-CN" altLang="en-US" dirty="0"/>
              <a:t>：对于</a:t>
            </a:r>
            <a:r>
              <a:rPr lang="en-US" altLang="zh-CN" dirty="0"/>
              <a:t>SRS</a:t>
            </a:r>
            <a:r>
              <a:rPr lang="zh-CN" altLang="en-US" dirty="0"/>
              <a:t>而言，合理、有意义的输入数据构成的集合，即被测对象能接受的数据，用于考查软件的</a:t>
            </a:r>
            <a:r>
              <a:rPr lang="zh-CN" altLang="en-US" dirty="0">
                <a:solidFill>
                  <a:srgbClr val="FF0000"/>
                </a:solidFill>
              </a:rPr>
              <a:t>正常工作能力</a:t>
            </a:r>
            <a:endParaRPr lang="en-US" altLang="zh-CN" dirty="0">
              <a:solidFill>
                <a:srgbClr val="FF0000"/>
              </a:solidFill>
            </a:endParaRPr>
          </a:p>
          <a:p>
            <a:pPr lvl="1"/>
            <a:endParaRPr lang="en-US" altLang="zh-CN" dirty="0">
              <a:solidFill>
                <a:srgbClr val="FF0000"/>
              </a:solidFill>
            </a:endParaRPr>
          </a:p>
          <a:p>
            <a:pPr lvl="1"/>
            <a:r>
              <a:rPr lang="zh-CN" altLang="en-US" dirty="0">
                <a:solidFill>
                  <a:srgbClr val="FF0000"/>
                </a:solidFill>
              </a:rPr>
              <a:t>无效等价类</a:t>
            </a:r>
            <a:r>
              <a:rPr lang="zh-CN" altLang="en-US" dirty="0"/>
              <a:t>：对于</a:t>
            </a:r>
            <a:r>
              <a:rPr lang="en-US" altLang="zh-CN" dirty="0"/>
              <a:t>SRS</a:t>
            </a:r>
            <a:r>
              <a:rPr lang="zh-CN" altLang="en-US" dirty="0"/>
              <a:t>而言，不合理、无意义的输入数据构成的集合，即被测对象不能接受的数据，用于考查软件的</a:t>
            </a:r>
            <a:r>
              <a:rPr lang="zh-CN" altLang="en-US" dirty="0">
                <a:solidFill>
                  <a:srgbClr val="FF0000"/>
                </a:solidFill>
              </a:rPr>
              <a:t>容错能力</a:t>
            </a:r>
            <a:endParaRPr lang="en-US" altLang="zh-CN" dirty="0">
              <a:solidFill>
                <a:srgbClr val="FF00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83870" y="1259205"/>
            <a:ext cx="11130915" cy="5155565"/>
          </a:xfrm>
        </p:spPr>
        <p:txBody>
          <a:bodyPr/>
          <a:lstStyle/>
          <a:p>
            <a:r>
              <a:rPr lang="zh-CN" altLang="en-US" sz="2600" b="1" dirty="0">
                <a:latin typeface="华文楷体" panose="02010600040101010101" pitchFamily="2" charset="-122"/>
                <a:ea typeface="楷体" panose="02010609060101010101" pitchFamily="49" charset="-122"/>
                <a:cs typeface="+mn-ea"/>
              </a:rPr>
              <a:t>等价类划分的原则：</a:t>
            </a:r>
          </a:p>
          <a:p>
            <a:pPr marL="471170" lvl="1" indent="0" algn="just" eaLnBrk="1" hangingPunct="1">
              <a:buNone/>
              <a:defRPr/>
            </a:pPr>
            <a:r>
              <a:rPr lang="zh-CN" altLang="en-US" sz="2600" b="1" dirty="0">
                <a:latin typeface="华文楷体" panose="02010600040101010101" pitchFamily="2" charset="-122"/>
                <a:ea typeface="楷体" panose="02010609060101010101" pitchFamily="49" charset="-122"/>
                <a:cs typeface="+mn-ea"/>
              </a:rPr>
              <a:t>(1)若输入条件规定了取值范围，且取值范围上、下限之间的数据是有意义的数据，则取值范围内的数据构成一个有效等价类，小于下限、或大于上限的所有数据分别构成两个无效等价类；</a:t>
            </a:r>
            <a:endParaRPr lang="en-US" altLang="zh-CN" sz="2600" b="1" dirty="0">
              <a:latin typeface="华文楷体" panose="02010600040101010101" pitchFamily="2" charset="-122"/>
              <a:ea typeface="楷体" panose="02010609060101010101" pitchFamily="49" charset="-122"/>
              <a:cs typeface="+mn-ea"/>
            </a:endParaRPr>
          </a:p>
          <a:p>
            <a:pPr marL="471170" lvl="1" indent="0" algn="just" eaLnBrk="1" hangingPunct="1">
              <a:buNone/>
              <a:defRPr/>
            </a:pPr>
            <a:endParaRPr lang="en-US" altLang="zh-CN" sz="2600" b="1" dirty="0">
              <a:latin typeface="华文楷体" panose="02010600040101010101" pitchFamily="2" charset="-122"/>
              <a:ea typeface="楷体" panose="02010609060101010101" pitchFamily="49" charset="-122"/>
              <a:cs typeface="+mn-ea"/>
            </a:endParaRPr>
          </a:p>
          <a:p>
            <a:pPr marL="471170" lvl="1" indent="0" algn="just" eaLnBrk="1" hangingPunct="1">
              <a:buNone/>
              <a:defRPr/>
            </a:pPr>
            <a:endParaRPr lang="en-US" altLang="zh-CN" sz="2600" b="1" dirty="0">
              <a:latin typeface="华文楷体" panose="02010600040101010101" pitchFamily="2" charset="-122"/>
              <a:ea typeface="楷体" panose="02010609060101010101" pitchFamily="49" charset="-122"/>
              <a:cs typeface="+mn-ea"/>
            </a:endParaRPr>
          </a:p>
          <a:p>
            <a:pPr marL="471170" lvl="1" indent="0" algn="just" eaLnBrk="1" hangingPunct="1">
              <a:buNone/>
              <a:defRPr/>
            </a:pPr>
            <a:r>
              <a:rPr lang="zh-CN" altLang="en-US" sz="2600" b="1" dirty="0">
                <a:latin typeface="华文楷体" panose="02010600040101010101" pitchFamily="2" charset="-122"/>
                <a:ea typeface="楷体" panose="02010609060101010101" pitchFamily="49" charset="-122"/>
                <a:cs typeface="+mn-ea"/>
              </a:rPr>
              <a:t>(2)若输入条件规定了“必须如何”的条件，则满足必须条件的数据构成一个有效等价类，其他数据构成一个无效等价类；</a:t>
            </a:r>
          </a:p>
        </p:txBody>
      </p:sp>
      <p:sp>
        <p:nvSpPr>
          <p:cNvPr id="6" name="标题 5"/>
          <p:cNvSpPr>
            <a:spLocks noGrp="1"/>
          </p:cNvSpPr>
          <p:nvPr>
            <p:ph type="title"/>
          </p:nvPr>
        </p:nvSpPr>
        <p:spPr>
          <a:xfrm>
            <a:off x="704850" y="372110"/>
            <a:ext cx="5463540" cy="631825"/>
          </a:xfrm>
        </p:spPr>
        <p:txBody>
          <a:bodyPr/>
          <a:lstStyle/>
          <a:p>
            <a:r>
              <a:rPr lang="zh-CN" altLang="en-US" dirty="0">
                <a:sym typeface="+mn-ea"/>
              </a:rPr>
              <a:t>如何使用等价类划分法</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624" y="3888813"/>
            <a:ext cx="57245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3081025"/>
      </p:ext>
    </p:extLst>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1310" y="1240790"/>
            <a:ext cx="11054715" cy="5212715"/>
          </a:xfrm>
        </p:spPr>
        <p:txBody>
          <a:bodyPr/>
          <a:lstStyle/>
          <a:p>
            <a:pPr marL="471170" lvl="1" indent="0" eaLnBrk="1" hangingPunct="1">
              <a:buNone/>
              <a:defRPr/>
            </a:pPr>
            <a:r>
              <a:rPr lang="zh-CN" altLang="en-US" sz="2600" b="1" dirty="0">
                <a:latin typeface="华文楷体" panose="02010600040101010101" pitchFamily="2" charset="-122"/>
                <a:ea typeface="楷体" panose="02010609060101010101" pitchFamily="49" charset="-122"/>
                <a:cs typeface="+mn-ea"/>
              </a:rPr>
              <a:t>(</a:t>
            </a:r>
            <a:r>
              <a:rPr lang="en-US" altLang="zh-CN" sz="2600" b="1" dirty="0">
                <a:latin typeface="华文楷体" panose="02010600040101010101" pitchFamily="2" charset="-122"/>
                <a:ea typeface="楷体" panose="02010609060101010101" pitchFamily="49" charset="-122"/>
                <a:cs typeface="+mn-ea"/>
              </a:rPr>
              <a:t>3</a:t>
            </a:r>
            <a:r>
              <a:rPr lang="zh-CN" altLang="en-US" sz="2600" b="1" dirty="0">
                <a:latin typeface="华文楷体" panose="02010600040101010101" pitchFamily="2" charset="-122"/>
                <a:ea typeface="楷体" panose="02010609060101010101" pitchFamily="49" charset="-122"/>
                <a:cs typeface="+mn-ea"/>
              </a:rPr>
              <a:t>)若输入条件是一个</a:t>
            </a:r>
            <a:r>
              <a:rPr lang="zh-CN" altLang="en-US" sz="2600" b="1" dirty="0">
                <a:solidFill>
                  <a:srgbClr val="FF0000"/>
                </a:solidFill>
                <a:latin typeface="华文楷体" panose="02010600040101010101" pitchFamily="2" charset="-122"/>
                <a:ea typeface="楷体" panose="02010609060101010101" pitchFamily="49" charset="-122"/>
                <a:cs typeface="+mn-ea"/>
              </a:rPr>
              <a:t>逻辑量</a:t>
            </a:r>
            <a:r>
              <a:rPr lang="zh-CN" altLang="en-US" sz="2600" b="1" dirty="0">
                <a:latin typeface="华文楷体" panose="02010600040101010101" pitchFamily="2" charset="-122"/>
                <a:ea typeface="楷体" panose="02010609060101010101" pitchFamily="49" charset="-122"/>
                <a:cs typeface="+mn-ea"/>
              </a:rPr>
              <a:t>，即规定了输入数据的一组值，且系统要对每个输入值分别进行处理，则可为每一个输入值确立一个有效等价类，此外还要针对这组值确立一个无效等价类，它是所有不允许的输入值的集合</a:t>
            </a:r>
            <a:endParaRPr lang="en-US" altLang="zh-CN" sz="2600" b="1" dirty="0">
              <a:latin typeface="华文楷体" panose="02010600040101010101" pitchFamily="2" charset="-122"/>
              <a:ea typeface="楷体" panose="02010609060101010101" pitchFamily="49" charset="-122"/>
              <a:cs typeface="+mn-ea"/>
            </a:endParaRPr>
          </a:p>
          <a:p>
            <a:pPr marL="471170" lvl="1" indent="0" eaLnBrk="1" hangingPunct="1">
              <a:buNone/>
              <a:defRPr/>
            </a:pPr>
            <a:endParaRPr lang="en-US" altLang="zh-CN" sz="2600" b="1" dirty="0">
              <a:latin typeface="华文楷体" panose="02010600040101010101" pitchFamily="2" charset="-122"/>
              <a:ea typeface="楷体" panose="02010609060101010101" pitchFamily="49" charset="-122"/>
              <a:cs typeface="+mn-ea"/>
            </a:endParaRPr>
          </a:p>
          <a:p>
            <a:pPr marL="471170" lvl="1" indent="0" eaLnBrk="1" hangingPunct="1">
              <a:buNone/>
              <a:defRPr/>
            </a:pPr>
            <a:endParaRPr lang="en-US" altLang="zh-CN" dirty="0">
              <a:latin typeface="华文楷体" panose="02010600040101010101" pitchFamily="2" charset="-122"/>
              <a:ea typeface="楷体" panose="02010609060101010101" pitchFamily="49" charset="-122"/>
              <a:cs typeface="+mn-ea"/>
            </a:endParaRPr>
          </a:p>
          <a:p>
            <a:pPr marL="471170" lvl="1" indent="0" eaLnBrk="1" hangingPunct="1">
              <a:buNone/>
              <a:defRPr/>
            </a:pPr>
            <a:r>
              <a:rPr lang="zh-CN" altLang="en-US" sz="2600" b="1" dirty="0">
                <a:latin typeface="华文楷体" panose="02010600040101010101" pitchFamily="2" charset="-122"/>
                <a:ea typeface="楷体" panose="02010609060101010101" pitchFamily="49" charset="-122"/>
                <a:cs typeface="+mn-ea"/>
              </a:rPr>
              <a:t>（</a:t>
            </a:r>
            <a:r>
              <a:rPr lang="en-US" altLang="zh-CN" sz="2600" b="1" dirty="0">
                <a:latin typeface="华文楷体" panose="02010600040101010101" pitchFamily="2" charset="-122"/>
                <a:ea typeface="楷体" panose="02010609060101010101" pitchFamily="49" charset="-122"/>
                <a:cs typeface="+mn-ea"/>
              </a:rPr>
              <a:t>4</a:t>
            </a:r>
            <a:r>
              <a:rPr lang="zh-CN" altLang="en-US" sz="2600" b="1" dirty="0">
                <a:latin typeface="华文楷体" panose="02010600040101010101" pitchFamily="2" charset="-122"/>
                <a:ea typeface="楷体" panose="02010609060101010101" pitchFamily="49" charset="-122"/>
                <a:cs typeface="+mn-ea"/>
              </a:rPr>
              <a:t>）用户需求规定必须遵守某种规则时，可规定一个有效等价类及若干个不同角度违反规则的无效等价类</a:t>
            </a:r>
            <a:endParaRPr lang="zh-CN" altLang="en-US" sz="2325" b="1" kern="1200" dirty="0"/>
          </a:p>
          <a:p>
            <a:pPr marL="471170" lvl="1" indent="0" algn="just" eaLnBrk="1" hangingPunct="1">
              <a:buNone/>
              <a:defRPr/>
            </a:pPr>
            <a:endParaRPr lang="zh-CN" altLang="en-US" dirty="0"/>
          </a:p>
        </p:txBody>
      </p:sp>
      <p:sp>
        <p:nvSpPr>
          <p:cNvPr id="6" name="标题 5"/>
          <p:cNvSpPr>
            <a:spLocks noGrp="1"/>
          </p:cNvSpPr>
          <p:nvPr>
            <p:ph type="title" idx="4294967295"/>
          </p:nvPr>
        </p:nvSpPr>
        <p:spPr>
          <a:xfrm>
            <a:off x="704850" y="372110"/>
            <a:ext cx="5463540" cy="631825"/>
          </a:xfrm>
        </p:spPr>
        <p:txBody>
          <a:bodyPr/>
          <a:lstStyle/>
          <a:p>
            <a:r>
              <a:rPr lang="zh-CN" altLang="en-US" dirty="0">
                <a:sym typeface="+mn-ea"/>
              </a:rPr>
              <a:t>如何使用等价类划分法</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3173" y="2996952"/>
            <a:ext cx="365760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9029768"/>
      </p:ext>
    </p:extLst>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67408" y="1108075"/>
            <a:ext cx="10221383" cy="4641850"/>
          </a:xfrm>
        </p:spPr>
        <p:txBody>
          <a:bodyPr/>
          <a:lstStyle/>
          <a:p>
            <a:pPr marL="0" lvl="1" indent="0">
              <a:buNone/>
            </a:pPr>
            <a:r>
              <a:rPr lang="zh-CN" altLang="en-US" dirty="0">
                <a:latin typeface="华文楷体" panose="02010600040101010101" pitchFamily="2" charset="-122"/>
                <a:ea typeface="楷体" panose="02010609060101010101" pitchFamily="49" charset="-122"/>
                <a:cs typeface="+mn-ea"/>
              </a:rPr>
              <a:t>（</a:t>
            </a:r>
            <a:r>
              <a:rPr lang="en-US" altLang="zh-CN" dirty="0">
                <a:latin typeface="华文楷体" panose="02010600040101010101" pitchFamily="2" charset="-122"/>
                <a:ea typeface="楷体" panose="02010609060101010101" pitchFamily="49" charset="-122"/>
                <a:cs typeface="+mn-ea"/>
              </a:rPr>
              <a:t>5</a:t>
            </a:r>
            <a:r>
              <a:rPr lang="zh-CN" altLang="en-US" dirty="0">
                <a:latin typeface="华文楷体" panose="02010600040101010101" pitchFamily="2" charset="-122"/>
                <a:ea typeface="楷体" panose="02010609060101010101" pitchFamily="49" charset="-122"/>
                <a:cs typeface="+mn-ea"/>
              </a:rPr>
              <a:t>）如果某个输入条件只有两种取值，是</a:t>
            </a:r>
            <a:r>
              <a:rPr lang="en-US" altLang="zh-CN" dirty="0">
                <a:latin typeface="华文楷体" panose="02010600040101010101" pitchFamily="2" charset="-122"/>
                <a:ea typeface="楷体" panose="02010609060101010101" pitchFamily="49" charset="-122"/>
                <a:cs typeface="+mn-ea"/>
              </a:rPr>
              <a:t>/</a:t>
            </a:r>
            <a:r>
              <a:rPr lang="zh-CN" altLang="en-US" dirty="0">
                <a:latin typeface="华文楷体" panose="02010600040101010101" pitchFamily="2" charset="-122"/>
                <a:ea typeface="楷体" panose="02010609060101010101" pitchFamily="49" charset="-122"/>
                <a:cs typeface="+mn-ea"/>
              </a:rPr>
              <a:t>否，则可以定义一个有效等价类和一个无效等价类，或者定义两个有效等价类。</a:t>
            </a:r>
            <a:endParaRPr lang="zh-CN" altLang="en-US" dirty="0"/>
          </a:p>
        </p:txBody>
      </p:sp>
      <p:sp>
        <p:nvSpPr>
          <p:cNvPr id="3" name="标题 2"/>
          <p:cNvSpPr>
            <a:spLocks noGrp="1"/>
          </p:cNvSpPr>
          <p:nvPr>
            <p:ph type="title" idx="4294967295"/>
          </p:nvPr>
        </p:nvSpPr>
        <p:spPr/>
        <p:txBody>
          <a:bodyPr/>
          <a:lstStyle/>
          <a:p>
            <a:r>
              <a:rPr lang="zh-CN" altLang="en-US" dirty="0">
                <a:sym typeface="+mn-ea"/>
              </a:rPr>
              <a:t>如何使用等价类划分法</a:t>
            </a:r>
            <a:endParaRPr lang="zh-CN" altLang="en-US" dirty="0"/>
          </a:p>
        </p:txBody>
      </p:sp>
    </p:spTree>
    <p:extLst>
      <p:ext uri="{BB962C8B-B14F-4D97-AF65-F5344CB8AC3E}">
        <p14:creationId xmlns:p14="http://schemas.microsoft.com/office/powerpoint/2010/main" val="1518752801"/>
      </p:ext>
    </p:extLst>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等价类划分法设计测试用例</a:t>
            </a:r>
          </a:p>
        </p:txBody>
      </p:sp>
      <p:sp>
        <p:nvSpPr>
          <p:cNvPr id="4100" name="Rectangle 3"/>
          <p:cNvSpPr>
            <a:spLocks noGrp="1" noChangeArrowheads="1"/>
          </p:cNvSpPr>
          <p:nvPr>
            <p:ph idx="1"/>
          </p:nvPr>
        </p:nvSpPr>
        <p:spPr/>
        <p:txBody>
          <a:bodyPr/>
          <a:lstStyle/>
          <a:p>
            <a:r>
              <a:rPr lang="zh-CN" altLang="en-US" dirty="0"/>
              <a:t>本章重点</a:t>
            </a:r>
          </a:p>
          <a:p>
            <a:pPr lvl="1"/>
            <a:r>
              <a:rPr lang="zh-CN" altLang="en-US" dirty="0">
                <a:sym typeface="+mn-ea"/>
              </a:rPr>
              <a:t>黑盒测试技术概述</a:t>
            </a:r>
            <a:endParaRPr lang="zh-CN" altLang="en-US" dirty="0"/>
          </a:p>
          <a:p>
            <a:pPr lvl="1"/>
            <a:r>
              <a:rPr lang="zh-CN" altLang="en-US" dirty="0">
                <a:sym typeface="+mn-ea"/>
              </a:rPr>
              <a:t>为什么引入等价类划分法</a:t>
            </a:r>
            <a:endParaRPr lang="en-US" altLang="zh-CN" dirty="0"/>
          </a:p>
          <a:p>
            <a:pPr lvl="1"/>
            <a:r>
              <a:rPr lang="zh-CN" altLang="en-US" dirty="0"/>
              <a:t>什么是等价类划分法</a:t>
            </a:r>
            <a:endParaRPr lang="en-US" altLang="zh-CN" dirty="0"/>
          </a:p>
          <a:p>
            <a:pPr lvl="1"/>
            <a:r>
              <a:rPr lang="zh-CN" altLang="en-US" dirty="0"/>
              <a:t>如何使用等价类划分法</a:t>
            </a:r>
            <a:endParaRPr lang="en-US" altLang="zh-CN" dirty="0"/>
          </a:p>
          <a:p>
            <a:pPr lvl="1"/>
            <a:endParaRPr lang="en-US" altLang="zh-CN"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a:t>假设当前输入域中两个输入条件</a:t>
            </a:r>
            <a:r>
              <a:rPr lang="en-US" altLang="zh-CN" dirty="0"/>
              <a:t>x</a:t>
            </a:r>
            <a:r>
              <a:rPr lang="zh-CN" altLang="en-US" dirty="0"/>
              <a:t>、</a:t>
            </a:r>
            <a:r>
              <a:rPr lang="en-US" altLang="zh-CN" dirty="0"/>
              <a:t>y</a:t>
            </a:r>
            <a:r>
              <a:rPr lang="zh-CN" altLang="en-US" dirty="0"/>
              <a:t>，且输入条件</a:t>
            </a:r>
            <a:r>
              <a:rPr lang="en-US" altLang="zh-CN" dirty="0"/>
              <a:t>x</a:t>
            </a:r>
            <a:r>
              <a:rPr lang="zh-CN" altLang="en-US" dirty="0"/>
              <a:t>有</a:t>
            </a:r>
            <a:r>
              <a:rPr lang="en-US" altLang="zh-CN" dirty="0"/>
              <a:t>m</a:t>
            </a:r>
            <a:r>
              <a:rPr lang="zh-CN" altLang="en-US" dirty="0"/>
              <a:t>个有效等价类，输入条件</a:t>
            </a:r>
            <a:r>
              <a:rPr lang="en-US" altLang="zh-CN" dirty="0"/>
              <a:t>y</a:t>
            </a:r>
            <a:r>
              <a:rPr lang="zh-CN" altLang="en-US" dirty="0"/>
              <a:t>有</a:t>
            </a:r>
            <a:r>
              <a:rPr lang="en-US" altLang="zh-CN" dirty="0"/>
              <a:t>n</a:t>
            </a:r>
            <a:r>
              <a:rPr lang="zh-CN" altLang="en-US" dirty="0"/>
              <a:t>个有效等价类，如何设计其中的测试用例</a:t>
            </a:r>
          </a:p>
        </p:txBody>
      </p:sp>
    </p:spTree>
    <p:extLst>
      <p:ext uri="{BB962C8B-B14F-4D97-AF65-F5344CB8AC3E}">
        <p14:creationId xmlns:p14="http://schemas.microsoft.com/office/powerpoint/2010/main" val="4163992468"/>
      </p:ext>
    </p:extLst>
  </p:cSld>
  <p:clrMapOvr>
    <a:masterClrMapping/>
  </p:clrMapOvr>
  <p:transition>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zh-CN" altLang="en-US" dirty="0"/>
              <a:t>怎样进行等价类划分</a:t>
            </a:r>
          </a:p>
        </p:txBody>
      </p:sp>
      <p:sp>
        <p:nvSpPr>
          <p:cNvPr id="2" name="内容占位符 1"/>
          <p:cNvSpPr>
            <a:spLocks noGrp="1"/>
          </p:cNvSpPr>
          <p:nvPr>
            <p:ph idx="1"/>
          </p:nvPr>
        </p:nvSpPr>
        <p:spPr/>
        <p:txBody>
          <a:bodyPr/>
          <a:lstStyle/>
          <a:p>
            <a:r>
              <a:rPr lang="zh-CN" altLang="en-US" dirty="0"/>
              <a:t>弱组合</a:t>
            </a:r>
            <a:endParaRPr lang="en-US" altLang="zh-CN" dirty="0"/>
          </a:p>
          <a:p>
            <a:pPr lvl="1"/>
            <a:r>
              <a:rPr lang="zh-CN" altLang="en-US" dirty="0"/>
              <a:t>测试用例仅需覆盖所有输入条件的有效等价类即可</a:t>
            </a:r>
            <a:endParaRPr lang="en-US" altLang="zh-CN" dirty="0"/>
          </a:p>
          <a:p>
            <a:pPr lvl="1"/>
            <a:endParaRPr lang="zh-CN" altLang="en-US" dirty="0"/>
          </a:p>
        </p:txBody>
      </p:sp>
    </p:spTree>
    <p:extLst>
      <p:ext uri="{BB962C8B-B14F-4D97-AF65-F5344CB8AC3E}">
        <p14:creationId xmlns:p14="http://schemas.microsoft.com/office/powerpoint/2010/main" val="36932769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altLang="zh-CN" dirty="0"/>
              <a:t> </a:t>
            </a:r>
            <a:r>
              <a:rPr lang="zh-CN" altLang="en-US" dirty="0"/>
              <a:t>等价类测试</a:t>
            </a:r>
          </a:p>
        </p:txBody>
      </p:sp>
      <p:sp>
        <p:nvSpPr>
          <p:cNvPr id="64516" name="Rectangle 3"/>
          <p:cNvSpPr>
            <a:spLocks noGrp="1" noChangeArrowheads="1"/>
          </p:cNvSpPr>
          <p:nvPr>
            <p:ph idx="1"/>
          </p:nvPr>
        </p:nvSpPr>
        <p:spPr/>
        <p:txBody>
          <a:bodyPr/>
          <a:lstStyle/>
          <a:p>
            <a:r>
              <a:rPr lang="zh-CN" altLang="en-US"/>
              <a:t>弱组合方式</a:t>
            </a:r>
          </a:p>
        </p:txBody>
      </p:sp>
      <p:pic>
        <p:nvPicPr>
          <p:cNvPr id="645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56" y="1988840"/>
            <a:ext cx="8929687"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050246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a:t>弱组合覆盖</a:t>
            </a:r>
          </a:p>
        </p:txBody>
      </p:sp>
      <p:pic>
        <p:nvPicPr>
          <p:cNvPr id="5" name="图片 4"/>
          <p:cNvPicPr>
            <a:picLocks noChangeAspect="1"/>
          </p:cNvPicPr>
          <p:nvPr/>
        </p:nvPicPr>
        <p:blipFill>
          <a:blip r:embed="rId3"/>
          <a:stretch>
            <a:fillRect/>
          </a:stretch>
        </p:blipFill>
        <p:spPr>
          <a:xfrm>
            <a:off x="4655840" y="1340768"/>
            <a:ext cx="6333333" cy="4390476"/>
          </a:xfrm>
          <a:prstGeom prst="rect">
            <a:avLst/>
          </a:prstGeom>
        </p:spPr>
      </p:pic>
    </p:spTree>
    <p:extLst>
      <p:ext uri="{BB962C8B-B14F-4D97-AF65-F5344CB8AC3E}">
        <p14:creationId xmlns:p14="http://schemas.microsoft.com/office/powerpoint/2010/main" val="1338434960"/>
      </p:ext>
    </p:extLst>
  </p:cSld>
  <p:clrMapOvr>
    <a:masterClrMapping/>
  </p:clrMapOvr>
  <p:transition>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a:t>弱组合覆盖</a:t>
            </a:r>
          </a:p>
        </p:txBody>
      </p:sp>
      <p:pic>
        <p:nvPicPr>
          <p:cNvPr id="4" name="图片 3"/>
          <p:cNvPicPr>
            <a:picLocks noChangeAspect="1"/>
          </p:cNvPicPr>
          <p:nvPr/>
        </p:nvPicPr>
        <p:blipFill>
          <a:blip r:embed="rId2"/>
          <a:stretch>
            <a:fillRect/>
          </a:stretch>
        </p:blipFill>
        <p:spPr>
          <a:xfrm>
            <a:off x="4871864" y="1340768"/>
            <a:ext cx="6314286" cy="4419048"/>
          </a:xfrm>
          <a:prstGeom prst="rect">
            <a:avLst/>
          </a:prstGeom>
        </p:spPr>
      </p:pic>
    </p:spTree>
    <p:extLst>
      <p:ext uri="{BB962C8B-B14F-4D97-AF65-F5344CB8AC3E}">
        <p14:creationId xmlns:p14="http://schemas.microsoft.com/office/powerpoint/2010/main" val="1464651002"/>
      </p:ext>
    </p:extLst>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b="0" dirty="0"/>
          </a:p>
        </p:txBody>
      </p:sp>
      <p:sp>
        <p:nvSpPr>
          <p:cNvPr id="3" name="内容占位符 2"/>
          <p:cNvSpPr>
            <a:spLocks noGrp="1"/>
          </p:cNvSpPr>
          <p:nvPr>
            <p:ph idx="1"/>
          </p:nvPr>
        </p:nvSpPr>
        <p:spPr/>
        <p:txBody>
          <a:bodyPr/>
          <a:lstStyle/>
          <a:p>
            <a:r>
              <a:rPr lang="zh-CN" altLang="en-US" dirty="0"/>
              <a:t>弱组合覆盖</a:t>
            </a:r>
          </a:p>
        </p:txBody>
      </p:sp>
      <p:pic>
        <p:nvPicPr>
          <p:cNvPr id="4" name="图片 3"/>
          <p:cNvPicPr>
            <a:picLocks noChangeAspect="1"/>
          </p:cNvPicPr>
          <p:nvPr/>
        </p:nvPicPr>
        <p:blipFill>
          <a:blip r:embed="rId2"/>
          <a:stretch>
            <a:fillRect/>
          </a:stretch>
        </p:blipFill>
        <p:spPr>
          <a:xfrm>
            <a:off x="4511824" y="1196752"/>
            <a:ext cx="6333333" cy="4295238"/>
          </a:xfrm>
          <a:prstGeom prst="rect">
            <a:avLst/>
          </a:prstGeom>
        </p:spPr>
      </p:pic>
      <p:sp>
        <p:nvSpPr>
          <p:cNvPr id="5" name="内容占位符 2"/>
          <p:cNvSpPr txBox="1">
            <a:spLocks/>
          </p:cNvSpPr>
          <p:nvPr/>
        </p:nvSpPr>
        <p:spPr bwMode="auto">
          <a:xfrm>
            <a:off x="1055440" y="2576450"/>
            <a:ext cx="3096344"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kern="0" dirty="0">
                <a:latin typeface="楷体" panose="02010609060101010101" pitchFamily="49" charset="-122"/>
                <a:ea typeface="楷体" panose="02010609060101010101" pitchFamily="49" charset="-122"/>
              </a:rPr>
              <a:t>测试用例总个数：参数输入条件中最大的那个</a:t>
            </a:r>
          </a:p>
        </p:txBody>
      </p:sp>
    </p:spTree>
    <p:extLst>
      <p:ext uri="{BB962C8B-B14F-4D97-AF65-F5344CB8AC3E}">
        <p14:creationId xmlns:p14="http://schemas.microsoft.com/office/powerpoint/2010/main" val="48792650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a:solidFill>
                  <a:srgbClr val="FF0000"/>
                </a:solidFill>
              </a:rPr>
              <a:t>强组合</a:t>
            </a:r>
            <a:endParaRPr lang="en-US" altLang="zh-CN" dirty="0">
              <a:solidFill>
                <a:srgbClr val="FF0000"/>
              </a:solidFill>
            </a:endParaRPr>
          </a:p>
          <a:p>
            <a:pPr lvl="1"/>
            <a:r>
              <a:rPr lang="zh-CN" altLang="en-US" dirty="0"/>
              <a:t>最终得到的测试用例完全覆盖所有输入条件的有效等价类的所有组合情况</a:t>
            </a:r>
            <a:endParaRPr lang="en-US" altLang="zh-CN" dirty="0"/>
          </a:p>
          <a:p>
            <a:pPr lvl="1"/>
            <a:r>
              <a:rPr lang="zh-CN" altLang="en-US" dirty="0"/>
              <a:t>实质是构成有效等价类数量的笛卡儿积，即完全组合</a:t>
            </a:r>
          </a:p>
        </p:txBody>
      </p:sp>
    </p:spTree>
    <p:extLst>
      <p:ext uri="{BB962C8B-B14F-4D97-AF65-F5344CB8AC3E}">
        <p14:creationId xmlns:p14="http://schemas.microsoft.com/office/powerpoint/2010/main" val="1104740946"/>
      </p:ext>
    </p:extLst>
  </p:cSld>
  <p:clrMapOvr>
    <a:masterClrMapping/>
  </p:clrMapOvr>
  <p:transition>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4" name="Rectangle 3"/>
          <p:cNvSpPr txBox="1">
            <a:spLocks noChangeArrowheads="1"/>
          </p:cNvSpPr>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buFont typeface="Wingdings" pitchFamily="2" charset="2"/>
              <a:buChar char="Ø"/>
            </a:pPr>
            <a:r>
              <a:rPr lang="zh-CN" altLang="en-US" dirty="0">
                <a:latin typeface="华文楷体" panose="02010600040101010101" pitchFamily="2" charset="-122"/>
                <a:ea typeface="楷体" panose="02010609060101010101" pitchFamily="49" charset="-122"/>
              </a:rPr>
              <a:t>强组合方式</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416" y="1916832"/>
            <a:ext cx="90043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a:spLocks noGrp="1"/>
          </p:cNvSpPr>
          <p:nvPr>
            <p:ph idx="1"/>
          </p:nvPr>
        </p:nvSpPr>
        <p:spPr>
          <a:xfrm flipH="1">
            <a:off x="9984432" y="2924944"/>
            <a:ext cx="1584176" cy="2880320"/>
          </a:xfrm>
        </p:spPr>
        <p:txBody>
          <a:bodyPr/>
          <a:lstStyle/>
          <a:p>
            <a:pPr marL="0" indent="0">
              <a:buNone/>
            </a:pPr>
            <a:r>
              <a:rPr lang="zh-CN" altLang="en-US" dirty="0"/>
              <a:t>测试用例总个数：</a:t>
            </a:r>
            <a:r>
              <a:rPr lang="en-US" altLang="zh-CN" dirty="0"/>
              <a:t>m</a:t>
            </a:r>
            <a:r>
              <a:rPr lang="zh-CN" altLang="en-US" dirty="0"/>
              <a:t>*</a:t>
            </a:r>
            <a:r>
              <a:rPr lang="en-US" altLang="zh-CN" dirty="0"/>
              <a:t>n</a:t>
            </a:r>
          </a:p>
        </p:txBody>
      </p:sp>
    </p:spTree>
    <p:extLst>
      <p:ext uri="{BB962C8B-B14F-4D97-AF65-F5344CB8AC3E}">
        <p14:creationId xmlns:p14="http://schemas.microsoft.com/office/powerpoint/2010/main" val="1887866763"/>
      </p:ext>
    </p:extLst>
  </p:cSld>
  <p:clrMapOvr>
    <a:masterClrMapping/>
  </p:clrMapOvr>
  <p:transition>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r>
              <a:rPr lang="zh-CN" altLang="en-US" dirty="0"/>
              <a:t>怎样进行等价类划分</a:t>
            </a:r>
          </a:p>
        </p:txBody>
      </p:sp>
      <p:sp>
        <p:nvSpPr>
          <p:cNvPr id="66564" name="Rectangle 3"/>
          <p:cNvSpPr>
            <a:spLocks noGrp="1" noChangeArrowheads="1"/>
          </p:cNvSpPr>
          <p:nvPr>
            <p:ph idx="1"/>
          </p:nvPr>
        </p:nvSpPr>
        <p:spPr/>
        <p:txBody>
          <a:bodyPr/>
          <a:lstStyle/>
          <a:p>
            <a:r>
              <a:rPr lang="zh-CN" altLang="en-US" dirty="0"/>
              <a:t>无效等价类的测试用例</a:t>
            </a:r>
            <a:endParaRPr lang="en-US" altLang="zh-CN" dirty="0"/>
          </a:p>
          <a:p>
            <a:pPr lvl="1"/>
            <a:r>
              <a:rPr lang="zh-CN" altLang="en-US" dirty="0"/>
              <a:t>对于无效等价类，设计测试用例引入</a:t>
            </a:r>
            <a:r>
              <a:rPr lang="zh-CN" altLang="en-US" dirty="0">
                <a:solidFill>
                  <a:srgbClr val="FF0000"/>
                </a:solidFill>
              </a:rPr>
              <a:t>单缺陷</a:t>
            </a:r>
            <a:r>
              <a:rPr lang="zh-CN" altLang="en-US" dirty="0"/>
              <a:t>假设，即一个测试用例，仅覆盖一个输入条件的某一个无效等价类，实质在于，可将每个无效等价类看做一个可能的缺陷，设计测试用例时应针对每类可能的缺陷单独进行测试</a:t>
            </a:r>
          </a:p>
        </p:txBody>
      </p:sp>
    </p:spTree>
    <p:extLst>
      <p:ext uri="{BB962C8B-B14F-4D97-AF65-F5344CB8AC3E}">
        <p14:creationId xmlns:p14="http://schemas.microsoft.com/office/powerpoint/2010/main" val="59830537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a:t>无效等价类设计测试用例 ：</a:t>
            </a:r>
            <a:r>
              <a:rPr lang="en-US" altLang="zh-CN" dirty="0"/>
              <a:t>2</a:t>
            </a:r>
            <a:r>
              <a:rPr lang="zh-CN" altLang="en-US"/>
              <a:t>*（</a:t>
            </a:r>
            <a:r>
              <a:rPr lang="en-US" altLang="zh-CN"/>
              <a:t>m+n</a:t>
            </a:r>
            <a:r>
              <a:rPr lang="zh-CN" altLang="en-US" dirty="0"/>
              <a:t>）</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472" y="1916832"/>
            <a:ext cx="8882062"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5897650"/>
      </p:ext>
    </p:extLst>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黑盒测试技术概述</a:t>
            </a:r>
          </a:p>
        </p:txBody>
      </p:sp>
      <p:sp>
        <p:nvSpPr>
          <p:cNvPr id="4100" name="Rectangle 3"/>
          <p:cNvSpPr>
            <a:spLocks noGrp="1" noChangeArrowheads="1"/>
          </p:cNvSpPr>
          <p:nvPr>
            <p:ph idx="1"/>
          </p:nvPr>
        </p:nvSpPr>
        <p:spPr>
          <a:xfrm>
            <a:off x="683895" y="681990"/>
            <a:ext cx="5758815" cy="5319395"/>
          </a:xfrm>
        </p:spPr>
        <p:txBody>
          <a:bodyPr/>
          <a:lstStyle/>
          <a:p>
            <a:pPr marL="0" indent="0">
              <a:buNone/>
            </a:pPr>
            <a:r>
              <a:rPr lang="en-US" altLang="zh-CN" dirty="0"/>
              <a:t>                                                                                      </a:t>
            </a:r>
            <a:r>
              <a:rPr lang="zh-CN" altLang="en-US" sz="2400" dirty="0"/>
              <a:t>黑盒测试：</a:t>
            </a:r>
          </a:p>
          <a:p>
            <a:pPr marL="0" lvl="3" indent="0">
              <a:buNone/>
            </a:pPr>
            <a:endParaRPr lang="en-US" altLang="zh-CN" sz="2800" dirty="0"/>
          </a:p>
          <a:p>
            <a:pPr marL="0" indent="0">
              <a:buNone/>
            </a:pPr>
            <a:endParaRPr lang="zh-CN" altLang="en-US" dirty="0"/>
          </a:p>
        </p:txBody>
      </p:sp>
      <p:pic>
        <p:nvPicPr>
          <p:cNvPr id="2" name="图片 1"/>
          <p:cNvPicPr>
            <a:picLocks noChangeAspect="1"/>
          </p:cNvPicPr>
          <p:nvPr/>
        </p:nvPicPr>
        <p:blipFill>
          <a:blip r:embed="rId3"/>
          <a:stretch>
            <a:fillRect/>
          </a:stretch>
        </p:blipFill>
        <p:spPr>
          <a:xfrm>
            <a:off x="684530" y="2275205"/>
            <a:ext cx="3279775" cy="2620645"/>
          </a:xfrm>
          <a:prstGeom prst="rect">
            <a:avLst/>
          </a:prstGeom>
        </p:spPr>
      </p:pic>
      <p:sp>
        <p:nvSpPr>
          <p:cNvPr id="6" name="文本框 5"/>
          <p:cNvSpPr txBox="1"/>
          <p:nvPr/>
        </p:nvSpPr>
        <p:spPr>
          <a:xfrm>
            <a:off x="4265930" y="1882775"/>
            <a:ext cx="7520940" cy="3091815"/>
          </a:xfrm>
          <a:prstGeom prst="rect">
            <a:avLst/>
          </a:prstGeom>
          <a:noFill/>
        </p:spPr>
        <p:txBody>
          <a:bodyPr wrap="square" rtlCol="0">
            <a:spAutoFit/>
          </a:bodyPr>
          <a:lstStyle/>
          <a:p>
            <a:pPr algn="l" eaLnBrk="1" latinLnBrk="0" hangingPunct="1">
              <a:lnSpc>
                <a:spcPct val="150000"/>
              </a:lnSpc>
            </a:pPr>
            <a:r>
              <a:rPr lang="en-US" altLang="zh-CN" sz="2600" b="1" kern="0" dirty="0">
                <a:latin typeface="华文楷体" panose="02010600040101010101" pitchFamily="2" charset="-122"/>
                <a:ea typeface="楷体" panose="02010609060101010101" pitchFamily="49" charset="-122"/>
                <a:cs typeface="+mn-ea"/>
              </a:rPr>
              <a:t>	</a:t>
            </a:r>
            <a:r>
              <a:rPr lang="zh-CN" altLang="en-US" sz="2600" b="1" kern="0" dirty="0">
                <a:latin typeface="华文楷体" panose="02010600040101010101" pitchFamily="2" charset="-122"/>
                <a:ea typeface="楷体" panose="02010609060101010101" pitchFamily="49" charset="-122"/>
                <a:cs typeface="+mn-ea"/>
              </a:rPr>
              <a:t>黑盒测试，又称为</a:t>
            </a:r>
            <a:r>
              <a:rPr lang="zh-CN" altLang="en-US" sz="2600" b="1" kern="0" dirty="0">
                <a:solidFill>
                  <a:srgbClr val="FF0000"/>
                </a:solidFill>
                <a:latin typeface="华文楷体" panose="02010600040101010101" pitchFamily="2" charset="-122"/>
                <a:ea typeface="楷体" panose="02010609060101010101" pitchFamily="49" charset="-122"/>
                <a:cs typeface="+mn-ea"/>
              </a:rPr>
              <a:t>功能测试</a:t>
            </a:r>
            <a:r>
              <a:rPr lang="zh-CN" altLang="en-US" sz="2600" b="1" kern="0" dirty="0">
                <a:latin typeface="华文楷体" panose="02010600040101010101" pitchFamily="2" charset="-122"/>
                <a:ea typeface="楷体" panose="02010609060101010101" pitchFamily="49" charset="-122"/>
                <a:cs typeface="+mn-ea"/>
              </a:rPr>
              <a:t>或</a:t>
            </a:r>
            <a:r>
              <a:rPr lang="zh-CN" altLang="en-US" sz="2600" b="1" kern="0" dirty="0">
                <a:solidFill>
                  <a:srgbClr val="FF0000"/>
                </a:solidFill>
                <a:latin typeface="华文楷体" panose="02010600040101010101" pitchFamily="2" charset="-122"/>
                <a:ea typeface="楷体" panose="02010609060101010101" pitchFamily="49" charset="-122"/>
                <a:cs typeface="+mn-ea"/>
              </a:rPr>
              <a:t>数据驱动</a:t>
            </a:r>
            <a:r>
              <a:rPr lang="zh-CN" altLang="en-US" sz="2600" b="1" kern="0" dirty="0">
                <a:latin typeface="华文楷体" panose="02010600040101010101" pitchFamily="2" charset="-122"/>
                <a:ea typeface="楷体" panose="02010609060101010101" pitchFamily="49" charset="-122"/>
                <a:cs typeface="+mn-ea"/>
              </a:rPr>
              <a:t>测试，是把测试对象当作看不见内部的黑盒。在完全不考虑程序内容结构和处理过程的情况下，测试者仅根据程序功能的需求规范考虑确定测试用例和推断测试结果的正确性。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blinds(horizontal)">
                                      <p:cBhvr>
                                        <p:cTn id="7" dur="500"/>
                                        <p:tgtEl>
                                          <p:spTgt spid="4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0" name="文本框 29"/>
          <p:cNvSpPr txBox="1"/>
          <p:nvPr/>
        </p:nvSpPr>
        <p:spPr>
          <a:xfrm>
            <a:off x="836930" y="1391285"/>
            <a:ext cx="5018405" cy="491490"/>
          </a:xfrm>
          <a:prstGeom prst="rect">
            <a:avLst/>
          </a:prstGeom>
          <a:noFill/>
        </p:spPr>
        <p:txBody>
          <a:bodyPr wrap="none" rtlCol="0" anchor="t">
            <a:spAutoFit/>
          </a:bodyPr>
          <a:lstStyle/>
          <a:p>
            <a:pPr lvl="1"/>
            <a:r>
              <a:rPr lang="zh-CN" altLang="en-US" sz="2600" b="1" kern="0" dirty="0">
                <a:latin typeface="华文楷体" panose="02010600040101010101" pitchFamily="2" charset="-122"/>
                <a:ea typeface="楷体" panose="02010609060101010101" pitchFamily="49" charset="-122"/>
                <a:cs typeface="+mn-ea"/>
                <a:sym typeface="+mn-ea"/>
              </a:rPr>
              <a:t>计算两个</a:t>
            </a:r>
            <a:r>
              <a:rPr lang="en-US" altLang="zh-CN" sz="2600" b="1" kern="0" dirty="0">
                <a:latin typeface="华文楷体" panose="02010600040101010101" pitchFamily="2" charset="-122"/>
                <a:ea typeface="楷体" panose="02010609060101010101" pitchFamily="49" charset="-122"/>
                <a:cs typeface="+mn-ea"/>
                <a:sym typeface="+mn-ea"/>
              </a:rPr>
              <a:t>-99</a:t>
            </a:r>
            <a:r>
              <a:rPr lang="zh-CN" altLang="en-US" sz="2600" b="1" kern="0" dirty="0">
                <a:latin typeface="华文楷体" panose="02010600040101010101" pitchFamily="2" charset="-122"/>
                <a:ea typeface="楷体" panose="02010609060101010101" pitchFamily="49" charset="-122"/>
                <a:cs typeface="+mn-ea"/>
                <a:sym typeface="+mn-ea"/>
              </a:rPr>
              <a:t>—99之间整数的和</a:t>
            </a:r>
            <a:endParaRPr lang="zh-CN" altLang="en-US" sz="2600" b="1" kern="0" dirty="0">
              <a:latin typeface="华文楷体" panose="02010600040101010101" pitchFamily="2" charset="-122"/>
              <a:ea typeface="楷体" panose="02010609060101010101" pitchFamily="49" charset="-122"/>
              <a:cs typeface="+mn-ea"/>
            </a:endParaRPr>
          </a:p>
        </p:txBody>
      </p:sp>
      <p:sp>
        <p:nvSpPr>
          <p:cNvPr id="31" name="文本框 30"/>
          <p:cNvSpPr txBox="1"/>
          <p:nvPr/>
        </p:nvSpPr>
        <p:spPr>
          <a:xfrm>
            <a:off x="684530" y="2343785"/>
            <a:ext cx="582930" cy="2903855"/>
          </a:xfrm>
          <a:prstGeom prst="rect">
            <a:avLst/>
          </a:prstGeom>
          <a:noFill/>
        </p:spPr>
        <p:txBody>
          <a:bodyPr vert="eaVert" wrap="none" rtlCol="0">
            <a:spAutoFit/>
          </a:bodyPr>
          <a:lstStyle/>
          <a:p>
            <a:r>
              <a:rPr lang="zh-CN" altLang="en-US" sz="2600" b="1" kern="0" dirty="0">
                <a:latin typeface="华文楷体" panose="02010600040101010101" pitchFamily="2" charset="-122"/>
                <a:ea typeface="楷体" panose="02010609060101010101" pitchFamily="49" charset="-122"/>
                <a:cs typeface="+mn-ea"/>
              </a:rPr>
              <a:t>步骤1：划分等价类</a:t>
            </a:r>
          </a:p>
        </p:txBody>
      </p:sp>
      <p:pic>
        <p:nvPicPr>
          <p:cNvPr id="32" name="图片 31"/>
          <p:cNvPicPr>
            <a:picLocks noChangeAspect="1"/>
          </p:cNvPicPr>
          <p:nvPr/>
        </p:nvPicPr>
        <p:blipFill>
          <a:blip r:embed="rId3"/>
          <a:stretch>
            <a:fillRect/>
          </a:stretch>
        </p:blipFill>
        <p:spPr>
          <a:xfrm>
            <a:off x="1976120" y="1934210"/>
            <a:ext cx="8697595" cy="3723640"/>
          </a:xfrm>
          <a:prstGeom prst="rect">
            <a:avLst/>
          </a:prstGeom>
        </p:spPr>
      </p:pic>
      <p:pic>
        <p:nvPicPr>
          <p:cNvPr id="4" name="图片 3"/>
          <p:cNvPicPr>
            <a:picLocks noChangeAspect="1"/>
          </p:cNvPicPr>
          <p:nvPr/>
        </p:nvPicPr>
        <p:blipFill>
          <a:blip r:embed="rId4"/>
          <a:stretch>
            <a:fillRect/>
          </a:stretch>
        </p:blipFill>
        <p:spPr>
          <a:xfrm>
            <a:off x="8394065" y="3816350"/>
            <a:ext cx="1985010" cy="165862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0" name="文本框 29"/>
          <p:cNvSpPr txBox="1"/>
          <p:nvPr/>
        </p:nvSpPr>
        <p:spPr>
          <a:xfrm>
            <a:off x="836930" y="1391285"/>
            <a:ext cx="5018405" cy="491490"/>
          </a:xfrm>
          <a:prstGeom prst="rect">
            <a:avLst/>
          </a:prstGeom>
          <a:noFill/>
        </p:spPr>
        <p:txBody>
          <a:bodyPr wrap="none" rtlCol="0" anchor="t">
            <a:spAutoFit/>
          </a:bodyPr>
          <a:lstStyle/>
          <a:p>
            <a:pPr lvl="1"/>
            <a:r>
              <a:rPr lang="zh-CN" altLang="en-US" sz="2600" b="1" kern="0" dirty="0">
                <a:latin typeface="华文楷体" panose="02010600040101010101" pitchFamily="2" charset="-122"/>
                <a:ea typeface="楷体" panose="02010609060101010101" pitchFamily="49" charset="-122"/>
                <a:cs typeface="+mn-ea"/>
                <a:sym typeface="+mn-ea"/>
              </a:rPr>
              <a:t>计算两个</a:t>
            </a:r>
            <a:r>
              <a:rPr lang="en-US" altLang="zh-CN" sz="2600" b="1" kern="0" dirty="0">
                <a:latin typeface="华文楷体" panose="02010600040101010101" pitchFamily="2" charset="-122"/>
                <a:ea typeface="楷体" panose="02010609060101010101" pitchFamily="49" charset="-122"/>
                <a:cs typeface="+mn-ea"/>
                <a:sym typeface="+mn-ea"/>
              </a:rPr>
              <a:t>-99</a:t>
            </a:r>
            <a:r>
              <a:rPr lang="zh-CN" altLang="en-US" sz="2600" b="1" kern="0" dirty="0">
                <a:latin typeface="华文楷体" panose="02010600040101010101" pitchFamily="2" charset="-122"/>
                <a:ea typeface="楷体" panose="02010609060101010101" pitchFamily="49" charset="-122"/>
                <a:cs typeface="+mn-ea"/>
                <a:sym typeface="+mn-ea"/>
              </a:rPr>
              <a:t>—99之间整数的和</a:t>
            </a:r>
            <a:endParaRPr lang="zh-CN" altLang="en-US" sz="2600" b="1" kern="0" dirty="0">
              <a:latin typeface="华文楷体" panose="02010600040101010101" pitchFamily="2" charset="-122"/>
              <a:ea typeface="楷体" panose="02010609060101010101" pitchFamily="49" charset="-122"/>
              <a:cs typeface="+mn-ea"/>
            </a:endParaRPr>
          </a:p>
        </p:txBody>
      </p:sp>
      <p:sp>
        <p:nvSpPr>
          <p:cNvPr id="31" name="文本框 30"/>
          <p:cNvSpPr txBox="1"/>
          <p:nvPr/>
        </p:nvSpPr>
        <p:spPr>
          <a:xfrm>
            <a:off x="684530" y="2343785"/>
            <a:ext cx="582930" cy="3235960"/>
          </a:xfrm>
          <a:prstGeom prst="rect">
            <a:avLst/>
          </a:prstGeom>
          <a:noFill/>
        </p:spPr>
        <p:txBody>
          <a:bodyPr vert="eaVert" wrap="none" rtlCol="0">
            <a:spAutoFit/>
          </a:bodyPr>
          <a:lstStyle/>
          <a:p>
            <a:r>
              <a:rPr lang="zh-CN" altLang="en-US" sz="2600" b="1" kern="0" dirty="0">
                <a:latin typeface="华文楷体" panose="02010600040101010101" pitchFamily="2" charset="-122"/>
                <a:ea typeface="楷体" panose="02010609060101010101" pitchFamily="49" charset="-122"/>
                <a:cs typeface="+mn-ea"/>
              </a:rPr>
              <a:t>步骤</a:t>
            </a:r>
            <a:r>
              <a:rPr lang="en-US" altLang="zh-CN" sz="2600" b="1" kern="0" dirty="0">
                <a:latin typeface="华文楷体" panose="02010600040101010101" pitchFamily="2" charset="-122"/>
                <a:ea typeface="楷体" panose="02010609060101010101" pitchFamily="49" charset="-122"/>
                <a:cs typeface="+mn-ea"/>
              </a:rPr>
              <a:t>2</a:t>
            </a:r>
            <a:r>
              <a:rPr lang="zh-CN" altLang="en-US" sz="2600" b="1" kern="0" dirty="0">
                <a:latin typeface="华文楷体" panose="02010600040101010101" pitchFamily="2" charset="-122"/>
                <a:ea typeface="楷体" panose="02010609060101010101" pitchFamily="49" charset="-122"/>
                <a:cs typeface="+mn-ea"/>
              </a:rPr>
              <a:t>：建立等价类表</a:t>
            </a:r>
          </a:p>
        </p:txBody>
      </p:sp>
      <p:graphicFrame>
        <p:nvGraphicFramePr>
          <p:cNvPr id="5" name="表格 4"/>
          <p:cNvGraphicFramePr/>
          <p:nvPr/>
        </p:nvGraphicFramePr>
        <p:xfrm>
          <a:off x="1829435" y="2150745"/>
          <a:ext cx="8662035" cy="3345498"/>
        </p:xfrm>
        <a:graphic>
          <a:graphicData uri="http://schemas.openxmlformats.org/drawingml/2006/table">
            <a:tbl>
              <a:tblPr firstRow="1" bandRow="1">
                <a:tableStyleId>{5C22544A-7EE6-4342-B048-85BDC9FD1C3A}</a:tableStyleId>
              </a:tblPr>
              <a:tblGrid>
                <a:gridCol w="2844165">
                  <a:extLst>
                    <a:ext uri="{9D8B030D-6E8A-4147-A177-3AD203B41FA5}">
                      <a16:colId xmlns:a16="http://schemas.microsoft.com/office/drawing/2014/main" val="20000"/>
                    </a:ext>
                  </a:extLst>
                </a:gridCol>
                <a:gridCol w="2893060">
                  <a:extLst>
                    <a:ext uri="{9D8B030D-6E8A-4147-A177-3AD203B41FA5}">
                      <a16:colId xmlns:a16="http://schemas.microsoft.com/office/drawing/2014/main" val="20001"/>
                    </a:ext>
                  </a:extLst>
                </a:gridCol>
                <a:gridCol w="2924810">
                  <a:extLst>
                    <a:ext uri="{9D8B030D-6E8A-4147-A177-3AD203B41FA5}">
                      <a16:colId xmlns:a16="http://schemas.microsoft.com/office/drawing/2014/main" val="20002"/>
                    </a:ext>
                  </a:extLst>
                </a:gridCol>
              </a:tblGrid>
              <a:tr h="1078865">
                <a:tc>
                  <a:txBody>
                    <a:bodyPr/>
                    <a:lstStyle/>
                    <a:p>
                      <a:pPr algn="ctr">
                        <a:buNone/>
                      </a:pPr>
                      <a:r>
                        <a:rPr lang="zh-CN" altLang="en-US" sz="2400" b="0"/>
                        <a:t>等价类</a:t>
                      </a:r>
                    </a:p>
                  </a:txBody>
                  <a:tcPr anchor="ctr"/>
                </a:tc>
                <a:tc>
                  <a:txBody>
                    <a:bodyPr/>
                    <a:lstStyle/>
                    <a:p>
                      <a:pPr algn="ctr">
                        <a:buNone/>
                      </a:pPr>
                      <a:r>
                        <a:rPr lang="zh-CN" altLang="en-US" sz="2400" b="0"/>
                        <a:t>被加数</a:t>
                      </a:r>
                    </a:p>
                  </a:txBody>
                  <a:tcPr anchor="ctr"/>
                </a:tc>
                <a:tc>
                  <a:txBody>
                    <a:bodyPr/>
                    <a:lstStyle/>
                    <a:p>
                      <a:pPr algn="ctr">
                        <a:buNone/>
                      </a:pPr>
                      <a:r>
                        <a:rPr lang="zh-CN" altLang="en-US" sz="2400" b="0"/>
                        <a:t>加数</a:t>
                      </a:r>
                    </a:p>
                  </a:txBody>
                  <a:tcPr anchor="ctr"/>
                </a:tc>
                <a:extLst>
                  <a:ext uri="{0D108BD9-81ED-4DB2-BD59-A6C34878D82A}">
                    <a16:rowId xmlns:a16="http://schemas.microsoft.com/office/drawing/2014/main" val="10000"/>
                  </a:ext>
                </a:extLst>
              </a:tr>
              <a:tr h="539433">
                <a:tc>
                  <a:txBody>
                    <a:bodyPr/>
                    <a:lstStyle/>
                    <a:p>
                      <a:pPr algn="ctr">
                        <a:buNone/>
                      </a:pPr>
                      <a:r>
                        <a:rPr lang="zh-CN" altLang="en-US" sz="2400" b="0"/>
                        <a:t>有效等价类</a:t>
                      </a:r>
                    </a:p>
                  </a:txBody>
                  <a:tcPr anchor="ctr"/>
                </a:tc>
                <a:tc>
                  <a:txBody>
                    <a:bodyPr/>
                    <a:lstStyle/>
                    <a:p>
                      <a:pPr>
                        <a:buNone/>
                      </a:pPr>
                      <a:r>
                        <a:rPr lang="en-US" altLang="zh-CN" sz="2000" b="0"/>
                        <a:t>x1</a:t>
                      </a:r>
                      <a:r>
                        <a:rPr lang="zh-CN" altLang="en-US" sz="2000" b="0"/>
                        <a:t>：</a:t>
                      </a:r>
                      <a:r>
                        <a:rPr lang="en-US" altLang="zh-CN" sz="2000" b="0"/>
                        <a:t>-99&lt;=</a:t>
                      </a:r>
                      <a:r>
                        <a:rPr lang="zh-CN" altLang="en-US" sz="2000" b="0"/>
                        <a:t>数值</a:t>
                      </a:r>
                      <a:r>
                        <a:rPr lang="en-US" altLang="zh-CN" sz="2000" b="0"/>
                        <a:t>&lt;=99      </a:t>
                      </a:r>
                    </a:p>
                  </a:txBody>
                  <a:tcPr/>
                </a:tc>
                <a:tc>
                  <a:txBody>
                    <a:bodyPr/>
                    <a:lstStyle/>
                    <a:p>
                      <a:pPr>
                        <a:buNone/>
                      </a:pPr>
                      <a:r>
                        <a:rPr lang="en-US" altLang="zh-CN" sz="2000" b="0">
                          <a:sym typeface="+mn-ea"/>
                        </a:rPr>
                        <a:t>y1: -99&lt;=</a:t>
                      </a:r>
                      <a:r>
                        <a:rPr lang="zh-CN" altLang="en-US" sz="2000" b="0">
                          <a:sym typeface="+mn-ea"/>
                        </a:rPr>
                        <a:t>数值</a:t>
                      </a:r>
                      <a:r>
                        <a:rPr lang="en-US" altLang="zh-CN" sz="2000" b="0">
                          <a:sym typeface="+mn-ea"/>
                        </a:rPr>
                        <a:t>&lt;=</a:t>
                      </a:r>
                      <a:r>
                        <a:rPr lang="en-US" sz="2000" b="0">
                          <a:sym typeface="+mn-ea"/>
                        </a:rPr>
                        <a:t>99</a:t>
                      </a:r>
                    </a:p>
                  </a:txBody>
                  <a:tcPr/>
                </a:tc>
                <a:extLst>
                  <a:ext uri="{0D108BD9-81ED-4DB2-BD59-A6C34878D82A}">
                    <a16:rowId xmlns:a16="http://schemas.microsoft.com/office/drawing/2014/main" val="10001"/>
                  </a:ext>
                </a:extLst>
              </a:tr>
              <a:tr h="365760">
                <a:tc rowSpan="7">
                  <a:txBody>
                    <a:bodyPr/>
                    <a:lstStyle/>
                    <a:p>
                      <a:pPr algn="ctr">
                        <a:buNone/>
                      </a:pPr>
                      <a:r>
                        <a:rPr lang="zh-CN" altLang="en-US" sz="2400" b="0"/>
                        <a:t>无效等价类</a:t>
                      </a:r>
                    </a:p>
                  </a:txBody>
                  <a:tcPr anchor="ctr"/>
                </a:tc>
                <a:tc rowSpan="2">
                  <a:txBody>
                    <a:bodyPr/>
                    <a:lstStyle/>
                    <a:p>
                      <a:pPr algn="l">
                        <a:buNone/>
                      </a:pPr>
                      <a:r>
                        <a:rPr lang="en-US" altLang="zh-CN" sz="2000" b="0"/>
                        <a:t>x2:  &lt;-99</a:t>
                      </a:r>
                    </a:p>
                  </a:txBody>
                  <a:tcPr/>
                </a:tc>
                <a:tc>
                  <a:txBody>
                    <a:bodyPr/>
                    <a:lstStyle/>
                    <a:p>
                      <a:pPr>
                        <a:buNone/>
                      </a:pPr>
                      <a:r>
                        <a:rPr lang="en-US" altLang="zh-CN" sz="2000" b="0"/>
                        <a:t>y2</a:t>
                      </a:r>
                      <a:r>
                        <a:rPr lang="zh-CN" altLang="en-US" sz="2000" b="0"/>
                        <a:t>：</a:t>
                      </a:r>
                      <a:r>
                        <a:rPr lang="en-US" altLang="zh-CN" sz="2000" b="0"/>
                        <a:t>&lt;-99</a:t>
                      </a:r>
                    </a:p>
                  </a:txBody>
                  <a:tcPr/>
                </a:tc>
                <a:extLst>
                  <a:ext uri="{0D108BD9-81ED-4DB2-BD59-A6C34878D82A}">
                    <a16:rowId xmlns:a16="http://schemas.microsoft.com/office/drawing/2014/main" val="10002"/>
                  </a:ext>
                </a:extLst>
              </a:tr>
              <a:tr h="0">
                <a:tc vMerge="1">
                  <a:txBody>
                    <a:bodyPr/>
                    <a:lstStyle/>
                    <a:p>
                      <a:endParaRPr lang="zh-CN"/>
                    </a:p>
                  </a:txBody>
                  <a:tcPr/>
                </a:tc>
                <a:tc vMerge="1">
                  <a:txBody>
                    <a:bodyPr/>
                    <a:lstStyle/>
                    <a:p>
                      <a:endParaRPr lang="zh-CN"/>
                    </a:p>
                  </a:txBody>
                  <a:tcPr/>
                </a:tc>
                <a:tc rowSpan="2">
                  <a:txBody>
                    <a:bodyPr/>
                    <a:lstStyle/>
                    <a:p>
                      <a:pPr>
                        <a:buNone/>
                      </a:pPr>
                      <a:r>
                        <a:rPr lang="en-US" altLang="zh-CN" sz="2000" b="0"/>
                        <a:t>y3:  &gt;99</a:t>
                      </a:r>
                    </a:p>
                  </a:txBody>
                  <a:tcPr/>
                </a:tc>
                <a:extLst>
                  <a:ext uri="{0D108BD9-81ED-4DB2-BD59-A6C34878D82A}">
                    <a16:rowId xmlns:a16="http://schemas.microsoft.com/office/drawing/2014/main" val="10003"/>
                  </a:ext>
                </a:extLst>
              </a:tr>
              <a:tr h="269558">
                <a:tc vMerge="1">
                  <a:txBody>
                    <a:bodyPr/>
                    <a:lstStyle/>
                    <a:p>
                      <a:endParaRPr lang="zh-CN"/>
                    </a:p>
                  </a:txBody>
                  <a:tcPr/>
                </a:tc>
                <a:tc rowSpan="2">
                  <a:txBody>
                    <a:bodyPr/>
                    <a:lstStyle/>
                    <a:p>
                      <a:pPr>
                        <a:buNone/>
                      </a:pPr>
                      <a:r>
                        <a:rPr lang="en-US" altLang="zh-CN" sz="2000" b="0"/>
                        <a:t>x3:  &gt;99</a:t>
                      </a:r>
                    </a:p>
                  </a:txBody>
                  <a:tcPr/>
                </a:tc>
                <a:tc vMerge="1">
                  <a:txBody>
                    <a:bodyPr/>
                    <a:lstStyle/>
                    <a:p>
                      <a:endParaRPr lang="zh-CN"/>
                    </a:p>
                  </a:txBody>
                  <a:tcPr/>
                </a:tc>
                <a:extLst>
                  <a:ext uri="{0D108BD9-81ED-4DB2-BD59-A6C34878D82A}">
                    <a16:rowId xmlns:a16="http://schemas.microsoft.com/office/drawing/2014/main" val="10004"/>
                  </a:ext>
                </a:extLst>
              </a:tr>
              <a:tr h="0">
                <a:tc vMerge="1">
                  <a:txBody>
                    <a:bodyPr/>
                    <a:lstStyle/>
                    <a:p>
                      <a:endParaRPr lang="zh-CN"/>
                    </a:p>
                  </a:txBody>
                  <a:tcPr/>
                </a:tc>
                <a:tc vMerge="1">
                  <a:txBody>
                    <a:bodyPr/>
                    <a:lstStyle/>
                    <a:p>
                      <a:endParaRPr lang="zh-CN"/>
                    </a:p>
                  </a:txBody>
                  <a:tcPr/>
                </a:tc>
                <a:tc rowSpan="3">
                  <a:txBody>
                    <a:bodyPr/>
                    <a:lstStyle/>
                    <a:p>
                      <a:pPr>
                        <a:buNone/>
                      </a:pPr>
                      <a:r>
                        <a:rPr lang="en-US" altLang="zh-CN" sz="2000" b="0"/>
                        <a:t>y4:  </a:t>
                      </a:r>
                      <a:r>
                        <a:rPr lang="zh-CN" altLang="en-US" sz="2000" b="0"/>
                        <a:t>小数</a:t>
                      </a:r>
                    </a:p>
                  </a:txBody>
                  <a:tcPr/>
                </a:tc>
                <a:extLst>
                  <a:ext uri="{0D108BD9-81ED-4DB2-BD59-A6C34878D82A}">
                    <a16:rowId xmlns:a16="http://schemas.microsoft.com/office/drawing/2014/main" val="10005"/>
                  </a:ext>
                </a:extLst>
              </a:tr>
              <a:tr h="269240">
                <a:tc vMerge="1">
                  <a:txBody>
                    <a:bodyPr/>
                    <a:lstStyle/>
                    <a:p>
                      <a:endParaRPr lang="zh-CN"/>
                    </a:p>
                  </a:txBody>
                  <a:tcPr/>
                </a:tc>
                <a:tc>
                  <a:txBody>
                    <a:bodyPr/>
                    <a:lstStyle/>
                    <a:p>
                      <a:pPr>
                        <a:buNone/>
                      </a:pPr>
                      <a:r>
                        <a:rPr lang="en-US" altLang="zh-CN" sz="2000" b="0"/>
                        <a:t>x4:  </a:t>
                      </a:r>
                      <a:r>
                        <a:rPr lang="zh-CN" altLang="en-US" sz="2000" b="0"/>
                        <a:t>小数</a:t>
                      </a:r>
                    </a:p>
                  </a:txBody>
                  <a:tcPr/>
                </a:tc>
                <a:tc vMerge="1">
                  <a:txBody>
                    <a:bodyPr/>
                    <a:lstStyle/>
                    <a:p>
                      <a:endParaRPr lang="zh-CN"/>
                    </a:p>
                  </a:txBody>
                  <a:tcPr/>
                </a:tc>
                <a:extLst>
                  <a:ext uri="{0D108BD9-81ED-4DB2-BD59-A6C34878D82A}">
                    <a16:rowId xmlns:a16="http://schemas.microsoft.com/office/drawing/2014/main" val="10006"/>
                  </a:ext>
                </a:extLst>
              </a:tr>
              <a:tr h="0">
                <a:tc vMerge="1">
                  <a:txBody>
                    <a:bodyPr/>
                    <a:lstStyle/>
                    <a:p>
                      <a:endParaRPr lang="zh-CN"/>
                    </a:p>
                  </a:txBody>
                  <a:tcPr/>
                </a:tc>
                <a:tc rowSpan="2">
                  <a:txBody>
                    <a:bodyPr/>
                    <a:lstStyle/>
                    <a:p>
                      <a:pPr>
                        <a:buNone/>
                      </a:pPr>
                      <a:r>
                        <a:rPr lang="en-US" altLang="zh-CN" sz="2000" b="0"/>
                        <a:t>x5:  </a:t>
                      </a:r>
                      <a:r>
                        <a:rPr lang="zh-CN" altLang="en-US" sz="2000" b="0"/>
                        <a:t>字符</a:t>
                      </a:r>
                    </a:p>
                  </a:txBody>
                  <a:tcPr/>
                </a:tc>
                <a:tc vMerge="1">
                  <a:txBody>
                    <a:bodyPr/>
                    <a:lstStyle/>
                    <a:p>
                      <a:endParaRPr lang="zh-CN"/>
                    </a:p>
                  </a:txBody>
                  <a:tcPr/>
                </a:tc>
                <a:extLst>
                  <a:ext uri="{0D108BD9-81ED-4DB2-BD59-A6C34878D82A}">
                    <a16:rowId xmlns:a16="http://schemas.microsoft.com/office/drawing/2014/main" val="10007"/>
                  </a:ext>
                </a:extLst>
              </a:tr>
              <a:tr h="269717">
                <a:tc vMerge="1">
                  <a:txBody>
                    <a:bodyPr/>
                    <a:lstStyle/>
                    <a:p>
                      <a:endParaRPr lang="zh-CN"/>
                    </a:p>
                  </a:txBody>
                  <a:tcPr/>
                </a:tc>
                <a:tc vMerge="1">
                  <a:txBody>
                    <a:bodyPr/>
                    <a:lstStyle/>
                    <a:p>
                      <a:endParaRPr lang="zh-CN"/>
                    </a:p>
                  </a:txBody>
                  <a:tcPr/>
                </a:tc>
                <a:tc>
                  <a:txBody>
                    <a:bodyPr/>
                    <a:lstStyle/>
                    <a:p>
                      <a:pPr>
                        <a:buNone/>
                      </a:pPr>
                      <a:r>
                        <a:rPr lang="en-US" altLang="zh-CN" sz="2000" b="0" dirty="0"/>
                        <a:t>y5:  </a:t>
                      </a:r>
                      <a:r>
                        <a:rPr lang="zh-CN" altLang="en-US" sz="2000" b="0" dirty="0"/>
                        <a:t>字符</a:t>
                      </a:r>
                    </a:p>
                  </a:txBody>
                  <a:tcPr/>
                </a:tc>
                <a:extLst>
                  <a:ext uri="{0D108BD9-81ED-4DB2-BD59-A6C34878D82A}">
                    <a16:rowId xmlns:a16="http://schemas.microsoft.com/office/drawing/2014/main" val="10008"/>
                  </a:ext>
                </a:extLst>
              </a:tr>
            </a:tbl>
          </a:graphicData>
        </a:graphic>
      </p:graphicFrame>
    </p:spTree>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r>
              <a:rPr lang="en-US" altLang="zh-CN" dirty="0">
                <a:sym typeface="+mn-ea"/>
              </a:rPr>
              <a:t>-</a:t>
            </a:r>
            <a:r>
              <a:rPr lang="zh-CN" altLang="en-US" dirty="0">
                <a:sym typeface="+mn-ea"/>
              </a:rPr>
              <a:t>弱覆盖</a:t>
            </a:r>
            <a:endParaRPr lang="zh-CN" altLang="en-US" dirty="0"/>
          </a:p>
        </p:txBody>
      </p:sp>
      <p:sp>
        <p:nvSpPr>
          <p:cNvPr id="31" name="文本框 30"/>
          <p:cNvSpPr txBox="1"/>
          <p:nvPr/>
        </p:nvSpPr>
        <p:spPr>
          <a:xfrm>
            <a:off x="684530" y="1510665"/>
            <a:ext cx="582930" cy="3235960"/>
          </a:xfrm>
          <a:prstGeom prst="rect">
            <a:avLst/>
          </a:prstGeom>
          <a:noFill/>
        </p:spPr>
        <p:txBody>
          <a:bodyPr vert="eaVert" wrap="none" rtlCol="0">
            <a:spAutoFit/>
          </a:bodyPr>
          <a:lstStyle/>
          <a:p>
            <a:r>
              <a:rPr lang="zh-CN" altLang="en-US" sz="2600" b="1" kern="0" dirty="0">
                <a:latin typeface="华文楷体" panose="02010600040101010101" pitchFamily="2" charset="-122"/>
                <a:ea typeface="楷体" panose="02010609060101010101" pitchFamily="49" charset="-122"/>
                <a:cs typeface="+mn-ea"/>
              </a:rPr>
              <a:t>步骤</a:t>
            </a:r>
            <a:r>
              <a:rPr lang="en-US" altLang="zh-CN" sz="2600" b="1" kern="0" dirty="0">
                <a:latin typeface="华文楷体" panose="02010600040101010101" pitchFamily="2" charset="-122"/>
                <a:ea typeface="楷体" panose="02010609060101010101" pitchFamily="49" charset="-122"/>
                <a:cs typeface="+mn-ea"/>
              </a:rPr>
              <a:t>3</a:t>
            </a:r>
            <a:r>
              <a:rPr lang="zh-CN" altLang="en-US" sz="2600" b="1" kern="0" dirty="0">
                <a:latin typeface="华文楷体" panose="02010600040101010101" pitchFamily="2" charset="-122"/>
                <a:ea typeface="楷体" panose="02010609060101010101" pitchFamily="49" charset="-122"/>
                <a:cs typeface="+mn-ea"/>
              </a:rPr>
              <a:t>：编写测试用例</a:t>
            </a:r>
          </a:p>
        </p:txBody>
      </p:sp>
      <p:sp>
        <p:nvSpPr>
          <p:cNvPr id="3" name="AutoShape 4"/>
          <p:cNvSpPr>
            <a:spLocks noChangeArrowheads="1"/>
          </p:cNvSpPr>
          <p:nvPr/>
        </p:nvSpPr>
        <p:spPr bwMode="auto">
          <a:xfrm>
            <a:off x="1902138" y="3450285"/>
            <a:ext cx="6536061" cy="632912"/>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pPr>
              <a:lnSpc>
                <a:spcPct val="150000"/>
              </a:lnSpc>
            </a:pPr>
            <a:r>
              <a:rPr lang="zh-CN" altLang="en-US" sz="2000" dirty="0">
                <a:latin typeface="微软雅黑" panose="020B0503020204020204" charset="-122"/>
                <a:ea typeface="微软雅黑" panose="020B0503020204020204" charset="-122"/>
              </a:rPr>
              <a:t>为等价类表中的每一个等价类分别规定一个</a:t>
            </a:r>
            <a:r>
              <a:rPr lang="zh-CN" altLang="en-US" sz="2000" b="1" dirty="0">
                <a:solidFill>
                  <a:srgbClr val="FF0000"/>
                </a:solidFill>
                <a:latin typeface="微软雅黑" panose="020B0503020204020204" charset="-122"/>
                <a:ea typeface="微软雅黑" panose="020B0503020204020204" charset="-122"/>
              </a:rPr>
              <a:t>唯一</a:t>
            </a:r>
            <a:r>
              <a:rPr lang="zh-CN" altLang="en-US" sz="2000" dirty="0">
                <a:latin typeface="微软雅黑" panose="020B0503020204020204" charset="-122"/>
                <a:ea typeface="微软雅黑" panose="020B0503020204020204" charset="-122"/>
              </a:rPr>
              <a:t>的编号</a:t>
            </a:r>
            <a:endParaRPr lang="en-US" altLang="ja-JP" sz="2000" dirty="0">
              <a:latin typeface="微软雅黑" panose="020B0503020204020204" charset="-122"/>
              <a:ea typeface="微软雅黑" panose="020B0503020204020204" charset="-122"/>
            </a:endParaRPr>
          </a:p>
        </p:txBody>
      </p:sp>
      <p:sp>
        <p:nvSpPr>
          <p:cNvPr id="12" name="AutoShape 5"/>
          <p:cNvSpPr>
            <a:spLocks noChangeArrowheads="1"/>
          </p:cNvSpPr>
          <p:nvPr/>
        </p:nvSpPr>
        <p:spPr bwMode="auto">
          <a:xfrm>
            <a:off x="2503931" y="2499998"/>
            <a:ext cx="7333867" cy="666861"/>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r>
              <a:rPr lang="zh-CN" altLang="en-US" sz="2000" dirty="0">
                <a:latin typeface="微软雅黑" panose="020B0503020204020204" charset="-122"/>
                <a:ea typeface="微软雅黑" panose="020B0503020204020204" charset="-122"/>
              </a:rPr>
              <a:t>设计</a:t>
            </a:r>
            <a:r>
              <a:rPr lang="zh-CN" altLang="en-US" sz="2000" b="1" dirty="0">
                <a:solidFill>
                  <a:srgbClr val="FF0000"/>
                </a:solidFill>
                <a:latin typeface="微软雅黑" panose="020B0503020204020204" charset="-122"/>
                <a:ea typeface="微软雅黑" panose="020B0503020204020204" charset="-122"/>
              </a:rPr>
              <a:t>一个</a:t>
            </a:r>
            <a:r>
              <a:rPr lang="zh-CN" altLang="en-US" sz="2000" dirty="0">
                <a:latin typeface="微软雅黑" panose="020B0503020204020204" charset="-122"/>
                <a:ea typeface="微软雅黑" panose="020B0503020204020204" charset="-122"/>
              </a:rPr>
              <a:t>新用例，使它能够</a:t>
            </a:r>
            <a:r>
              <a:rPr lang="zh-CN" altLang="en-US" sz="2000" b="1" dirty="0">
                <a:solidFill>
                  <a:srgbClr val="FF0000"/>
                </a:solidFill>
                <a:latin typeface="微软雅黑" panose="020B0503020204020204" charset="-122"/>
                <a:ea typeface="微软雅黑" panose="020B0503020204020204" charset="-122"/>
              </a:rPr>
              <a:t>尽量多覆盖</a:t>
            </a:r>
            <a:r>
              <a:rPr lang="zh-CN" altLang="en-US" sz="2000" dirty="0">
                <a:latin typeface="微软雅黑" panose="020B0503020204020204" charset="-122"/>
                <a:ea typeface="微软雅黑" panose="020B0503020204020204" charset="-122"/>
              </a:rPr>
              <a:t>尚未覆盖的有效等价类。</a:t>
            </a:r>
            <a:endParaRPr lang="en-US" altLang="zh-CN" sz="2000" dirty="0">
              <a:latin typeface="微软雅黑" panose="020B0503020204020204" charset="-122"/>
              <a:ea typeface="微软雅黑" panose="020B0503020204020204" charset="-122"/>
            </a:endParaRPr>
          </a:p>
          <a:p>
            <a:r>
              <a:rPr lang="zh-CN" altLang="en-US" sz="2000" dirty="0">
                <a:latin typeface="微软雅黑" panose="020B0503020204020204" charset="-122"/>
                <a:ea typeface="微软雅黑" panose="020B0503020204020204" charset="-122"/>
              </a:rPr>
              <a:t>重复该步骤，直到所有</a:t>
            </a:r>
            <a:r>
              <a:rPr lang="zh-CN" altLang="en-US" sz="2000" b="1" dirty="0">
                <a:solidFill>
                  <a:srgbClr val="FF0000"/>
                </a:solidFill>
                <a:latin typeface="微软雅黑" panose="020B0503020204020204" charset="-122"/>
                <a:ea typeface="微软雅黑" panose="020B0503020204020204" charset="-122"/>
              </a:rPr>
              <a:t>有效等价类</a:t>
            </a:r>
            <a:r>
              <a:rPr lang="zh-CN" altLang="en-US" sz="2000" dirty="0">
                <a:latin typeface="微软雅黑" panose="020B0503020204020204" charset="-122"/>
                <a:ea typeface="微软雅黑" panose="020B0503020204020204" charset="-122"/>
              </a:rPr>
              <a:t>均被用例所覆盖</a:t>
            </a:r>
            <a:endParaRPr lang="en-US" altLang="ja-JP" sz="2000" dirty="0">
              <a:latin typeface="微软雅黑" panose="020B0503020204020204" charset="-122"/>
              <a:ea typeface="微软雅黑" panose="020B0503020204020204" charset="-122"/>
            </a:endParaRPr>
          </a:p>
        </p:txBody>
      </p:sp>
      <p:sp>
        <p:nvSpPr>
          <p:cNvPr id="13" name="AutoShape 6"/>
          <p:cNvSpPr>
            <a:spLocks noChangeArrowheads="1"/>
          </p:cNvSpPr>
          <p:nvPr/>
        </p:nvSpPr>
        <p:spPr bwMode="auto">
          <a:xfrm>
            <a:off x="3253205" y="1510580"/>
            <a:ext cx="7101891" cy="718447"/>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r>
              <a:rPr lang="zh-CN" altLang="en-US" sz="2000" dirty="0">
                <a:latin typeface="微软雅黑" panose="020B0503020204020204" charset="-122"/>
                <a:ea typeface="微软雅黑" panose="020B0503020204020204" charset="-122"/>
              </a:rPr>
              <a:t>设计</a:t>
            </a:r>
            <a:r>
              <a:rPr lang="zh-CN" altLang="en-US" sz="2000" b="1" dirty="0">
                <a:solidFill>
                  <a:srgbClr val="FF0000"/>
                </a:solidFill>
                <a:latin typeface="微软雅黑" panose="020B0503020204020204" charset="-122"/>
                <a:ea typeface="微软雅黑" panose="020B0503020204020204" charset="-122"/>
              </a:rPr>
              <a:t>一个</a:t>
            </a:r>
            <a:r>
              <a:rPr lang="zh-CN" altLang="en-US" sz="2000" dirty="0">
                <a:latin typeface="微软雅黑" panose="020B0503020204020204" charset="-122"/>
                <a:ea typeface="微软雅黑" panose="020B0503020204020204" charset="-122"/>
              </a:rPr>
              <a:t>新用例，使它</a:t>
            </a:r>
            <a:r>
              <a:rPr lang="zh-CN" altLang="en-US" sz="2000" b="1" dirty="0">
                <a:solidFill>
                  <a:srgbClr val="FF0000"/>
                </a:solidFill>
                <a:latin typeface="微软雅黑" panose="020B0503020204020204" charset="-122"/>
                <a:ea typeface="微软雅黑" panose="020B0503020204020204" charset="-122"/>
              </a:rPr>
              <a:t>仅覆盖</a:t>
            </a:r>
            <a:r>
              <a:rPr lang="zh-CN" altLang="en-US" sz="2000" dirty="0">
                <a:latin typeface="微软雅黑" panose="020B0503020204020204" charset="-122"/>
                <a:ea typeface="微软雅黑" panose="020B0503020204020204" charset="-122"/>
              </a:rPr>
              <a:t>一个尚未覆盖的无效等价类。</a:t>
            </a:r>
            <a:endParaRPr lang="en-US" altLang="zh-CN" sz="2000" dirty="0">
              <a:latin typeface="微软雅黑" panose="020B0503020204020204" charset="-122"/>
              <a:ea typeface="微软雅黑" panose="020B0503020204020204" charset="-122"/>
            </a:endParaRPr>
          </a:p>
          <a:p>
            <a:r>
              <a:rPr lang="zh-CN" altLang="en-US" sz="2000" dirty="0">
                <a:latin typeface="微软雅黑" panose="020B0503020204020204" charset="-122"/>
                <a:ea typeface="微软雅黑" panose="020B0503020204020204" charset="-122"/>
              </a:rPr>
              <a:t>重复该步骤，直到所有的</a:t>
            </a:r>
            <a:r>
              <a:rPr lang="zh-CN" altLang="en-US" sz="2000" b="1" dirty="0">
                <a:solidFill>
                  <a:srgbClr val="FF0000"/>
                </a:solidFill>
                <a:latin typeface="微软雅黑" panose="020B0503020204020204" charset="-122"/>
                <a:ea typeface="微软雅黑" panose="020B0503020204020204" charset="-122"/>
              </a:rPr>
              <a:t>无效等价类</a:t>
            </a:r>
            <a:r>
              <a:rPr lang="zh-CN" altLang="en-US" sz="2000" dirty="0">
                <a:latin typeface="微软雅黑" panose="020B0503020204020204" charset="-122"/>
                <a:ea typeface="微软雅黑" panose="020B0503020204020204" charset="-122"/>
              </a:rPr>
              <a:t>均被用例所覆盖</a:t>
            </a:r>
            <a:endParaRPr lang="en-US" altLang="ja-JP" sz="2000" dirty="0">
              <a:latin typeface="微软雅黑" panose="020B0503020204020204" charset="-122"/>
              <a:ea typeface="微软雅黑" panose="020B0503020204020204" charset="-122"/>
            </a:endParaRPr>
          </a:p>
        </p:txBody>
      </p:sp>
      <p:sp>
        <p:nvSpPr>
          <p:cNvPr id="14" name="AutoShape 7"/>
          <p:cNvSpPr>
            <a:spLocks noChangeArrowheads="1"/>
          </p:cNvSpPr>
          <p:nvPr/>
        </p:nvSpPr>
        <p:spPr bwMode="auto">
          <a:xfrm>
            <a:off x="1969719" y="2904574"/>
            <a:ext cx="515549" cy="52457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a:latin typeface="微软雅黑" panose="020B0503020204020204" charset="-122"/>
              <a:ea typeface="微软雅黑" panose="020B0503020204020204" charset="-122"/>
            </a:endParaRPr>
          </a:p>
        </p:txBody>
      </p:sp>
      <p:sp>
        <p:nvSpPr>
          <p:cNvPr id="15" name="AutoShape 8"/>
          <p:cNvSpPr>
            <a:spLocks noChangeArrowheads="1"/>
          </p:cNvSpPr>
          <p:nvPr/>
        </p:nvSpPr>
        <p:spPr bwMode="auto">
          <a:xfrm>
            <a:off x="2660491" y="1977111"/>
            <a:ext cx="584655" cy="50383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a:latin typeface="微软雅黑" panose="020B0503020204020204" charset="-122"/>
              <a:ea typeface="微软雅黑" panose="020B0503020204020204" charset="-122"/>
            </a:endParaRPr>
          </a:p>
        </p:txBody>
      </p:sp>
      <p:sp>
        <p:nvSpPr>
          <p:cNvPr id="16" name="圆角矩形 15"/>
          <p:cNvSpPr/>
          <p:nvPr/>
        </p:nvSpPr>
        <p:spPr bwMode="auto">
          <a:xfrm>
            <a:off x="4333055" y="4580501"/>
            <a:ext cx="4299284" cy="1155032"/>
          </a:xfrm>
          <a:prstGeom prst="roundRect">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altLang="zh-CN" sz="19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indent="0" algn="ctr" defTabSz="914400" rtl="0" eaLnBrk="0" fontAlgn="base" latinLnBrk="0" hangingPunct="0">
              <a:lnSpc>
                <a:spcPct val="100000"/>
              </a:lnSpc>
              <a:spcBef>
                <a:spcPct val="0"/>
              </a:spcBef>
              <a:spcAft>
                <a:spcPct val="0"/>
              </a:spcAft>
              <a:buClrTx/>
              <a:buSzTx/>
              <a:buFontTx/>
              <a:buNone/>
            </a:pPr>
            <a:r>
              <a:rPr lang="zh-CN" altLang="en-US" sz="2000" b="1" dirty="0">
                <a:solidFill>
                  <a:schemeClr val="tx1">
                    <a:lumMod val="10000"/>
                  </a:schemeClr>
                </a:solidFill>
                <a:latin typeface="微软雅黑" panose="020B0503020204020204" charset="-122"/>
                <a:ea typeface="微软雅黑" panose="020B0503020204020204" charset="-122"/>
              </a:rPr>
              <a:t>依据常用方法划分等价类</a:t>
            </a:r>
            <a:endParaRPr kumimoji="0" lang="zh-CN" altLang="en-US" sz="2000" b="1" i="0" u="none" strike="noStrike" cap="none" normalizeH="0" baseline="0" dirty="0">
              <a:ln>
                <a:noFill/>
              </a:ln>
              <a:solidFill>
                <a:schemeClr val="tx1">
                  <a:lumMod val="10000"/>
                </a:schemeClr>
              </a:solidFill>
              <a:effectLst/>
              <a:latin typeface="微软雅黑" panose="020B0503020204020204" charset="-122"/>
              <a:ea typeface="微软雅黑" panose="020B0503020204020204" charset="-122"/>
            </a:endParaRPr>
          </a:p>
        </p:txBody>
      </p:sp>
      <p:sp>
        <p:nvSpPr>
          <p:cNvPr id="17" name="上箭头 16"/>
          <p:cNvSpPr/>
          <p:nvPr/>
        </p:nvSpPr>
        <p:spPr bwMode="auto">
          <a:xfrm>
            <a:off x="6306232" y="4083197"/>
            <a:ext cx="385010" cy="401052"/>
          </a:xfrm>
          <a:prstGeom prst="up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900" b="0"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heckerboard(across)">
                                      <p:cBhvr>
                                        <p:cTn id="12" dur="500"/>
                                        <p:tgtEl>
                                          <p:spTgt spid="17"/>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heckerboard(across)">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checkerboard(across)">
                                      <p:cBhvr>
                                        <p:cTn id="20" dur="500"/>
                                        <p:tgtEl>
                                          <p:spTgt spid="14"/>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heckerboard(across)">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graphicFrame>
        <p:nvGraphicFramePr>
          <p:cNvPr id="4" name="表格 3"/>
          <p:cNvGraphicFramePr/>
          <p:nvPr/>
        </p:nvGraphicFramePr>
        <p:xfrm>
          <a:off x="953135" y="1097915"/>
          <a:ext cx="10020300" cy="4250690"/>
        </p:xfrm>
        <a:graphic>
          <a:graphicData uri="http://schemas.openxmlformats.org/drawingml/2006/table">
            <a:tbl>
              <a:tblPr firstRow="1" bandRow="1">
                <a:tableStyleId>{5C22544A-7EE6-4342-B048-85BDC9FD1C3A}</a:tableStyleId>
              </a:tblPr>
              <a:tblGrid>
                <a:gridCol w="2004060">
                  <a:extLst>
                    <a:ext uri="{9D8B030D-6E8A-4147-A177-3AD203B41FA5}">
                      <a16:colId xmlns:a16="http://schemas.microsoft.com/office/drawing/2014/main" val="20000"/>
                    </a:ext>
                  </a:extLst>
                </a:gridCol>
                <a:gridCol w="2004060">
                  <a:extLst>
                    <a:ext uri="{9D8B030D-6E8A-4147-A177-3AD203B41FA5}">
                      <a16:colId xmlns:a16="http://schemas.microsoft.com/office/drawing/2014/main" val="20001"/>
                    </a:ext>
                  </a:extLst>
                </a:gridCol>
                <a:gridCol w="2004060">
                  <a:extLst>
                    <a:ext uri="{9D8B030D-6E8A-4147-A177-3AD203B41FA5}">
                      <a16:colId xmlns:a16="http://schemas.microsoft.com/office/drawing/2014/main" val="20002"/>
                    </a:ext>
                  </a:extLst>
                </a:gridCol>
                <a:gridCol w="2004060">
                  <a:extLst>
                    <a:ext uri="{9D8B030D-6E8A-4147-A177-3AD203B41FA5}">
                      <a16:colId xmlns:a16="http://schemas.microsoft.com/office/drawing/2014/main" val="20003"/>
                    </a:ext>
                  </a:extLst>
                </a:gridCol>
                <a:gridCol w="2004060">
                  <a:extLst>
                    <a:ext uri="{9D8B030D-6E8A-4147-A177-3AD203B41FA5}">
                      <a16:colId xmlns:a16="http://schemas.microsoft.com/office/drawing/2014/main" val="20004"/>
                    </a:ext>
                  </a:extLst>
                </a:gridCol>
              </a:tblGrid>
              <a:tr h="618490">
                <a:tc>
                  <a:txBody>
                    <a:bodyPr/>
                    <a:lstStyle/>
                    <a:p>
                      <a:pPr>
                        <a:buNone/>
                      </a:pPr>
                      <a:r>
                        <a:rPr lang="zh-CN" altLang="en-US"/>
                        <a:t>用例编号</a:t>
                      </a:r>
                    </a:p>
                  </a:txBody>
                  <a:tcPr/>
                </a:tc>
                <a:tc>
                  <a:txBody>
                    <a:bodyPr/>
                    <a:lstStyle/>
                    <a:p>
                      <a:pPr>
                        <a:buNone/>
                      </a:pPr>
                      <a:r>
                        <a:rPr lang="zh-CN" altLang="en-US"/>
                        <a:t>所属等价类</a:t>
                      </a:r>
                    </a:p>
                  </a:txBody>
                  <a:tcPr/>
                </a:tc>
                <a:tc>
                  <a:txBody>
                    <a:bodyPr/>
                    <a:lstStyle/>
                    <a:p>
                      <a:pPr>
                        <a:buNone/>
                      </a:pPr>
                      <a:r>
                        <a:rPr lang="zh-CN" altLang="en-US"/>
                        <a:t>被加数</a:t>
                      </a:r>
                      <a:endParaRPr lang="en-US" altLang="zh-CN"/>
                    </a:p>
                  </a:txBody>
                  <a:tcPr/>
                </a:tc>
                <a:tc>
                  <a:txBody>
                    <a:bodyPr/>
                    <a:lstStyle/>
                    <a:p>
                      <a:pPr>
                        <a:buNone/>
                      </a:pPr>
                      <a:r>
                        <a:rPr lang="zh-CN" altLang="en-US"/>
                        <a:t>加数</a:t>
                      </a:r>
                    </a:p>
                  </a:txBody>
                  <a:tcPr/>
                </a:tc>
                <a:tc>
                  <a:txBody>
                    <a:bodyPr/>
                    <a:lstStyle/>
                    <a:p>
                      <a:pPr>
                        <a:buNone/>
                      </a:pPr>
                      <a:r>
                        <a:rPr lang="zh-CN" altLang="en-US"/>
                        <a:t>结果</a:t>
                      </a:r>
                    </a:p>
                  </a:txBody>
                  <a:tcPr/>
                </a:tc>
                <a:extLst>
                  <a:ext uri="{0D108BD9-81ED-4DB2-BD59-A6C34878D82A}">
                    <a16:rowId xmlns:a16="http://schemas.microsoft.com/office/drawing/2014/main" val="10000"/>
                  </a:ext>
                </a:extLst>
              </a:tr>
              <a:tr h="375285">
                <a:tc>
                  <a:txBody>
                    <a:bodyPr/>
                    <a:lstStyle/>
                    <a:p>
                      <a:pPr>
                        <a:buNone/>
                      </a:pPr>
                      <a:r>
                        <a:rPr lang="en-US" altLang="zh-CN"/>
                        <a:t>1</a:t>
                      </a:r>
                    </a:p>
                  </a:txBody>
                  <a:tcPr/>
                </a:tc>
                <a:tc>
                  <a:txBody>
                    <a:bodyPr/>
                    <a:lstStyle/>
                    <a:p>
                      <a:pPr>
                        <a:buNone/>
                      </a:pPr>
                      <a:r>
                        <a:rPr lang="en-US" altLang="zh-CN"/>
                        <a:t>x1</a:t>
                      </a:r>
                      <a:r>
                        <a:rPr lang="zh-CN" altLang="en-US"/>
                        <a:t>、</a:t>
                      </a:r>
                      <a:r>
                        <a:rPr lang="en-US" altLang="zh-CN"/>
                        <a:t>y1</a:t>
                      </a:r>
                    </a:p>
                  </a:txBody>
                  <a:tcPr/>
                </a:tc>
                <a:tc>
                  <a:txBody>
                    <a:bodyPr/>
                    <a:lstStyle/>
                    <a:p>
                      <a:pPr>
                        <a:buNone/>
                      </a:pPr>
                      <a:r>
                        <a:rPr lang="en-US" altLang="zh-CN"/>
                        <a:t>-50</a:t>
                      </a:r>
                    </a:p>
                  </a:txBody>
                  <a:tcPr/>
                </a:tc>
                <a:tc>
                  <a:txBody>
                    <a:bodyPr/>
                    <a:lstStyle/>
                    <a:p>
                      <a:pPr>
                        <a:buNone/>
                      </a:pPr>
                      <a:r>
                        <a:rPr lang="en-US" altLang="zh-CN"/>
                        <a:t>50</a:t>
                      </a:r>
                    </a:p>
                  </a:txBody>
                  <a:tcPr/>
                </a:tc>
                <a:tc>
                  <a:txBody>
                    <a:bodyPr/>
                    <a:lstStyle/>
                    <a:p>
                      <a:pPr>
                        <a:buNone/>
                      </a:pPr>
                      <a:r>
                        <a:rPr lang="en-US" altLang="zh-CN"/>
                        <a:t>0</a:t>
                      </a:r>
                    </a:p>
                  </a:txBody>
                  <a:tcPr/>
                </a:tc>
                <a:extLst>
                  <a:ext uri="{0D108BD9-81ED-4DB2-BD59-A6C34878D82A}">
                    <a16:rowId xmlns:a16="http://schemas.microsoft.com/office/drawing/2014/main" val="10001"/>
                  </a:ext>
                </a:extLst>
              </a:tr>
              <a:tr h="376555">
                <a:tc>
                  <a:txBody>
                    <a:bodyPr/>
                    <a:lstStyle/>
                    <a:p>
                      <a:pPr>
                        <a:buNone/>
                      </a:pPr>
                      <a:r>
                        <a:rPr lang="en-US" altLang="zh-CN"/>
                        <a:t>4</a:t>
                      </a:r>
                    </a:p>
                  </a:txBody>
                  <a:tcPr/>
                </a:tc>
                <a:tc>
                  <a:txBody>
                    <a:bodyPr/>
                    <a:lstStyle/>
                    <a:p>
                      <a:pPr>
                        <a:buNone/>
                      </a:pPr>
                      <a:r>
                        <a:rPr lang="en-US" altLang="zh-CN"/>
                        <a:t>x2</a:t>
                      </a:r>
                    </a:p>
                  </a:txBody>
                  <a:tcPr/>
                </a:tc>
                <a:tc>
                  <a:txBody>
                    <a:bodyPr/>
                    <a:lstStyle/>
                    <a:p>
                      <a:pPr>
                        <a:buNone/>
                      </a:pPr>
                      <a:r>
                        <a:rPr lang="en-US" altLang="zh-CN"/>
                        <a:t>-150</a:t>
                      </a:r>
                    </a:p>
                  </a:txBody>
                  <a:tcPr/>
                </a:tc>
                <a:tc>
                  <a:txBody>
                    <a:bodyPr/>
                    <a:lstStyle/>
                    <a:p>
                      <a:pPr>
                        <a:buNone/>
                      </a:pPr>
                      <a:r>
                        <a:rPr lang="en-US" altLang="zh-CN"/>
                        <a:t>20</a:t>
                      </a:r>
                    </a:p>
                  </a:txBody>
                  <a:tcPr/>
                </a:tc>
                <a:tc rowSpan="8">
                  <a:txBody>
                    <a:bodyPr/>
                    <a:lstStyle/>
                    <a:p>
                      <a:pPr>
                        <a:buNone/>
                      </a:pPr>
                      <a:r>
                        <a:rPr lang="zh-CN" altLang="en-US"/>
                        <a:t>提示输入不合法</a:t>
                      </a:r>
                    </a:p>
                  </a:txBody>
                  <a:tcPr/>
                </a:tc>
                <a:extLst>
                  <a:ext uri="{0D108BD9-81ED-4DB2-BD59-A6C34878D82A}">
                    <a16:rowId xmlns:a16="http://schemas.microsoft.com/office/drawing/2014/main" val="10002"/>
                  </a:ext>
                </a:extLst>
              </a:tr>
              <a:tr h="375285">
                <a:tc>
                  <a:txBody>
                    <a:bodyPr/>
                    <a:lstStyle/>
                    <a:p>
                      <a:pPr>
                        <a:buNone/>
                      </a:pPr>
                      <a:r>
                        <a:rPr lang="en-US" altLang="zh-CN"/>
                        <a:t>5</a:t>
                      </a:r>
                    </a:p>
                  </a:txBody>
                  <a:tcPr/>
                </a:tc>
                <a:tc>
                  <a:txBody>
                    <a:bodyPr/>
                    <a:lstStyle/>
                    <a:p>
                      <a:pPr>
                        <a:buNone/>
                      </a:pPr>
                      <a:r>
                        <a:rPr lang="en-US" altLang="zh-CN"/>
                        <a:t>x3</a:t>
                      </a:r>
                    </a:p>
                  </a:txBody>
                  <a:tcPr/>
                </a:tc>
                <a:tc>
                  <a:txBody>
                    <a:bodyPr/>
                    <a:lstStyle/>
                    <a:p>
                      <a:pPr>
                        <a:buNone/>
                      </a:pPr>
                      <a:r>
                        <a:rPr lang="en-US" altLang="zh-CN"/>
                        <a:t>200</a:t>
                      </a:r>
                    </a:p>
                  </a:txBody>
                  <a:tcPr/>
                </a:tc>
                <a:tc>
                  <a:txBody>
                    <a:bodyPr/>
                    <a:lstStyle/>
                    <a:p>
                      <a:pPr>
                        <a:buNone/>
                      </a:pPr>
                      <a:r>
                        <a:rPr lang="en-US" altLang="zh-CN"/>
                        <a:t>20</a:t>
                      </a:r>
                    </a:p>
                  </a:txBody>
                  <a:tcPr/>
                </a:tc>
                <a:tc vMerge="1">
                  <a:txBody>
                    <a:bodyPr/>
                    <a:lstStyle/>
                    <a:p>
                      <a:endParaRPr lang="zh-CN"/>
                    </a:p>
                  </a:txBody>
                  <a:tcPr/>
                </a:tc>
                <a:extLst>
                  <a:ext uri="{0D108BD9-81ED-4DB2-BD59-A6C34878D82A}">
                    <a16:rowId xmlns:a16="http://schemas.microsoft.com/office/drawing/2014/main" val="10003"/>
                  </a:ext>
                </a:extLst>
              </a:tr>
              <a:tr h="376555">
                <a:tc>
                  <a:txBody>
                    <a:bodyPr/>
                    <a:lstStyle/>
                    <a:p>
                      <a:pPr>
                        <a:buNone/>
                      </a:pPr>
                      <a:r>
                        <a:rPr lang="en-US" altLang="zh-CN"/>
                        <a:t>6</a:t>
                      </a:r>
                    </a:p>
                  </a:txBody>
                  <a:tcPr/>
                </a:tc>
                <a:tc>
                  <a:txBody>
                    <a:bodyPr/>
                    <a:lstStyle/>
                    <a:p>
                      <a:pPr>
                        <a:buNone/>
                      </a:pPr>
                      <a:r>
                        <a:rPr lang="en-US" altLang="zh-CN"/>
                        <a:t>x4</a:t>
                      </a:r>
                    </a:p>
                  </a:txBody>
                  <a:tcPr/>
                </a:tc>
                <a:tc>
                  <a:txBody>
                    <a:bodyPr/>
                    <a:lstStyle/>
                    <a:p>
                      <a:pPr>
                        <a:buNone/>
                      </a:pPr>
                      <a:r>
                        <a:rPr lang="en-US" altLang="zh-CN"/>
                        <a:t>0.1</a:t>
                      </a:r>
                    </a:p>
                  </a:txBody>
                  <a:tcPr/>
                </a:tc>
                <a:tc>
                  <a:txBody>
                    <a:bodyPr/>
                    <a:lstStyle/>
                    <a:p>
                      <a:pPr>
                        <a:buNone/>
                      </a:pPr>
                      <a:r>
                        <a:rPr lang="en-US" altLang="zh-CN"/>
                        <a:t>20</a:t>
                      </a:r>
                    </a:p>
                  </a:txBody>
                  <a:tcPr/>
                </a:tc>
                <a:tc vMerge="1">
                  <a:txBody>
                    <a:bodyPr/>
                    <a:lstStyle/>
                    <a:p>
                      <a:endParaRPr lang="zh-CN"/>
                    </a:p>
                  </a:txBody>
                  <a:tcPr/>
                </a:tc>
                <a:extLst>
                  <a:ext uri="{0D108BD9-81ED-4DB2-BD59-A6C34878D82A}">
                    <a16:rowId xmlns:a16="http://schemas.microsoft.com/office/drawing/2014/main" val="10004"/>
                  </a:ext>
                </a:extLst>
              </a:tr>
              <a:tr h="376555">
                <a:tc>
                  <a:txBody>
                    <a:bodyPr/>
                    <a:lstStyle/>
                    <a:p>
                      <a:pPr>
                        <a:buNone/>
                      </a:pPr>
                      <a:r>
                        <a:rPr lang="en-US" altLang="zh-CN"/>
                        <a:t>7</a:t>
                      </a:r>
                    </a:p>
                  </a:txBody>
                  <a:tcPr/>
                </a:tc>
                <a:tc>
                  <a:txBody>
                    <a:bodyPr/>
                    <a:lstStyle/>
                    <a:p>
                      <a:pPr>
                        <a:buNone/>
                      </a:pPr>
                      <a:r>
                        <a:rPr lang="en-US" altLang="zh-CN"/>
                        <a:t>x5</a:t>
                      </a:r>
                    </a:p>
                  </a:txBody>
                  <a:tcPr/>
                </a:tc>
                <a:tc>
                  <a:txBody>
                    <a:bodyPr/>
                    <a:lstStyle/>
                    <a:p>
                      <a:pPr>
                        <a:buNone/>
                      </a:pPr>
                      <a:r>
                        <a:rPr lang="en-US" altLang="zh-CN"/>
                        <a:t>a</a:t>
                      </a:r>
                    </a:p>
                  </a:txBody>
                  <a:tcPr/>
                </a:tc>
                <a:tc>
                  <a:txBody>
                    <a:bodyPr/>
                    <a:lstStyle/>
                    <a:p>
                      <a:pPr>
                        <a:buNone/>
                      </a:pPr>
                      <a:r>
                        <a:rPr lang="en-US" altLang="zh-CN"/>
                        <a:t>20</a:t>
                      </a:r>
                    </a:p>
                  </a:txBody>
                  <a:tcPr/>
                </a:tc>
                <a:tc vMerge="1">
                  <a:txBody>
                    <a:bodyPr/>
                    <a:lstStyle/>
                    <a:p>
                      <a:endParaRPr lang="zh-CN"/>
                    </a:p>
                  </a:txBody>
                  <a:tcPr/>
                </a:tc>
                <a:extLst>
                  <a:ext uri="{0D108BD9-81ED-4DB2-BD59-A6C34878D82A}">
                    <a16:rowId xmlns:a16="http://schemas.microsoft.com/office/drawing/2014/main" val="10005"/>
                  </a:ext>
                </a:extLst>
              </a:tr>
              <a:tr h="375920">
                <a:tc>
                  <a:txBody>
                    <a:bodyPr/>
                    <a:lstStyle/>
                    <a:p>
                      <a:pPr>
                        <a:buNone/>
                      </a:pPr>
                      <a:r>
                        <a:rPr lang="en-US" altLang="zh-CN"/>
                        <a:t>8</a:t>
                      </a:r>
                    </a:p>
                  </a:txBody>
                  <a:tcPr/>
                </a:tc>
                <a:tc>
                  <a:txBody>
                    <a:bodyPr/>
                    <a:lstStyle/>
                    <a:p>
                      <a:pPr>
                        <a:buNone/>
                      </a:pPr>
                      <a:r>
                        <a:rPr lang="en-US" altLang="zh-CN"/>
                        <a:t>y2</a:t>
                      </a:r>
                    </a:p>
                  </a:txBody>
                  <a:tcPr/>
                </a:tc>
                <a:tc>
                  <a:txBody>
                    <a:bodyPr/>
                    <a:lstStyle/>
                    <a:p>
                      <a:pPr>
                        <a:buNone/>
                      </a:pPr>
                      <a:r>
                        <a:rPr lang="en-US" altLang="zh-CN"/>
                        <a:t>-20</a:t>
                      </a:r>
                    </a:p>
                  </a:txBody>
                  <a:tcPr/>
                </a:tc>
                <a:tc>
                  <a:txBody>
                    <a:bodyPr/>
                    <a:lstStyle/>
                    <a:p>
                      <a:pPr>
                        <a:buNone/>
                      </a:pPr>
                      <a:r>
                        <a:rPr lang="en-US" altLang="zh-CN"/>
                        <a:t>-150</a:t>
                      </a:r>
                    </a:p>
                  </a:txBody>
                  <a:tcPr/>
                </a:tc>
                <a:tc vMerge="1">
                  <a:txBody>
                    <a:bodyPr/>
                    <a:lstStyle/>
                    <a:p>
                      <a:endParaRPr lang="zh-CN"/>
                    </a:p>
                  </a:txBody>
                  <a:tcPr/>
                </a:tc>
                <a:extLst>
                  <a:ext uri="{0D108BD9-81ED-4DB2-BD59-A6C34878D82A}">
                    <a16:rowId xmlns:a16="http://schemas.microsoft.com/office/drawing/2014/main" val="10006"/>
                  </a:ext>
                </a:extLst>
              </a:tr>
              <a:tr h="376555">
                <a:tc>
                  <a:txBody>
                    <a:bodyPr/>
                    <a:lstStyle/>
                    <a:p>
                      <a:pPr>
                        <a:buNone/>
                      </a:pPr>
                      <a:r>
                        <a:rPr lang="en-US" altLang="zh-CN"/>
                        <a:t>9</a:t>
                      </a:r>
                    </a:p>
                  </a:txBody>
                  <a:tcPr/>
                </a:tc>
                <a:tc>
                  <a:txBody>
                    <a:bodyPr/>
                    <a:lstStyle/>
                    <a:p>
                      <a:pPr>
                        <a:buNone/>
                      </a:pPr>
                      <a:r>
                        <a:rPr lang="en-US" altLang="zh-CN"/>
                        <a:t>y3</a:t>
                      </a:r>
                    </a:p>
                  </a:txBody>
                  <a:tcPr/>
                </a:tc>
                <a:tc>
                  <a:txBody>
                    <a:bodyPr/>
                    <a:lstStyle/>
                    <a:p>
                      <a:pPr>
                        <a:buNone/>
                      </a:pPr>
                      <a:r>
                        <a:rPr lang="en-US" altLang="zh-CN" sz="1800">
                          <a:sym typeface="+mn-ea"/>
                        </a:rPr>
                        <a:t>-20</a:t>
                      </a:r>
                      <a:endParaRPr lang="zh-CN" altLang="en-US"/>
                    </a:p>
                  </a:txBody>
                  <a:tcPr/>
                </a:tc>
                <a:tc>
                  <a:txBody>
                    <a:bodyPr/>
                    <a:lstStyle/>
                    <a:p>
                      <a:pPr>
                        <a:buNone/>
                      </a:pPr>
                      <a:r>
                        <a:rPr lang="en-US" altLang="zh-CN"/>
                        <a:t>200</a:t>
                      </a:r>
                    </a:p>
                  </a:txBody>
                  <a:tcPr/>
                </a:tc>
                <a:tc vMerge="1">
                  <a:txBody>
                    <a:bodyPr/>
                    <a:lstStyle/>
                    <a:p>
                      <a:endParaRPr lang="zh-CN"/>
                    </a:p>
                  </a:txBody>
                  <a:tcPr/>
                </a:tc>
                <a:extLst>
                  <a:ext uri="{0D108BD9-81ED-4DB2-BD59-A6C34878D82A}">
                    <a16:rowId xmlns:a16="http://schemas.microsoft.com/office/drawing/2014/main" val="10007"/>
                  </a:ext>
                </a:extLst>
              </a:tr>
              <a:tr h="480060">
                <a:tc>
                  <a:txBody>
                    <a:bodyPr/>
                    <a:lstStyle/>
                    <a:p>
                      <a:pPr>
                        <a:buNone/>
                      </a:pPr>
                      <a:r>
                        <a:rPr lang="en-US" altLang="zh-CN"/>
                        <a:t>10</a:t>
                      </a:r>
                    </a:p>
                  </a:txBody>
                  <a:tcPr/>
                </a:tc>
                <a:tc>
                  <a:txBody>
                    <a:bodyPr/>
                    <a:lstStyle/>
                    <a:p>
                      <a:pPr>
                        <a:buNone/>
                      </a:pPr>
                      <a:r>
                        <a:rPr lang="en-US" altLang="zh-CN"/>
                        <a:t>y4</a:t>
                      </a:r>
                    </a:p>
                  </a:txBody>
                  <a:tcPr/>
                </a:tc>
                <a:tc>
                  <a:txBody>
                    <a:bodyPr/>
                    <a:lstStyle/>
                    <a:p>
                      <a:pPr>
                        <a:buNone/>
                      </a:pPr>
                      <a:r>
                        <a:rPr lang="en-US" altLang="zh-CN" sz="1800">
                          <a:sym typeface="+mn-ea"/>
                        </a:rPr>
                        <a:t>-20</a:t>
                      </a:r>
                      <a:endParaRPr lang="zh-CN" altLang="en-US"/>
                    </a:p>
                  </a:txBody>
                  <a:tcPr/>
                </a:tc>
                <a:tc>
                  <a:txBody>
                    <a:bodyPr/>
                    <a:lstStyle/>
                    <a:p>
                      <a:pPr>
                        <a:buNone/>
                      </a:pPr>
                      <a:r>
                        <a:rPr lang="en-US" altLang="zh-CN"/>
                        <a:t>0.1</a:t>
                      </a:r>
                    </a:p>
                  </a:txBody>
                  <a:tcPr/>
                </a:tc>
                <a:tc vMerge="1">
                  <a:txBody>
                    <a:bodyPr/>
                    <a:lstStyle/>
                    <a:p>
                      <a:endParaRPr lang="zh-CN"/>
                    </a:p>
                  </a:txBody>
                  <a:tcPr/>
                </a:tc>
                <a:extLst>
                  <a:ext uri="{0D108BD9-81ED-4DB2-BD59-A6C34878D82A}">
                    <a16:rowId xmlns:a16="http://schemas.microsoft.com/office/drawing/2014/main" val="10008"/>
                  </a:ext>
                </a:extLst>
              </a:tr>
              <a:tr h="519430">
                <a:tc>
                  <a:txBody>
                    <a:bodyPr/>
                    <a:lstStyle/>
                    <a:p>
                      <a:pPr>
                        <a:buNone/>
                      </a:pPr>
                      <a:r>
                        <a:rPr lang="en-US" altLang="zh-CN"/>
                        <a:t>11</a:t>
                      </a:r>
                    </a:p>
                  </a:txBody>
                  <a:tcPr/>
                </a:tc>
                <a:tc>
                  <a:txBody>
                    <a:bodyPr/>
                    <a:lstStyle/>
                    <a:p>
                      <a:pPr>
                        <a:buNone/>
                      </a:pPr>
                      <a:r>
                        <a:rPr lang="en-US" altLang="zh-CN"/>
                        <a:t>y5</a:t>
                      </a:r>
                    </a:p>
                  </a:txBody>
                  <a:tcPr/>
                </a:tc>
                <a:tc>
                  <a:txBody>
                    <a:bodyPr/>
                    <a:lstStyle/>
                    <a:p>
                      <a:pPr>
                        <a:buNone/>
                      </a:pPr>
                      <a:r>
                        <a:rPr lang="en-US" altLang="zh-CN" sz="1800">
                          <a:sym typeface="+mn-ea"/>
                        </a:rPr>
                        <a:t>-20</a:t>
                      </a:r>
                      <a:endParaRPr lang="zh-CN" altLang="en-US"/>
                    </a:p>
                  </a:txBody>
                  <a:tcPr/>
                </a:tc>
                <a:tc>
                  <a:txBody>
                    <a:bodyPr/>
                    <a:lstStyle/>
                    <a:p>
                      <a:pPr>
                        <a:buNone/>
                      </a:pPr>
                      <a:r>
                        <a:rPr lang="en-US" altLang="zh-CN" dirty="0"/>
                        <a:t>a</a:t>
                      </a:r>
                    </a:p>
                  </a:txBody>
                  <a:tcPr/>
                </a:tc>
                <a:tc vMerge="1">
                  <a:txBody>
                    <a:bodyPr/>
                    <a:lstStyle/>
                    <a:p>
                      <a:endParaRPr lang="zh-CN"/>
                    </a:p>
                  </a:txBody>
                  <a:tcPr/>
                </a:tc>
                <a:extLst>
                  <a:ext uri="{0D108BD9-81ED-4DB2-BD59-A6C34878D82A}">
                    <a16:rowId xmlns:a16="http://schemas.microsoft.com/office/drawing/2014/main" val="10009"/>
                  </a:ext>
                </a:extLst>
              </a:tr>
            </a:tbl>
          </a:graphicData>
        </a:graphic>
      </p:graphicFrame>
    </p:spTree>
  </p:cSld>
  <p:clrMapOvr>
    <a:masterClrMapping/>
  </p:clrMapOvr>
  <p:transition>
    <p:blinds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67588" name="Rectangle 3"/>
          <p:cNvSpPr>
            <a:spLocks noGrp="1" noChangeArrowheads="1"/>
          </p:cNvSpPr>
          <p:nvPr>
            <p:ph idx="1"/>
          </p:nvPr>
        </p:nvSpPr>
        <p:spPr/>
        <p:txBody>
          <a:bodyPr/>
          <a:lstStyle/>
          <a:p>
            <a:r>
              <a:rPr lang="zh-CN" altLang="en-US" dirty="0"/>
              <a:t>捉虫实践</a:t>
            </a:r>
            <a:r>
              <a:rPr lang="en-US" altLang="zh-CN" dirty="0"/>
              <a:t>1</a:t>
            </a:r>
            <a:r>
              <a:rPr lang="zh-CN" altLang="en-US" dirty="0"/>
              <a:t>：第二日问题需求，根据用户输入的日期，系统输出下一天的日期，其中年份的时间要求是（</a:t>
            </a:r>
            <a:r>
              <a:rPr lang="en-US" altLang="zh-CN" dirty="0"/>
              <a:t>1800&lt;=Year&lt;=2050</a:t>
            </a:r>
            <a:r>
              <a:rPr lang="zh-CN" altLang="en-US" dirty="0"/>
              <a:t>）</a:t>
            </a:r>
          </a:p>
          <a:p>
            <a:pPr lvl="1"/>
            <a:r>
              <a:rPr lang="zh-CN" altLang="en-US" dirty="0"/>
              <a:t>针对个体输入域</a:t>
            </a:r>
          </a:p>
          <a:p>
            <a:pPr lvl="1"/>
            <a:r>
              <a:rPr lang="zh-CN" altLang="en-US" dirty="0"/>
              <a:t>针对整体输入域</a:t>
            </a:r>
            <a:endParaRPr lang="en-US" altLang="zh-CN" dirty="0"/>
          </a:p>
          <a:p>
            <a:pPr lvl="1"/>
            <a:r>
              <a:rPr lang="zh-CN" altLang="en-US" dirty="0"/>
              <a:t>测试分析</a:t>
            </a:r>
            <a:endParaRPr lang="en-US" altLang="zh-CN"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68612" name="Rectangle 3"/>
          <p:cNvSpPr>
            <a:spLocks noGrp="1" noChangeArrowheads="1"/>
          </p:cNvSpPr>
          <p:nvPr>
            <p:ph idx="1"/>
          </p:nvPr>
        </p:nvSpPr>
        <p:spPr/>
        <p:txBody>
          <a:bodyPr/>
          <a:lstStyle/>
          <a:p>
            <a:r>
              <a:rPr lang="zh-CN" altLang="en-US" dirty="0"/>
              <a:t>第一次测试尝试等价划分</a:t>
            </a:r>
          </a:p>
        </p:txBody>
      </p:sp>
      <p:graphicFrame>
        <p:nvGraphicFramePr>
          <p:cNvPr id="2" name="表格 1"/>
          <p:cNvGraphicFramePr>
            <a:graphicFrameLocks noGrp="1"/>
          </p:cNvGraphicFramePr>
          <p:nvPr/>
        </p:nvGraphicFramePr>
        <p:xfrm>
          <a:off x="983432" y="2276872"/>
          <a:ext cx="10153128" cy="2551152"/>
        </p:xfrm>
        <a:graphic>
          <a:graphicData uri="http://schemas.openxmlformats.org/drawingml/2006/table">
            <a:tbl>
              <a:tblPr firstRow="1" bandRow="1">
                <a:tableStyleId>{5C22544A-7EE6-4342-B048-85BDC9FD1C3A}</a:tableStyleId>
              </a:tblPr>
              <a:tblGrid>
                <a:gridCol w="1872208">
                  <a:extLst>
                    <a:ext uri="{9D8B030D-6E8A-4147-A177-3AD203B41FA5}">
                      <a16:colId xmlns:a16="http://schemas.microsoft.com/office/drawing/2014/main" val="20000"/>
                    </a:ext>
                  </a:extLst>
                </a:gridCol>
                <a:gridCol w="3744416">
                  <a:extLst>
                    <a:ext uri="{9D8B030D-6E8A-4147-A177-3AD203B41FA5}">
                      <a16:colId xmlns:a16="http://schemas.microsoft.com/office/drawing/2014/main" val="20001"/>
                    </a:ext>
                  </a:extLst>
                </a:gridCol>
                <a:gridCol w="1998222">
                  <a:extLst>
                    <a:ext uri="{9D8B030D-6E8A-4147-A177-3AD203B41FA5}">
                      <a16:colId xmlns:a16="http://schemas.microsoft.com/office/drawing/2014/main" val="20002"/>
                    </a:ext>
                  </a:extLst>
                </a:gridCol>
                <a:gridCol w="2538282">
                  <a:extLst>
                    <a:ext uri="{9D8B030D-6E8A-4147-A177-3AD203B41FA5}">
                      <a16:colId xmlns:a16="http://schemas.microsoft.com/office/drawing/2014/main" val="20003"/>
                    </a:ext>
                  </a:extLst>
                </a:gridCol>
              </a:tblGrid>
              <a:tr h="576064">
                <a:tc>
                  <a:txBody>
                    <a:bodyPr/>
                    <a:lstStyle/>
                    <a:p>
                      <a:pPr algn="ctr"/>
                      <a:r>
                        <a:rPr lang="zh-CN" altLang="en-US" sz="2400" b="1" dirty="0">
                          <a:latin typeface="Times New Roman" panose="02020603050405020304" pitchFamily="18" charset="0"/>
                          <a:ea typeface="楷体" panose="02010609060101010101" pitchFamily="49" charset="-122"/>
                        </a:rPr>
                        <a:t>等价类</a:t>
                      </a:r>
                    </a:p>
                  </a:txBody>
                  <a:tcPr>
                    <a:solidFill>
                      <a:srgbClr val="92D050"/>
                    </a:solidFill>
                  </a:tcPr>
                </a:tc>
                <a:tc>
                  <a:txBody>
                    <a:bodyPr/>
                    <a:lstStyle/>
                    <a:p>
                      <a:pPr algn="ctr"/>
                      <a:r>
                        <a:rPr lang="zh-CN" altLang="en-US" sz="2400" b="1" dirty="0">
                          <a:latin typeface="Times New Roman" panose="02020603050405020304" pitchFamily="18" charset="0"/>
                          <a:ea typeface="楷体" panose="02010609060101010101" pitchFamily="49" charset="-122"/>
                        </a:rPr>
                        <a:t>年份</a:t>
                      </a:r>
                    </a:p>
                  </a:txBody>
                  <a:tcPr>
                    <a:solidFill>
                      <a:srgbClr val="92D050"/>
                    </a:solidFill>
                  </a:tcPr>
                </a:tc>
                <a:tc>
                  <a:txBody>
                    <a:bodyPr/>
                    <a:lstStyle/>
                    <a:p>
                      <a:pPr algn="ctr"/>
                      <a:r>
                        <a:rPr lang="zh-CN" altLang="en-US" sz="2400" b="1" dirty="0">
                          <a:latin typeface="Times New Roman" panose="02020603050405020304" pitchFamily="18" charset="0"/>
                          <a:ea typeface="楷体" panose="02010609060101010101" pitchFamily="49" charset="-122"/>
                        </a:rPr>
                        <a:t>月份</a:t>
                      </a:r>
                    </a:p>
                  </a:txBody>
                  <a:tcPr>
                    <a:solidFill>
                      <a:srgbClr val="92D050"/>
                    </a:solidFill>
                  </a:tcPr>
                </a:tc>
                <a:tc>
                  <a:txBody>
                    <a:bodyPr/>
                    <a:lstStyle/>
                    <a:p>
                      <a:pPr algn="ctr"/>
                      <a:r>
                        <a:rPr lang="zh-CN" altLang="en-US" sz="2400" b="1" dirty="0">
                          <a:latin typeface="Times New Roman" panose="02020603050405020304" pitchFamily="18" charset="0"/>
                          <a:ea typeface="楷体" panose="02010609060101010101" pitchFamily="49" charset="-122"/>
                        </a:rPr>
                        <a:t>日期</a:t>
                      </a:r>
                    </a:p>
                  </a:txBody>
                  <a:tcPr>
                    <a:solidFill>
                      <a:srgbClr val="92D050"/>
                    </a:solidFill>
                  </a:tcPr>
                </a:tc>
                <a:extLst>
                  <a:ext uri="{0D108BD9-81ED-4DB2-BD59-A6C34878D82A}">
                    <a16:rowId xmlns:a16="http://schemas.microsoft.com/office/drawing/2014/main" val="10000"/>
                  </a:ext>
                </a:extLst>
              </a:tr>
              <a:tr h="576064">
                <a:tc>
                  <a:txBody>
                    <a:bodyPr/>
                    <a:lstStyle/>
                    <a:p>
                      <a:r>
                        <a:rPr lang="zh-CN" altLang="en-US" sz="2400" b="1" dirty="0">
                          <a:latin typeface="Times New Roman" panose="02020603050405020304" pitchFamily="18" charset="0"/>
                          <a:ea typeface="楷体" panose="02010609060101010101" pitchFamily="49" charset="-122"/>
                        </a:rPr>
                        <a:t>有效等价类</a:t>
                      </a:r>
                    </a:p>
                  </a:txBody>
                  <a:tcPr/>
                </a:tc>
                <a:tc>
                  <a:txBody>
                    <a:bodyPr/>
                    <a:lstStyle/>
                    <a:p>
                      <a:r>
                        <a:rPr lang="en-US" altLang="zh-CN" sz="2400" b="1" dirty="0">
                          <a:latin typeface="Times New Roman" panose="02020603050405020304" pitchFamily="18" charset="0"/>
                          <a:ea typeface="楷体" panose="02010609060101010101" pitchFamily="49" charset="-122"/>
                        </a:rPr>
                        <a:t>Y1:1800&lt;=</a:t>
                      </a:r>
                      <a:r>
                        <a:rPr lang="zh-CN" altLang="en-US" sz="2400" b="1" dirty="0">
                          <a:latin typeface="Times New Roman" panose="02020603050405020304" pitchFamily="18" charset="0"/>
                          <a:ea typeface="楷体" panose="02010609060101010101" pitchFamily="49" charset="-122"/>
                        </a:rPr>
                        <a:t>年份</a:t>
                      </a:r>
                      <a:r>
                        <a:rPr lang="en-US" altLang="zh-CN" sz="2400" b="1" dirty="0">
                          <a:latin typeface="Times New Roman" panose="02020603050405020304" pitchFamily="18" charset="0"/>
                          <a:ea typeface="楷体" panose="02010609060101010101" pitchFamily="49" charset="-122"/>
                        </a:rPr>
                        <a:t>&lt;=2050</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M1:</a:t>
                      </a:r>
                      <a:r>
                        <a:rPr lang="en-US" altLang="zh-CN" sz="2400" b="1" baseline="0" dirty="0">
                          <a:latin typeface="Times New Roman" panose="02020603050405020304" pitchFamily="18" charset="0"/>
                          <a:ea typeface="楷体" panose="02010609060101010101" pitchFamily="49" charset="-122"/>
                        </a:rPr>
                        <a:t>1&lt;=</a:t>
                      </a:r>
                      <a:r>
                        <a:rPr lang="zh-CN" altLang="en-US" sz="2400" b="1" baseline="0" dirty="0">
                          <a:latin typeface="Times New Roman" panose="02020603050405020304" pitchFamily="18" charset="0"/>
                          <a:ea typeface="楷体" panose="02010609060101010101" pitchFamily="49" charset="-122"/>
                        </a:rPr>
                        <a:t>月份</a:t>
                      </a:r>
                      <a:r>
                        <a:rPr lang="en-US" altLang="zh-CN" sz="2400" b="1" baseline="0" dirty="0">
                          <a:latin typeface="Times New Roman" panose="02020603050405020304" pitchFamily="18" charset="0"/>
                          <a:ea typeface="楷体" panose="02010609060101010101" pitchFamily="49" charset="-122"/>
                        </a:rPr>
                        <a:t>&lt;=12</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D1:1&lt;=</a:t>
                      </a:r>
                      <a:r>
                        <a:rPr lang="zh-CN" altLang="en-US" sz="2400" b="1" dirty="0">
                          <a:latin typeface="Times New Roman" panose="02020603050405020304" pitchFamily="18" charset="0"/>
                          <a:ea typeface="楷体" panose="02010609060101010101" pitchFamily="49" charset="-122"/>
                        </a:rPr>
                        <a:t>日期</a:t>
                      </a:r>
                      <a:r>
                        <a:rPr lang="en-US" altLang="zh-CN" sz="2400" b="1" dirty="0">
                          <a:latin typeface="Times New Roman" panose="02020603050405020304" pitchFamily="18" charset="0"/>
                          <a:ea typeface="楷体" panose="02010609060101010101" pitchFamily="49" charset="-122"/>
                        </a:rPr>
                        <a:t>&lt;=31</a:t>
                      </a:r>
                      <a:endParaRPr lang="zh-CN" altLang="en-US" sz="2400" b="1"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1"/>
                  </a:ext>
                </a:extLst>
              </a:tr>
              <a:tr h="576064">
                <a:tc rowSpan="2">
                  <a:txBody>
                    <a:bodyPr/>
                    <a:lstStyle/>
                    <a:p>
                      <a:r>
                        <a:rPr lang="zh-CN" altLang="en-US" sz="2400" b="1" dirty="0">
                          <a:latin typeface="Times New Roman" panose="02020603050405020304" pitchFamily="18" charset="0"/>
                          <a:ea typeface="楷体" panose="02010609060101010101" pitchFamily="49" charset="-122"/>
                        </a:rPr>
                        <a:t>无效等价类</a:t>
                      </a:r>
                    </a:p>
                  </a:txBody>
                  <a:tcPr/>
                </a:tc>
                <a:tc>
                  <a:txBody>
                    <a:bodyPr/>
                    <a:lstStyle/>
                    <a:p>
                      <a:r>
                        <a:rPr lang="en-US" altLang="zh-CN" sz="2400" b="1" dirty="0">
                          <a:latin typeface="Times New Roman" panose="02020603050405020304" pitchFamily="18" charset="0"/>
                          <a:ea typeface="楷体" panose="02010609060101010101" pitchFamily="49" charset="-122"/>
                        </a:rPr>
                        <a:t>Y2: </a:t>
                      </a:r>
                      <a:r>
                        <a:rPr lang="zh-CN" altLang="en-US" sz="2400" b="1" dirty="0">
                          <a:latin typeface="Times New Roman" panose="02020603050405020304" pitchFamily="18" charset="0"/>
                          <a:ea typeface="楷体" panose="02010609060101010101" pitchFamily="49" charset="-122"/>
                        </a:rPr>
                        <a:t>年份</a:t>
                      </a:r>
                      <a:r>
                        <a:rPr lang="en-US" altLang="zh-CN" sz="2400" b="1" dirty="0">
                          <a:latin typeface="Times New Roman" panose="02020603050405020304" pitchFamily="18" charset="0"/>
                          <a:ea typeface="楷体" panose="02010609060101010101" pitchFamily="49" charset="-122"/>
                        </a:rPr>
                        <a:t>&lt;1800</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M2:</a:t>
                      </a:r>
                      <a:r>
                        <a:rPr lang="zh-CN" altLang="en-US" sz="2400" b="1" dirty="0">
                          <a:latin typeface="Times New Roman" panose="02020603050405020304" pitchFamily="18" charset="0"/>
                          <a:ea typeface="楷体" panose="02010609060101010101" pitchFamily="49" charset="-122"/>
                        </a:rPr>
                        <a:t>月份</a:t>
                      </a:r>
                      <a:r>
                        <a:rPr lang="en-US" altLang="zh-CN" sz="2400" b="1" dirty="0">
                          <a:latin typeface="Times New Roman" panose="02020603050405020304" pitchFamily="18" charset="0"/>
                          <a:ea typeface="楷体" panose="02010609060101010101" pitchFamily="49" charset="-122"/>
                        </a:rPr>
                        <a:t>&lt;1</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D2: </a:t>
                      </a:r>
                      <a:r>
                        <a:rPr lang="zh-CN" altLang="en-US" sz="2400" b="1" dirty="0">
                          <a:latin typeface="Times New Roman" panose="02020603050405020304" pitchFamily="18" charset="0"/>
                          <a:ea typeface="楷体" panose="02010609060101010101" pitchFamily="49" charset="-122"/>
                        </a:rPr>
                        <a:t>日期</a:t>
                      </a:r>
                      <a:r>
                        <a:rPr lang="en-US" altLang="zh-CN" sz="2400" b="1" dirty="0">
                          <a:latin typeface="Times New Roman" panose="02020603050405020304" pitchFamily="18" charset="0"/>
                          <a:ea typeface="楷体" panose="02010609060101010101" pitchFamily="49" charset="-122"/>
                        </a:rPr>
                        <a:t>&lt;1</a:t>
                      </a:r>
                      <a:endParaRPr lang="zh-CN" altLang="en-US" sz="2400" b="1"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2"/>
                  </a:ext>
                </a:extLst>
              </a:tr>
              <a:tr h="576064">
                <a:tc vMerge="1">
                  <a:txBody>
                    <a:bodyPr/>
                    <a:lstStyle/>
                    <a:p>
                      <a:endParaRPr lang="zh-CN"/>
                    </a:p>
                  </a:txBody>
                  <a:tcPr/>
                </a:tc>
                <a:tc>
                  <a:txBody>
                    <a:bodyPr/>
                    <a:lstStyle/>
                    <a:p>
                      <a:r>
                        <a:rPr lang="en-US" altLang="zh-CN" sz="2400" b="1" dirty="0">
                          <a:latin typeface="Times New Roman" panose="02020603050405020304" pitchFamily="18" charset="0"/>
                          <a:ea typeface="楷体" panose="02010609060101010101" pitchFamily="49" charset="-122"/>
                        </a:rPr>
                        <a:t>Y3:</a:t>
                      </a:r>
                      <a:r>
                        <a:rPr lang="zh-CN" altLang="en-US" sz="2400" b="1" dirty="0">
                          <a:latin typeface="Times New Roman" panose="02020603050405020304" pitchFamily="18" charset="0"/>
                          <a:ea typeface="楷体" panose="02010609060101010101" pitchFamily="49" charset="-122"/>
                        </a:rPr>
                        <a:t>年份</a:t>
                      </a:r>
                      <a:r>
                        <a:rPr lang="en-US" altLang="zh-CN" sz="2400" b="1" dirty="0">
                          <a:latin typeface="Times New Roman" panose="02020603050405020304" pitchFamily="18" charset="0"/>
                          <a:ea typeface="楷体" panose="02010609060101010101" pitchFamily="49" charset="-122"/>
                        </a:rPr>
                        <a:t>&gt;2050</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M3:</a:t>
                      </a:r>
                      <a:r>
                        <a:rPr lang="zh-CN" altLang="en-US" sz="2400" b="1" dirty="0">
                          <a:latin typeface="Times New Roman" panose="02020603050405020304" pitchFamily="18" charset="0"/>
                          <a:ea typeface="楷体" panose="02010609060101010101" pitchFamily="49" charset="-122"/>
                        </a:rPr>
                        <a:t>月份</a:t>
                      </a:r>
                      <a:r>
                        <a:rPr lang="en-US" altLang="zh-CN" sz="2400" b="1" dirty="0">
                          <a:latin typeface="Times New Roman" panose="02020603050405020304" pitchFamily="18" charset="0"/>
                          <a:ea typeface="楷体" panose="02010609060101010101" pitchFamily="49" charset="-122"/>
                        </a:rPr>
                        <a:t>&gt;12</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D3: </a:t>
                      </a:r>
                      <a:r>
                        <a:rPr lang="zh-CN" altLang="en-US" sz="2400" b="1" dirty="0">
                          <a:latin typeface="Times New Roman" panose="02020603050405020304" pitchFamily="18" charset="0"/>
                          <a:ea typeface="楷体" panose="02010609060101010101" pitchFamily="49" charset="-122"/>
                        </a:rPr>
                        <a:t>日期</a:t>
                      </a:r>
                      <a:r>
                        <a:rPr lang="en-US" altLang="zh-CN" sz="2400" b="1" dirty="0">
                          <a:latin typeface="Times New Roman" panose="02020603050405020304" pitchFamily="18" charset="0"/>
                          <a:ea typeface="楷体" panose="02010609060101010101" pitchFamily="49" charset="-122"/>
                        </a:rPr>
                        <a:t>&gt;31</a:t>
                      </a:r>
                      <a:endParaRPr lang="zh-CN" altLang="en-US" sz="2400" b="1"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69636" name="Rectangle 3"/>
          <p:cNvSpPr>
            <a:spLocks noGrp="1" noChangeArrowheads="1"/>
          </p:cNvSpPr>
          <p:nvPr>
            <p:ph idx="1"/>
          </p:nvPr>
        </p:nvSpPr>
        <p:spPr/>
        <p:txBody>
          <a:bodyPr/>
          <a:lstStyle/>
          <a:p>
            <a:pPr>
              <a:lnSpc>
                <a:spcPct val="100000"/>
              </a:lnSpc>
            </a:pPr>
            <a:r>
              <a:rPr lang="zh-CN" altLang="en-US" dirty="0"/>
              <a:t>第一次尝试测试</a:t>
            </a:r>
            <a:endParaRPr lang="en-US" altLang="zh-CN" dirty="0"/>
          </a:p>
          <a:p>
            <a:pPr>
              <a:lnSpc>
                <a:spcPct val="100000"/>
              </a:lnSpc>
            </a:pPr>
            <a:r>
              <a:rPr lang="zh-CN" altLang="en-US" dirty="0"/>
              <a:t>无效等价类的测试用例</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表格 3"/>
          <p:cNvGraphicFramePr>
            <a:graphicFrameLocks noGrp="1"/>
          </p:cNvGraphicFramePr>
          <p:nvPr/>
        </p:nvGraphicFramePr>
        <p:xfrm>
          <a:off x="623392" y="423103"/>
          <a:ext cx="10873208" cy="5526177"/>
        </p:xfrm>
        <a:graphic>
          <a:graphicData uri="http://schemas.openxmlformats.org/drawingml/2006/table">
            <a:tbl>
              <a:tblPr firstRow="1" bandRow="1">
                <a:tableStyleId>{5C22544A-7EE6-4342-B048-85BDC9FD1C3A}</a:tableStyleId>
              </a:tblPr>
              <a:tblGrid>
                <a:gridCol w="667168">
                  <a:extLst>
                    <a:ext uri="{9D8B030D-6E8A-4147-A177-3AD203B41FA5}">
                      <a16:colId xmlns:a16="http://schemas.microsoft.com/office/drawing/2014/main" val="20000"/>
                    </a:ext>
                  </a:extLst>
                </a:gridCol>
                <a:gridCol w="1349056">
                  <a:extLst>
                    <a:ext uri="{9D8B030D-6E8A-4147-A177-3AD203B41FA5}">
                      <a16:colId xmlns:a16="http://schemas.microsoft.com/office/drawing/2014/main" val="20001"/>
                    </a:ext>
                  </a:extLst>
                </a:gridCol>
                <a:gridCol w="3312368">
                  <a:extLst>
                    <a:ext uri="{9D8B030D-6E8A-4147-A177-3AD203B41FA5}">
                      <a16:colId xmlns:a16="http://schemas.microsoft.com/office/drawing/2014/main" val="20002"/>
                    </a:ext>
                  </a:extLst>
                </a:gridCol>
                <a:gridCol w="3672408">
                  <a:extLst>
                    <a:ext uri="{9D8B030D-6E8A-4147-A177-3AD203B41FA5}">
                      <a16:colId xmlns:a16="http://schemas.microsoft.com/office/drawing/2014/main" val="20003"/>
                    </a:ext>
                  </a:extLst>
                </a:gridCol>
                <a:gridCol w="1872208">
                  <a:extLst>
                    <a:ext uri="{9D8B030D-6E8A-4147-A177-3AD203B41FA5}">
                      <a16:colId xmlns:a16="http://schemas.microsoft.com/office/drawing/2014/main" val="20004"/>
                    </a:ext>
                  </a:extLst>
                </a:gridCol>
              </a:tblGrid>
              <a:tr h="382017">
                <a:tc>
                  <a:txBody>
                    <a:bodyPr/>
                    <a:lstStyle/>
                    <a:p>
                      <a:r>
                        <a:rPr lang="en-US" altLang="zh-CN" sz="2000" b="1" baseline="0" dirty="0">
                          <a:solidFill>
                            <a:schemeClr val="bg1"/>
                          </a:solidFill>
                          <a:latin typeface="Times New Roman" panose="02020603050405020304" pitchFamily="18" charset="0"/>
                          <a:ea typeface="楷体" panose="02010609060101010101" pitchFamily="49" charset="-122"/>
                        </a:rPr>
                        <a:t>ID</a:t>
                      </a:r>
                      <a:endParaRPr lang="zh-CN" altLang="en-US" sz="2000" b="1" baseline="0" dirty="0">
                        <a:solidFill>
                          <a:schemeClr val="bg1"/>
                        </a:solidFill>
                        <a:latin typeface="Times New Roman" panose="02020603050405020304" pitchFamily="18" charset="0"/>
                        <a:ea typeface="楷体" panose="02010609060101010101" pitchFamily="49" charset="-122"/>
                      </a:endParaRPr>
                    </a:p>
                  </a:txBody>
                  <a:tcPr>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输入数据</a:t>
                      </a:r>
                    </a:p>
                  </a:txBody>
                  <a:tcPr>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操作步骤</a:t>
                      </a:r>
                    </a:p>
                  </a:txBody>
                  <a:tcPr>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预期结果</a:t>
                      </a:r>
                    </a:p>
                  </a:txBody>
                  <a:tcPr>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备注</a:t>
                      </a:r>
                    </a:p>
                  </a:txBody>
                  <a:tcPr>
                    <a:solidFill>
                      <a:srgbClr val="92D050"/>
                    </a:solidFill>
                  </a:tcPr>
                </a:tc>
                <a:extLst>
                  <a:ext uri="{0D108BD9-81ED-4DB2-BD59-A6C34878D82A}">
                    <a16:rowId xmlns:a16="http://schemas.microsoft.com/office/drawing/2014/main" val="10000"/>
                  </a:ext>
                </a:extLst>
              </a:tr>
              <a:tr h="632388">
                <a:tc>
                  <a:txBody>
                    <a:bodyPr/>
                    <a:lstStyle/>
                    <a:p>
                      <a:pPr marL="0" algn="l" defTabSz="914400" rtl="0" eaLnBrk="1" latinLnBrk="0" hangingPunct="1"/>
                      <a:r>
                        <a:rPr lang="en-US" altLang="zh-CN" sz="2000" b="1" kern="1200" baseline="0" dirty="0">
                          <a:solidFill>
                            <a:schemeClr val="dk1"/>
                          </a:solidFill>
                          <a:latin typeface="Times New Roman" panose="02020603050405020304" pitchFamily="18" charset="0"/>
                          <a:ea typeface="楷体" panose="02010609060101010101" pitchFamily="49" charset="-122"/>
                          <a:cs typeface="+mn-cs"/>
                        </a:rPr>
                        <a:t>001</a:t>
                      </a:r>
                      <a:endParaRPr lang="zh-CN" altLang="en-US" sz="2000" b="1" kern="1200" baseline="0" dirty="0">
                        <a:solidFill>
                          <a:schemeClr val="dk1"/>
                        </a:solidFill>
                        <a:latin typeface="Times New Roman" panose="02020603050405020304" pitchFamily="18" charset="0"/>
                        <a:ea typeface="楷体" panose="02010609060101010101" pitchFamily="49" charset="-122"/>
                        <a:cs typeface="+mn-cs"/>
                      </a:endParaRPr>
                    </a:p>
                  </a:txBody>
                  <a:tcPr/>
                </a:tc>
                <a:tc>
                  <a:txBody>
                    <a:bodyPr/>
                    <a:lstStyle/>
                    <a:p>
                      <a:pPr marL="0" algn="l" defTabSz="914400" rtl="0" eaLnBrk="1" latinLnBrk="0" hangingPunct="1"/>
                      <a:r>
                        <a:rPr lang="en-US" altLang="zh-CN" sz="2000" b="1" kern="1200" baseline="0" dirty="0">
                          <a:solidFill>
                            <a:schemeClr val="dk1"/>
                          </a:solidFill>
                          <a:latin typeface="Times New Roman" panose="02020603050405020304" pitchFamily="18" charset="0"/>
                          <a:ea typeface="楷体" panose="02010609060101010101" pitchFamily="49" charset="-122"/>
                          <a:cs typeface="+mn-cs"/>
                        </a:rPr>
                        <a:t>1750-6-15</a:t>
                      </a:r>
                      <a:endParaRPr lang="zh-CN" altLang="en-US" sz="2000" b="1" kern="1200" baseline="0" dirty="0">
                        <a:solidFill>
                          <a:schemeClr val="dk1"/>
                        </a:solidFill>
                        <a:latin typeface="Times New Roman" panose="02020603050405020304" pitchFamily="18" charset="0"/>
                        <a:ea typeface="楷体" panose="02010609060101010101" pitchFamily="49" charset="-122"/>
                        <a:cs typeface="+mn-cs"/>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1800</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2050</a:t>
                      </a:r>
                      <a:r>
                        <a:rPr lang="zh-CN" altLang="en-US" sz="2000" b="1" baseline="0" dirty="0">
                          <a:latin typeface="Times New Roman" panose="02020603050405020304" pitchFamily="18" charset="0"/>
                          <a:ea typeface="楷体" panose="02010609060101010101" pitchFamily="49" charset="-122"/>
                        </a:rPr>
                        <a:t>之间的整数”</a:t>
                      </a:r>
                    </a:p>
                  </a:txBody>
                  <a:tcPr/>
                </a:tc>
                <a:tc>
                  <a:txBody>
                    <a:bodyPr/>
                    <a:lstStyle/>
                    <a:p>
                      <a:r>
                        <a:rPr lang="zh-CN" altLang="en-US" sz="2000" b="1" baseline="0" dirty="0">
                          <a:latin typeface="Times New Roman" panose="02020603050405020304" pitchFamily="18" charset="0"/>
                          <a:ea typeface="楷体" panose="02010609060101010101" pitchFamily="49" charset="-122"/>
                        </a:rPr>
                        <a:t>年份在</a:t>
                      </a:r>
                      <a:r>
                        <a:rPr lang="en-US" altLang="zh-CN" sz="2000" b="1" baseline="0" dirty="0">
                          <a:latin typeface="Times New Roman" panose="02020603050405020304" pitchFamily="18" charset="0"/>
                          <a:ea typeface="楷体" panose="02010609060101010101" pitchFamily="49" charset="-122"/>
                        </a:rPr>
                        <a:t>Y2</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a16="http://schemas.microsoft.com/office/drawing/2014/main" val="10001"/>
                  </a:ext>
                </a:extLst>
              </a:tr>
              <a:tr h="684830">
                <a:tc>
                  <a:txBody>
                    <a:bodyPr/>
                    <a:lstStyle/>
                    <a:p>
                      <a:r>
                        <a:rPr lang="en-US" altLang="zh-CN" sz="2000" b="1" baseline="0" dirty="0">
                          <a:latin typeface="Times New Roman" panose="02020603050405020304" pitchFamily="18" charset="0"/>
                          <a:ea typeface="楷体" panose="02010609060101010101" pitchFamily="49" charset="-122"/>
                        </a:rPr>
                        <a:t>002</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2051-6-15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1800</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2050</a:t>
                      </a:r>
                      <a:r>
                        <a:rPr lang="zh-CN" altLang="en-US" sz="2000" b="1" baseline="0" dirty="0">
                          <a:latin typeface="Times New Roman" panose="02020603050405020304" pitchFamily="18" charset="0"/>
                          <a:ea typeface="楷体" panose="02010609060101010101" pitchFamily="49" charset="-122"/>
                        </a:rPr>
                        <a:t>之间的整数”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年份在</a:t>
                      </a:r>
                      <a:r>
                        <a:rPr lang="en-US" altLang="zh-CN" sz="2000" b="1" baseline="0" dirty="0">
                          <a:latin typeface="Times New Roman" panose="02020603050405020304" pitchFamily="18" charset="0"/>
                          <a:ea typeface="楷体" panose="02010609060101010101" pitchFamily="49" charset="-122"/>
                        </a:rPr>
                        <a:t>Y3</a:t>
                      </a:r>
                      <a:r>
                        <a:rPr lang="zh-CN" altLang="en-US" sz="2000" b="1" baseline="0" dirty="0">
                          <a:latin typeface="Times New Roman" panose="02020603050405020304" pitchFamily="18" charset="0"/>
                          <a:ea typeface="楷体" panose="02010609060101010101" pitchFamily="49" charset="-122"/>
                        </a:rPr>
                        <a:t>中</a:t>
                      </a:r>
                    </a:p>
                    <a:p>
                      <a:endParaRPr lang="zh-CN" altLang="en-US" sz="20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2"/>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003</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1995-0-15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12</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月份在</a:t>
                      </a:r>
                      <a:r>
                        <a:rPr lang="en-US" altLang="zh-CN" sz="2000" b="1" baseline="0" dirty="0">
                          <a:latin typeface="Times New Roman" panose="02020603050405020304" pitchFamily="18" charset="0"/>
                          <a:ea typeface="楷体" panose="02010609060101010101" pitchFamily="49" charset="-122"/>
                        </a:rPr>
                        <a:t>M2</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a16="http://schemas.microsoft.com/office/drawing/2014/main" val="10003"/>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004</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1996-17-15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12</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月份在</a:t>
                      </a:r>
                      <a:r>
                        <a:rPr lang="en-US" altLang="zh-CN" sz="2000" b="1" baseline="0" dirty="0">
                          <a:latin typeface="Times New Roman" panose="02020603050405020304" pitchFamily="18" charset="0"/>
                          <a:ea typeface="楷体" panose="02010609060101010101" pitchFamily="49" charset="-122"/>
                        </a:rPr>
                        <a:t>M3</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a16="http://schemas.microsoft.com/office/drawing/2014/main" val="10004"/>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2000-6-0</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31</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日期在</a:t>
                      </a:r>
                      <a:r>
                        <a:rPr lang="en-US" altLang="zh-CN" sz="2000" b="1" baseline="0" dirty="0">
                          <a:latin typeface="Times New Roman" panose="02020603050405020304" pitchFamily="18" charset="0"/>
                          <a:ea typeface="楷体" panose="02010609060101010101" pitchFamily="49" charset="-122"/>
                        </a:rPr>
                        <a:t>D2</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a16="http://schemas.microsoft.com/office/drawing/2014/main" val="10005"/>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006</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2000-6-35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提示“请输入一个在</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31</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日期在</a:t>
                      </a:r>
                      <a:r>
                        <a:rPr lang="en-US" altLang="zh-CN" sz="2000" b="1" baseline="0" dirty="0">
                          <a:latin typeface="Times New Roman" panose="02020603050405020304" pitchFamily="18" charset="0"/>
                          <a:ea typeface="楷体" panose="02010609060101010101" pitchFamily="49" charset="-122"/>
                        </a:rPr>
                        <a:t>D3</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a16="http://schemas.microsoft.com/office/drawing/2014/main" val="10006"/>
                  </a:ext>
                </a:extLst>
              </a:tr>
            </a:tbl>
          </a:graphicData>
        </a:graphic>
      </p:graphicFrame>
    </p:spTree>
  </p:cSld>
  <p:clrMapOvr>
    <a:masterClrMapping/>
  </p:clrMapOvr>
  <p:transition>
    <p:blinds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0660" name="Rectangle 3"/>
          <p:cNvSpPr>
            <a:spLocks noGrp="1" noChangeArrowheads="1"/>
          </p:cNvSpPr>
          <p:nvPr>
            <p:ph idx="1"/>
          </p:nvPr>
        </p:nvSpPr>
        <p:spPr/>
        <p:txBody>
          <a:bodyPr/>
          <a:lstStyle/>
          <a:p>
            <a:r>
              <a:rPr lang="zh-CN" altLang="en-US" dirty="0"/>
              <a:t>第一次尝试测试</a:t>
            </a:r>
            <a:endParaRPr lang="en-US" altLang="zh-CN" dirty="0"/>
          </a:p>
          <a:p>
            <a:r>
              <a:rPr lang="zh-CN" altLang="en-US" dirty="0"/>
              <a:t>有效等价类的测试用例</a:t>
            </a:r>
          </a:p>
        </p:txBody>
      </p:sp>
      <p:graphicFrame>
        <p:nvGraphicFramePr>
          <p:cNvPr id="2" name="表格 1"/>
          <p:cNvGraphicFramePr>
            <a:graphicFrameLocks noGrp="1"/>
          </p:cNvGraphicFramePr>
          <p:nvPr/>
        </p:nvGraphicFramePr>
        <p:xfrm>
          <a:off x="623392" y="2780928"/>
          <a:ext cx="10945216" cy="2520280"/>
        </p:xfrm>
        <a:graphic>
          <a:graphicData uri="http://schemas.openxmlformats.org/drawingml/2006/table">
            <a:tbl>
              <a:tblPr firstRow="1" bandRow="1">
                <a:tableStyleId>{5C22544A-7EE6-4342-B048-85BDC9FD1C3A}</a:tableStyleId>
              </a:tblPr>
              <a:tblGrid>
                <a:gridCol w="2736304">
                  <a:extLst>
                    <a:ext uri="{9D8B030D-6E8A-4147-A177-3AD203B41FA5}">
                      <a16:colId xmlns:a16="http://schemas.microsoft.com/office/drawing/2014/main" val="20000"/>
                    </a:ext>
                  </a:extLst>
                </a:gridCol>
                <a:gridCol w="2736304">
                  <a:extLst>
                    <a:ext uri="{9D8B030D-6E8A-4147-A177-3AD203B41FA5}">
                      <a16:colId xmlns:a16="http://schemas.microsoft.com/office/drawing/2014/main" val="20001"/>
                    </a:ext>
                  </a:extLst>
                </a:gridCol>
                <a:gridCol w="2736304">
                  <a:extLst>
                    <a:ext uri="{9D8B030D-6E8A-4147-A177-3AD203B41FA5}">
                      <a16:colId xmlns:a16="http://schemas.microsoft.com/office/drawing/2014/main" val="20002"/>
                    </a:ext>
                  </a:extLst>
                </a:gridCol>
                <a:gridCol w="2736304">
                  <a:extLst>
                    <a:ext uri="{9D8B030D-6E8A-4147-A177-3AD203B41FA5}">
                      <a16:colId xmlns:a16="http://schemas.microsoft.com/office/drawing/2014/main" val="20003"/>
                    </a:ext>
                  </a:extLst>
                </a:gridCol>
              </a:tblGrid>
              <a:tr h="1028009">
                <a:tc>
                  <a:txBody>
                    <a:bodyPr/>
                    <a:lstStyle/>
                    <a:p>
                      <a:pPr algn="ctr"/>
                      <a:r>
                        <a:rPr lang="en-US" altLang="zh-CN" sz="2800" b="1" baseline="0" dirty="0">
                          <a:latin typeface="Times New Roman" panose="02020603050405020304" pitchFamily="18" charset="0"/>
                          <a:ea typeface="楷体" panose="02010609060101010101" pitchFamily="49" charset="-122"/>
                        </a:rPr>
                        <a:t>ID</a:t>
                      </a:r>
                      <a:endParaRPr lang="zh-CN" altLang="en-US" sz="2800" b="1" baseline="0" dirty="0">
                        <a:latin typeface="Times New Roman" panose="02020603050405020304" pitchFamily="18" charset="0"/>
                        <a:ea typeface="楷体" panose="02010609060101010101" pitchFamily="49" charset="-122"/>
                      </a:endParaRPr>
                    </a:p>
                  </a:txBody>
                  <a:tcPr>
                    <a:solidFill>
                      <a:srgbClr val="92D050"/>
                    </a:solidFill>
                  </a:tcPr>
                </a:tc>
                <a:tc>
                  <a:txBody>
                    <a:bodyPr/>
                    <a:lstStyle/>
                    <a:p>
                      <a:pPr algn="ctr"/>
                      <a:r>
                        <a:rPr lang="zh-CN" altLang="en-US" sz="2800" b="1" baseline="0" dirty="0">
                          <a:latin typeface="Times New Roman" panose="02020603050405020304" pitchFamily="18" charset="0"/>
                          <a:ea typeface="楷体" panose="02010609060101010101" pitchFamily="49" charset="-122"/>
                        </a:rPr>
                        <a:t>输入数据</a:t>
                      </a:r>
                      <a:br>
                        <a:rPr lang="en-US" altLang="zh-CN" sz="2800" b="1" baseline="0" dirty="0">
                          <a:latin typeface="Times New Roman" panose="02020603050405020304" pitchFamily="18" charset="0"/>
                          <a:ea typeface="楷体" panose="02010609060101010101" pitchFamily="49" charset="-122"/>
                        </a:rPr>
                      </a:br>
                      <a:r>
                        <a:rPr lang="zh-CN" altLang="en-US" sz="2800" b="1" baseline="0" dirty="0">
                          <a:latin typeface="Times New Roman" panose="02020603050405020304" pitchFamily="18" charset="0"/>
                          <a:ea typeface="楷体" panose="02010609060101010101" pitchFamily="49" charset="-122"/>
                        </a:rPr>
                        <a:t>（年</a:t>
                      </a:r>
                      <a:r>
                        <a:rPr lang="en-US" altLang="zh-CN" sz="2800" b="1" baseline="0" dirty="0">
                          <a:latin typeface="Times New Roman" panose="02020603050405020304" pitchFamily="18" charset="0"/>
                          <a:ea typeface="楷体" panose="02010609060101010101" pitchFamily="49" charset="-122"/>
                        </a:rPr>
                        <a:t>-</a:t>
                      </a:r>
                      <a:r>
                        <a:rPr lang="zh-CN" altLang="en-US" sz="2800" b="1" baseline="0" dirty="0">
                          <a:latin typeface="Times New Roman" panose="02020603050405020304" pitchFamily="18" charset="0"/>
                          <a:ea typeface="楷体" panose="02010609060101010101" pitchFamily="49" charset="-122"/>
                        </a:rPr>
                        <a:t>月</a:t>
                      </a:r>
                      <a:r>
                        <a:rPr lang="en-US" altLang="zh-CN" sz="2800" b="1" baseline="0" dirty="0">
                          <a:latin typeface="Times New Roman" panose="02020603050405020304" pitchFamily="18" charset="0"/>
                          <a:ea typeface="楷体" panose="02010609060101010101" pitchFamily="49" charset="-122"/>
                        </a:rPr>
                        <a:t>-</a:t>
                      </a:r>
                      <a:r>
                        <a:rPr lang="zh-CN" altLang="en-US" sz="2800" b="1" baseline="0" dirty="0">
                          <a:latin typeface="Times New Roman" panose="02020603050405020304" pitchFamily="18" charset="0"/>
                          <a:ea typeface="楷体" panose="02010609060101010101" pitchFamily="49" charset="-122"/>
                        </a:rPr>
                        <a:t>日）</a:t>
                      </a:r>
                    </a:p>
                  </a:txBody>
                  <a:tcPr>
                    <a:solidFill>
                      <a:srgbClr val="92D050"/>
                    </a:solidFill>
                  </a:tcPr>
                </a:tc>
                <a:tc>
                  <a:txBody>
                    <a:bodyPr/>
                    <a:lstStyle/>
                    <a:p>
                      <a:pPr algn="ctr"/>
                      <a:r>
                        <a:rPr lang="zh-CN" altLang="en-US" sz="2800" b="1" baseline="0" dirty="0">
                          <a:latin typeface="Times New Roman" panose="02020603050405020304" pitchFamily="18" charset="0"/>
                          <a:ea typeface="楷体" panose="02010609060101010101" pitchFamily="49" charset="-122"/>
                        </a:rPr>
                        <a:t>操作步骤</a:t>
                      </a:r>
                    </a:p>
                  </a:txBody>
                  <a:tcPr>
                    <a:solidFill>
                      <a:srgbClr val="92D050"/>
                    </a:solidFill>
                  </a:tcPr>
                </a:tc>
                <a:tc>
                  <a:txBody>
                    <a:bodyPr/>
                    <a:lstStyle/>
                    <a:p>
                      <a:pPr algn="ctr"/>
                      <a:r>
                        <a:rPr lang="zh-CN" altLang="en-US" sz="2800" b="1" baseline="0" dirty="0">
                          <a:latin typeface="Times New Roman" panose="02020603050405020304" pitchFamily="18" charset="0"/>
                          <a:ea typeface="楷体" panose="02010609060101010101" pitchFamily="49" charset="-122"/>
                        </a:rPr>
                        <a:t>预期输出</a:t>
                      </a:r>
                    </a:p>
                  </a:txBody>
                  <a:tcPr>
                    <a:solidFill>
                      <a:srgbClr val="92D050"/>
                    </a:solidFill>
                  </a:tcPr>
                </a:tc>
                <a:extLst>
                  <a:ext uri="{0D108BD9-81ED-4DB2-BD59-A6C34878D82A}">
                    <a16:rowId xmlns:a16="http://schemas.microsoft.com/office/drawing/2014/main" val="10000"/>
                  </a:ext>
                </a:extLst>
              </a:tr>
              <a:tr h="1492271">
                <a:tc>
                  <a:txBody>
                    <a:bodyPr/>
                    <a:lstStyle/>
                    <a:p>
                      <a:r>
                        <a:rPr lang="en-US" altLang="zh-CN" sz="2800" b="1" baseline="0" dirty="0">
                          <a:latin typeface="Times New Roman" panose="02020603050405020304" pitchFamily="18" charset="0"/>
                          <a:ea typeface="楷体" panose="02010609060101010101" pitchFamily="49" charset="-122"/>
                        </a:rPr>
                        <a:t>ND—EP—007</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1925-6-15</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zh-CN" altLang="en-US" sz="2800" b="1" baseline="0" dirty="0">
                          <a:latin typeface="Times New Roman" panose="02020603050405020304" pitchFamily="18" charset="0"/>
                          <a:ea typeface="楷体" panose="02010609060101010101" pitchFamily="49" charset="-122"/>
                        </a:rPr>
                        <a:t>输入年月日，单击“计算”按钮</a:t>
                      </a:r>
                    </a:p>
                  </a:txBody>
                  <a:tcPr/>
                </a:tc>
                <a:tc>
                  <a:txBody>
                    <a:bodyPr/>
                    <a:lstStyle/>
                    <a:p>
                      <a:r>
                        <a:rPr lang="en-US" altLang="zh-CN" sz="2800" b="1" baseline="0" dirty="0">
                          <a:latin typeface="Times New Roman" panose="02020603050405020304" pitchFamily="18" charset="0"/>
                          <a:ea typeface="楷体" panose="02010609060101010101" pitchFamily="49" charset="-122"/>
                        </a:rPr>
                        <a:t>1925-6-16</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1684" name="Rectangle 3"/>
          <p:cNvSpPr>
            <a:spLocks noGrp="1" noChangeArrowheads="1"/>
          </p:cNvSpPr>
          <p:nvPr>
            <p:ph idx="1"/>
          </p:nvPr>
        </p:nvSpPr>
        <p:spPr>
          <a:xfrm>
            <a:off x="623392" y="1124744"/>
            <a:ext cx="10668000" cy="4267200"/>
          </a:xfrm>
        </p:spPr>
        <p:txBody>
          <a:bodyPr/>
          <a:lstStyle/>
          <a:p>
            <a:r>
              <a:rPr lang="zh-CN" altLang="en-US" dirty="0"/>
              <a:t>第二次测试尝试等价划分</a:t>
            </a:r>
          </a:p>
        </p:txBody>
      </p:sp>
      <p:graphicFrame>
        <p:nvGraphicFramePr>
          <p:cNvPr id="2" name="表格 1"/>
          <p:cNvGraphicFramePr>
            <a:graphicFrameLocks noGrp="1"/>
          </p:cNvGraphicFramePr>
          <p:nvPr/>
        </p:nvGraphicFramePr>
        <p:xfrm>
          <a:off x="551384" y="1772816"/>
          <a:ext cx="11089232" cy="4011528"/>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20000"/>
                    </a:ext>
                  </a:extLst>
                </a:gridCol>
                <a:gridCol w="3888432">
                  <a:extLst>
                    <a:ext uri="{9D8B030D-6E8A-4147-A177-3AD203B41FA5}">
                      <a16:colId xmlns:a16="http://schemas.microsoft.com/office/drawing/2014/main" val="20001"/>
                    </a:ext>
                  </a:extLst>
                </a:gridCol>
                <a:gridCol w="2952328">
                  <a:extLst>
                    <a:ext uri="{9D8B030D-6E8A-4147-A177-3AD203B41FA5}">
                      <a16:colId xmlns:a16="http://schemas.microsoft.com/office/drawing/2014/main" val="20002"/>
                    </a:ext>
                  </a:extLst>
                </a:gridCol>
                <a:gridCol w="2952328">
                  <a:extLst>
                    <a:ext uri="{9D8B030D-6E8A-4147-A177-3AD203B41FA5}">
                      <a16:colId xmlns:a16="http://schemas.microsoft.com/office/drawing/2014/main" val="20003"/>
                    </a:ext>
                  </a:extLst>
                </a:gridCol>
              </a:tblGrid>
              <a:tr h="410628">
                <a:tc>
                  <a:txBody>
                    <a:bodyPr/>
                    <a:lstStyle/>
                    <a:p>
                      <a:r>
                        <a:rPr lang="zh-CN" altLang="en-US" sz="2800" b="1" baseline="0" dirty="0">
                          <a:latin typeface="Times New Roman" panose="02020603050405020304" pitchFamily="18" charset="0"/>
                          <a:ea typeface="楷体" panose="02010609060101010101" pitchFamily="49" charset="-122"/>
                        </a:rPr>
                        <a:t>等价类</a:t>
                      </a:r>
                    </a:p>
                  </a:txBody>
                  <a:tcPr>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年份 </a:t>
                      </a:r>
                    </a:p>
                  </a:txBody>
                  <a:tcPr>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月份</a:t>
                      </a:r>
                    </a:p>
                  </a:txBody>
                  <a:tcPr>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日期</a:t>
                      </a:r>
                    </a:p>
                  </a:txBody>
                  <a:tcPr>
                    <a:solidFill>
                      <a:srgbClr val="92D050"/>
                    </a:solidFill>
                  </a:tcPr>
                </a:tc>
                <a:extLst>
                  <a:ext uri="{0D108BD9-81ED-4DB2-BD59-A6C34878D82A}">
                    <a16:rowId xmlns:a16="http://schemas.microsoft.com/office/drawing/2014/main" val="10000"/>
                  </a:ext>
                </a:extLst>
              </a:tr>
              <a:tr h="994008">
                <a:tc rowSpan="5">
                  <a:txBody>
                    <a:bodyPr/>
                    <a:lstStyle/>
                    <a:p>
                      <a:r>
                        <a:rPr lang="zh-CN" altLang="en-US" sz="2800" b="1" baseline="0" dirty="0">
                          <a:latin typeface="Times New Roman" panose="02020603050405020304" pitchFamily="18" charset="0"/>
                          <a:ea typeface="楷体" panose="02010609060101010101" pitchFamily="49" charset="-122"/>
                        </a:rPr>
                        <a:t>有效等价类</a:t>
                      </a:r>
                    </a:p>
                  </a:txBody>
                  <a:tcPr/>
                </a:tc>
                <a:tc>
                  <a:txBody>
                    <a:bodyPr/>
                    <a:lstStyle/>
                    <a:p>
                      <a:r>
                        <a:rPr lang="en-US" altLang="zh-CN" sz="2800" b="1" baseline="0" dirty="0">
                          <a:latin typeface="Times New Roman" panose="02020603050405020304" pitchFamily="18" charset="0"/>
                          <a:ea typeface="楷体" panose="02010609060101010101" pitchFamily="49" charset="-122"/>
                        </a:rPr>
                        <a:t>Y1:1800&lt;=</a:t>
                      </a:r>
                      <a:r>
                        <a:rPr lang="zh-CN" altLang="en-US" sz="2800" b="1" baseline="0" dirty="0">
                          <a:latin typeface="Times New Roman" panose="02020603050405020304" pitchFamily="18" charset="0"/>
                          <a:ea typeface="楷体" panose="02010609060101010101" pitchFamily="49" charset="-122"/>
                        </a:rPr>
                        <a:t>年份</a:t>
                      </a:r>
                      <a:r>
                        <a:rPr lang="en-US" altLang="zh-CN" sz="2800" b="1" baseline="0" dirty="0">
                          <a:latin typeface="Times New Roman" panose="02020603050405020304" pitchFamily="18" charset="0"/>
                          <a:ea typeface="楷体" panose="02010609060101010101" pitchFamily="49" charset="-122"/>
                        </a:rPr>
                        <a:t>&lt;=2050</a:t>
                      </a:r>
                      <a:r>
                        <a:rPr lang="zh-CN" altLang="en-US" sz="2800" b="1" baseline="0" dirty="0">
                          <a:latin typeface="Times New Roman" panose="02020603050405020304" pitchFamily="18" charset="0"/>
                          <a:ea typeface="楷体" panose="02010609060101010101" pitchFamily="49" charset="-122"/>
                        </a:rPr>
                        <a:t>，且为闰年</a:t>
                      </a:r>
                    </a:p>
                  </a:txBody>
                  <a:tcPr/>
                </a:tc>
                <a:tc>
                  <a:txBody>
                    <a:bodyPr/>
                    <a:lstStyle/>
                    <a:p>
                      <a:r>
                        <a:rPr lang="en-US" altLang="zh-CN" sz="2800" b="1" baseline="0" dirty="0">
                          <a:latin typeface="Times New Roman" panose="02020603050405020304" pitchFamily="18" charset="0"/>
                          <a:ea typeface="楷体" panose="02010609060101010101" pitchFamily="49" charset="-122"/>
                        </a:rPr>
                        <a:t>M1:1,3,5,7,8,10,12</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D1:1&lt;=</a:t>
                      </a:r>
                      <a:r>
                        <a:rPr lang="zh-CN" altLang="en-US" sz="2800" b="1" baseline="0" dirty="0">
                          <a:latin typeface="Times New Roman" panose="02020603050405020304" pitchFamily="18" charset="0"/>
                          <a:ea typeface="楷体" panose="02010609060101010101" pitchFamily="49" charset="-122"/>
                        </a:rPr>
                        <a:t>日期</a:t>
                      </a:r>
                      <a:r>
                        <a:rPr lang="en-US" altLang="zh-CN" sz="2800" b="1" baseline="0" dirty="0">
                          <a:latin typeface="Times New Roman" panose="02020603050405020304" pitchFamily="18" charset="0"/>
                          <a:ea typeface="楷体" panose="02010609060101010101" pitchFamily="49" charset="-122"/>
                        </a:rPr>
                        <a:t>&lt;=27</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1"/>
                  </a:ext>
                </a:extLst>
              </a:tr>
              <a:tr h="864096">
                <a:tc vMerge="1">
                  <a:txBody>
                    <a:bodyPr/>
                    <a:lstStyle/>
                    <a:p>
                      <a:endParaRPr lang="zh-CN"/>
                    </a:p>
                  </a:txBody>
                  <a:tcPr/>
                </a:tc>
                <a:tc>
                  <a:txBody>
                    <a:bodyPr/>
                    <a:lstStyle/>
                    <a:p>
                      <a:r>
                        <a:rPr lang="en-US" altLang="zh-CN" sz="2800" b="1" baseline="0" dirty="0">
                          <a:latin typeface="Times New Roman" panose="02020603050405020304" pitchFamily="18" charset="0"/>
                          <a:ea typeface="楷体" panose="02010609060101010101" pitchFamily="49" charset="-122"/>
                        </a:rPr>
                        <a:t>Y2:1800&lt;=</a:t>
                      </a:r>
                      <a:r>
                        <a:rPr lang="zh-CN" altLang="en-US" sz="2800" b="1" baseline="0" dirty="0">
                          <a:latin typeface="Times New Roman" panose="02020603050405020304" pitchFamily="18" charset="0"/>
                          <a:ea typeface="楷体" panose="02010609060101010101" pitchFamily="49" charset="-122"/>
                        </a:rPr>
                        <a:t>年份</a:t>
                      </a:r>
                      <a:r>
                        <a:rPr lang="en-US" altLang="zh-CN" sz="2800" b="1" baseline="0" dirty="0">
                          <a:latin typeface="Times New Roman" panose="02020603050405020304" pitchFamily="18" charset="0"/>
                          <a:ea typeface="楷体" panose="02010609060101010101" pitchFamily="49" charset="-122"/>
                        </a:rPr>
                        <a:t>&lt;=2050</a:t>
                      </a:r>
                      <a:r>
                        <a:rPr lang="zh-CN" altLang="en-US" sz="2800" b="1" baseline="0" dirty="0">
                          <a:latin typeface="Times New Roman" panose="02020603050405020304" pitchFamily="18" charset="0"/>
                          <a:ea typeface="楷体" panose="02010609060101010101" pitchFamily="49" charset="-122"/>
                        </a:rPr>
                        <a:t>，且为平年</a:t>
                      </a:r>
                    </a:p>
                  </a:txBody>
                  <a:tcPr/>
                </a:tc>
                <a:tc>
                  <a:txBody>
                    <a:bodyPr/>
                    <a:lstStyle/>
                    <a:p>
                      <a:r>
                        <a:rPr lang="en-US" altLang="zh-CN" sz="2800" b="1" baseline="0" dirty="0">
                          <a:latin typeface="Times New Roman" panose="02020603050405020304" pitchFamily="18" charset="0"/>
                          <a:ea typeface="楷体" panose="02010609060101010101" pitchFamily="49" charset="-122"/>
                        </a:rPr>
                        <a:t>M2:4,6,9,11</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D2:28</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2"/>
                  </a:ext>
                </a:extLst>
              </a:tr>
              <a:tr h="410628">
                <a:tc vMerge="1">
                  <a:txBody>
                    <a:bodyPr/>
                    <a:lstStyle/>
                    <a:p>
                      <a:endParaRPr lang="zh-CN"/>
                    </a:p>
                  </a:txBody>
                  <a:tcPr/>
                </a:tc>
                <a:tc>
                  <a:txBody>
                    <a:bodyPr/>
                    <a:lstStyle/>
                    <a:p>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M3:2</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D3:29</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3"/>
                  </a:ext>
                </a:extLst>
              </a:tr>
              <a:tr h="410628">
                <a:tc vMerge="1">
                  <a:txBody>
                    <a:bodyPr/>
                    <a:lstStyle/>
                    <a:p>
                      <a:endParaRPr lang="zh-CN"/>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D4:30</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4"/>
                  </a:ext>
                </a:extLst>
              </a:tr>
              <a:tr h="410628">
                <a:tc vMerge="1">
                  <a:txBody>
                    <a:bodyPr/>
                    <a:lstStyle/>
                    <a:p>
                      <a:endParaRPr lang="zh-CN"/>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D5:31</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黑盒测试技术概述</a:t>
            </a:r>
          </a:p>
        </p:txBody>
      </p:sp>
      <p:sp>
        <p:nvSpPr>
          <p:cNvPr id="3" name="内容占位符 2"/>
          <p:cNvSpPr>
            <a:spLocks noGrp="1"/>
          </p:cNvSpPr>
          <p:nvPr>
            <p:ph idx="1"/>
          </p:nvPr>
        </p:nvSpPr>
        <p:spPr>
          <a:xfrm>
            <a:off x="911424" y="4221088"/>
            <a:ext cx="11665296" cy="4267200"/>
          </a:xfrm>
        </p:spPr>
        <p:txBody>
          <a:bodyPr/>
          <a:lstStyle/>
          <a:p>
            <a:pPr marL="0" indent="0">
              <a:buNone/>
            </a:pPr>
            <a:r>
              <a:rPr lang="zh-CN" altLang="en-US" dirty="0"/>
              <a:t>任何程序都可以被看做是输入域到输出域的映射。</a:t>
            </a:r>
            <a:endParaRPr lang="en-US" altLang="zh-CN" dirty="0"/>
          </a:p>
          <a:p>
            <a:pPr marL="0" indent="0">
              <a:buNone/>
            </a:pPr>
            <a:r>
              <a:rPr lang="zh-CN" altLang="en-US" dirty="0"/>
              <a:t>对程序功能的理解仅基于输入和输出，对其实现原理和过程一无所知。</a:t>
            </a:r>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719736" y="1844823"/>
            <a:ext cx="5040560" cy="2187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70848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p>
        </p:txBody>
      </p:sp>
      <p:sp>
        <p:nvSpPr>
          <p:cNvPr id="72708" name="Rectangle 3"/>
          <p:cNvSpPr>
            <a:spLocks noGrp="1" noChangeArrowheads="1"/>
          </p:cNvSpPr>
          <p:nvPr>
            <p:ph idx="1"/>
          </p:nvPr>
        </p:nvSpPr>
        <p:spPr>
          <a:xfrm>
            <a:off x="695400" y="1320552"/>
            <a:ext cx="2016224" cy="4267200"/>
          </a:xfrm>
        </p:spPr>
        <p:txBody>
          <a:bodyPr/>
          <a:lstStyle/>
          <a:p>
            <a:r>
              <a:rPr lang="zh-CN" altLang="en-US" dirty="0"/>
              <a:t>第二次测试尝试，有效等价类的测试用例</a:t>
            </a:r>
          </a:p>
        </p:txBody>
      </p:sp>
      <p:pic>
        <p:nvPicPr>
          <p:cNvPr id="1054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600" y="1268760"/>
            <a:ext cx="9059465"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943872" y="4941168"/>
            <a:ext cx="432048" cy="21602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CN" sz="1300" dirty="0">
              <a:noFill/>
            </a:endParaRPr>
          </a:p>
          <a:p>
            <a:r>
              <a:rPr lang="en-US" altLang="zh-CN" sz="1300" dirty="0">
                <a:solidFill>
                  <a:schemeClr val="tx1"/>
                </a:solidFill>
              </a:rPr>
              <a:t>28</a:t>
            </a:r>
          </a:p>
          <a:p>
            <a:endParaRPr lang="zh-CN" altLang="en-US" sz="1300" dirty="0">
              <a:noFill/>
            </a:endParaRPr>
          </a:p>
        </p:txBody>
      </p:sp>
      <p:sp>
        <p:nvSpPr>
          <p:cNvPr id="6" name="矩形 5"/>
          <p:cNvSpPr/>
          <p:nvPr/>
        </p:nvSpPr>
        <p:spPr>
          <a:xfrm>
            <a:off x="4943872" y="5229200"/>
            <a:ext cx="432048" cy="21602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sz="1300" dirty="0">
              <a:noFill/>
            </a:endParaRPr>
          </a:p>
          <a:p>
            <a:r>
              <a:rPr lang="en-US" altLang="zh-CN" sz="1300" dirty="0">
                <a:solidFill>
                  <a:schemeClr val="tx1"/>
                </a:solidFill>
              </a:rPr>
              <a:t>29</a:t>
            </a:r>
          </a:p>
          <a:p>
            <a:pPr algn="ctr"/>
            <a:endParaRPr lang="zh-CN" altLang="en-US" sz="1300" dirty="0">
              <a:noFill/>
            </a:endParaRPr>
          </a:p>
        </p:txBody>
      </p:sp>
    </p:spTree>
    <p:extLst>
      <p:ext uri="{BB962C8B-B14F-4D97-AF65-F5344CB8AC3E}">
        <p14:creationId xmlns:p14="http://schemas.microsoft.com/office/powerpoint/2010/main" val="27926385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slide(fromBottom)">
                                      <p:cBhvr>
                                        <p:cTn id="7" dur="500"/>
                                        <p:tgtEl>
                                          <p:spTgt spid="105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p>
        </p:txBody>
      </p:sp>
      <p:sp>
        <p:nvSpPr>
          <p:cNvPr id="73732" name="Rectangle 3"/>
          <p:cNvSpPr>
            <a:spLocks noGrp="1" noChangeArrowheads="1"/>
          </p:cNvSpPr>
          <p:nvPr>
            <p:ph idx="1"/>
          </p:nvPr>
        </p:nvSpPr>
        <p:spPr>
          <a:xfrm>
            <a:off x="695400" y="1320552"/>
            <a:ext cx="1872208" cy="4267200"/>
          </a:xfrm>
        </p:spPr>
        <p:txBody>
          <a:bodyPr/>
          <a:lstStyle/>
          <a:p>
            <a:r>
              <a:rPr lang="zh-CN" altLang="en-US" dirty="0"/>
              <a:t>第二次测试尝试，有效等价类的测试用例（续）</a:t>
            </a:r>
          </a:p>
        </p:txBody>
      </p:sp>
      <p:pic>
        <p:nvPicPr>
          <p:cNvPr id="1064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600" y="1268760"/>
            <a:ext cx="8907463" cy="479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31455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slide(fromBottom)">
                                      <p:cBhvr>
                                        <p:cTn id="7" dur="500"/>
                                        <p:tgtEl>
                                          <p:spTgt spid="106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4756" name="Rectangle 3"/>
          <p:cNvSpPr>
            <a:spLocks noGrp="1" noChangeArrowheads="1"/>
          </p:cNvSpPr>
          <p:nvPr>
            <p:ph idx="1"/>
          </p:nvPr>
        </p:nvSpPr>
        <p:spPr/>
        <p:txBody>
          <a:bodyPr/>
          <a:lstStyle/>
          <a:p>
            <a:r>
              <a:rPr lang="zh-CN" altLang="en-US" dirty="0"/>
              <a:t>第二次测试尝试</a:t>
            </a:r>
            <a:endParaRPr lang="en-US" altLang="zh-CN" dirty="0"/>
          </a:p>
          <a:p>
            <a:r>
              <a:rPr lang="zh-CN" altLang="en-US" dirty="0"/>
              <a:t>独立性假设导致的冗余</a:t>
            </a:r>
          </a:p>
        </p:txBody>
      </p:sp>
      <p:pic>
        <p:nvPicPr>
          <p:cNvPr id="747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464" y="2780928"/>
            <a:ext cx="89566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怎样进行整体输入域等价类测试</a:t>
            </a:r>
          </a:p>
        </p:txBody>
      </p:sp>
      <p:sp>
        <p:nvSpPr>
          <p:cNvPr id="3" name="内容占位符 2"/>
          <p:cNvSpPr>
            <a:spLocks noGrp="1"/>
          </p:cNvSpPr>
          <p:nvPr>
            <p:ph idx="1"/>
          </p:nvPr>
        </p:nvSpPr>
        <p:spPr/>
        <p:txBody>
          <a:bodyPr/>
          <a:lstStyle/>
          <a:p>
            <a:r>
              <a:rPr lang="zh-CN" altLang="en-US" dirty="0"/>
              <a:t>从整体输入域的角度，通过不断施加规则，将该有效等价类不断划分下去</a:t>
            </a:r>
          </a:p>
        </p:txBody>
      </p:sp>
    </p:spTree>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5780" name="Rectangle 3"/>
          <p:cNvSpPr>
            <a:spLocks noGrp="1" noChangeArrowheads="1"/>
          </p:cNvSpPr>
          <p:nvPr>
            <p:ph idx="1"/>
          </p:nvPr>
        </p:nvSpPr>
        <p:spPr>
          <a:xfrm>
            <a:off x="335360" y="1268760"/>
            <a:ext cx="1296144" cy="4267200"/>
          </a:xfrm>
        </p:spPr>
        <p:txBody>
          <a:bodyPr/>
          <a:lstStyle/>
          <a:p>
            <a:r>
              <a:rPr lang="zh-CN" altLang="en-US" dirty="0"/>
              <a:t>针对整体输入域</a:t>
            </a:r>
            <a:endParaRPr lang="en-US" altLang="zh-CN" dirty="0"/>
          </a:p>
        </p:txBody>
      </p:sp>
      <p:pic>
        <p:nvPicPr>
          <p:cNvPr id="757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496" y="1340768"/>
            <a:ext cx="9967453"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6804" name="Rectangle 3"/>
          <p:cNvSpPr>
            <a:spLocks noGrp="1" noChangeArrowheads="1"/>
          </p:cNvSpPr>
          <p:nvPr>
            <p:ph idx="1"/>
          </p:nvPr>
        </p:nvSpPr>
        <p:spPr/>
        <p:txBody>
          <a:bodyPr/>
          <a:lstStyle/>
          <a:p>
            <a:r>
              <a:rPr lang="zh-CN" altLang="en-US" dirty="0"/>
              <a:t>针对整体输入域</a:t>
            </a:r>
            <a:endParaRPr lang="en-US" altLang="zh-CN" dirty="0"/>
          </a:p>
        </p:txBody>
      </p:sp>
      <p:pic>
        <p:nvPicPr>
          <p:cNvPr id="768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32" y="2132856"/>
            <a:ext cx="10305142"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7828" name="Rectangle 3"/>
          <p:cNvSpPr>
            <a:spLocks noGrp="1" noChangeArrowheads="1"/>
          </p:cNvSpPr>
          <p:nvPr>
            <p:ph idx="1"/>
          </p:nvPr>
        </p:nvSpPr>
        <p:spPr/>
        <p:txBody>
          <a:bodyPr/>
          <a:lstStyle/>
          <a:p>
            <a:r>
              <a:rPr lang="zh-CN" altLang="en-US" dirty="0"/>
              <a:t>针对输出域的等价类测试</a:t>
            </a:r>
            <a:endParaRPr lang="en-US" altLang="zh-CN" dirty="0"/>
          </a:p>
          <a:p>
            <a:pPr lvl="1"/>
            <a:r>
              <a:rPr lang="zh-CN" altLang="zh-CN" dirty="0"/>
              <a:t>选择合适的输出域来划分等价类</a:t>
            </a:r>
            <a:endParaRPr lang="en-US" altLang="zh-CN" dirty="0"/>
          </a:p>
          <a:p>
            <a:pPr lvl="1"/>
            <a:r>
              <a:rPr lang="zh-CN" altLang="zh-CN" dirty="0"/>
              <a:t>针对选定的输出域划分等价类</a:t>
            </a:r>
            <a:endParaRPr lang="en-US" altLang="zh-CN" dirty="0"/>
          </a:p>
          <a:p>
            <a:pPr lvl="1"/>
            <a:r>
              <a:rPr lang="zh-CN" altLang="zh-CN" dirty="0"/>
              <a:t>根据划分的等价类设计测试用例</a:t>
            </a:r>
            <a:endParaRPr lang="zh-CN" altLang="en-US" dirty="0"/>
          </a:p>
        </p:txBody>
      </p:sp>
      <p:sp>
        <p:nvSpPr>
          <p:cNvPr id="77830" name="Rectangle 6"/>
          <p:cNvSpPr>
            <a:spLocks noChangeArrowheads="1"/>
          </p:cNvSpPr>
          <p:nvPr/>
        </p:nvSpPr>
        <p:spPr bwMode="auto">
          <a:xfrm>
            <a:off x="1524004"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78852" name="Rectangle 3"/>
          <p:cNvSpPr>
            <a:spLocks noGrp="1" noChangeArrowheads="1"/>
          </p:cNvSpPr>
          <p:nvPr>
            <p:ph idx="1"/>
          </p:nvPr>
        </p:nvSpPr>
        <p:spPr/>
        <p:txBody>
          <a:bodyPr/>
          <a:lstStyle/>
          <a:p>
            <a:r>
              <a:rPr lang="zh-CN" altLang="en-US" dirty="0"/>
              <a:t>捉虫实践</a:t>
            </a:r>
            <a:r>
              <a:rPr lang="en-US" altLang="zh-CN" dirty="0"/>
              <a:t>2</a:t>
            </a:r>
            <a:r>
              <a:rPr lang="zh-CN" altLang="en-US" dirty="0"/>
              <a:t>：</a:t>
            </a:r>
            <a:endParaRPr lang="en-US" altLang="zh-CN" dirty="0"/>
          </a:p>
          <a:p>
            <a:pPr lvl="1"/>
            <a:r>
              <a:rPr lang="zh-CN" altLang="en-US" dirty="0">
                <a:solidFill>
                  <a:srgbClr val="0000FF"/>
                </a:solidFill>
                <a:ea typeface="华文新魏" panose="02010800040101010101" pitchFamily="2" charset="-122"/>
              </a:rPr>
              <a:t>酒水销售公司指派销售员销售各种酒水，其中白酒、红酒和啤酒的单价分别为</a:t>
            </a:r>
            <a:r>
              <a:rPr lang="en-US" altLang="en-US" dirty="0">
                <a:solidFill>
                  <a:srgbClr val="0000FF"/>
                </a:solidFill>
                <a:ea typeface="华文新魏" panose="02010800040101010101" pitchFamily="2" charset="-122"/>
              </a:rPr>
              <a:t>168</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a:solidFill>
                  <a:srgbClr val="0000FF"/>
                </a:solidFill>
                <a:ea typeface="华文新魏" panose="02010800040101010101" pitchFamily="2" charset="-122"/>
              </a:rPr>
              <a:t>瓶、 </a:t>
            </a:r>
            <a:r>
              <a:rPr lang="en-US" altLang="en-US" dirty="0">
                <a:solidFill>
                  <a:srgbClr val="0000FF"/>
                </a:solidFill>
                <a:ea typeface="华文新魏" panose="02010800040101010101" pitchFamily="2" charset="-122"/>
              </a:rPr>
              <a:t>120</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a:solidFill>
                  <a:srgbClr val="0000FF"/>
                </a:solidFill>
                <a:ea typeface="华文新魏" panose="02010800040101010101" pitchFamily="2" charset="-122"/>
              </a:rPr>
              <a:t>瓶、</a:t>
            </a:r>
            <a:r>
              <a:rPr lang="en-US" altLang="en-US" dirty="0">
                <a:solidFill>
                  <a:srgbClr val="0000FF"/>
                </a:solidFill>
                <a:ea typeface="华文新魏" panose="02010800040101010101" pitchFamily="2" charset="-122"/>
              </a:rPr>
              <a:t>5</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pPr lvl="1"/>
            <a:r>
              <a:rPr lang="zh-CN" altLang="en-US" dirty="0">
                <a:solidFill>
                  <a:srgbClr val="0000FF"/>
                </a:solidFill>
                <a:ea typeface="华文新魏" panose="02010800040101010101" pitchFamily="2" charset="-122"/>
              </a:rPr>
              <a:t>每个销售员，白酒每月的最高供应量为</a:t>
            </a:r>
            <a:r>
              <a:rPr lang="en-US" altLang="en-US" dirty="0">
                <a:solidFill>
                  <a:srgbClr val="0000FF"/>
                </a:solidFill>
                <a:ea typeface="华文新魏" panose="02010800040101010101" pitchFamily="2" charset="-122"/>
              </a:rPr>
              <a:t>5000</a:t>
            </a:r>
            <a:r>
              <a:rPr lang="zh-CN" altLang="en-US" dirty="0">
                <a:solidFill>
                  <a:srgbClr val="0000FF"/>
                </a:solidFill>
                <a:ea typeface="华文新魏" panose="02010800040101010101" pitchFamily="2" charset="-122"/>
              </a:rPr>
              <a:t>瓶，红酒为</a:t>
            </a:r>
            <a:r>
              <a:rPr lang="en-US" altLang="en-US" dirty="0">
                <a:solidFill>
                  <a:srgbClr val="0000FF"/>
                </a:solidFill>
                <a:ea typeface="华文新魏" panose="02010800040101010101" pitchFamily="2" charset="-122"/>
              </a:rPr>
              <a:t>3000</a:t>
            </a:r>
            <a:r>
              <a:rPr lang="zh-CN" altLang="en-US" dirty="0">
                <a:solidFill>
                  <a:srgbClr val="0000FF"/>
                </a:solidFill>
                <a:ea typeface="华文新魏" panose="02010800040101010101" pitchFamily="2" charset="-122"/>
              </a:rPr>
              <a:t>瓶，啤酒为</a:t>
            </a:r>
            <a:r>
              <a:rPr lang="en-US" altLang="en-US" dirty="0">
                <a:solidFill>
                  <a:srgbClr val="0000FF"/>
                </a:solidFill>
                <a:ea typeface="华文新魏" panose="02010800040101010101" pitchFamily="2" charset="-122"/>
              </a:rPr>
              <a:t>30000</a:t>
            </a:r>
            <a:r>
              <a:rPr lang="zh-CN" altLang="en-US" dirty="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pPr lvl="1"/>
            <a:r>
              <a:rPr lang="zh-CN" altLang="en-US" dirty="0">
                <a:solidFill>
                  <a:srgbClr val="0000FF"/>
                </a:solidFill>
                <a:ea typeface="华文新魏" panose="02010800040101010101" pitchFamily="2" charset="-122"/>
              </a:rPr>
              <a:t>各销售员每月至少需售出白酒</a:t>
            </a:r>
            <a:r>
              <a:rPr lang="en-US" altLang="en-US" dirty="0">
                <a:solidFill>
                  <a:srgbClr val="0000FF"/>
                </a:solidFill>
                <a:ea typeface="华文新魏" panose="02010800040101010101" pitchFamily="2" charset="-122"/>
              </a:rPr>
              <a:t>50</a:t>
            </a:r>
            <a:r>
              <a:rPr lang="zh-CN" altLang="en-US" dirty="0">
                <a:solidFill>
                  <a:srgbClr val="0000FF"/>
                </a:solidFill>
                <a:ea typeface="华文新魏" panose="02010800040101010101" pitchFamily="2" charset="-122"/>
              </a:rPr>
              <a:t>瓶，红酒</a:t>
            </a:r>
            <a:r>
              <a:rPr lang="en-US" altLang="en-US" dirty="0">
                <a:solidFill>
                  <a:srgbClr val="0000FF"/>
                </a:solidFill>
                <a:ea typeface="华文新魏" panose="02010800040101010101" pitchFamily="2" charset="-122"/>
              </a:rPr>
              <a:t>30</a:t>
            </a:r>
            <a:r>
              <a:rPr lang="zh-CN" altLang="en-US" dirty="0">
                <a:solidFill>
                  <a:srgbClr val="0000FF"/>
                </a:solidFill>
                <a:ea typeface="华文新魏" panose="02010800040101010101" pitchFamily="2" charset="-122"/>
              </a:rPr>
              <a:t>瓶，啤酒</a:t>
            </a:r>
            <a:r>
              <a:rPr lang="en-US" altLang="en-US" dirty="0">
                <a:solidFill>
                  <a:srgbClr val="0000FF"/>
                </a:solidFill>
                <a:ea typeface="华文新魏" panose="02010800040101010101" pitchFamily="2" charset="-122"/>
              </a:rPr>
              <a:t>300</a:t>
            </a:r>
            <a:r>
              <a:rPr lang="zh-CN" altLang="en-US" dirty="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endParaRPr lang="en-US" altLang="zh-CN" dirty="0"/>
          </a:p>
          <a:p>
            <a:pPr marL="471170" lvl="1" indent="0">
              <a:buNone/>
            </a:pPr>
            <a:endParaRPr lang="zh-CN" alt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3" name="内容占位符 2"/>
          <p:cNvSpPr>
            <a:spLocks noGrp="1"/>
          </p:cNvSpPr>
          <p:nvPr>
            <p:ph idx="1"/>
          </p:nvPr>
        </p:nvSpPr>
        <p:spPr/>
        <p:txBody>
          <a:bodyPr/>
          <a:lstStyle/>
          <a:p>
            <a:r>
              <a:rPr lang="zh-CN" altLang="en-US" dirty="0">
                <a:solidFill>
                  <a:srgbClr val="0000FF"/>
                </a:solidFill>
                <a:ea typeface="华文新魏" panose="02010800040101010101" pitchFamily="2" charset="-122"/>
              </a:rPr>
              <a:t>某月末，各销售员向酒水销售公司上报他所在区域的销售业绩，酒水销售公司根据其销售额计算该销售员的佣金，并作为奖金发放</a:t>
            </a:r>
          </a:p>
          <a:p>
            <a:r>
              <a:rPr lang="zh-CN" altLang="en-US" sz="2600" dirty="0">
                <a:solidFill>
                  <a:srgbClr val="0000FF"/>
                </a:solidFill>
                <a:ea typeface="华文新魏" panose="02010800040101010101" pitchFamily="2" charset="-122"/>
              </a:rPr>
              <a:t>销售员的佣金计算方法如下：</a:t>
            </a:r>
          </a:p>
          <a:p>
            <a:pPr lvl="1"/>
            <a:r>
              <a:rPr lang="en-US" altLang="en-US" sz="2200" dirty="0">
                <a:solidFill>
                  <a:srgbClr val="0000FF"/>
                </a:solidFill>
                <a:ea typeface="华文新魏" panose="02010800040101010101" pitchFamily="2" charset="-122"/>
              </a:rPr>
              <a:t>2</a:t>
            </a:r>
            <a:r>
              <a:rPr lang="zh-CN" altLang="en-US" sz="2200" dirty="0">
                <a:solidFill>
                  <a:srgbClr val="0000FF"/>
                </a:solidFill>
                <a:ea typeface="华文新魏" panose="02010800040101010101" pitchFamily="2" charset="-122"/>
              </a:rPr>
              <a:t>万元以下</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4%</a:t>
            </a:r>
            <a:r>
              <a:rPr lang="zh-CN" altLang="en-US" sz="2200" dirty="0">
                <a:solidFill>
                  <a:srgbClr val="0000FF"/>
                </a:solidFill>
                <a:ea typeface="华文新魏" panose="02010800040101010101" pitchFamily="2" charset="-122"/>
              </a:rPr>
              <a:t>；</a:t>
            </a:r>
          </a:p>
          <a:p>
            <a:pPr lvl="1"/>
            <a:r>
              <a:rPr lang="en-US" altLang="en-US" sz="2200" dirty="0">
                <a:solidFill>
                  <a:srgbClr val="0000FF"/>
                </a:solidFill>
                <a:ea typeface="华文新魏" panose="02010800040101010101" pitchFamily="2" charset="-122"/>
              </a:rPr>
              <a:t>2</a:t>
            </a:r>
            <a:r>
              <a:rPr lang="zh-CN" altLang="en-US" sz="2200" dirty="0">
                <a:solidFill>
                  <a:srgbClr val="0000FF"/>
                </a:solidFill>
                <a:ea typeface="华文新魏" panose="02010800040101010101" pitchFamily="2" charset="-122"/>
              </a:rPr>
              <a:t>万元</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不含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4.5</a:t>
            </a:r>
            <a:r>
              <a:rPr lang="zh-CN" altLang="en-US" sz="2200" dirty="0">
                <a:solidFill>
                  <a:srgbClr val="0000FF"/>
                </a:solidFill>
                <a:ea typeface="华文新魏" panose="02010800040101010101" pitchFamily="2" charset="-122"/>
              </a:rPr>
              <a:t>万元</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1%</a:t>
            </a:r>
            <a:r>
              <a:rPr lang="zh-CN" altLang="en-US" sz="2200" dirty="0">
                <a:solidFill>
                  <a:srgbClr val="0000FF"/>
                </a:solidFill>
                <a:ea typeface="华文新魏" panose="02010800040101010101" pitchFamily="2" charset="-122"/>
              </a:rPr>
              <a:t>；</a:t>
            </a:r>
          </a:p>
          <a:p>
            <a:pPr lvl="1"/>
            <a:r>
              <a:rPr lang="en-US" altLang="en-US" sz="2200" dirty="0">
                <a:solidFill>
                  <a:srgbClr val="0000FF"/>
                </a:solidFill>
                <a:ea typeface="华文新魏" panose="02010800040101010101" pitchFamily="2" charset="-122"/>
              </a:rPr>
              <a:t>4.5</a:t>
            </a:r>
            <a:r>
              <a:rPr lang="zh-CN" altLang="en-US" sz="2200" dirty="0">
                <a:solidFill>
                  <a:srgbClr val="0000FF"/>
                </a:solidFill>
                <a:ea typeface="华文新魏" panose="02010800040101010101" pitchFamily="2" charset="-122"/>
              </a:rPr>
              <a:t>万元以上</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不含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0.5%</a:t>
            </a:r>
            <a:r>
              <a:rPr lang="zh-CN" altLang="en-US" sz="2200" dirty="0">
                <a:solidFill>
                  <a:srgbClr val="0000FF"/>
                </a:solidFill>
                <a:ea typeface="华文新魏" panose="02010800040101010101" pitchFamily="2" charset="-122"/>
              </a:rPr>
              <a:t>。</a:t>
            </a:r>
          </a:p>
          <a:p>
            <a:endParaRPr lang="zh-CN" altLang="en-US" dirty="0"/>
          </a:p>
          <a:p>
            <a:endParaRPr lang="zh-CN" altLang="en-US" dirty="0"/>
          </a:p>
        </p:txBody>
      </p:sp>
    </p:spTree>
  </p:cSld>
  <p:clrMapOvr>
    <a:masterClrMapping/>
  </p:clrMapOvr>
  <p:transition>
    <p:blinds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3" name="内容占位符 2"/>
          <p:cNvSpPr>
            <a:spLocks noGrp="1"/>
          </p:cNvSpPr>
          <p:nvPr>
            <p:ph idx="1"/>
          </p:nvPr>
        </p:nvSpPr>
        <p:spPr/>
        <p:txBody>
          <a:bodyPr/>
          <a:lstStyle/>
          <a:p>
            <a:pPr lvl="1"/>
            <a:r>
              <a:rPr lang="zh-CN" altLang="en-US" dirty="0">
                <a:solidFill>
                  <a:srgbClr val="0000FF"/>
                </a:solidFill>
                <a:ea typeface="华文新魏" panose="02010800040101010101" pitchFamily="2" charset="-122"/>
              </a:rPr>
              <a:t>最终将由佣金计算系统生成月销售报告，对当月售出的白酒、红酒和啤酒总数进行汇总，并计算销售公司的总销售额和各销售员的佣金</a:t>
            </a:r>
          </a:p>
          <a:p>
            <a:pPr lvl="1"/>
            <a:r>
              <a:rPr lang="zh-CN" altLang="en-US" dirty="0">
                <a:latin typeface="楷体" panose="02010609060101010101" pitchFamily="49" charset="-122"/>
              </a:rPr>
              <a:t>输出域的选择</a:t>
            </a:r>
            <a:endParaRPr lang="en-US" altLang="zh-CN" dirty="0">
              <a:latin typeface="楷体" panose="02010609060101010101" pitchFamily="49" charset="-122"/>
            </a:endParaRPr>
          </a:p>
          <a:p>
            <a:pPr lvl="2"/>
            <a:r>
              <a:rPr lang="zh-CN" altLang="en-US" dirty="0">
                <a:latin typeface="楷体" panose="02010609060101010101" pitchFamily="49" charset="-122"/>
              </a:rPr>
              <a:t>销售额？佣金？</a:t>
            </a:r>
            <a:endParaRPr lang="en-US" altLang="zh-CN" dirty="0">
              <a:latin typeface="楷体" panose="02010609060101010101" pitchFamily="49" charset="-122"/>
            </a:endParaRPr>
          </a:p>
          <a:p>
            <a:pPr lvl="1"/>
            <a:r>
              <a:rPr lang="zh-CN" altLang="en-US" dirty="0">
                <a:latin typeface="楷体" panose="02010609060101010101" pitchFamily="49" charset="-122"/>
              </a:rPr>
              <a:t>等价划分和测试用例设计</a:t>
            </a:r>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黑盒测试的优势</a:t>
            </a:r>
          </a:p>
        </p:txBody>
      </p:sp>
      <p:sp>
        <p:nvSpPr>
          <p:cNvPr id="3" name="内容占位符 2"/>
          <p:cNvSpPr>
            <a:spLocks noGrp="1"/>
          </p:cNvSpPr>
          <p:nvPr>
            <p:ph idx="1"/>
          </p:nvPr>
        </p:nvSpPr>
        <p:spPr>
          <a:xfrm>
            <a:off x="3503712" y="1863898"/>
            <a:ext cx="6419528" cy="2991617"/>
          </a:xfrm>
        </p:spPr>
        <p:txBody>
          <a:bodyPr/>
          <a:lstStyle/>
          <a:p>
            <a:pPr marL="0" indent="0">
              <a:buNone/>
            </a:pPr>
            <a:r>
              <a:rPr lang="zh-CN" altLang="en-US" dirty="0"/>
              <a:t>方法简单有效</a:t>
            </a:r>
            <a:endParaRPr lang="en-US" altLang="zh-CN" dirty="0"/>
          </a:p>
          <a:p>
            <a:pPr marL="0" indent="0">
              <a:buNone/>
            </a:pPr>
            <a:r>
              <a:rPr lang="zh-CN" altLang="en-US" dirty="0"/>
              <a:t>可以整体测试系统的行为</a:t>
            </a:r>
            <a:endParaRPr lang="en-US" altLang="zh-CN" dirty="0"/>
          </a:p>
          <a:p>
            <a:pPr marL="0" indent="0">
              <a:buNone/>
            </a:pPr>
            <a:r>
              <a:rPr lang="zh-CN" altLang="en-US" dirty="0"/>
              <a:t>开发与测试可以并行</a:t>
            </a:r>
            <a:endParaRPr lang="en-US" altLang="zh-CN" dirty="0"/>
          </a:p>
          <a:p>
            <a:pPr marL="0" indent="0">
              <a:buNone/>
            </a:pPr>
            <a:r>
              <a:rPr lang="zh-CN" altLang="en-US" dirty="0"/>
              <a:t>对测试人员要求相对低</a:t>
            </a: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839416" y="1988840"/>
            <a:ext cx="1670393" cy="2741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4312" y="1973129"/>
            <a:ext cx="14287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777270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79876" name="Rectangle 3"/>
          <p:cNvSpPr>
            <a:spLocks noGrp="1" noChangeArrowheads="1"/>
          </p:cNvSpPr>
          <p:nvPr>
            <p:ph idx="1"/>
          </p:nvPr>
        </p:nvSpPr>
        <p:spPr/>
        <p:txBody>
          <a:bodyPr/>
          <a:lstStyle/>
          <a:p>
            <a:r>
              <a:rPr lang="zh-CN" altLang="en-US" dirty="0"/>
              <a:t>等价划分和测试用例设计</a:t>
            </a:r>
            <a:endParaRPr lang="en-US" altLang="zh-CN" dirty="0"/>
          </a:p>
          <a:p>
            <a:endParaRPr lang="en-US" altLang="zh-CN" dirty="0"/>
          </a:p>
          <a:p>
            <a:endParaRPr lang="en-US" altLang="zh-CN" dirty="0"/>
          </a:p>
          <a:p>
            <a:endParaRPr lang="en-US" altLang="zh-CN" dirty="0"/>
          </a:p>
          <a:p>
            <a:endParaRPr lang="en-US" altLang="zh-CN" dirty="0"/>
          </a:p>
          <a:p>
            <a:r>
              <a:rPr lang="zh-CN" altLang="en-US" dirty="0"/>
              <a:t>输出域关注的重点：</a:t>
            </a:r>
            <a:r>
              <a:rPr lang="zh-CN" altLang="en-US" dirty="0">
                <a:solidFill>
                  <a:srgbClr val="FF0000"/>
                </a:solidFill>
              </a:rPr>
              <a:t>有效输出</a:t>
            </a:r>
          </a:p>
        </p:txBody>
      </p:sp>
      <p:pic>
        <p:nvPicPr>
          <p:cNvPr id="798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00" y="1988840"/>
            <a:ext cx="10250985"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392" y="2996952"/>
            <a:ext cx="10585991"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6">
                                            <p:txEl>
                                              <p:pRg st="5" end="5"/>
                                            </p:txEl>
                                          </p:spTgt>
                                        </p:tgtEl>
                                        <p:attrNameLst>
                                          <p:attrName>style.visibility</p:attrName>
                                        </p:attrNameLst>
                                      </p:cBhvr>
                                      <p:to>
                                        <p:strVal val="visible"/>
                                      </p:to>
                                    </p:set>
                                    <p:anim calcmode="lin" valueType="num">
                                      <p:cBhvr additive="base">
                                        <p:cTn id="7" dur="500" fill="hold"/>
                                        <p:tgtEl>
                                          <p:spTgt spid="7987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等价类测试步骤总结</a:t>
            </a:r>
          </a:p>
        </p:txBody>
      </p:sp>
      <p:sp>
        <p:nvSpPr>
          <p:cNvPr id="3" name="内容占位符 2"/>
          <p:cNvSpPr>
            <a:spLocks noGrp="1"/>
          </p:cNvSpPr>
          <p:nvPr>
            <p:ph idx="1"/>
          </p:nvPr>
        </p:nvSpPr>
        <p:spPr/>
        <p:txBody>
          <a:bodyPr/>
          <a:lstStyle/>
          <a:p>
            <a:pPr marL="0" indent="0">
              <a:buNone/>
            </a:pPr>
            <a:r>
              <a:rPr lang="en-US" dirty="0"/>
              <a:t>1</a:t>
            </a:r>
            <a:r>
              <a:rPr lang="zh-CN" altLang="en-US" dirty="0"/>
              <a:t>、</a:t>
            </a:r>
            <a:r>
              <a:rPr dirty="0"/>
              <a:t>划分等价类</a:t>
            </a:r>
          </a:p>
          <a:p>
            <a:pPr marL="0" indent="0">
              <a:buNone/>
            </a:pPr>
            <a:r>
              <a:rPr lang="en-US" dirty="0"/>
              <a:t>2</a:t>
            </a:r>
            <a:r>
              <a:rPr lang="zh-CN" altLang="en-US" dirty="0"/>
              <a:t>、</a:t>
            </a:r>
            <a:r>
              <a:rPr dirty="0" err="1"/>
              <a:t>细划等价类</a:t>
            </a:r>
            <a:endParaRPr dirty="0"/>
          </a:p>
          <a:p>
            <a:pPr marL="0" indent="0">
              <a:buNone/>
            </a:pPr>
            <a:r>
              <a:rPr lang="en-US" dirty="0"/>
              <a:t>3</a:t>
            </a:r>
            <a:r>
              <a:rPr lang="zh-CN" altLang="en-US" dirty="0"/>
              <a:t>、</a:t>
            </a:r>
            <a:r>
              <a:rPr dirty="0" err="1"/>
              <a:t>建立等价类表</a:t>
            </a:r>
            <a:endParaRPr dirty="0"/>
          </a:p>
          <a:p>
            <a:pPr marL="0" indent="0">
              <a:buNone/>
            </a:pPr>
            <a:r>
              <a:rPr lang="en-US" dirty="0"/>
              <a:t>4</a:t>
            </a:r>
            <a:r>
              <a:rPr lang="zh-CN" altLang="en-US" dirty="0"/>
              <a:t>、</a:t>
            </a:r>
            <a:r>
              <a:rPr dirty="0"/>
              <a:t> </a:t>
            </a:r>
            <a:r>
              <a:rPr dirty="0" err="1"/>
              <a:t>编写测试用例</a:t>
            </a:r>
            <a:r>
              <a:rPr lang="zh-CN" altLang="en-US" dirty="0"/>
              <a:t>（有效等价类，</a:t>
            </a:r>
            <a:r>
              <a:rPr lang="zh-CN" altLang="en-US" dirty="0">
                <a:solidFill>
                  <a:srgbClr val="FF0000"/>
                </a:solidFill>
              </a:rPr>
              <a:t>弱组合</a:t>
            </a:r>
            <a:r>
              <a:rPr lang="en-US" altLang="zh-CN" dirty="0"/>
              <a:t>/</a:t>
            </a:r>
            <a:r>
              <a:rPr lang="zh-CN" altLang="en-US" dirty="0"/>
              <a:t>强组合；无效等价类：单缺陷）</a:t>
            </a:r>
            <a:endParaRPr dirty="0"/>
          </a:p>
          <a:p>
            <a:pPr marL="0" indent="0"/>
            <a:endParaRPr lang="zh-CN" altLang="en-US" dirty="0"/>
          </a:p>
        </p:txBody>
      </p:sp>
    </p:spTree>
  </p:cSld>
  <p:clrMapOvr>
    <a:masterClrMapping/>
  </p:clrMapOvr>
  <p:transition>
    <p:blinds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r>
              <a:rPr lang="en-US" altLang="zh-CN" dirty="0"/>
              <a:t> </a:t>
            </a:r>
            <a:r>
              <a:rPr lang="zh-CN" altLang="en-US" dirty="0"/>
              <a:t>等价类特点</a:t>
            </a:r>
          </a:p>
        </p:txBody>
      </p:sp>
      <p:sp>
        <p:nvSpPr>
          <p:cNvPr id="80900" name="Rectangle 3"/>
          <p:cNvSpPr>
            <a:spLocks noGrp="1" noChangeArrowheads="1"/>
          </p:cNvSpPr>
          <p:nvPr>
            <p:ph idx="1"/>
          </p:nvPr>
        </p:nvSpPr>
        <p:spPr/>
        <p:txBody>
          <a:bodyPr/>
          <a:lstStyle/>
          <a:p>
            <a:r>
              <a:rPr lang="zh-CN" altLang="en-US" dirty="0"/>
              <a:t>每一类的代表性数据（也就是被选为测试用例的数据）在测试中的作用等价于这一类中的其他值。</a:t>
            </a:r>
          </a:p>
          <a:p>
            <a:r>
              <a:rPr lang="zh-CN" altLang="en-US" dirty="0"/>
              <a:t>如果等价类中的一个测试能够捕获一个缺陷，那么选择该等价类中的其他测试也能捕获该缺陷。</a:t>
            </a:r>
          </a:p>
          <a:p>
            <a:r>
              <a:rPr lang="zh-CN" altLang="en-US" dirty="0"/>
              <a:t> 如果等价类中的一个测试不能捕获缺陷，那么选择该等价类中的其他测试也不会捕获缺陷。</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内容总结</a:t>
            </a:r>
            <a:endParaRPr lang="zh-CN" altLang="en-US" dirty="0"/>
          </a:p>
        </p:txBody>
      </p:sp>
      <p:sp>
        <p:nvSpPr>
          <p:cNvPr id="3" name="内容占位符 2"/>
          <p:cNvSpPr>
            <a:spLocks noGrp="1"/>
          </p:cNvSpPr>
          <p:nvPr>
            <p:ph idx="1"/>
          </p:nvPr>
        </p:nvSpPr>
        <p:spPr/>
        <p:txBody>
          <a:bodyPr/>
          <a:lstStyle/>
          <a:p>
            <a:r>
              <a:rPr lang="zh-CN" altLang="en-US" dirty="0"/>
              <a:t>为什么引入等价类划分</a:t>
            </a:r>
            <a:endParaRPr lang="en-US" altLang="zh-CN" dirty="0"/>
          </a:p>
          <a:p>
            <a:pPr lvl="1"/>
            <a:r>
              <a:rPr lang="zh-CN" altLang="en-US" dirty="0"/>
              <a:t>避免测试工作量过大，并且测试不合理</a:t>
            </a:r>
            <a:endParaRPr lang="en-US" altLang="zh-CN" dirty="0"/>
          </a:p>
          <a:p>
            <a:r>
              <a:rPr lang="zh-CN" altLang="en-US" dirty="0"/>
              <a:t>什么是等价类划分</a:t>
            </a:r>
            <a:endParaRPr lang="en-US" altLang="zh-CN" dirty="0"/>
          </a:p>
          <a:p>
            <a:pPr lvl="1"/>
            <a:r>
              <a:rPr lang="zh-CN" altLang="en-US" dirty="0"/>
              <a:t>依据需求对输入的范围进行细分，然后再分出的每一个区域内选取一个</a:t>
            </a:r>
            <a:r>
              <a:rPr lang="zh-CN" altLang="en-US" dirty="0">
                <a:solidFill>
                  <a:srgbClr val="FF0000"/>
                </a:solidFill>
              </a:rPr>
              <a:t>有代表性</a:t>
            </a:r>
            <a:r>
              <a:rPr lang="zh-CN" altLang="en-US" dirty="0"/>
              <a:t>的测试数据开展测试</a:t>
            </a:r>
            <a:endParaRPr lang="en-US" altLang="zh-CN" dirty="0"/>
          </a:p>
          <a:p>
            <a:pPr lvl="1"/>
            <a:endParaRPr lang="en-US" altLang="zh-CN" dirty="0"/>
          </a:p>
        </p:txBody>
      </p:sp>
    </p:spTree>
  </p:cSld>
  <p:clrMapOvr>
    <a:masterClrMapping/>
  </p:clrMapOvr>
  <p:transition>
    <p:blinds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内容总结</a:t>
            </a:r>
            <a:endParaRPr lang="zh-CN" altLang="en-US" dirty="0"/>
          </a:p>
        </p:txBody>
      </p:sp>
      <p:sp>
        <p:nvSpPr>
          <p:cNvPr id="3" name="内容占位符 2"/>
          <p:cNvSpPr>
            <a:spLocks noGrp="1"/>
          </p:cNvSpPr>
          <p:nvPr>
            <p:ph idx="1"/>
          </p:nvPr>
        </p:nvSpPr>
        <p:spPr/>
        <p:txBody>
          <a:bodyPr/>
          <a:lstStyle/>
          <a:p>
            <a:r>
              <a:rPr lang="zh-CN" altLang="en-US" dirty="0"/>
              <a:t>如何使用等价类划分</a:t>
            </a:r>
            <a:endParaRPr lang="en-US" altLang="zh-CN" dirty="0"/>
          </a:p>
          <a:p>
            <a:pPr lvl="1">
              <a:buFont typeface="Wingdings" panose="05000000000000000000" charset="0"/>
              <a:buChar char="l"/>
            </a:pPr>
            <a:r>
              <a:rPr lang="en-US" sz="2410" dirty="0">
                <a:sym typeface="+mn-ea"/>
              </a:rPr>
              <a:t>1</a:t>
            </a:r>
            <a:r>
              <a:rPr lang="zh-CN" altLang="en-US" sz="2410" dirty="0">
                <a:sym typeface="+mn-ea"/>
              </a:rPr>
              <a:t>、</a:t>
            </a:r>
            <a:r>
              <a:rPr sz="2410" dirty="0">
                <a:sym typeface="+mn-ea"/>
              </a:rPr>
              <a:t>划分等价类</a:t>
            </a:r>
            <a:endParaRPr sz="2410" dirty="0"/>
          </a:p>
          <a:p>
            <a:pPr lvl="1">
              <a:buFont typeface="Wingdings" panose="05000000000000000000" charset="0"/>
              <a:buChar char="l"/>
            </a:pPr>
            <a:r>
              <a:rPr lang="en-US" sz="2405" dirty="0">
                <a:sym typeface="+mn-ea"/>
              </a:rPr>
              <a:t>2</a:t>
            </a:r>
            <a:r>
              <a:rPr lang="zh-CN" altLang="en-US" sz="2405" dirty="0">
                <a:sym typeface="+mn-ea"/>
              </a:rPr>
              <a:t>、</a:t>
            </a:r>
            <a:r>
              <a:rPr sz="2405" dirty="0" err="1">
                <a:sym typeface="+mn-ea"/>
              </a:rPr>
              <a:t>细划等价类</a:t>
            </a:r>
            <a:endParaRPr sz="2405" dirty="0"/>
          </a:p>
          <a:p>
            <a:pPr lvl="1">
              <a:buFont typeface="Wingdings" panose="05000000000000000000" charset="0"/>
              <a:buChar char="l"/>
            </a:pPr>
            <a:r>
              <a:rPr lang="en-US" sz="2405" dirty="0">
                <a:sym typeface="+mn-ea"/>
              </a:rPr>
              <a:t>3</a:t>
            </a:r>
            <a:r>
              <a:rPr lang="zh-CN" altLang="en-US" sz="2405" dirty="0">
                <a:sym typeface="+mn-ea"/>
              </a:rPr>
              <a:t>、</a:t>
            </a:r>
            <a:r>
              <a:rPr sz="2405" dirty="0" err="1">
                <a:sym typeface="+mn-ea"/>
              </a:rPr>
              <a:t>建立等价类表</a:t>
            </a:r>
            <a:endParaRPr sz="2405" dirty="0"/>
          </a:p>
          <a:p>
            <a:pPr lvl="1">
              <a:buFont typeface="Wingdings" panose="05000000000000000000" charset="0"/>
              <a:buChar char="l"/>
            </a:pPr>
            <a:r>
              <a:rPr lang="en-US" sz="2405" dirty="0">
                <a:sym typeface="+mn-ea"/>
              </a:rPr>
              <a:t>4</a:t>
            </a:r>
            <a:r>
              <a:rPr lang="zh-CN" altLang="en-US" sz="2405" dirty="0">
                <a:sym typeface="+mn-ea"/>
              </a:rPr>
              <a:t>、</a:t>
            </a:r>
            <a:r>
              <a:rPr sz="2405" dirty="0">
                <a:sym typeface="+mn-ea"/>
              </a:rPr>
              <a:t> 编写测试用例</a:t>
            </a:r>
          </a:p>
          <a:p>
            <a:pPr marL="471170" lvl="1" indent="0" eaLnBrk="1" hangingPunct="1">
              <a:buNone/>
            </a:pPr>
            <a:endParaRPr lang="en-US" altLang="zh-CN" b="1" dirty="0"/>
          </a:p>
          <a:p>
            <a:pPr marL="471170" lvl="1" indent="0">
              <a:buFont typeface="Wingdings" panose="05000000000000000000" charset="0"/>
              <a:buNone/>
            </a:pPr>
            <a:endParaRPr lang="en-US" altLang="zh-CN" dirty="0"/>
          </a:p>
        </p:txBody>
      </p:sp>
    </p:spTree>
  </p:cSld>
  <p:clrMapOvr>
    <a:masterClrMapping/>
  </p:clrMapOvr>
  <p:transition>
    <p:blinds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pPr marL="0" indent="0">
              <a:buNone/>
            </a:pPr>
            <a:r>
              <a:rPr lang="zh-CN" altLang="en-US" dirty="0"/>
              <a:t>一：针对计算器中有效输入是</a:t>
            </a:r>
            <a:r>
              <a:rPr lang="en-US" altLang="zh-CN" dirty="0"/>
              <a:t>0—99</a:t>
            </a:r>
            <a:r>
              <a:rPr lang="zh-CN" altLang="en-US" dirty="0"/>
              <a:t>的整数，设计有效测试用例和无效测试用例</a:t>
            </a:r>
            <a:endParaRPr lang="en-US" altLang="zh-CN" dirty="0"/>
          </a:p>
          <a:p>
            <a:pPr marL="0" indent="0">
              <a:buNone/>
            </a:pPr>
            <a:r>
              <a:rPr lang="zh-CN" altLang="en-US" dirty="0"/>
              <a:t>二：针对</a:t>
            </a:r>
            <a:r>
              <a:rPr lang="en-US" altLang="zh-CN" dirty="0"/>
              <a:t>Windows</a:t>
            </a:r>
            <a:r>
              <a:rPr lang="zh-CN" altLang="en-US" dirty="0"/>
              <a:t>命名规则，设计测试用例</a:t>
            </a:r>
            <a:endParaRPr lang="en-US" altLang="zh-CN" dirty="0"/>
          </a:p>
          <a:p>
            <a:pPr lvl="1"/>
            <a:r>
              <a:rPr lang="zh-CN" altLang="en-US" dirty="0"/>
              <a:t>文件名可以包含除、</a:t>
            </a:r>
            <a:r>
              <a:rPr lang="en-US" altLang="zh-CN" dirty="0"/>
              <a:t>/:*?”&lt; &gt;</a:t>
            </a:r>
            <a:r>
              <a:rPr lang="zh-CN" altLang="en-US" dirty="0"/>
              <a:t>和</a:t>
            </a:r>
            <a:r>
              <a:rPr lang="en-US" altLang="zh-CN" dirty="0"/>
              <a:t>|</a:t>
            </a:r>
            <a:r>
              <a:rPr lang="zh-CN" altLang="en-US" dirty="0"/>
              <a:t>之外</a:t>
            </a:r>
            <a:endParaRPr lang="en-US" altLang="zh-CN" dirty="0"/>
          </a:p>
          <a:p>
            <a:pPr marL="471170" lvl="1" indent="0">
              <a:buNone/>
            </a:pPr>
            <a:r>
              <a:rPr lang="zh-CN" altLang="en-US" dirty="0"/>
              <a:t>的任意字符</a:t>
            </a:r>
            <a:endParaRPr lang="en-US" altLang="zh-CN" dirty="0"/>
          </a:p>
          <a:p>
            <a:pPr lvl="1"/>
            <a:r>
              <a:rPr lang="zh-CN" altLang="en-US" dirty="0"/>
              <a:t>长度是</a:t>
            </a:r>
            <a:r>
              <a:rPr lang="en-US" altLang="zh-CN" dirty="0"/>
              <a:t>1-255</a:t>
            </a:r>
            <a:r>
              <a:rPr lang="zh-CN" altLang="en-US" dirty="0"/>
              <a:t>个字符</a:t>
            </a:r>
            <a:endParaRPr lang="en-US" altLang="zh-CN" dirty="0"/>
          </a:p>
          <a:p>
            <a:endParaRPr lang="zh-CN" altLang="en-US" dirty="0"/>
          </a:p>
        </p:txBody>
      </p:sp>
      <p:pic>
        <p:nvPicPr>
          <p:cNvPr id="5" name="内容占位符 3"/>
          <p:cNvPicPr>
            <a:picLocks noChangeAspect="1"/>
          </p:cNvPicPr>
          <p:nvPr/>
        </p:nvPicPr>
        <p:blipFill>
          <a:blip r:embed="rId2"/>
          <a:stretch>
            <a:fillRect/>
          </a:stretch>
        </p:blipFill>
        <p:spPr bwMode="auto">
          <a:xfrm>
            <a:off x="7680176" y="2204864"/>
            <a:ext cx="4104456"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184232" y="4509120"/>
            <a:ext cx="1885950" cy="32956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a:ea typeface="黑体" panose="02010609060101010101"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p>
        </p:txBody>
      </p:sp>
      <p:sp>
        <p:nvSpPr>
          <p:cNvPr id="3" name="内容占位符 2"/>
          <p:cNvSpPr>
            <a:spLocks noGrp="1"/>
          </p:cNvSpPr>
          <p:nvPr>
            <p:ph idx="1"/>
          </p:nvPr>
        </p:nvSpPr>
        <p:spPr>
          <a:xfrm>
            <a:off x="695400" y="1196752"/>
            <a:ext cx="11496600" cy="4267200"/>
          </a:xfrm>
        </p:spPr>
        <p:txBody>
          <a:bodyPr/>
          <a:lstStyle/>
          <a:p>
            <a:pPr marL="0" indent="0">
              <a:buNone/>
            </a:pPr>
            <a:r>
              <a:rPr lang="en-US" altLang="zh-CN" dirty="0"/>
              <a:t>     </a:t>
            </a:r>
            <a:r>
              <a:rPr lang="zh-CN" altLang="zh-CN" dirty="0"/>
              <a:t>如果要对一个三角形程序进行测试用例设计，三角形程序的功能是根据三条边的边长来判断三角形的类型，输出有</a:t>
            </a:r>
            <a:r>
              <a:rPr lang="en-US" altLang="zh-CN" dirty="0"/>
              <a:t>4</a:t>
            </a:r>
            <a:r>
              <a:rPr lang="zh-CN" altLang="zh-CN" dirty="0"/>
              <a:t>种情况，分别是：</a:t>
            </a:r>
            <a:r>
              <a:rPr lang="zh-CN" altLang="en-US" dirty="0"/>
              <a:t>普通</a:t>
            </a:r>
            <a:r>
              <a:rPr lang="zh-CN" altLang="zh-CN" dirty="0"/>
              <a:t>等边三角形，等腰但非等边三角形，等边三角形，</a:t>
            </a:r>
            <a:r>
              <a:rPr lang="zh-CN" altLang="en-US" dirty="0"/>
              <a:t>非</a:t>
            </a:r>
            <a:r>
              <a:rPr lang="zh-CN" altLang="zh-CN" dirty="0"/>
              <a:t>三角形。且要求边长必须是</a:t>
            </a:r>
            <a:r>
              <a:rPr lang="zh-CN" altLang="zh-CN" dirty="0">
                <a:solidFill>
                  <a:srgbClr val="FF0000"/>
                </a:solidFill>
              </a:rPr>
              <a:t>整数</a:t>
            </a:r>
            <a:r>
              <a:rPr lang="zh-CN" altLang="zh-CN" dirty="0"/>
              <a:t>。请问，最多需要设计多少个测试用例？</a:t>
            </a:r>
          </a:p>
          <a:p>
            <a:pPr marL="0" indent="0">
              <a:buNone/>
            </a:pPr>
            <a:r>
              <a:rPr lang="en-US" altLang="zh-CN" dirty="0"/>
              <a:t>A.4</a:t>
            </a:r>
            <a:endParaRPr lang="zh-CN" altLang="zh-CN" dirty="0"/>
          </a:p>
          <a:p>
            <a:pPr marL="0" indent="0">
              <a:buNone/>
            </a:pPr>
            <a:r>
              <a:rPr lang="en-US" altLang="zh-CN" dirty="0"/>
              <a:t>B.100</a:t>
            </a:r>
            <a:endParaRPr lang="zh-CN" altLang="zh-CN" dirty="0"/>
          </a:p>
          <a:p>
            <a:pPr marL="0" indent="0">
              <a:buNone/>
            </a:pPr>
            <a:r>
              <a:rPr lang="en-US" altLang="zh-CN" dirty="0"/>
              <a:t>C.1728</a:t>
            </a:r>
            <a:endParaRPr lang="zh-CN" altLang="zh-CN" dirty="0"/>
          </a:p>
          <a:p>
            <a:pPr marL="0" indent="0">
              <a:buNone/>
            </a:pPr>
            <a:r>
              <a:rPr lang="en-US" altLang="zh-CN" dirty="0"/>
              <a:t>D.</a:t>
            </a:r>
            <a:r>
              <a:rPr lang="zh-CN" altLang="zh-CN" dirty="0"/>
              <a:t>无穷尽</a:t>
            </a:r>
          </a:p>
          <a:p>
            <a:endParaRPr lang="zh-CN" altLang="en-US" dirty="0"/>
          </a:p>
        </p:txBody>
      </p:sp>
    </p:spTree>
    <p:extLst>
      <p:ext uri="{BB962C8B-B14F-4D97-AF65-F5344CB8AC3E}">
        <p14:creationId xmlns:p14="http://schemas.microsoft.com/office/powerpoint/2010/main" val="799303800"/>
      </p:ext>
    </p:extLst>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US" dirty="0"/>
              <a:t>黑盒测试技术概述</a:t>
            </a:r>
            <a:endParaRPr lang="zh-CN" altLang="en-US" b="1" dirty="0">
              <a:latin typeface="黑体" pitchFamily="2" charset="-122"/>
              <a:ea typeface="黑体" pitchFamily="2" charset="-122"/>
            </a:endParaRPr>
          </a:p>
        </p:txBody>
      </p:sp>
      <p:sp>
        <p:nvSpPr>
          <p:cNvPr id="9220" name="Rectangle 3"/>
          <p:cNvSpPr>
            <a:spLocks noGrp="1" noChangeArrowheads="1"/>
          </p:cNvSpPr>
          <p:nvPr>
            <p:ph type="body" idx="1"/>
          </p:nvPr>
        </p:nvSpPr>
        <p:spPr/>
        <p:txBody>
          <a:bodyPr/>
          <a:lstStyle/>
          <a:p>
            <a:pPr algn="just" eaLnBrk="1" hangingPunct="1"/>
            <a:r>
              <a:rPr lang="zh-CN" altLang="en-US" sz="3400" b="1" dirty="0"/>
              <a:t>测试方法的评价</a:t>
            </a:r>
            <a:endParaRPr lang="en-US" altLang="zh-CN" sz="3400" b="1" dirty="0"/>
          </a:p>
          <a:p>
            <a:pPr lvl="1" algn="just" eaLnBrk="1" hangingPunct="1"/>
            <a:r>
              <a:rPr lang="zh-CN" altLang="en-US" b="1" dirty="0"/>
              <a:t>测试用例对被测对象的覆盖率：高</a:t>
            </a:r>
            <a:endParaRPr lang="en-US" altLang="zh-CN" b="1" dirty="0"/>
          </a:p>
          <a:p>
            <a:pPr lvl="1" algn="just" eaLnBrk="1" hangingPunct="1"/>
            <a:r>
              <a:rPr lang="zh-CN" altLang="en-US" b="1" dirty="0"/>
              <a:t>测试用例的冗余：低</a:t>
            </a:r>
            <a:endParaRPr lang="en-US" altLang="zh-CN" b="1" dirty="0"/>
          </a:p>
          <a:p>
            <a:pPr lvl="1" algn="just" eaLnBrk="1" hangingPunct="1"/>
            <a:r>
              <a:rPr lang="zh-CN" altLang="en-US" b="1" dirty="0"/>
              <a:t>测试用例的数量：少</a:t>
            </a:r>
            <a:endParaRPr lang="en-US" altLang="zh-CN" b="1" dirty="0"/>
          </a:p>
          <a:p>
            <a:pPr lvl="1" algn="just" eaLnBrk="1" hangingPunct="1"/>
            <a:r>
              <a:rPr lang="zh-CN" altLang="en-US" b="1" dirty="0"/>
              <a:t>测试用例对缺陷的定位能力：高</a:t>
            </a:r>
            <a:endParaRPr lang="en-US" altLang="zh-CN" b="1" dirty="0"/>
          </a:p>
          <a:p>
            <a:pPr lvl="1" algn="just" eaLnBrk="1" hangingPunct="1"/>
            <a:r>
              <a:rPr lang="zh-CN" altLang="en-US" b="1" dirty="0"/>
              <a:t>测试用例设计的复杂度：低</a:t>
            </a:r>
          </a:p>
        </p:txBody>
      </p:sp>
    </p:spTree>
    <p:extLst>
      <p:ext uri="{BB962C8B-B14F-4D97-AF65-F5344CB8AC3E}">
        <p14:creationId xmlns:p14="http://schemas.microsoft.com/office/powerpoint/2010/main" val="388137987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黑盒测试技术概述</a:t>
            </a:r>
          </a:p>
        </p:txBody>
      </p:sp>
      <p:pic>
        <p:nvPicPr>
          <p:cNvPr id="4" name="图片 3"/>
          <p:cNvPicPr>
            <a:picLocks noChangeAspect="1"/>
          </p:cNvPicPr>
          <p:nvPr/>
        </p:nvPicPr>
        <p:blipFill rotWithShape="1">
          <a:blip r:embed="rId3"/>
          <a:srcRect b="15730"/>
          <a:stretch/>
        </p:blipFill>
        <p:spPr>
          <a:xfrm>
            <a:off x="2806204" y="764705"/>
            <a:ext cx="3805730" cy="4844788"/>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为什么引入等价类划分法设计测试用例</a:t>
            </a:r>
          </a:p>
        </p:txBody>
      </p:sp>
      <p:sp>
        <p:nvSpPr>
          <p:cNvPr id="14" name="内容占位符 13"/>
          <p:cNvSpPr>
            <a:spLocks noGrp="1"/>
          </p:cNvSpPr>
          <p:nvPr>
            <p:ph idx="1"/>
          </p:nvPr>
        </p:nvSpPr>
        <p:spPr/>
        <p:txBody>
          <a:bodyPr/>
          <a:lstStyle/>
          <a:p>
            <a:pPr lvl="1"/>
            <a:r>
              <a:rPr lang="zh-CN" altLang="en-US" dirty="0"/>
              <a:t>计算两个</a:t>
            </a:r>
            <a:r>
              <a:rPr lang="en-US" altLang="zh-CN" dirty="0"/>
              <a:t>-99—99</a:t>
            </a:r>
            <a:r>
              <a:rPr lang="zh-CN" altLang="en-US" dirty="0"/>
              <a:t>之间整数的和</a:t>
            </a:r>
          </a:p>
        </p:txBody>
      </p:sp>
      <p:pic>
        <p:nvPicPr>
          <p:cNvPr id="2" name="图片 1" descr="加法运算2"/>
          <p:cNvPicPr>
            <a:picLocks noChangeAspect="1"/>
          </p:cNvPicPr>
          <p:nvPr/>
        </p:nvPicPr>
        <p:blipFill>
          <a:blip r:embed="rId3"/>
          <a:stretch>
            <a:fillRect/>
          </a:stretch>
        </p:blipFill>
        <p:spPr>
          <a:xfrm>
            <a:off x="2927648" y="2060848"/>
            <a:ext cx="5006340" cy="3264535"/>
          </a:xfrm>
          <a:prstGeom prst="rect">
            <a:avLst/>
          </a:prstGeom>
        </p:spPr>
      </p:pic>
    </p:spTree>
  </p:cSld>
  <p:clrMapOvr>
    <a:masterClrMapping/>
  </p:clrMapOv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2382</Words>
  <Application>Microsoft Office PowerPoint</Application>
  <PresentationFormat>宽屏</PresentationFormat>
  <Paragraphs>357</Paragraphs>
  <Slides>56</Slides>
  <Notes>37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56</vt:i4>
      </vt:variant>
    </vt:vector>
  </HeadingPairs>
  <TitlesOfParts>
    <vt:vector size="69" baseType="lpstr">
      <vt:lpstr>黑体</vt:lpstr>
      <vt:lpstr>华文楷体</vt:lpstr>
      <vt:lpstr>华文隶书</vt:lpstr>
      <vt:lpstr>华文新魏</vt:lpstr>
      <vt:lpstr>楷体</vt:lpstr>
      <vt:lpstr>宋体</vt:lpstr>
      <vt:lpstr>微软雅黑</vt:lpstr>
      <vt:lpstr>Arial</vt:lpstr>
      <vt:lpstr>Lucida Console</vt:lpstr>
      <vt:lpstr>Times New Roman</vt:lpstr>
      <vt:lpstr>Verdana</vt:lpstr>
      <vt:lpstr>Wingdings</vt:lpstr>
      <vt:lpstr>Profile</vt:lpstr>
      <vt:lpstr>软件测试实用教程 ——方法与实践</vt:lpstr>
      <vt:lpstr>等价类划分法设计测试用例</vt:lpstr>
      <vt:lpstr>黑盒测试技术概述</vt:lpstr>
      <vt:lpstr>黑盒测试技术概述</vt:lpstr>
      <vt:lpstr>黑盒测试的优势</vt:lpstr>
      <vt:lpstr>问题</vt:lpstr>
      <vt:lpstr>黑盒测试技术概述</vt:lpstr>
      <vt:lpstr>黑盒测试技术概述</vt:lpstr>
      <vt:lpstr>为什么引入等价类划分法设计测试用例</vt:lpstr>
      <vt:lpstr>为什么引入等价类划分法-穷举测试</vt:lpstr>
      <vt:lpstr>为什么引入等价类划分法</vt:lpstr>
      <vt:lpstr>什么是等价类测试</vt:lpstr>
      <vt:lpstr>等价类划分的原理</vt:lpstr>
      <vt:lpstr>等价类划分的原理</vt:lpstr>
      <vt:lpstr>如何使用等价类划分法</vt:lpstr>
      <vt:lpstr>如何使用等价类划分法</vt:lpstr>
      <vt:lpstr>如何使用等价类划分法</vt:lpstr>
      <vt:lpstr>如何使用等价类划分法</vt:lpstr>
      <vt:lpstr>如何使用等价类划分法</vt:lpstr>
      <vt:lpstr>怎样进行等价类划分</vt:lpstr>
      <vt:lpstr>怎样进行等价类划分</vt:lpstr>
      <vt:lpstr> 等价类测试</vt:lpstr>
      <vt:lpstr>怎样进行等价类划分</vt:lpstr>
      <vt:lpstr>怎样进行等价类划分</vt:lpstr>
      <vt:lpstr>怎样进行等价类划分</vt:lpstr>
      <vt:lpstr>怎样进行等价类划分</vt:lpstr>
      <vt:lpstr>怎样进行等价类划分</vt:lpstr>
      <vt:lpstr>怎样进行等价类划分</vt:lpstr>
      <vt:lpstr>怎样进行等价类划分</vt:lpstr>
      <vt:lpstr>如何使用等价类划分法</vt:lpstr>
      <vt:lpstr>如何使用等价类划分法</vt:lpstr>
      <vt:lpstr>如何使用等价类划分法-弱覆盖</vt:lpstr>
      <vt:lpstr>如何使用等价类划分法</vt:lpstr>
      <vt:lpstr>如何使用等价类划分法—实例</vt:lpstr>
      <vt:lpstr>如何使用等价类划分法—实例</vt:lpstr>
      <vt:lpstr>如何使用等价类划分法—实例</vt:lpstr>
      <vt:lpstr>PowerPoint 演示文稿</vt:lpstr>
      <vt:lpstr>如何使用等价类划分法—实例</vt:lpstr>
      <vt:lpstr>如何使用等价类划分法—实例</vt:lpstr>
      <vt:lpstr>怎样进行等价类划分—实例</vt:lpstr>
      <vt:lpstr>怎样进行等价类划分—实例</vt:lpstr>
      <vt:lpstr>如何使用等价类划分法—实例</vt:lpstr>
      <vt:lpstr>怎样进行整体输入域等价类测试</vt:lpstr>
      <vt:lpstr>如何使用等价类划分法—实例</vt:lpstr>
      <vt:lpstr>如何使用等价类划分法—实例</vt:lpstr>
      <vt:lpstr>如何使用等价类划分法—实例</vt:lpstr>
      <vt:lpstr>如何使用等价类划分法—根据输出域设计测试用例</vt:lpstr>
      <vt:lpstr>如何使用等价类划分法—根据输出域设计测试用例</vt:lpstr>
      <vt:lpstr>如何使用等价类划分法—根据输出域设计测试用例</vt:lpstr>
      <vt:lpstr>如何使用等价类划分法—根据输出域设计测试用例</vt:lpstr>
      <vt:lpstr>等价类测试步骤总结</vt:lpstr>
      <vt:lpstr> 等价类特点</vt:lpstr>
      <vt:lpstr>内容总结</vt:lpstr>
      <vt:lpstr>内容总结</vt:lpstr>
      <vt:lpstr>练习</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2019-09-23T05:35:20Z</dcterms:created>
  <dcterms:modified xsi:type="dcterms:W3CDTF">2020-09-29T08:28:31Z</dcterms:modified>
</cp:coreProperties>
</file>