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553" r:id="rId3"/>
    <p:sldId id="554" r:id="rId4"/>
    <p:sldId id="578" r:id="rId5"/>
    <p:sldId id="556" r:id="rId6"/>
    <p:sldId id="555" r:id="rId7"/>
    <p:sldId id="557" r:id="rId8"/>
    <p:sldId id="558" r:id="rId9"/>
    <p:sldId id="559" r:id="rId10"/>
    <p:sldId id="579" r:id="rId11"/>
    <p:sldId id="561" r:id="rId12"/>
    <p:sldId id="562" r:id="rId13"/>
    <p:sldId id="563" r:id="rId14"/>
    <p:sldId id="580" r:id="rId15"/>
    <p:sldId id="565" r:id="rId16"/>
    <p:sldId id="566" r:id="rId17"/>
    <p:sldId id="567" r:id="rId18"/>
    <p:sldId id="568" r:id="rId19"/>
    <p:sldId id="583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82" r:id="rId28"/>
    <p:sldId id="576" r:id="rId29"/>
    <p:sldId id="549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0F2F4"/>
    <a:srgbClr val="E0E4E9"/>
    <a:srgbClr val="FFC000"/>
    <a:srgbClr val="99CCFF"/>
    <a:srgbClr val="FFFF99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87638" autoAdjust="0"/>
  </p:normalViewPr>
  <p:slideViewPr>
    <p:cSldViewPr>
      <p:cViewPr varScale="1">
        <p:scale>
          <a:sx n="62" d="100"/>
          <a:sy n="62" d="100"/>
        </p:scale>
        <p:origin x="-720" y="-72"/>
      </p:cViewPr>
      <p:guideLst>
        <p:guide orient="horz" pos="2160"/>
        <p:guide pos="384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8415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31806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有效等价类，得到是无效日期，没有考虑输入之间的约束关系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latin typeface="+mn-ea"/>
              </a:rPr>
              <a:t>最严格，最具有逻辑性的测试方法</a:t>
            </a:r>
            <a:endParaRPr lang="en-US" altLang="zh-CN" sz="2000" b="1" dirty="0" smtClean="0"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zh-CN" altLang="en-US" sz="2000" b="1" dirty="0" smtClean="0">
                <a:latin typeface="+mn-ea"/>
              </a:rPr>
              <a:t>优点：它能把复杂的问题按各种可能的情况一一列举出来，简明而易于理解，也可避免遗漏。</a:t>
            </a:r>
          </a:p>
          <a:p>
            <a:pPr lvl="1">
              <a:spcBef>
                <a:spcPts val="300"/>
              </a:spcBef>
            </a:pPr>
            <a:r>
              <a:rPr lang="zh-CN" altLang="en-US" sz="2000" b="1" dirty="0" smtClean="0">
                <a:latin typeface="+mn-ea"/>
              </a:rPr>
              <a:t>缺点：不能表达重复执行的动作，例如循环结构。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步骤：分析输入域，分析输出域，建立完整的决策表，对决策表中相似用例进行简化，得到最终的决策表设计用例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输入条件存在相互关联，等价类是独立性假设，忽略关联性会造成严重的冗余</a:t>
            </a:r>
          </a:p>
          <a:p>
            <a:r>
              <a:rPr lang="zh-CN" altLang="en-US" dirty="0"/>
              <a:t>边界值法，金额有边界点，但是是否过期就只有两个值，不太适合用边界法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决策表法又叫做判定表，是同一个方法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两条规则，或者多条规则是可以合并的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71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573016"/>
            <a:ext cx="10798224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决策表法设计用例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画出决策表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353751"/>
                <a:gridCol w="2117035"/>
                <a:gridCol w="2117035"/>
                <a:gridCol w="2117035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 gridSpan="5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怎样画出决策表</a:t>
            </a:r>
            <a:r>
              <a:rPr lang="en-US" altLang="zh-CN" smtClean="0"/>
              <a:t>—</a:t>
            </a:r>
            <a:r>
              <a:rPr lang="zh-CN" altLang="en-US" smtClean="0"/>
              <a:t>简化决策表</a:t>
            </a:r>
            <a:endParaRPr lang="zh-CN" altLang="en-US" dirty="0"/>
          </a:p>
        </p:txBody>
      </p:sp>
      <p:sp>
        <p:nvSpPr>
          <p:cNvPr id="105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104456" cy="4267200"/>
          </a:xfrm>
        </p:spPr>
        <p:txBody>
          <a:bodyPr/>
          <a:lstStyle/>
          <a:p>
            <a:r>
              <a:rPr lang="zh-CN" altLang="en-US" dirty="0" smtClean="0"/>
              <a:t>化简规则：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输出相同：欲化简的多个测试用例的输出结果应相同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输入相似：仅有一个输入条件的值可以不相同</a:t>
            </a:r>
          </a:p>
          <a:p>
            <a:endParaRPr lang="zh-CN" altLang="en-US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5015880" y="1412776"/>
          <a:ext cx="6408711" cy="43455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60703"/>
                <a:gridCol w="990782"/>
                <a:gridCol w="1178613"/>
                <a:gridCol w="1178613"/>
              </a:tblGrid>
              <a:tr h="4933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元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—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 gridSpan="4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913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将决策表转化成测试用例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7448" y="1124744"/>
          <a:ext cx="10369152" cy="5107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60240"/>
                <a:gridCol w="2304256"/>
                <a:gridCol w="3312368"/>
                <a:gridCol w="2592288"/>
              </a:tblGrid>
              <a:tr h="565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标题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输入订购金额小于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发出批准单、出货单和通知单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输入订单金额大于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不发批准单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任意金额，未过期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输入订单金额任意，订购单未过期的订单</a:t>
                      </a: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发出批准单和出货单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使用决策表法设计用例的步骤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分析输入域，对个体域进行有效划分，</a:t>
            </a:r>
            <a:r>
              <a:rPr lang="zh-CN" altLang="en-US" dirty="0" smtClean="0">
                <a:latin typeface="+mn-ea"/>
              </a:rPr>
              <a:t>确定</a:t>
            </a:r>
            <a:r>
              <a:rPr lang="zh-CN" altLang="en-US" dirty="0">
                <a:latin typeface="+mn-ea"/>
              </a:rPr>
              <a:t>规则的个数。假如有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个条件，每个条件有两个取值（真假），故有</a:t>
            </a:r>
            <a:r>
              <a:rPr lang="en-US" altLang="zh-CN" dirty="0">
                <a:latin typeface="+mn-ea"/>
              </a:rPr>
              <a:t>2</a:t>
            </a:r>
            <a:r>
              <a:rPr lang="en-US" altLang="zh-CN" baseline="30000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种规则。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/>
              <a:t>分析输出域，并对预期输出结果进行细分</a:t>
            </a:r>
            <a:endParaRPr lang="en-US" altLang="zh-CN" dirty="0" smtClean="0"/>
          </a:p>
          <a:p>
            <a:r>
              <a:rPr lang="zh-CN" altLang="en-US" dirty="0" smtClean="0"/>
              <a:t>建立完整的初始决策表</a:t>
            </a:r>
            <a:endParaRPr lang="en-US" altLang="zh-CN" dirty="0" smtClean="0"/>
          </a:p>
          <a:p>
            <a:r>
              <a:rPr lang="zh-CN" altLang="en-US" dirty="0" smtClean="0"/>
              <a:t>简化决策表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测试用例，一条规则对应一个测试用例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</a:rPr>
              <a:t>3.4 基于决策表的测试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017224" cy="4267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3200" b="1" dirty="0" smtClean="0"/>
              <a:t>决策表适用的范围</a:t>
            </a:r>
            <a:endParaRPr lang="en-US" altLang="zh-CN" sz="3200" b="1" dirty="0" smtClean="0"/>
          </a:p>
          <a:p>
            <a:pPr lvl="1"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latin typeface="+mn-ea"/>
              </a:rPr>
              <a:t>规格说明书以决策表的形式给出，或很容易转化成决策表</a:t>
            </a:r>
            <a:endParaRPr lang="en-US" altLang="zh-CN" sz="2800" b="1" dirty="0">
              <a:latin typeface="+mn-ea"/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latin typeface="+mn-ea"/>
              </a:rPr>
              <a:t>条件的排列顺序</a:t>
            </a:r>
            <a:r>
              <a:rPr lang="zh-CN" altLang="en-US" sz="2800" b="1" dirty="0" smtClean="0">
                <a:latin typeface="+mn-ea"/>
              </a:rPr>
              <a:t>不会影响</a:t>
            </a:r>
            <a:r>
              <a:rPr lang="zh-CN" altLang="en-US" sz="2800" b="1" dirty="0">
                <a:latin typeface="+mn-ea"/>
              </a:rPr>
              <a:t>执行哪些操作</a:t>
            </a:r>
            <a:endParaRPr lang="en-US" altLang="zh-CN" sz="2800" b="1" dirty="0">
              <a:latin typeface="+mn-ea"/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latin typeface="+mn-ea"/>
              </a:rPr>
              <a:t>规则的排列顺序</a:t>
            </a:r>
            <a:r>
              <a:rPr lang="zh-CN" altLang="en-US" sz="2800" b="1" dirty="0" smtClean="0">
                <a:latin typeface="+mn-ea"/>
              </a:rPr>
              <a:t>不会影响</a:t>
            </a:r>
            <a:r>
              <a:rPr lang="zh-CN" altLang="en-US" sz="2800" b="1" dirty="0">
                <a:latin typeface="+mn-ea"/>
              </a:rPr>
              <a:t>执行哪些操作</a:t>
            </a:r>
            <a:endParaRPr lang="en-US" altLang="zh-CN" sz="2800" b="1" dirty="0">
              <a:latin typeface="+mn-ea"/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latin typeface="+mn-ea"/>
              </a:rPr>
              <a:t>当某规则的条件已经满足，并确定要执行的操作后，不必检验</a:t>
            </a:r>
            <a:r>
              <a:rPr lang="zh-CN" altLang="en-US" sz="2800" b="1" dirty="0" smtClean="0">
                <a:latin typeface="+mn-ea"/>
              </a:rPr>
              <a:t>别的</a:t>
            </a:r>
            <a:r>
              <a:rPr lang="zh-CN" altLang="en-US" sz="2800" b="1" dirty="0">
                <a:latin typeface="+mn-ea"/>
              </a:rPr>
              <a:t>规则</a:t>
            </a:r>
            <a:endParaRPr lang="en-US" altLang="zh-CN" sz="2800" b="1" dirty="0">
              <a:latin typeface="+mn-ea"/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800" b="1" dirty="0">
                <a:latin typeface="+mn-ea"/>
              </a:rPr>
              <a:t>如果某一规则要执行多个操作，这些操作的执行顺序无关紧要</a:t>
            </a: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9534"/>
              </p:ext>
            </p:extLst>
          </p:nvPr>
        </p:nvGraphicFramePr>
        <p:xfrm>
          <a:off x="6240016" y="1412776"/>
          <a:ext cx="5419678" cy="2613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152"/>
                <a:gridCol w="4051526"/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6534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</a:tr>
              <a:tr h="653475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27894" y="232441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</a:rPr>
              <a:t>实例一：需求与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</a:rPr>
              <a:t>思路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9336" y="1340768"/>
            <a:ext cx="5832648" cy="3384376"/>
          </a:xfrm>
        </p:spPr>
        <p:txBody>
          <a:bodyPr/>
          <a:lstStyle/>
          <a:p>
            <a:pPr lvl="1"/>
            <a:r>
              <a:rPr lang="zh-CN" altLang="en-US" sz="2800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“</a:t>
            </a:r>
            <a:r>
              <a:rPr lang="en-US" altLang="zh-CN" sz="2800" dirty="0">
                <a:latin typeface="楷体" panose="02010609060101010101" pitchFamily="49" charset="-122"/>
              </a:rPr>
              <a:t>……</a:t>
            </a:r>
            <a:r>
              <a:rPr lang="zh-CN" altLang="en-US" sz="2800" dirty="0">
                <a:latin typeface="楷体" panose="02010609060101010101" pitchFamily="49" charset="-122"/>
              </a:rPr>
              <a:t>对‘功率大于</a:t>
            </a:r>
            <a:r>
              <a:rPr lang="en-US" altLang="zh-CN" sz="2800" dirty="0">
                <a:latin typeface="楷体" panose="02010609060101010101" pitchFamily="49" charset="-122"/>
              </a:rPr>
              <a:t>50</a:t>
            </a:r>
            <a:r>
              <a:rPr lang="zh-CN" altLang="en-US" sz="2800" dirty="0">
                <a:latin typeface="楷体" panose="02010609060101010101" pitchFamily="49" charset="-122"/>
              </a:rPr>
              <a:t>马力的机器且维修记录不全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或‘已运行</a:t>
            </a:r>
            <a:r>
              <a:rPr lang="en-US" altLang="zh-CN" sz="2800" dirty="0">
                <a:latin typeface="楷体" panose="02010609060101010101" pitchFamily="49" charset="-122"/>
              </a:rPr>
              <a:t>10</a:t>
            </a:r>
            <a:r>
              <a:rPr lang="zh-CN" altLang="en-US" sz="2800" dirty="0">
                <a:latin typeface="楷体" panose="02010609060101010101" pitchFamily="49" charset="-122"/>
              </a:rPr>
              <a:t>年以上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的机器，应给予优先的维修处理</a:t>
            </a:r>
            <a:r>
              <a:rPr lang="en-US" altLang="zh-CN" sz="2800" dirty="0">
                <a:latin typeface="楷体" panose="02010609060101010101" pitchFamily="49" charset="-122"/>
              </a:rPr>
              <a:t>……” </a:t>
            </a:r>
            <a:r>
              <a:rPr lang="zh-CN" altLang="en-US" sz="2800" dirty="0">
                <a:latin typeface="楷体" panose="02010609060101010101" pitchFamily="49" charset="-122"/>
              </a:rPr>
              <a:t>。请建立</a:t>
            </a:r>
            <a:r>
              <a:rPr lang="zh-CN" altLang="en-US" sz="2800" dirty="0" smtClean="0">
                <a:latin typeface="楷体" panose="02010609060101010101" pitchFamily="49" charset="-122"/>
              </a:rPr>
              <a:t>决策表</a:t>
            </a:r>
            <a:endParaRPr lang="en-US" altLang="zh-CN" sz="2800" dirty="0">
              <a:latin typeface="楷体" panose="02010609060101010101" pitchFamily="49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23392" y="4581128"/>
            <a:ext cx="8928992" cy="138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）列出所有的条件桩和动作桩</a:t>
            </a:r>
            <a:endParaRPr lang="zh-CN" altLang="en-US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79445"/>
              </p:ext>
            </p:extLst>
          </p:nvPr>
        </p:nvGraphicFramePr>
        <p:xfrm>
          <a:off x="404949" y="1753739"/>
          <a:ext cx="10659605" cy="341577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11234"/>
                <a:gridCol w="4431763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</a:tblGrid>
              <a:tr h="627249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27249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600" b="1" kern="10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sz="2600" b="1" kern="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92D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sz="2600" b="1" kern="0" dirty="0">
                        <a:solidFill>
                          <a:srgbClr val="92D05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sz="2600" b="1" kern="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92D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sz="2600" b="1" kern="0" dirty="0">
                        <a:solidFill>
                          <a:srgbClr val="92D05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sz="2600" b="1" kern="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95400" y="0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解析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9376" y="1124744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</a:rPr>
              <a:t>）列出决策表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308" y="843984"/>
            <a:ext cx="10723606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74635"/>
              </p:ext>
            </p:extLst>
          </p:nvPr>
        </p:nvGraphicFramePr>
        <p:xfrm>
          <a:off x="444137" y="1978926"/>
          <a:ext cx="11325497" cy="363881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34683"/>
                <a:gridCol w="4608934"/>
                <a:gridCol w="1006712"/>
                <a:gridCol w="1006712"/>
                <a:gridCol w="1006712"/>
                <a:gridCol w="1006712"/>
                <a:gridCol w="755032"/>
              </a:tblGrid>
              <a:tr h="75027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40267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800" b="1" kern="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800" b="1" kern="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800" b="1" kern="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800" b="1" kern="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r>
                        <a:rPr lang="en-US" sz="2800" b="1" kern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3352" y="6093296"/>
            <a:ext cx="1072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）得到相应测试用例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9376" y="1340768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5F5E5C"/>
                </a:solidFill>
                <a:latin typeface="楷体" panose="02010609060101010101" pitchFamily="49" charset="-122"/>
              </a:rPr>
              <a:t>）</a:t>
            </a:r>
            <a:r>
              <a:rPr lang="zh-CN" altLang="en-US" sz="2800" dirty="0">
                <a:latin typeface="楷体" panose="02010609060101010101" pitchFamily="49" charset="-122"/>
              </a:rPr>
              <a:t>合并相似规则后得到图</a:t>
            </a:r>
            <a:endParaRPr lang="en-US" altLang="zh-CN" sz="2800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函数需求，使用决策表法设计测试用例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60956"/>
              </p:ext>
            </p:extLst>
          </p:nvPr>
        </p:nvGraphicFramePr>
        <p:xfrm>
          <a:off x="735856" y="2132856"/>
          <a:ext cx="10184680" cy="432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992"/>
                <a:gridCol w="3949923"/>
                <a:gridCol w="2242765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条件项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90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Y1:1800&lt;=</a:t>
                      </a:r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年份</a:t>
                      </a:r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&lt;=2050</a:t>
                      </a:r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，闰年</a:t>
                      </a:r>
                      <a:endParaRPr lang="en-US" altLang="zh-CN" sz="2800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M1:1,3,5,7,8,10,12</a:t>
                      </a:r>
                      <a:endParaRPr lang="zh-CN" altLang="en-US" sz="2800" kern="1200" dirty="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D1:1&lt;=</a:t>
                      </a:r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日期</a:t>
                      </a:r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&lt;=27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6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Y2:1800&lt;=</a:t>
                      </a:r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年份</a:t>
                      </a:r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&lt;=2050</a:t>
                      </a:r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，平年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M2:4,6,9,11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D2:28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M3:2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D3:29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D4:30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8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D5:31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函数需求，使用决策表法设计测试用例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09586"/>
              </p:ext>
            </p:extLst>
          </p:nvPr>
        </p:nvGraphicFramePr>
        <p:xfrm>
          <a:off x="1127448" y="2348880"/>
          <a:ext cx="8128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rowSpan="6"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动作项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3200" b="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日期加</a:t>
                      </a:r>
                      <a:r>
                        <a:rPr lang="en-US" altLang="zh-CN" sz="3200" b="0" kern="1200" dirty="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3200" b="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日期为</a:t>
                      </a:r>
                      <a:r>
                        <a:rPr lang="en-US" altLang="zh-CN" sz="32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3200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79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月份加</a:t>
                      </a:r>
                      <a:r>
                        <a:rPr lang="en-US" altLang="zh-CN" sz="32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3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月份为</a:t>
                      </a:r>
                      <a:r>
                        <a:rPr lang="en-US" altLang="zh-CN" sz="32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3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年份加</a:t>
                      </a:r>
                      <a:r>
                        <a:rPr lang="en-US" altLang="zh-CN" sz="32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3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提示该日期不存在</a:t>
                      </a:r>
                      <a:endParaRPr lang="zh-CN" altLang="en-US" sz="3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1236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根据需求写出测试用例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某公司订购单的检查：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元，又未过期，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发出批准单和提货单；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元，但过期了，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不发批准单；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金额低于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不论是否过期都发出批准单和提货单，在过期的情况下还需要发出通知单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使用等价类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</a:rPr>
              <a:t>？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决策表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</a:rPr>
              <a:t>法</a:t>
            </a:r>
            <a:endParaRPr lang="zh-CN" altLang="en-US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14837"/>
            <a:ext cx="8640960" cy="629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67408" y="1628800"/>
            <a:ext cx="1152128" cy="1834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化简后的结果</a:t>
            </a:r>
            <a:endParaRPr lang="en-US" altLang="zh-CN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916832"/>
            <a:ext cx="1119320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848528" y="2350674"/>
            <a:ext cx="896058" cy="4102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56440" y="2422682"/>
            <a:ext cx="648072" cy="4102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5640" y="2342896"/>
            <a:ext cx="936104" cy="3678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132856"/>
            <a:ext cx="1129265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44824"/>
            <a:ext cx="9721080" cy="370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55640" y="1875859"/>
            <a:ext cx="936104" cy="3678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28448" y="1700808"/>
            <a:ext cx="936104" cy="3678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668000" cy="504056"/>
          </a:xfrm>
        </p:spPr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02399"/>
              </p:ext>
            </p:extLst>
          </p:nvPr>
        </p:nvGraphicFramePr>
        <p:xfrm>
          <a:off x="695400" y="764704"/>
          <a:ext cx="10441159" cy="556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232248"/>
                <a:gridCol w="3168352"/>
                <a:gridCol w="3672407"/>
              </a:tblGrid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输入数据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2007-7-13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2007-7-14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2000-8-1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003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2000-6-13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2000-6-14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2000-2-13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2000-2-14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月普通日期</a:t>
                      </a:r>
                      <a:endParaRPr lang="zh-CN" altLang="en-US" sz="22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007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月月末日期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非闰年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闰年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48072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2000-12-31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2001-1-1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年末日期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基于决策表的测试不仅包含不存在的日期，还包括多个针对普通日期的测试，且无法继续化简</a:t>
            </a:r>
            <a:endParaRPr lang="en-US" altLang="zh-CN" dirty="0" smtClean="0"/>
          </a:p>
          <a:p>
            <a:r>
              <a:rPr lang="zh-CN" altLang="en-US" dirty="0" smtClean="0"/>
              <a:t>基于决策表的测试尽管能在一定程度上消除测试冗余，但仍会受到各输入条件的等价划分的限制，并不保证达到完全无冗余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r>
              <a:rPr lang="zh-CN" altLang="en-US" dirty="0"/>
              <a:t>总结</a:t>
            </a:r>
            <a:endParaRPr lang="zh-CN" altLang="en-US" dirty="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/>
              <a:t>什么是决策表</a:t>
            </a:r>
          </a:p>
          <a:p>
            <a:r>
              <a:rPr lang="zh-CN" altLang="en-US" sz="2800" dirty="0" smtClean="0">
                <a:sym typeface="+mn-ea"/>
              </a:rPr>
              <a:t>什么情况适合使用决策表法设计测试用例</a:t>
            </a:r>
            <a:endParaRPr lang="en-US" altLang="zh-CN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在程序中，若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输入输出较多</a:t>
            </a:r>
            <a:r>
              <a:rPr lang="zh-CN" altLang="en-US" sz="2800" dirty="0" smtClean="0">
                <a:sym typeface="+mn-ea"/>
              </a:rPr>
              <a:t>，且相互制约的条件较多</a:t>
            </a:r>
            <a:endParaRPr lang="en-US" altLang="zh-CN" sz="2800" dirty="0" smtClean="0">
              <a:sym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决策表并不是专用于设计测试用例的方法，它可以应用于其他方面，例如需求分析</a:t>
            </a:r>
            <a:endParaRPr lang="en-US" altLang="zh-CN" sz="2800" dirty="0">
              <a:latin typeface="+mn-ea"/>
            </a:endParaRPr>
          </a:p>
          <a:p>
            <a:r>
              <a:rPr lang="zh-CN" altLang="en-US" dirty="0"/>
              <a:t> 决策表中的概念：条件桩、条件项、动作桩、动作项、规则</a:t>
            </a:r>
            <a:endParaRPr lang="en-US" altLang="zh-CN" dirty="0"/>
          </a:p>
          <a:p>
            <a:r>
              <a:rPr lang="zh-CN" altLang="en-US" dirty="0" smtClean="0"/>
              <a:t>怎样</a:t>
            </a:r>
            <a:r>
              <a:rPr lang="zh-CN" altLang="en-US" dirty="0"/>
              <a:t>使用</a:t>
            </a:r>
            <a:r>
              <a:rPr lang="zh-CN" altLang="en-US" dirty="0" smtClean="0"/>
              <a:t>决策表设计测试用例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715" y="260350"/>
            <a:ext cx="10711815" cy="720090"/>
          </a:xfrm>
        </p:spPr>
        <p:txBody>
          <a:bodyPr/>
          <a:lstStyle/>
          <a:p>
            <a:r>
              <a:rPr lang="zh-CN" altLang="en-US" dirty="0" smtClean="0"/>
              <a:t>实例二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0370" y="1306830"/>
            <a:ext cx="7623810" cy="4959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企业工资计算软件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工资分为年薪制，月薪制；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错误程度分为普通，严重；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工资为年薪的员工犯普通错误的扣工资2％，犯严重错误，扣工资4％；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工资为月薪的员工犯普通错误的扣工资4％，犯严重错误扣工资8％；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70" y="1170305"/>
            <a:ext cx="4257675" cy="5095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补充练习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551384" y="1196752"/>
            <a:ext cx="11089232" cy="426720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计算出差补助为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当员工办理长期出差时，不论是否出差，出差到哪里，每月固定补助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元。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当员工未办理长期出差时时，如果出差省会城市，则每月补助</a:t>
            </a:r>
            <a:r>
              <a:rPr lang="en-US" altLang="zh-CN" dirty="0" smtClean="0"/>
              <a:t>1500</a:t>
            </a:r>
            <a:r>
              <a:rPr lang="zh-CN" altLang="zh-CN" dirty="0" smtClean="0"/>
              <a:t>元，否则补助</a:t>
            </a:r>
            <a:r>
              <a:rPr lang="en-US" altLang="zh-CN" dirty="0" smtClean="0"/>
              <a:t>800</a:t>
            </a:r>
            <a:r>
              <a:rPr lang="zh-CN" altLang="zh-CN" dirty="0" smtClean="0"/>
              <a:t>元</a:t>
            </a:r>
            <a:r>
              <a:rPr lang="en-US" altLang="zh-CN" dirty="0" smtClean="0"/>
              <a:t>;</a:t>
            </a:r>
            <a:r>
              <a:rPr lang="zh-CN" altLang="en-US" dirty="0" smtClean="0"/>
              <a:t>不出差，补助为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使用决策表法设计测试用例：</a:t>
            </a:r>
            <a:r>
              <a:rPr lang="en-US" altLang="zh-CN" dirty="0" smtClean="0"/>
              <a:t> "</a:t>
            </a:r>
            <a:r>
              <a:rPr lang="zh-CN" altLang="en-US" dirty="0" smtClean="0"/>
              <a:t>输入三个整数 </a:t>
            </a:r>
            <a:r>
              <a:rPr lang="en-US" altLang="zh-CN" dirty="0" smtClean="0"/>
              <a:t>a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b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分别作为三边的边长构成三角形。通过程序判定所构成的三角形的类型，当此三角形为一般三角形、等腰三角形及等边三角形时，分别作计算 </a:t>
            </a:r>
            <a:r>
              <a:rPr lang="en-US" altLang="zh-CN" dirty="0" smtClean="0"/>
              <a:t>… "</a:t>
            </a:r>
          </a:p>
          <a:p>
            <a:pPr lvl="0">
              <a:lnSpc>
                <a:spcPct val="130000"/>
              </a:lnSpc>
            </a:pPr>
            <a:endParaRPr lang="zh-CN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704" y="1340768"/>
            <a:ext cx="7128792" cy="4267200"/>
          </a:xfrm>
        </p:spPr>
        <p:txBody>
          <a:bodyPr/>
          <a:lstStyle/>
          <a:p>
            <a:r>
              <a:rPr lang="zh-CN" altLang="en-US" dirty="0" smtClean="0"/>
              <a:t>决策表法概述</a:t>
            </a:r>
            <a:endParaRPr lang="en-US" altLang="zh-CN" dirty="0" smtClean="0"/>
          </a:p>
          <a:p>
            <a:r>
              <a:rPr lang="zh-CN" altLang="en-US" dirty="0" smtClean="0"/>
              <a:t>使用决策表法设计测试用例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基于决策表的测试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基本原理</a:t>
            </a:r>
            <a:endParaRPr lang="en-US" altLang="zh-CN" sz="34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也</a:t>
            </a:r>
            <a:r>
              <a:rPr lang="zh-CN" altLang="en-US" sz="2800" b="1" dirty="0"/>
              <a:t>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判定表法，</a:t>
            </a:r>
            <a:r>
              <a:rPr lang="zh-CN" altLang="en-US" sz="2800" b="1" dirty="0" smtClean="0"/>
              <a:t>是分析和表达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多种逻辑条件</a:t>
            </a:r>
            <a:r>
              <a:rPr lang="zh-CN" altLang="en-US" sz="2800" b="1" dirty="0" smtClean="0"/>
              <a:t>下执行不同操作情况的工具。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在</a:t>
            </a:r>
            <a:r>
              <a:rPr lang="zh-CN" altLang="en-US" sz="2800" b="1" dirty="0"/>
              <a:t>一些数据处理当中，某些操作的实施依赖与多个</a:t>
            </a:r>
            <a:r>
              <a:rPr lang="zh-CN" altLang="en-US" sz="2800" b="1" dirty="0">
                <a:solidFill>
                  <a:srgbClr val="FF0000"/>
                </a:solidFill>
              </a:rPr>
              <a:t>逻辑条件的组合</a:t>
            </a:r>
            <a:r>
              <a:rPr lang="zh-CN" altLang="en-US" sz="2800" b="1" dirty="0"/>
              <a:t>，即对</a:t>
            </a:r>
            <a:r>
              <a:rPr lang="zh-CN" altLang="en-US" sz="2800" b="1" dirty="0" smtClean="0"/>
              <a:t>不同逻辑条件</a:t>
            </a:r>
            <a:r>
              <a:rPr lang="zh-CN" altLang="en-US" sz="2800" b="1" dirty="0"/>
              <a:t>的组合值，分别执行不同的</a:t>
            </a:r>
            <a:r>
              <a:rPr lang="zh-CN" altLang="en-US" sz="2800" b="1" dirty="0">
                <a:solidFill>
                  <a:srgbClr val="FF0000"/>
                </a:solidFill>
              </a:rPr>
              <a:t>操作</a:t>
            </a:r>
            <a:r>
              <a:rPr lang="zh-CN" altLang="en-US" sz="2800" b="1" dirty="0"/>
              <a:t>，决策表适合于处理这种问题。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决策表法概述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决策表通常由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个部分组成</a:t>
            </a:r>
            <a:endParaRPr lang="zh-CN" altLang="en-US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条件桩（</a:t>
            </a:r>
            <a:r>
              <a:rPr lang="en-US" altLang="zh-CN" sz="2400" dirty="0" smtClean="0"/>
              <a:t>Condition Stub</a:t>
            </a:r>
            <a:r>
              <a:rPr lang="zh-CN" altLang="en-US" sz="2400" dirty="0" smtClean="0"/>
              <a:t>）：列出了问题的所有条件（输入区）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动作桩（</a:t>
            </a:r>
            <a:r>
              <a:rPr lang="en-US" altLang="zh-CN" sz="2400" dirty="0" smtClean="0"/>
              <a:t>Action Stub</a:t>
            </a:r>
            <a:r>
              <a:rPr lang="zh-CN" altLang="en-US" sz="2400" dirty="0" smtClean="0"/>
              <a:t>）：列出了问题规定可能采取的</a:t>
            </a:r>
            <a:r>
              <a:rPr lang="zh-CN" altLang="en-US" sz="2400" dirty="0" smtClean="0">
                <a:solidFill>
                  <a:srgbClr val="FF0000"/>
                </a:solidFill>
              </a:rPr>
              <a:t>操作</a:t>
            </a:r>
            <a:r>
              <a:rPr lang="zh-CN" altLang="en-US" sz="2400" dirty="0" smtClean="0"/>
              <a:t>。这些操作的排列顺序没有约束（输出区）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条件项（</a:t>
            </a:r>
            <a:r>
              <a:rPr lang="en-US" altLang="zh-CN" sz="2400" dirty="0" smtClean="0"/>
              <a:t>Condition Entry</a:t>
            </a:r>
            <a:r>
              <a:rPr lang="zh-CN" altLang="en-US" sz="2400" dirty="0" smtClean="0"/>
              <a:t>）：列出针对它左列条件的</a:t>
            </a:r>
            <a:r>
              <a:rPr lang="zh-CN" altLang="en-US" sz="2400" dirty="0" smtClean="0">
                <a:solidFill>
                  <a:srgbClr val="FF0000"/>
                </a:solidFill>
              </a:rPr>
              <a:t>取值</a:t>
            </a:r>
            <a:r>
              <a:rPr lang="zh-CN" altLang="en-US" sz="2400" dirty="0" smtClean="0"/>
              <a:t>。在所有可能情况下的真假值。（输入取值区）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动作项（</a:t>
            </a:r>
            <a:r>
              <a:rPr lang="en-US" altLang="zh-CN" sz="2400" dirty="0" smtClean="0"/>
              <a:t>Action Entry</a:t>
            </a:r>
            <a:r>
              <a:rPr lang="zh-CN" altLang="en-US" sz="2400" dirty="0" smtClean="0"/>
              <a:t>）：列出在条件项的各种取值情况下应该采取</a:t>
            </a:r>
            <a:r>
              <a:rPr lang="zh-CN" altLang="en-US" sz="2400" dirty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动作</a:t>
            </a:r>
            <a:r>
              <a:rPr lang="zh-CN" altLang="en-US" sz="2400" dirty="0" smtClean="0"/>
              <a:t>（输出取值区）</a:t>
            </a:r>
            <a:endParaRPr lang="en-US" altLang="zh-CN" sz="2400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50" y="980728"/>
            <a:ext cx="11164950" cy="40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839416" y="1930997"/>
            <a:ext cx="3856465" cy="15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88791" y="2080962"/>
            <a:ext cx="5355771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55440" y="3826605"/>
            <a:ext cx="3759200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91944" y="3621944"/>
            <a:ext cx="5210628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9599743" y="3290830"/>
            <a:ext cx="3003961" cy="5121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668000" cy="828130"/>
          </a:xfrm>
        </p:spPr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</a:rPr>
              <a:t/>
            </a:r>
            <a:br>
              <a:rPr lang="en-US" altLang="zh-CN" dirty="0" smtClean="0">
                <a:latin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</a:rPr>
              <a:t/>
            </a:r>
            <a:br>
              <a:rPr lang="en-US" altLang="zh-CN" dirty="0">
                <a:latin typeface="楷体" panose="02010609060101010101" pitchFamily="49" charset="-122"/>
              </a:rPr>
            </a:br>
            <a:r>
              <a:rPr lang="zh-CN" altLang="en-US" dirty="0" smtClean="0">
                <a:latin typeface="楷体" panose="02010609060101010101" pitchFamily="49" charset="-122"/>
              </a:rPr>
              <a:t>决策表</a:t>
            </a:r>
            <a:r>
              <a:rPr lang="zh-CN" altLang="en-US" dirty="0">
                <a:latin typeface="楷体" panose="02010609060101010101" pitchFamily="49" charset="-122"/>
              </a:rPr>
              <a:t>法概述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9545" y="967457"/>
            <a:ext cx="11017224" cy="28990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）：决策表中右部的每一列（条件项和对应的动作项）都是一条规则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怎样画出决策表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分析条件和动作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分析条件和动作：金额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，又</a:t>
            </a:r>
            <a:r>
              <a:rPr lang="zh-CN" altLang="en-US" dirty="0" smtClean="0">
                <a:solidFill>
                  <a:srgbClr val="FF0000"/>
                </a:solidFill>
              </a:rPr>
              <a:t>未过期</a:t>
            </a:r>
            <a:r>
              <a:rPr lang="zh-CN" altLang="en-US" dirty="0" smtClean="0"/>
              <a:t>，则发出</a:t>
            </a:r>
            <a:r>
              <a:rPr lang="zh-CN" altLang="en-US" dirty="0" smtClean="0">
                <a:solidFill>
                  <a:srgbClr val="FF0000"/>
                </a:solidFill>
              </a:rPr>
              <a:t>批准</a:t>
            </a:r>
            <a:r>
              <a:rPr lang="zh-CN" altLang="en-US" dirty="0" smtClean="0"/>
              <a:t>单和</a:t>
            </a:r>
            <a:r>
              <a:rPr lang="zh-CN" altLang="en-US" dirty="0" smtClean="0">
                <a:solidFill>
                  <a:srgbClr val="FF0000"/>
                </a:solidFill>
              </a:rPr>
              <a:t>提货单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，但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了，则</a:t>
            </a:r>
            <a:r>
              <a:rPr lang="zh-CN" altLang="en-US" dirty="0" smtClean="0">
                <a:solidFill>
                  <a:srgbClr val="FF0000"/>
                </a:solidFill>
              </a:rPr>
              <a:t>不发批准单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低于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，则</a:t>
            </a:r>
            <a:r>
              <a:rPr lang="zh-CN" altLang="en-US" dirty="0" smtClean="0">
                <a:solidFill>
                  <a:srgbClr val="FF0000"/>
                </a:solidFill>
              </a:rPr>
              <a:t>不论是否过期都发出批准单和提货单</a:t>
            </a:r>
            <a:r>
              <a:rPr lang="zh-CN" altLang="en-US" dirty="0" smtClean="0"/>
              <a:t>，在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的情况下还需要</a:t>
            </a:r>
            <a:r>
              <a:rPr lang="zh-CN" altLang="en-US" dirty="0" smtClean="0">
                <a:solidFill>
                  <a:srgbClr val="FF0000"/>
                </a:solidFill>
              </a:rPr>
              <a:t>发出通知单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分析条件和动作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60"/>
                <a:gridCol w="1353711"/>
                <a:gridCol w="2117035"/>
                <a:gridCol w="2117035"/>
                <a:gridCol w="2117035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动作桩（输出）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动作项（输出取值区）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965</TotalTime>
  <Words>1601</Words>
  <Application>Microsoft Office PowerPoint</Application>
  <PresentationFormat>自定义</PresentationFormat>
  <Paragraphs>513</Paragraphs>
  <Slides>29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Profile</vt:lpstr>
      <vt:lpstr>软件测试实用教程 ——方法与实践</vt:lpstr>
      <vt:lpstr>根据需求写出测试用例</vt:lpstr>
      <vt:lpstr>目  录</vt:lpstr>
      <vt:lpstr>3.4 基于决策表的测试</vt:lpstr>
      <vt:lpstr>决策表法概述</vt:lpstr>
      <vt:lpstr>  决策表法概述</vt:lpstr>
      <vt:lpstr>决策表法概述</vt:lpstr>
      <vt:lpstr>怎样画出决策表—分析条件和动作</vt:lpstr>
      <vt:lpstr>怎样画出决策表—分析条件和动作</vt:lpstr>
      <vt:lpstr>怎样画出决策表—画出决策表</vt:lpstr>
      <vt:lpstr>怎样画出决策表—简化决策表</vt:lpstr>
      <vt:lpstr>将决策表转化成测试用例</vt:lpstr>
      <vt:lpstr>使用决策表法设计用例的步骤</vt:lpstr>
      <vt:lpstr>3.4 基于决策表的测试</vt:lpstr>
      <vt:lpstr>实例一：需求与思路</vt:lpstr>
      <vt:lpstr>实例一：解析</vt:lpstr>
      <vt:lpstr>实例一：解析</vt:lpstr>
      <vt:lpstr>基于决策表的测试</vt:lpstr>
      <vt:lpstr>基于决策表的测试</vt:lpstr>
      <vt:lpstr>PowerPoint 演示文稿</vt:lpstr>
      <vt:lpstr>基于决策表的测试</vt:lpstr>
      <vt:lpstr>基于决策表的测试</vt:lpstr>
      <vt:lpstr>基于决策表的测试</vt:lpstr>
      <vt:lpstr>测试用例</vt:lpstr>
      <vt:lpstr>基于决策表的总结</vt:lpstr>
      <vt:lpstr>基于决策表的测试总结</vt:lpstr>
      <vt:lpstr>实例二</vt:lpstr>
      <vt:lpstr>补充练习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lenovo-pc</cp:lastModifiedBy>
  <cp:revision>407</cp:revision>
  <dcterms:created xsi:type="dcterms:W3CDTF">2008-07-27T05:17:00Z</dcterms:created>
  <dcterms:modified xsi:type="dcterms:W3CDTF">2019-12-02T09:07:50Z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