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7"/>
  </p:notesMasterIdLst>
  <p:handoutMasterIdLst>
    <p:handoutMasterId r:id="rId18"/>
  </p:handoutMasterIdLst>
  <p:sldIdLst>
    <p:sldId id="552" r:id="rId2"/>
    <p:sldId id="553" r:id="rId3"/>
    <p:sldId id="554" r:id="rId4"/>
    <p:sldId id="555" r:id="rId5"/>
    <p:sldId id="556" r:id="rId6"/>
    <p:sldId id="557" r:id="rId7"/>
    <p:sldId id="573" r:id="rId8"/>
    <p:sldId id="569" r:id="rId9"/>
    <p:sldId id="570" r:id="rId10"/>
    <p:sldId id="571" r:id="rId11"/>
    <p:sldId id="568" r:id="rId12"/>
    <p:sldId id="563" r:id="rId13"/>
    <p:sldId id="565" r:id="rId14"/>
    <p:sldId id="566" r:id="rId15"/>
    <p:sldId id="567"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81550" autoAdjust="0"/>
  </p:normalViewPr>
  <p:slideViewPr>
    <p:cSldViewPr>
      <p:cViewPr varScale="1">
        <p:scale>
          <a:sx n="57" d="100"/>
          <a:sy n="57" d="100"/>
        </p:scale>
        <p:origin x="-702" y="-9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4%BA%9A%E9%A9%AC%E9%80%8A%E6%B2%B3"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baike.baidu.com/item/%E9%BE%99%E5%8D%B7%E9%A3%8E" TargetMode="External"/><Relationship Id="rId5" Type="http://schemas.openxmlformats.org/officeDocument/2006/relationships/hyperlink" Target="https://baike.baidu.com/item/%E5%BE%97%E5%85%8B%E8%90%A8%E6%96%AF%E5%B7%9E" TargetMode="External"/><Relationship Id="rId4" Type="http://schemas.openxmlformats.org/officeDocument/2006/relationships/hyperlink" Target="https://baike.baidu.com/item/%E7%83%AD%E5%B8%A6%E9%9B%A8%E6%9E%97"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自由式探索、基于场景的探索式测试、基于策略的探索性测试、基于反馈的探索性测试</a:t>
            </a:r>
            <a:endParaRPr lang="en-US" altLang="zh-CN" dirty="0" smtClean="0"/>
          </a:p>
          <a:p>
            <a:endParaRPr lang="zh-CN" altLang="en-US" dirty="0"/>
          </a:p>
        </p:txBody>
      </p:sp>
    </p:spTree>
    <p:extLst>
      <p:ext uri="{BB962C8B-B14F-4D97-AF65-F5344CB8AC3E}">
        <p14:creationId xmlns:p14="http://schemas.microsoft.com/office/powerpoint/2010/main" val="5673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插入步骤，删除步骤，替换步骤，附加数据</a:t>
            </a:r>
            <a:endParaRPr lang="zh-CN" altLang="en-US" dirty="0"/>
          </a:p>
        </p:txBody>
      </p:sp>
    </p:spTree>
    <p:extLst>
      <p:ext uri="{BB962C8B-B14F-4D97-AF65-F5344CB8AC3E}">
        <p14:creationId xmlns:p14="http://schemas.microsoft.com/office/powerpoint/2010/main" val="129663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50000"/>
              </a:lnSpc>
            </a:pPr>
            <a:r>
              <a:rPr lang="zh-CN" altLang="en-US" dirty="0" smtClean="0">
                <a:latin typeface="幼圆" panose="02010509060101010101" pitchFamily="49" charset="-122"/>
                <a:ea typeface="幼圆" panose="02010509060101010101" pitchFamily="49" charset="-122"/>
              </a:rPr>
              <a:t>在测试过程中，及时作出决定</a:t>
            </a:r>
            <a:endParaRPr lang="en-US" altLang="zh-CN" dirty="0" smtClean="0">
              <a:latin typeface="幼圆" panose="02010509060101010101" pitchFamily="49" charset="-122"/>
              <a:ea typeface="幼圆" panose="02010509060101010101" pitchFamily="49" charset="-122"/>
            </a:endParaRPr>
          </a:p>
          <a:p>
            <a:pPr algn="l">
              <a:lnSpc>
                <a:spcPct val="150000"/>
              </a:lnSpc>
            </a:pPr>
            <a:r>
              <a:rPr lang="zh-CN" altLang="en-US" dirty="0" smtClean="0">
                <a:latin typeface="幼圆" panose="02010509060101010101" pitchFamily="49" charset="-122"/>
                <a:ea typeface="幼圆" panose="02010509060101010101" pitchFamily="49" charset="-122"/>
              </a:rPr>
              <a:t>具体步骤（细节）</a:t>
            </a: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明确指导</a:t>
            </a:r>
            <a:endParaRPr lang="en-US" altLang="zh-CN" dirty="0" smtClean="0">
              <a:latin typeface="幼圆" panose="02010509060101010101" pitchFamily="49" charset="-122"/>
              <a:ea typeface="幼圆" panose="02010509060101010101" pitchFamily="49" charset="-122"/>
            </a:endParaRPr>
          </a:p>
          <a:p>
            <a:pPr algn="l">
              <a:lnSpc>
                <a:spcPct val="150000"/>
              </a:lnSpc>
            </a:pPr>
            <a:r>
              <a:rPr lang="zh-CN" altLang="en-US" dirty="0" smtClean="0">
                <a:latin typeface="幼圆" panose="02010509060101010101" pitchFamily="49" charset="-122"/>
                <a:ea typeface="幼圆" panose="02010509060101010101" pitchFamily="49" charset="-122"/>
              </a:rPr>
              <a:t>决策时间短</a:t>
            </a: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影响小</a:t>
            </a:r>
          </a:p>
          <a:p>
            <a:endParaRPr lang="zh-CN" altLang="en-US" dirty="0"/>
          </a:p>
        </p:txBody>
      </p:sp>
    </p:spTree>
    <p:extLst>
      <p:ext uri="{BB962C8B-B14F-4D97-AF65-F5344CB8AC3E}">
        <p14:creationId xmlns:p14="http://schemas.microsoft.com/office/powerpoint/2010/main" val="110712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一、商业区测试方法：</a:t>
            </a:r>
          </a:p>
          <a:p>
            <a:r>
              <a:rPr lang="en-US" altLang="zh-CN" dirty="0" smtClean="0"/>
              <a:t>1</a:t>
            </a:r>
            <a:r>
              <a:rPr lang="zh-CN" altLang="en-US" dirty="0" smtClean="0"/>
              <a:t>、指南测试法：要求测试人员严格遵照手册的建议执行操作。如果是帮助手册，请以完全不了解系统视角严格按照其使用进行操作。</a:t>
            </a:r>
          </a:p>
          <a:p>
            <a:r>
              <a:rPr lang="en-US" altLang="zh-CN" dirty="0" smtClean="0"/>
              <a:t>2</a:t>
            </a:r>
            <a:r>
              <a:rPr lang="zh-CN" altLang="en-US" dirty="0" smtClean="0"/>
              <a:t>、卖点测试法：发现软件最吸引人的这些特性功能，锁定测试范围。卖点测试法的原理取决于销售人员对客户演示过程。</a:t>
            </a:r>
          </a:p>
          <a:p>
            <a:r>
              <a:rPr lang="en-US" altLang="zh-CN" dirty="0" smtClean="0"/>
              <a:t>3</a:t>
            </a:r>
            <a:r>
              <a:rPr lang="zh-CN" altLang="en-US" dirty="0" smtClean="0"/>
              <a:t>、地标测试法：将指南测试法及卖点测试法中的标记定义为一个路标（路标合起来将形成一个列表），当软件将这些路标全部覆盖并记录后，将这些路标合起来就形成了一个路标的列表。</a:t>
            </a:r>
          </a:p>
          <a:p>
            <a:r>
              <a:rPr lang="en-US" altLang="zh-CN" dirty="0" smtClean="0"/>
              <a:t>4</a:t>
            </a:r>
            <a:r>
              <a:rPr lang="zh-CN" altLang="en-US" dirty="0" smtClean="0"/>
              <a:t>、极限测试法：向软件提出很多难以回答的问题。比如：如何让软件发挥到最大限度，哪个特性是软件运行时达到其设计极限等等。</a:t>
            </a:r>
          </a:p>
          <a:p>
            <a:r>
              <a:rPr lang="en-US" altLang="zh-CN" dirty="0" smtClean="0"/>
              <a:t>5</a:t>
            </a:r>
            <a:r>
              <a:rPr lang="zh-CN" altLang="en-US" dirty="0" smtClean="0"/>
              <a:t>、快递测试法：主要关注关键数据流的走向，比如：输入一个数据后，最后该数据会去哪里；</a:t>
            </a:r>
          </a:p>
          <a:p>
            <a:r>
              <a:rPr lang="en-US" altLang="zh-CN" dirty="0" smtClean="0"/>
              <a:t>6</a:t>
            </a:r>
            <a:r>
              <a:rPr lang="zh-CN" altLang="en-US" dirty="0" smtClean="0"/>
              <a:t>、深夜测试法：在晚上的时候，我们的程序还会做那些事情，比如：每晚</a:t>
            </a:r>
            <a:r>
              <a:rPr lang="en-US" altLang="zh-CN" dirty="0" smtClean="0"/>
              <a:t>12</a:t>
            </a:r>
            <a:r>
              <a:rPr lang="zh-CN" altLang="en-US" dirty="0" smtClean="0"/>
              <a:t>点的定时清理；</a:t>
            </a:r>
          </a:p>
          <a:p>
            <a:r>
              <a:rPr lang="en-US" altLang="zh-CN" dirty="0" smtClean="0"/>
              <a:t>7</a:t>
            </a:r>
            <a:r>
              <a:rPr lang="zh-CN" altLang="en-US" dirty="0" smtClean="0"/>
              <a:t>、遍历测试法：选定一个目标（比如：菜单），然后用最短路径来访问这些目标对象，从而遍历完所有的路径点；</a:t>
            </a:r>
          </a:p>
          <a:p>
            <a:r>
              <a:rPr lang="zh-CN" altLang="en-US" smtClean="0"/>
              <a:t/>
            </a:r>
            <a:br>
              <a:rPr lang="zh-CN" altLang="en-US" smtClean="0"/>
            </a:br>
            <a:endParaRPr lang="zh-CN" altLang="en-US" dirty="0"/>
          </a:p>
        </p:txBody>
      </p:sp>
    </p:spTree>
    <p:extLst>
      <p:ext uri="{BB962C8B-B14F-4D97-AF65-F5344CB8AC3E}">
        <p14:creationId xmlns:p14="http://schemas.microsoft.com/office/powerpoint/2010/main" val="576038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smtClean="0"/>
              <a:t>没有技术含量的测试，来源于随机效应，混沌理论非常重要的学说：</a:t>
            </a:r>
            <a:r>
              <a:rPr lang="en-US" altLang="zh-CN" b="1" i="0" dirty="0" smtClean="0"/>
              <a:t>1</a:t>
            </a:r>
            <a:r>
              <a:rPr lang="zh-CN" altLang="en-US" b="1" i="0" dirty="0" smtClean="0"/>
              <a:t>、蝴蝶效应，偶发性事件，</a:t>
            </a:r>
            <a:r>
              <a:rPr lang="zh-CN" altLang="en-US" dirty="0" smtClean="0"/>
              <a:t>一只南美洲</a:t>
            </a:r>
            <a:r>
              <a:rPr lang="zh-CN" altLang="en-US" dirty="0" smtClean="0">
                <a:hlinkClick r:id="rId3"/>
              </a:rPr>
              <a:t>亚马逊河</a:t>
            </a:r>
            <a:r>
              <a:rPr lang="zh-CN" altLang="en-US" dirty="0" smtClean="0"/>
              <a:t>流域</a:t>
            </a:r>
            <a:r>
              <a:rPr lang="zh-CN" altLang="en-US" dirty="0" smtClean="0">
                <a:hlinkClick r:id="rId4"/>
              </a:rPr>
              <a:t>热带雨林</a:t>
            </a:r>
            <a:r>
              <a:rPr lang="zh-CN" altLang="en-US" dirty="0" smtClean="0"/>
              <a:t>中的蝴蝶，偶尔扇动几下翅膀，可以在两周以后引起美国</a:t>
            </a:r>
            <a:r>
              <a:rPr lang="zh-CN" altLang="en-US" dirty="0" smtClean="0">
                <a:hlinkClick r:id="rId5"/>
              </a:rPr>
              <a:t>得克萨斯州</a:t>
            </a:r>
            <a:r>
              <a:rPr lang="zh-CN" altLang="en-US" dirty="0" smtClean="0"/>
              <a:t>的一场</a:t>
            </a:r>
            <a:r>
              <a:rPr lang="zh-CN" altLang="en-US" dirty="0" smtClean="0">
                <a:hlinkClick r:id="rId6"/>
              </a:rPr>
              <a:t>龙卷风</a:t>
            </a:r>
            <a:endParaRPr lang="en-US" altLang="zh-CN" b="1" i="0" dirty="0" smtClean="0"/>
          </a:p>
          <a:p>
            <a:r>
              <a:rPr lang="en-US" altLang="zh-CN" b="1" i="0" dirty="0" smtClean="0"/>
              <a:t>2</a:t>
            </a:r>
            <a:r>
              <a:rPr lang="zh-CN" altLang="en-US" b="1" i="0" dirty="0" smtClean="0"/>
              <a:t>、随机理论，数量很大，产生必然事件，</a:t>
            </a:r>
            <a:r>
              <a:rPr lang="en-US" altLang="zh-CN" b="1" i="0" dirty="0" smtClean="0"/>
              <a:t>100W</a:t>
            </a:r>
            <a:r>
              <a:rPr lang="zh-CN" altLang="en-US" b="1" i="0" dirty="0" smtClean="0"/>
              <a:t>只猴子</a:t>
            </a:r>
            <a:endParaRPr lang="en-US" altLang="zh-CN" b="1" i="0" dirty="0" smtClean="0"/>
          </a:p>
          <a:p>
            <a:r>
              <a:rPr lang="zh-CN" altLang="en-US" b="1" i="0" dirty="0" smtClean="0"/>
              <a:t>游戏公测，足够长的时间</a:t>
            </a:r>
            <a:endParaRPr lang="en-US" altLang="zh-CN" b="1" i="0" dirty="0" smtClean="0"/>
          </a:p>
        </p:txBody>
      </p:sp>
    </p:spTree>
    <p:extLst>
      <p:ext uri="{BB962C8B-B14F-4D97-AF65-F5344CB8AC3E}">
        <p14:creationId xmlns:p14="http://schemas.microsoft.com/office/powerpoint/2010/main" val="1436604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输入规则和要求</a:t>
            </a:r>
            <a:endParaRPr lang="en-US" altLang="zh-CN" dirty="0" smtClean="0"/>
          </a:p>
          <a:p>
            <a:r>
              <a:rPr lang="zh-CN" altLang="en-US" dirty="0" smtClean="0"/>
              <a:t>边界值：数据的输入存在边界，显性，区间，个数，范围；隐性的（次边界条件）</a:t>
            </a:r>
            <a:endParaRPr lang="en-US" altLang="zh-CN" dirty="0" smtClean="0"/>
          </a:p>
          <a:p>
            <a:r>
              <a:rPr lang="zh-CN" altLang="en-US" dirty="0" smtClean="0"/>
              <a:t>身份证号的验证，员工管理系统，规则严格，最小年份有要求，年满</a:t>
            </a:r>
            <a:r>
              <a:rPr lang="en-US" altLang="zh-CN" dirty="0" smtClean="0"/>
              <a:t>18</a:t>
            </a:r>
            <a:r>
              <a:rPr lang="zh-CN" altLang="en-US" dirty="0" smtClean="0"/>
              <a:t>岁</a:t>
            </a:r>
            <a:r>
              <a:rPr lang="zh-CN" altLang="en-US" baseline="0" dirty="0" smtClean="0"/>
              <a:t> </a:t>
            </a:r>
            <a:r>
              <a:rPr lang="en-US" altLang="zh-CN" baseline="0" dirty="0" smtClean="0"/>
              <a:t>20011231</a:t>
            </a:r>
            <a:r>
              <a:rPr lang="zh-CN" altLang="en-US" baseline="0" dirty="0" smtClean="0"/>
              <a:t>之后的不能输入</a:t>
            </a:r>
            <a:endParaRPr lang="en-US" altLang="zh-CN" baseline="0" dirty="0" smtClean="0"/>
          </a:p>
          <a:p>
            <a:r>
              <a:rPr lang="zh-CN" altLang="en-US" baseline="0" dirty="0" smtClean="0"/>
              <a:t>货币金额，</a:t>
            </a:r>
            <a:r>
              <a:rPr lang="en-US" altLang="zh-CN" baseline="0" dirty="0" smtClean="0"/>
              <a:t>21</a:t>
            </a:r>
            <a:r>
              <a:rPr lang="zh-CN" altLang="en-US" baseline="0" dirty="0" smtClean="0"/>
              <a:t>个字符。个人额度有最大值，不会超过</a:t>
            </a:r>
            <a:r>
              <a:rPr lang="en-US" altLang="zh-CN" baseline="0" dirty="0" smtClean="0"/>
              <a:t>8</a:t>
            </a:r>
            <a:r>
              <a:rPr lang="zh-CN" altLang="en-US" baseline="0" dirty="0" smtClean="0"/>
              <a:t>位数（千万）</a:t>
            </a:r>
            <a:endParaRPr lang="en-US" altLang="zh-CN" dirty="0" smtClean="0"/>
          </a:p>
          <a:p>
            <a:endParaRPr lang="zh-CN" altLang="en-US" dirty="0"/>
          </a:p>
        </p:txBody>
      </p:sp>
    </p:spTree>
    <p:extLst>
      <p:ext uri="{BB962C8B-B14F-4D97-AF65-F5344CB8AC3E}">
        <p14:creationId xmlns:p14="http://schemas.microsoft.com/office/powerpoint/2010/main" val="25809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14</a:t>
            </a:fld>
            <a:endParaRPr lang="zh-CN" altLang="en-US"/>
          </a:p>
        </p:txBody>
      </p:sp>
    </p:spTree>
    <p:extLst>
      <p:ext uri="{BB962C8B-B14F-4D97-AF65-F5344CB8AC3E}">
        <p14:creationId xmlns:p14="http://schemas.microsoft.com/office/powerpoint/2010/main" val="1976634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127448" y="1700808"/>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软件测试技术</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错误推测法设计</a:t>
            </a:r>
            <a:r>
              <a:rPr lang="zh-CN" altLang="en-US" sz="4400" b="1" dirty="0">
                <a:latin typeface="华文隶书" pitchFamily="2" charset="-122"/>
                <a:ea typeface="华文隶书" pitchFamily="2" charset="-122"/>
              </a:rPr>
              <a:t>测试用例</a:t>
            </a:r>
          </a:p>
        </p:txBody>
      </p:sp>
    </p:spTree>
    <p:extLst>
      <p:ext uri="{BB962C8B-B14F-4D97-AF65-F5344CB8AC3E}">
        <p14:creationId xmlns:p14="http://schemas.microsoft.com/office/powerpoint/2010/main" val="59472177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全局探索性测试</a:t>
            </a:r>
            <a:endParaRPr lang="zh-CN" altLang="en-US" dirty="0"/>
          </a:p>
        </p:txBody>
      </p:sp>
      <p:sp>
        <p:nvSpPr>
          <p:cNvPr id="3" name="内容占位符 2"/>
          <p:cNvSpPr>
            <a:spLocks noGrp="1"/>
          </p:cNvSpPr>
          <p:nvPr>
            <p:ph idx="1"/>
          </p:nvPr>
        </p:nvSpPr>
        <p:spPr>
          <a:xfrm>
            <a:off x="695400" y="1196752"/>
            <a:ext cx="11496600" cy="4267200"/>
          </a:xfrm>
        </p:spPr>
        <p:txBody>
          <a:bodyPr/>
          <a:lstStyle/>
          <a:p>
            <a:pPr>
              <a:lnSpc>
                <a:spcPts val="4000"/>
              </a:lnSpc>
              <a:spcBef>
                <a:spcPts val="0"/>
              </a:spcBef>
            </a:pPr>
            <a:r>
              <a:rPr lang="zh-CN" altLang="en-US" dirty="0" smtClean="0"/>
              <a:t>商业区</a:t>
            </a:r>
            <a:r>
              <a:rPr lang="zh-CN" altLang="en-US" dirty="0"/>
              <a:t>：软件包装盒上描述的那些特性，及市场商业活动中或者销售演示中的各种特性。</a:t>
            </a:r>
            <a:endParaRPr lang="en-US" altLang="zh-CN" dirty="0"/>
          </a:p>
          <a:p>
            <a:pPr>
              <a:lnSpc>
                <a:spcPts val="4000"/>
              </a:lnSpc>
              <a:spcBef>
                <a:spcPts val="0"/>
              </a:spcBef>
            </a:pPr>
            <a:r>
              <a:rPr lang="zh-CN" altLang="en-US" dirty="0" smtClean="0"/>
              <a:t>历史</a:t>
            </a:r>
            <a:r>
              <a:rPr lang="zh-CN" altLang="en-US" dirty="0"/>
              <a:t>区</a:t>
            </a:r>
            <a:r>
              <a:rPr lang="zh-CN" altLang="en-US" dirty="0" smtClean="0"/>
              <a:t>：以前</a:t>
            </a:r>
            <a:r>
              <a:rPr lang="zh-CN" altLang="en-US" dirty="0"/>
              <a:t>版本遗留下来的代码，还有那些曾经出现过较多缺陷的特性和功能。</a:t>
            </a:r>
            <a:endParaRPr lang="en-US" altLang="zh-CN" dirty="0"/>
          </a:p>
          <a:p>
            <a:pPr>
              <a:lnSpc>
                <a:spcPts val="4000"/>
              </a:lnSpc>
              <a:spcBef>
                <a:spcPts val="0"/>
              </a:spcBef>
            </a:pPr>
            <a:r>
              <a:rPr lang="zh-CN" altLang="en-US" dirty="0" smtClean="0"/>
              <a:t>旅游区</a:t>
            </a:r>
            <a:r>
              <a:rPr lang="zh-CN" altLang="en-US" dirty="0"/>
              <a:t>：对新用户非常有吸引力，而老用户不再使用的特性和功能。</a:t>
            </a:r>
            <a:endParaRPr lang="en-US" altLang="zh-CN" dirty="0"/>
          </a:p>
          <a:p>
            <a:pPr>
              <a:lnSpc>
                <a:spcPts val="4000"/>
              </a:lnSpc>
              <a:spcBef>
                <a:spcPts val="0"/>
              </a:spcBef>
            </a:pPr>
            <a:r>
              <a:rPr lang="zh-CN" altLang="en-US" dirty="0" smtClean="0"/>
              <a:t>娱乐</a:t>
            </a:r>
            <a:r>
              <a:rPr lang="zh-CN" altLang="en-US" dirty="0"/>
              <a:t>区：一些辅助特性和功能，用于精疲力竭之后的休闲娱乐。</a:t>
            </a:r>
            <a:endParaRPr lang="en-US" altLang="zh-CN" dirty="0"/>
          </a:p>
          <a:p>
            <a:pPr>
              <a:lnSpc>
                <a:spcPts val="4000"/>
              </a:lnSpc>
              <a:spcBef>
                <a:spcPts val="0"/>
              </a:spcBef>
            </a:pPr>
            <a:r>
              <a:rPr lang="zh-CN" altLang="en-US" dirty="0" smtClean="0"/>
              <a:t>旅馆</a:t>
            </a:r>
            <a:r>
              <a:rPr lang="zh-CN" altLang="en-US" dirty="0"/>
              <a:t>区：当软件“休息”时，它实际上是非常忙碌的。 </a:t>
            </a:r>
            <a:endParaRPr lang="en-US" altLang="zh-CN" dirty="0"/>
          </a:p>
          <a:p>
            <a:pPr>
              <a:lnSpc>
                <a:spcPts val="4000"/>
              </a:lnSpc>
              <a:spcBef>
                <a:spcPts val="0"/>
              </a:spcBef>
            </a:pPr>
            <a:r>
              <a:rPr lang="zh-CN" altLang="en-US" dirty="0" smtClean="0"/>
              <a:t>破旧</a:t>
            </a:r>
            <a:r>
              <a:rPr lang="zh-CN" altLang="en-US" dirty="0"/>
              <a:t>区：很少被谈及的功能，可能存在非常令人讨厌的漏洞。</a:t>
            </a:r>
          </a:p>
          <a:p>
            <a:pPr>
              <a:spcBef>
                <a:spcPts val="0"/>
              </a:spcBef>
            </a:pPr>
            <a:endParaRPr lang="zh-CN" altLang="en-US" dirty="0"/>
          </a:p>
        </p:txBody>
      </p:sp>
    </p:spTree>
    <p:extLst>
      <p:ext uri="{BB962C8B-B14F-4D97-AF65-F5344CB8AC3E}">
        <p14:creationId xmlns:p14="http://schemas.microsoft.com/office/powerpoint/2010/main" val="2006882322"/>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其他测试方法</a:t>
            </a:r>
          </a:p>
        </p:txBody>
      </p:sp>
      <p:sp>
        <p:nvSpPr>
          <p:cNvPr id="3" name="内容占位符 2"/>
          <p:cNvSpPr>
            <a:spLocks noGrp="1"/>
          </p:cNvSpPr>
          <p:nvPr>
            <p:ph idx="1"/>
          </p:nvPr>
        </p:nvSpPr>
        <p:spPr>
          <a:xfrm>
            <a:off x="695400" y="1052736"/>
            <a:ext cx="11881320" cy="4267200"/>
          </a:xfrm>
        </p:spPr>
        <p:txBody>
          <a:bodyPr/>
          <a:lstStyle/>
          <a:p>
            <a:pPr>
              <a:spcBef>
                <a:spcPts val="0"/>
              </a:spcBef>
            </a:pPr>
            <a:r>
              <a:rPr lang="zh-CN" altLang="en-US" dirty="0"/>
              <a:t>随机测试（猴子测试 </a:t>
            </a:r>
            <a:r>
              <a:rPr lang="en-US" altLang="zh-CN" dirty="0" err="1"/>
              <a:t>adb</a:t>
            </a:r>
            <a:r>
              <a:rPr lang="en-US" altLang="zh-CN" dirty="0"/>
              <a:t> monkey</a:t>
            </a:r>
            <a:r>
              <a:rPr lang="zh-CN" altLang="en-US" dirty="0" smtClean="0"/>
              <a:t>）</a:t>
            </a:r>
            <a:endParaRPr lang="en-US" altLang="zh-CN" dirty="0" smtClean="0"/>
          </a:p>
          <a:p>
            <a:pPr marL="0" indent="0">
              <a:spcBef>
                <a:spcPts val="0"/>
              </a:spcBef>
              <a:buNone/>
            </a:pPr>
            <a:r>
              <a:rPr lang="zh-CN" altLang="en-US" dirty="0"/>
              <a:t>一</a:t>
            </a:r>
            <a:r>
              <a:rPr lang="zh-CN" altLang="en-US" dirty="0" smtClean="0"/>
              <a:t>种没有书面测试用例、记录期望结果、检查列表、脚本或指令的测试</a:t>
            </a:r>
            <a:endParaRPr lang="en-US" altLang="zh-CN" dirty="0" smtClean="0"/>
          </a:p>
          <a:p>
            <a:pPr marL="0" indent="0">
              <a:spcBef>
                <a:spcPts val="0"/>
              </a:spcBef>
              <a:buNone/>
            </a:pPr>
            <a:r>
              <a:rPr lang="zh-CN" altLang="en-US" dirty="0" smtClean="0"/>
              <a:t>根据测试者的经验或软件进行功能和性能抽查</a:t>
            </a:r>
            <a:endParaRPr lang="en-US" altLang="zh-CN" dirty="0" smtClean="0"/>
          </a:p>
          <a:p>
            <a:pPr marL="0" indent="0">
              <a:spcBef>
                <a:spcPts val="0"/>
              </a:spcBef>
              <a:buNone/>
            </a:pPr>
            <a:r>
              <a:rPr lang="zh-CN" altLang="en-US" dirty="0" smtClean="0"/>
              <a:t>随机测试的缺点：</a:t>
            </a:r>
            <a:endParaRPr lang="en-US" altLang="zh-CN" dirty="0" smtClean="0"/>
          </a:p>
          <a:p>
            <a:pPr marL="895350" lvl="1" indent="-457200">
              <a:spcBef>
                <a:spcPts val="0"/>
              </a:spcBef>
              <a:buFont typeface="Wingdings" panose="05000000000000000000" pitchFamily="2" charset="2"/>
              <a:buChar char="u"/>
            </a:pPr>
            <a:r>
              <a:rPr lang="zh-CN" altLang="en-US" dirty="0" smtClean="0"/>
              <a:t>测试往往不太真实</a:t>
            </a:r>
            <a:endParaRPr lang="en-US" altLang="zh-CN" dirty="0" smtClean="0"/>
          </a:p>
          <a:p>
            <a:pPr marL="895350" lvl="1" indent="-457200">
              <a:spcBef>
                <a:spcPts val="0"/>
              </a:spcBef>
              <a:buFont typeface="Wingdings" panose="05000000000000000000" pitchFamily="2" charset="2"/>
              <a:buChar char="u"/>
            </a:pPr>
            <a:r>
              <a:rPr lang="zh-CN" altLang="en-US" dirty="0" smtClean="0"/>
              <a:t>不能达到一定的覆盖率</a:t>
            </a:r>
            <a:endParaRPr lang="en-US" altLang="zh-CN" dirty="0" smtClean="0"/>
          </a:p>
          <a:p>
            <a:pPr marL="895350" lvl="1" indent="-457200">
              <a:spcBef>
                <a:spcPts val="0"/>
              </a:spcBef>
              <a:buFont typeface="Wingdings" panose="05000000000000000000" pitchFamily="2" charset="2"/>
              <a:buChar char="u"/>
            </a:pPr>
            <a:r>
              <a:rPr lang="zh-CN" altLang="en-US" dirty="0" smtClean="0"/>
              <a:t>许多测试是多余的</a:t>
            </a:r>
            <a:endParaRPr lang="en-US" altLang="zh-CN" dirty="0" smtClean="0"/>
          </a:p>
          <a:p>
            <a:pPr marL="895350" lvl="1" indent="-457200">
              <a:spcBef>
                <a:spcPts val="0"/>
              </a:spcBef>
              <a:buFont typeface="Wingdings" panose="05000000000000000000" pitchFamily="2" charset="2"/>
              <a:buChar char="u"/>
            </a:pPr>
            <a:r>
              <a:rPr lang="zh-CN" altLang="en-US" dirty="0" smtClean="0"/>
              <a:t>需要使用同一的随机数种子才能重建测试</a:t>
            </a:r>
            <a:endParaRPr lang="en-US" altLang="zh-CN" dirty="0" smtClean="0"/>
          </a:p>
          <a:p>
            <a:pPr marL="0" indent="0">
              <a:buNone/>
            </a:pPr>
            <a:endParaRPr lang="en-US" altLang="zh-CN" dirty="0"/>
          </a:p>
          <a:p>
            <a:endParaRPr lang="zh-CN" altLang="en-US" dirty="0"/>
          </a:p>
        </p:txBody>
      </p:sp>
    </p:spTree>
    <p:extLst>
      <p:ext uri="{BB962C8B-B14F-4D97-AF65-F5344CB8AC3E}">
        <p14:creationId xmlns:p14="http://schemas.microsoft.com/office/powerpoint/2010/main" val="648989760"/>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测试方法总结</a:t>
            </a:r>
            <a:endParaRPr lang="zh-CN" altLang="en-US" dirty="0"/>
          </a:p>
        </p:txBody>
      </p:sp>
      <p:sp>
        <p:nvSpPr>
          <p:cNvPr id="3" name="内容占位符 2"/>
          <p:cNvSpPr>
            <a:spLocks noGrp="1"/>
          </p:cNvSpPr>
          <p:nvPr>
            <p:ph idx="1"/>
          </p:nvPr>
        </p:nvSpPr>
        <p:spPr>
          <a:xfrm>
            <a:off x="717551" y="1346200"/>
            <a:ext cx="4154313" cy="4267200"/>
          </a:xfrm>
        </p:spPr>
        <p:txBody>
          <a:bodyPr/>
          <a:lstStyle/>
          <a:p>
            <a:r>
              <a:rPr lang="zh-CN" altLang="en-US" dirty="0" smtClean="0"/>
              <a:t>对于每种功能有适合的测试用例设计方法</a:t>
            </a:r>
            <a:endParaRPr lang="en-US" altLang="zh-CN" dirty="0" smtClean="0"/>
          </a:p>
          <a:p>
            <a:r>
              <a:rPr lang="zh-CN" altLang="en-US" dirty="0" smtClean="0"/>
              <a:t>但不局限于某一种方法，经常会遇到一个功能可以使用多种方法进行用例设计，选择最合适的即可</a:t>
            </a:r>
            <a:endParaRPr lang="en-US" altLang="zh-CN" dirty="0" smtClean="0"/>
          </a:p>
          <a:p>
            <a:endParaRPr lang="en-US" altLang="zh-CN" dirty="0" smtClean="0"/>
          </a:p>
          <a:p>
            <a:pPr marL="0" indent="0">
              <a:buNone/>
            </a:pPr>
            <a:r>
              <a:rPr lang="en-US" altLang="zh-CN" dirty="0" smtClean="0"/>
              <a:t/>
            </a:r>
            <a:br>
              <a:rPr lang="en-US" altLang="zh-CN" dirty="0" smtClean="0"/>
            </a:br>
            <a:endParaRPr lang="zh-CN" altLang="en-US" dirty="0"/>
          </a:p>
        </p:txBody>
      </p:sp>
      <p:pic>
        <p:nvPicPr>
          <p:cNvPr id="4" name="图片 3"/>
          <p:cNvPicPr>
            <a:picLocks noChangeAspect="1"/>
          </p:cNvPicPr>
          <p:nvPr/>
        </p:nvPicPr>
        <p:blipFill rotWithShape="1">
          <a:blip r:embed="rId2"/>
          <a:srcRect b="16578"/>
          <a:stretch/>
        </p:blipFill>
        <p:spPr>
          <a:xfrm>
            <a:off x="5231904" y="404665"/>
            <a:ext cx="3805730" cy="4795986"/>
          </a:xfrm>
          <a:prstGeom prst="rect">
            <a:avLst/>
          </a:prstGeom>
        </p:spPr>
      </p:pic>
    </p:spTree>
    <p:extLst>
      <p:ext uri="{BB962C8B-B14F-4D97-AF65-F5344CB8AC3E}">
        <p14:creationId xmlns:p14="http://schemas.microsoft.com/office/powerpoint/2010/main" val="2203616869"/>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用例方法使用总结</a:t>
            </a:r>
            <a:endParaRPr lang="zh-CN" altLang="en-US" dirty="0"/>
          </a:p>
        </p:txBody>
      </p:sp>
      <p:sp>
        <p:nvSpPr>
          <p:cNvPr id="3" name="内容占位符 2"/>
          <p:cNvSpPr>
            <a:spLocks noGrp="1"/>
          </p:cNvSpPr>
          <p:nvPr>
            <p:ph idx="1"/>
          </p:nvPr>
        </p:nvSpPr>
        <p:spPr>
          <a:xfrm>
            <a:off x="695400" y="1124744"/>
            <a:ext cx="7704856" cy="4267200"/>
          </a:xfrm>
        </p:spPr>
        <p:txBody>
          <a:bodyPr/>
          <a:lstStyle/>
          <a:p>
            <a:pPr>
              <a:lnSpc>
                <a:spcPct val="130000"/>
              </a:lnSpc>
            </a:pPr>
            <a:r>
              <a:rPr lang="zh-CN" altLang="en-US" dirty="0" smtClean="0"/>
              <a:t>首先进行等价类</a:t>
            </a:r>
            <a:endParaRPr lang="en-US" altLang="zh-CN" dirty="0" smtClean="0"/>
          </a:p>
          <a:p>
            <a:pPr lvl="1">
              <a:lnSpc>
                <a:spcPct val="130000"/>
              </a:lnSpc>
            </a:pPr>
            <a:r>
              <a:rPr lang="zh-CN" altLang="en-US" dirty="0" smtClean="0"/>
              <a:t>几乎所有输入框都可以使用</a:t>
            </a:r>
            <a:endParaRPr lang="en-US" altLang="zh-CN" dirty="0" smtClean="0"/>
          </a:p>
          <a:p>
            <a:pPr>
              <a:lnSpc>
                <a:spcPct val="130000"/>
              </a:lnSpc>
            </a:pPr>
            <a:r>
              <a:rPr lang="zh-CN" altLang="en-US" dirty="0" smtClean="0"/>
              <a:t>任何情况下都必须使用边界值</a:t>
            </a:r>
            <a:endParaRPr lang="en-US" altLang="zh-CN" dirty="0" smtClean="0"/>
          </a:p>
          <a:p>
            <a:pPr lvl="1">
              <a:lnSpc>
                <a:spcPct val="130000"/>
              </a:lnSpc>
            </a:pPr>
            <a:r>
              <a:rPr lang="zh-CN" altLang="en-US" dirty="0" smtClean="0"/>
              <a:t>所用涉及数值的，几乎都需要</a:t>
            </a:r>
            <a:endParaRPr lang="en-US" altLang="zh-CN" dirty="0" smtClean="0"/>
          </a:p>
          <a:p>
            <a:pPr>
              <a:lnSpc>
                <a:spcPct val="130000"/>
              </a:lnSpc>
            </a:pPr>
            <a:r>
              <a:rPr lang="zh-CN" altLang="en-US" dirty="0" smtClean="0"/>
              <a:t>输入条件组合使用判定表</a:t>
            </a:r>
            <a:r>
              <a:rPr lang="en-US" altLang="zh-CN" dirty="0" smtClean="0"/>
              <a:t>/</a:t>
            </a:r>
            <a:r>
              <a:rPr lang="zh-CN" altLang="en-US" dirty="0" smtClean="0"/>
              <a:t>因果图</a:t>
            </a:r>
            <a:endParaRPr lang="en-US" altLang="zh-CN" dirty="0" smtClean="0"/>
          </a:p>
          <a:p>
            <a:pPr lvl="1">
              <a:lnSpc>
                <a:spcPct val="130000"/>
              </a:lnSpc>
            </a:pPr>
            <a:r>
              <a:rPr lang="zh-CN" altLang="en-US" dirty="0" smtClean="0"/>
              <a:t>不同级别的用户看视频</a:t>
            </a:r>
            <a:endParaRPr lang="en-US" altLang="zh-CN" dirty="0" smtClean="0"/>
          </a:p>
          <a:p>
            <a:pPr>
              <a:lnSpc>
                <a:spcPct val="130000"/>
              </a:lnSpc>
            </a:pPr>
            <a:r>
              <a:rPr lang="zh-CN" altLang="en-US" dirty="0" smtClean="0"/>
              <a:t>业务流程清晰，事件触发，使用场景法</a:t>
            </a:r>
            <a:endParaRPr lang="en-US" altLang="zh-CN" dirty="0" smtClean="0"/>
          </a:p>
          <a:p>
            <a:pPr lvl="1">
              <a:lnSpc>
                <a:spcPct val="130000"/>
              </a:lnSpc>
            </a:pPr>
            <a:r>
              <a:rPr lang="zh-CN" altLang="en-US" dirty="0" smtClean="0"/>
              <a:t>涉及到使用流程的</a:t>
            </a: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436080795"/>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黑盒测试用例方法使用总结</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状态转移法</a:t>
            </a:r>
            <a:endParaRPr lang="en-US" altLang="zh-CN" dirty="0" smtClean="0"/>
          </a:p>
          <a:p>
            <a:pPr lvl="1">
              <a:lnSpc>
                <a:spcPct val="130000"/>
              </a:lnSpc>
            </a:pPr>
            <a:r>
              <a:rPr lang="zh-CN" altLang="en-US" dirty="0" smtClean="0"/>
              <a:t>不同状态相互转换</a:t>
            </a:r>
            <a:endParaRPr lang="en-US" altLang="zh-CN" dirty="0" smtClean="0"/>
          </a:p>
          <a:p>
            <a:pPr>
              <a:lnSpc>
                <a:spcPct val="130000"/>
              </a:lnSpc>
            </a:pPr>
            <a:r>
              <a:rPr lang="zh-CN" altLang="en-US" dirty="0" smtClean="0"/>
              <a:t>参数配置类的软件，正交实验法</a:t>
            </a:r>
            <a:endParaRPr lang="en-US" altLang="zh-CN" dirty="0" smtClean="0"/>
          </a:p>
          <a:p>
            <a:pPr lvl="1">
              <a:lnSpc>
                <a:spcPct val="130000"/>
              </a:lnSpc>
            </a:pPr>
            <a:r>
              <a:rPr lang="zh-CN" altLang="en-US" dirty="0" smtClean="0"/>
              <a:t>输入条件排列组合过多比较多时</a:t>
            </a:r>
            <a:endParaRPr lang="en-US" altLang="zh-CN" dirty="0" smtClean="0"/>
          </a:p>
          <a:p>
            <a:pPr>
              <a:lnSpc>
                <a:spcPct val="130000"/>
              </a:lnSpc>
            </a:pPr>
            <a:r>
              <a:rPr lang="zh-CN" altLang="en-US" dirty="0" smtClean="0"/>
              <a:t>错误推测法</a:t>
            </a:r>
            <a:endParaRPr lang="en-US" altLang="zh-CN" dirty="0" smtClean="0"/>
          </a:p>
          <a:p>
            <a:pPr lvl="1">
              <a:lnSpc>
                <a:spcPct val="130000"/>
              </a:lnSpc>
            </a:pPr>
            <a:r>
              <a:rPr lang="zh-CN" altLang="en-US" dirty="0" smtClean="0"/>
              <a:t>使用其他方法都已思考过，将错误推测法设计的用例作为补充</a:t>
            </a:r>
            <a:endParaRPr lang="en-US" altLang="zh-CN" dirty="0" smtClean="0"/>
          </a:p>
        </p:txBody>
      </p:sp>
    </p:spTree>
    <p:extLst>
      <p:ext uri="{BB962C8B-B14F-4D97-AF65-F5344CB8AC3E}">
        <p14:creationId xmlns:p14="http://schemas.microsoft.com/office/powerpoint/2010/main" val="490520557"/>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3017658" y="2804082"/>
            <a:ext cx="6000750" cy="1326996"/>
          </a:xfrm>
        </p:spPr>
        <p:txBody>
          <a:bodyPr/>
          <a:lstStyle/>
          <a:p>
            <a:pPr marL="0" indent="0" algn="ctr">
              <a:buNone/>
            </a:pPr>
            <a:r>
              <a:rPr lang="en-US" altLang="zh-CN" sz="4400" b="1" dirty="0">
                <a:latin typeface="Times New Roman" panose="02020603050405020304" pitchFamily="18" charset="0"/>
                <a:ea typeface="黑体" pitchFamily="49" charset="-122"/>
                <a:cs typeface="Times New Roman" panose="02020603050405020304" pitchFamily="18" charset="0"/>
              </a:rPr>
              <a:t>Question</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47651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smtClean="0"/>
              <a:t/>
            </a:r>
            <a:br>
              <a:rPr lang="en-US" altLang="zh-CN" smtClean="0"/>
            </a:br>
            <a:r>
              <a:rPr lang="zh-CN" altLang="en-US" smtClean="0"/>
              <a:t>错误推测法概述</a:t>
            </a:r>
            <a:endParaRPr lang="zh-CN" altLang="en-US" dirty="0"/>
          </a:p>
        </p:txBody>
      </p:sp>
      <p:sp>
        <p:nvSpPr>
          <p:cNvPr id="3" name="内容占位符 2"/>
          <p:cNvSpPr>
            <a:spLocks noGrp="1"/>
          </p:cNvSpPr>
          <p:nvPr>
            <p:ph idx="1"/>
          </p:nvPr>
        </p:nvSpPr>
        <p:spPr/>
        <p:txBody>
          <a:bodyPr/>
          <a:lstStyle/>
          <a:p>
            <a:r>
              <a:rPr lang="zh-CN" altLang="en-US" dirty="0" smtClean="0"/>
              <a:t>什么是错误推测法</a:t>
            </a:r>
            <a:endParaRPr lang="en-US" altLang="zh-CN" dirty="0" smtClean="0"/>
          </a:p>
          <a:p>
            <a:pPr lvl="1"/>
            <a:r>
              <a:rPr lang="zh-CN" altLang="en-US" dirty="0" smtClean="0"/>
              <a:t>基于</a:t>
            </a:r>
            <a:r>
              <a:rPr lang="zh-CN" altLang="en-US" dirty="0" smtClean="0">
                <a:solidFill>
                  <a:srgbClr val="FF0000"/>
                </a:solidFill>
              </a:rPr>
              <a:t>经验和直觉</a:t>
            </a:r>
            <a:r>
              <a:rPr lang="zh-CN" altLang="en-US" dirty="0" smtClean="0"/>
              <a:t>推测程序中所有可能存在的各种错误，有针对性的设计测试用例的</a:t>
            </a:r>
            <a:r>
              <a:rPr lang="zh-CN" altLang="en-US" dirty="0"/>
              <a:t>方法。列举出程序中所有可能有的错误和容易发生错误的特殊情况，根据它们选择</a:t>
            </a:r>
            <a:r>
              <a:rPr lang="zh-CN" altLang="en-US" dirty="0" smtClean="0"/>
              <a:t>测试用例</a:t>
            </a:r>
            <a:r>
              <a:rPr lang="zh-CN" altLang="en-US" dirty="0"/>
              <a:t>。</a:t>
            </a:r>
            <a:endParaRPr lang="en-US" altLang="zh-CN" dirty="0"/>
          </a:p>
          <a:p>
            <a:r>
              <a:rPr lang="zh-CN" altLang="en-US" dirty="0" smtClean="0"/>
              <a:t>为什么使用错误推测法</a:t>
            </a:r>
            <a:endParaRPr lang="en-US" altLang="zh-CN" dirty="0" smtClean="0"/>
          </a:p>
          <a:p>
            <a:pPr lvl="1"/>
            <a:r>
              <a:rPr lang="zh-CN" altLang="en-US" dirty="0" smtClean="0"/>
              <a:t>防止容易出错的地方漏测</a:t>
            </a:r>
            <a:endParaRPr lang="en-US" altLang="zh-CN" dirty="0" smtClean="0"/>
          </a:p>
          <a:p>
            <a:endParaRPr lang="zh-CN" altLang="en-US" dirty="0"/>
          </a:p>
        </p:txBody>
      </p:sp>
    </p:spTree>
    <p:extLst>
      <p:ext uri="{BB962C8B-B14F-4D97-AF65-F5344CB8AC3E}">
        <p14:creationId xmlns:p14="http://schemas.microsoft.com/office/powerpoint/2010/main" val="379792680"/>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错误推测法概述</a:t>
            </a:r>
            <a:endParaRPr lang="zh-CN" altLang="en-US" dirty="0"/>
          </a:p>
        </p:txBody>
      </p:sp>
      <p:sp>
        <p:nvSpPr>
          <p:cNvPr id="3" name="内容占位符 2"/>
          <p:cNvSpPr>
            <a:spLocks noGrp="1"/>
          </p:cNvSpPr>
          <p:nvPr>
            <p:ph idx="1"/>
          </p:nvPr>
        </p:nvSpPr>
        <p:spPr>
          <a:xfrm>
            <a:off x="695400" y="1196752"/>
            <a:ext cx="10873208" cy="4267200"/>
          </a:xfrm>
        </p:spPr>
        <p:txBody>
          <a:bodyPr/>
          <a:lstStyle/>
          <a:p>
            <a:r>
              <a:rPr lang="zh-CN" altLang="en-US" dirty="0" smtClean="0"/>
              <a:t>怎样使用错误推测法</a:t>
            </a:r>
            <a:endParaRPr lang="en-US" altLang="zh-CN" dirty="0" smtClean="0"/>
          </a:p>
          <a:p>
            <a:pPr lvl="1"/>
            <a:r>
              <a:rPr lang="zh-CN" altLang="en-US" dirty="0" smtClean="0"/>
              <a:t>使用等价类、边界值、决策表（因果图）、场景法、状态转换法、正交实验法等没有可以设计的了，可以继续思考有没有容易出错的地方</a:t>
            </a:r>
            <a:endParaRPr lang="en-US" altLang="zh-CN" dirty="0" smtClean="0"/>
          </a:p>
          <a:p>
            <a:pPr lvl="1"/>
            <a:r>
              <a:rPr lang="zh-CN" altLang="en-US" dirty="0" smtClean="0"/>
              <a:t>根据或推测需求写的不明确的地方</a:t>
            </a:r>
            <a:endParaRPr lang="en-US" altLang="zh-CN" dirty="0" smtClean="0"/>
          </a:p>
          <a:p>
            <a:endParaRPr lang="zh-CN" altLang="en-US" dirty="0"/>
          </a:p>
        </p:txBody>
      </p:sp>
    </p:spTree>
    <p:extLst>
      <p:ext uri="{BB962C8B-B14F-4D97-AF65-F5344CB8AC3E}">
        <p14:creationId xmlns:p14="http://schemas.microsoft.com/office/powerpoint/2010/main" val="2357511910"/>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错误推测法</a:t>
            </a:r>
            <a:endParaRPr lang="zh-CN" altLang="en-US" dirty="0"/>
          </a:p>
        </p:txBody>
      </p:sp>
      <p:sp>
        <p:nvSpPr>
          <p:cNvPr id="3" name="内容占位符 2"/>
          <p:cNvSpPr>
            <a:spLocks noGrp="1"/>
          </p:cNvSpPr>
          <p:nvPr>
            <p:ph idx="1"/>
          </p:nvPr>
        </p:nvSpPr>
        <p:spPr/>
        <p:txBody>
          <a:bodyPr/>
          <a:lstStyle/>
          <a:p>
            <a:r>
              <a:rPr lang="zh-CN" altLang="en-US" dirty="0" smtClean="0"/>
              <a:t>举例</a:t>
            </a:r>
            <a:endParaRPr lang="en-US" altLang="zh-CN" dirty="0" smtClean="0"/>
          </a:p>
          <a:p>
            <a:pPr lvl="1"/>
            <a:r>
              <a:rPr lang="zh-CN" altLang="en-US" dirty="0" smtClean="0"/>
              <a:t>输入字符的文本框输入空格是否过滤</a:t>
            </a:r>
            <a:endParaRPr lang="en-US" altLang="zh-CN" dirty="0" smtClean="0"/>
          </a:p>
          <a:p>
            <a:pPr lvl="1"/>
            <a:r>
              <a:rPr lang="zh-CN" altLang="en-US" dirty="0" smtClean="0"/>
              <a:t>输入空格时，分别输入全角、半角空格</a:t>
            </a:r>
            <a:endParaRPr lang="en-US" altLang="zh-CN" dirty="0" smtClean="0"/>
          </a:p>
          <a:p>
            <a:pPr lvl="1"/>
            <a:r>
              <a:rPr lang="zh-CN" altLang="en-US" dirty="0" smtClean="0"/>
              <a:t>输入字符的文本框中输入</a:t>
            </a:r>
            <a:r>
              <a:rPr lang="en-US" altLang="zh-CN" dirty="0" smtClean="0"/>
              <a:t>html</a:t>
            </a:r>
            <a:r>
              <a:rPr lang="zh-CN" altLang="en-US" dirty="0" smtClean="0"/>
              <a:t>标签是否会转换</a:t>
            </a:r>
            <a:endParaRPr lang="en-US" altLang="zh-CN" dirty="0" smtClean="0"/>
          </a:p>
          <a:p>
            <a:pPr lvl="1"/>
            <a:r>
              <a:rPr lang="zh-CN" altLang="en-US" dirty="0" smtClean="0"/>
              <a:t>需要二次密码验证的地方使用粘贴的方式</a:t>
            </a:r>
            <a:endParaRPr lang="en-US" altLang="zh-CN" dirty="0" smtClean="0"/>
          </a:p>
          <a:p>
            <a:pPr lvl="1"/>
            <a:r>
              <a:rPr lang="zh-CN" altLang="en-US" dirty="0" smtClean="0"/>
              <a:t>密码是否能够加密显示</a:t>
            </a:r>
            <a:endParaRPr lang="en-US" altLang="zh-CN" dirty="0" smtClean="0"/>
          </a:p>
          <a:p>
            <a:pPr lvl="1"/>
            <a:r>
              <a:rPr lang="zh-CN" altLang="en-US" dirty="0" smtClean="0"/>
              <a:t>数据库中插入相同的记录，查看其是否有相应</a:t>
            </a:r>
            <a:r>
              <a:rPr lang="zh-CN" altLang="en-US" dirty="0" smtClean="0"/>
              <a:t>提示</a:t>
            </a:r>
            <a:endParaRPr lang="en-US" altLang="zh-CN" dirty="0" smtClean="0"/>
          </a:p>
          <a:p>
            <a:pPr lvl="1"/>
            <a:r>
              <a:rPr lang="zh-CN" altLang="en-US" dirty="0" smtClean="0"/>
              <a:t>输入输出为</a:t>
            </a:r>
            <a:r>
              <a:rPr lang="en-US" altLang="zh-CN" dirty="0" smtClean="0"/>
              <a:t>0</a:t>
            </a:r>
            <a:r>
              <a:rPr lang="zh-CN" altLang="en-US" dirty="0" smtClean="0"/>
              <a:t>，输入表格为空</a:t>
            </a:r>
            <a:r>
              <a:rPr lang="en-US" altLang="zh-CN" dirty="0" smtClean="0"/>
              <a:t>/</a:t>
            </a:r>
            <a:r>
              <a:rPr lang="zh-CN" altLang="en-US" dirty="0" smtClean="0"/>
              <a:t>只有</a:t>
            </a:r>
            <a:r>
              <a:rPr lang="en-US" altLang="zh-CN" dirty="0" smtClean="0"/>
              <a:t>1</a:t>
            </a:r>
            <a:r>
              <a:rPr lang="zh-CN" altLang="en-US" dirty="0" smtClean="0"/>
              <a:t>条记录</a:t>
            </a:r>
            <a:endParaRPr lang="en-US" altLang="zh-CN" dirty="0" smtClean="0"/>
          </a:p>
          <a:p>
            <a:endParaRPr lang="zh-CN" altLang="en-US" dirty="0"/>
          </a:p>
        </p:txBody>
      </p:sp>
      <p:sp>
        <p:nvSpPr>
          <p:cNvPr id="5"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250194974"/>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错误推测法优缺点</a:t>
            </a:r>
            <a:endParaRPr lang="zh-CN" altLang="en-US" dirty="0"/>
          </a:p>
        </p:txBody>
      </p:sp>
      <p:sp>
        <p:nvSpPr>
          <p:cNvPr id="3" name="内容占位符 2"/>
          <p:cNvSpPr>
            <a:spLocks noGrp="1"/>
          </p:cNvSpPr>
          <p:nvPr>
            <p:ph idx="1"/>
          </p:nvPr>
        </p:nvSpPr>
        <p:spPr/>
        <p:txBody>
          <a:bodyPr/>
          <a:lstStyle/>
          <a:p>
            <a:pPr lvl="1"/>
            <a:r>
              <a:rPr lang="zh-CN" altLang="en-US" dirty="0" smtClean="0"/>
              <a:t>优点：能够覆盖其他测试用例设计方法覆盖不到的功能</a:t>
            </a:r>
            <a:endParaRPr lang="en-US" altLang="zh-CN" dirty="0" smtClean="0"/>
          </a:p>
          <a:p>
            <a:pPr lvl="1"/>
            <a:r>
              <a:rPr lang="zh-CN" altLang="en-US" dirty="0" smtClean="0"/>
              <a:t>缺点：过分依赖于个人经验</a:t>
            </a:r>
            <a:endParaRPr lang="zh-CN" altLang="en-US" dirty="0"/>
          </a:p>
        </p:txBody>
      </p:sp>
    </p:spTree>
    <p:extLst>
      <p:ext uri="{BB962C8B-B14F-4D97-AF65-F5344CB8AC3E}">
        <p14:creationId xmlns:p14="http://schemas.microsoft.com/office/powerpoint/2010/main" val="2341190802"/>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其他测试方法</a:t>
            </a:r>
          </a:p>
        </p:txBody>
      </p:sp>
      <p:sp>
        <p:nvSpPr>
          <p:cNvPr id="3" name="内容占位符 2"/>
          <p:cNvSpPr>
            <a:spLocks noGrp="1"/>
          </p:cNvSpPr>
          <p:nvPr>
            <p:ph idx="1"/>
          </p:nvPr>
        </p:nvSpPr>
        <p:spPr/>
        <p:txBody>
          <a:bodyPr/>
          <a:lstStyle/>
          <a:p>
            <a:r>
              <a:rPr lang="zh-CN" altLang="en-US" dirty="0" smtClean="0"/>
              <a:t>探索</a:t>
            </a:r>
            <a:r>
              <a:rPr lang="zh-CN" altLang="en-US" dirty="0"/>
              <a:t>式测试（</a:t>
            </a:r>
            <a:r>
              <a:rPr lang="en-US" altLang="zh-CN" dirty="0"/>
              <a:t>Exploratory Testing</a:t>
            </a:r>
            <a:r>
              <a:rPr lang="zh-CN" altLang="en-US" dirty="0" smtClean="0"/>
              <a:t>）</a:t>
            </a:r>
            <a:endParaRPr lang="en-US" altLang="zh-CN" dirty="0" smtClean="0"/>
          </a:p>
          <a:p>
            <a:pPr marL="0" indent="0">
              <a:buNone/>
            </a:pPr>
            <a:r>
              <a:rPr lang="en-US" altLang="zh-CN" dirty="0" smtClean="0"/>
              <a:t>	</a:t>
            </a:r>
            <a:r>
              <a:rPr lang="zh-CN" altLang="en-US" dirty="0" smtClean="0"/>
              <a:t>是一种软件测试方法，也可以说是一</a:t>
            </a:r>
            <a:r>
              <a:rPr lang="zh-CN" altLang="en-US" dirty="0"/>
              <a:t>种测试思维</a:t>
            </a:r>
            <a:r>
              <a:rPr lang="zh-CN" altLang="en-US" dirty="0" smtClean="0"/>
              <a:t>方法，最先</a:t>
            </a:r>
            <a:r>
              <a:rPr lang="zh-CN" altLang="en-US" dirty="0"/>
              <a:t>是 </a:t>
            </a:r>
            <a:r>
              <a:rPr lang="en-US" altLang="zh-CN" dirty="0" err="1"/>
              <a:t>Cem</a:t>
            </a:r>
            <a:r>
              <a:rPr lang="en-US" altLang="zh-CN" dirty="0"/>
              <a:t> </a:t>
            </a:r>
            <a:r>
              <a:rPr lang="en-US" altLang="zh-CN" dirty="0" err="1"/>
              <a:t>Kaner</a:t>
            </a:r>
            <a:r>
              <a:rPr lang="en-US" altLang="zh-CN" dirty="0"/>
              <a:t> </a:t>
            </a:r>
            <a:r>
              <a:rPr lang="zh-CN" altLang="en-US" dirty="0"/>
              <a:t>在 </a:t>
            </a:r>
            <a:r>
              <a:rPr lang="en-US" altLang="zh-CN" dirty="0"/>
              <a:t>1983 </a:t>
            </a:r>
            <a:r>
              <a:rPr lang="zh-CN" altLang="en-US" dirty="0"/>
              <a:t>年提出的。这是一种强调</a:t>
            </a:r>
            <a:r>
              <a:rPr lang="zh-CN" altLang="en-US" dirty="0">
                <a:solidFill>
                  <a:srgbClr val="FF0000"/>
                </a:solidFill>
              </a:rPr>
              <a:t>个人自由与责任</a:t>
            </a:r>
            <a:r>
              <a:rPr lang="zh-CN" altLang="en-US" dirty="0"/>
              <a:t>的测试方法，让独立测试人员可以借用不断的学习来改善测试的规划与测试的执行，而在测试的过程中也会同时改善测试案例达到相辅相成的效果</a:t>
            </a:r>
            <a:r>
              <a:rPr lang="zh-CN" altLang="en-US" dirty="0" smtClean="0"/>
              <a:t>。</a:t>
            </a:r>
            <a:endParaRPr lang="en-US" altLang="zh-CN" dirty="0" smtClean="0"/>
          </a:p>
          <a:p>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8976320" y="1196752"/>
            <a:ext cx="2582869" cy="4281513"/>
          </a:xfrm>
          <a:prstGeom prst="rect">
            <a:avLst/>
          </a:prstGeom>
        </p:spPr>
      </p:pic>
    </p:spTree>
    <p:extLst>
      <p:ext uri="{BB962C8B-B14F-4D97-AF65-F5344CB8AC3E}">
        <p14:creationId xmlns:p14="http://schemas.microsoft.com/office/powerpoint/2010/main" val="25875686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探索性测试方法</a:t>
            </a:r>
          </a:p>
        </p:txBody>
      </p:sp>
      <p:sp>
        <p:nvSpPr>
          <p:cNvPr id="3" name="内容占位符 2"/>
          <p:cNvSpPr>
            <a:spLocks noGrp="1"/>
          </p:cNvSpPr>
          <p:nvPr>
            <p:ph idx="1"/>
          </p:nvPr>
        </p:nvSpPr>
        <p:spPr/>
        <p:txBody>
          <a:bodyPr/>
          <a:lstStyle/>
          <a:p>
            <a:r>
              <a:rPr lang="zh-CN" altLang="en-US" dirty="0" smtClean="0"/>
              <a:t>自由</a:t>
            </a:r>
            <a:r>
              <a:rPr lang="zh-CN" altLang="en-US" dirty="0"/>
              <a:t>探索性测试：类似于</a:t>
            </a:r>
            <a:r>
              <a:rPr lang="zh-CN" altLang="en-US" dirty="0">
                <a:solidFill>
                  <a:srgbClr val="FF0000"/>
                </a:solidFill>
              </a:rPr>
              <a:t>自由</a:t>
            </a:r>
            <a:r>
              <a:rPr lang="zh-CN" altLang="en-US" dirty="0"/>
              <a:t>测试，效果跟经验有很大</a:t>
            </a:r>
            <a:r>
              <a:rPr lang="zh-CN" altLang="en-US" dirty="0" smtClean="0"/>
              <a:t>关系</a:t>
            </a:r>
            <a:endParaRPr lang="zh-CN" altLang="en-US" dirty="0"/>
          </a:p>
          <a:p>
            <a:r>
              <a:rPr lang="zh-CN" altLang="en-US" dirty="0" smtClean="0"/>
              <a:t>基于</a:t>
            </a:r>
            <a:r>
              <a:rPr lang="zh-CN" altLang="en-US" dirty="0"/>
              <a:t>场景的探索性测试</a:t>
            </a:r>
            <a:r>
              <a:rPr lang="zh-CN" altLang="en-US" dirty="0" smtClean="0"/>
              <a:t>：给场景注入</a:t>
            </a:r>
            <a:r>
              <a:rPr lang="zh-CN" altLang="en-US" dirty="0" smtClean="0">
                <a:solidFill>
                  <a:srgbClr val="FF0000"/>
                </a:solidFill>
              </a:rPr>
              <a:t>变化</a:t>
            </a:r>
            <a:endParaRPr lang="en-US" altLang="zh-CN" dirty="0" smtClean="0">
              <a:solidFill>
                <a:srgbClr val="FF0000"/>
              </a:solidFill>
            </a:endParaRPr>
          </a:p>
          <a:p>
            <a:r>
              <a:rPr lang="zh-CN" altLang="en-US" dirty="0" smtClean="0"/>
              <a:t>基于</a:t>
            </a:r>
            <a:r>
              <a:rPr lang="zh-CN" altLang="en-US" dirty="0"/>
              <a:t>策略的探索性测试</a:t>
            </a:r>
            <a:r>
              <a:rPr lang="zh-CN" altLang="en-US" dirty="0" smtClean="0"/>
              <a:t>：主要</a:t>
            </a:r>
            <a:r>
              <a:rPr lang="zh-CN" altLang="en-US" dirty="0"/>
              <a:t>是根据对产品的熟悉程度和经验来进行有</a:t>
            </a:r>
            <a:r>
              <a:rPr lang="zh-CN" altLang="en-US" dirty="0">
                <a:solidFill>
                  <a:srgbClr val="FF0000"/>
                </a:solidFill>
              </a:rPr>
              <a:t>针对性</a:t>
            </a:r>
            <a:r>
              <a:rPr lang="zh-CN" altLang="en-US" dirty="0"/>
              <a:t>的测试，目的是很快的发现软件存在的风险</a:t>
            </a:r>
          </a:p>
          <a:p>
            <a:r>
              <a:rPr lang="zh-CN" altLang="en-US" dirty="0" smtClean="0"/>
              <a:t>基于</a:t>
            </a:r>
            <a:r>
              <a:rPr lang="zh-CN" altLang="en-US" dirty="0"/>
              <a:t>反馈的探索性测试</a:t>
            </a:r>
            <a:r>
              <a:rPr lang="zh-CN" altLang="en-US" dirty="0" smtClean="0"/>
              <a:t>：在</a:t>
            </a:r>
            <a:r>
              <a:rPr lang="zh-CN" altLang="en-US" dirty="0"/>
              <a:t>探索性测试的过程中通过</a:t>
            </a:r>
            <a:r>
              <a:rPr lang="zh-CN" altLang="en-US" dirty="0">
                <a:solidFill>
                  <a:srgbClr val="FF0000"/>
                </a:solidFill>
              </a:rPr>
              <a:t>分析当前的质量以及前面的测试情况</a:t>
            </a:r>
            <a:r>
              <a:rPr lang="zh-CN" altLang="en-US" dirty="0"/>
              <a:t>来指导后面的探索性</a:t>
            </a:r>
            <a:r>
              <a:rPr lang="zh-CN" altLang="en-US" dirty="0" smtClean="0"/>
              <a:t>测试</a:t>
            </a:r>
            <a:endParaRPr lang="zh-CN" altLang="en-US" dirty="0"/>
          </a:p>
          <a:p>
            <a:endParaRPr lang="zh-CN" altLang="en-US" dirty="0"/>
          </a:p>
        </p:txBody>
      </p:sp>
    </p:spTree>
    <p:extLst>
      <p:ext uri="{BB962C8B-B14F-4D97-AF65-F5344CB8AC3E}">
        <p14:creationId xmlns:p14="http://schemas.microsoft.com/office/powerpoint/2010/main" val="3300331360"/>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局部探索性测试</a:t>
            </a:r>
            <a:endParaRPr lang="zh-CN" altLang="en-US" dirty="0"/>
          </a:p>
        </p:txBody>
      </p:sp>
      <p:sp>
        <p:nvSpPr>
          <p:cNvPr id="3" name="内容占位符 2"/>
          <p:cNvSpPr>
            <a:spLocks noGrp="1"/>
          </p:cNvSpPr>
          <p:nvPr>
            <p:ph idx="1"/>
          </p:nvPr>
        </p:nvSpPr>
        <p:spPr>
          <a:xfrm>
            <a:off x="695400" y="1196752"/>
            <a:ext cx="12241360" cy="4267200"/>
          </a:xfrm>
        </p:spPr>
        <p:txBody>
          <a:bodyPr/>
          <a:lstStyle/>
          <a:p>
            <a:pPr>
              <a:lnSpc>
                <a:spcPts val="3700"/>
              </a:lnSpc>
              <a:spcBef>
                <a:spcPts val="0"/>
              </a:spcBef>
            </a:pPr>
            <a:r>
              <a:rPr lang="en-US" altLang="zh-CN" dirty="0"/>
              <a:t>1.</a:t>
            </a:r>
            <a:r>
              <a:rPr lang="zh-CN" altLang="en-US" dirty="0"/>
              <a:t>如何测试用户输入</a:t>
            </a:r>
            <a:endParaRPr lang="en-US" altLang="zh-CN" dirty="0"/>
          </a:p>
          <a:p>
            <a:pPr marL="0" indent="0">
              <a:lnSpc>
                <a:spcPts val="3700"/>
              </a:lnSpc>
              <a:spcBef>
                <a:spcPts val="0"/>
              </a:spcBef>
              <a:buNone/>
            </a:pPr>
            <a:r>
              <a:rPr lang="en-US" altLang="zh-CN" dirty="0"/>
              <a:t>1</a:t>
            </a:r>
            <a:r>
              <a:rPr lang="zh-CN" altLang="en-US" dirty="0"/>
              <a:t>）合法输入和非法输入（大多数开发人员都不喜欢写错误处理代码）</a:t>
            </a:r>
            <a:endParaRPr lang="en-US" altLang="zh-CN" dirty="0"/>
          </a:p>
          <a:p>
            <a:pPr marL="609493" lvl="1" indent="0">
              <a:lnSpc>
                <a:spcPts val="3700"/>
              </a:lnSpc>
              <a:spcBef>
                <a:spcPts val="0"/>
              </a:spcBef>
              <a:buNone/>
            </a:pPr>
            <a:r>
              <a:rPr lang="zh-CN" altLang="en-US" dirty="0"/>
              <a:t>输入筛选器（用于防止非法的输入值被传递给应用软件的功能代码）</a:t>
            </a:r>
            <a:endParaRPr lang="en-US" altLang="zh-CN" dirty="0"/>
          </a:p>
          <a:p>
            <a:pPr marL="609493" lvl="1" indent="0">
              <a:lnSpc>
                <a:spcPts val="3700"/>
              </a:lnSpc>
              <a:spcBef>
                <a:spcPts val="0"/>
              </a:spcBef>
              <a:buNone/>
            </a:pPr>
            <a:r>
              <a:rPr lang="zh-CN" altLang="en-US" dirty="0"/>
              <a:t>输入检查（输入值合法则接着处理，否则产生一条错误消息并中止处理）</a:t>
            </a:r>
            <a:endParaRPr lang="en-US" altLang="zh-CN" dirty="0"/>
          </a:p>
          <a:p>
            <a:pPr marL="609493" lvl="1" indent="0">
              <a:lnSpc>
                <a:spcPts val="3700"/>
              </a:lnSpc>
              <a:spcBef>
                <a:spcPts val="0"/>
              </a:spcBef>
              <a:buNone/>
            </a:pPr>
            <a:r>
              <a:rPr lang="zh-CN" altLang="en-US" dirty="0"/>
              <a:t>异常处理代码</a:t>
            </a:r>
            <a:endParaRPr lang="en-US" altLang="zh-CN" dirty="0"/>
          </a:p>
          <a:p>
            <a:pPr marL="0" indent="0">
              <a:lnSpc>
                <a:spcPts val="3700"/>
              </a:lnSpc>
              <a:spcBef>
                <a:spcPts val="0"/>
              </a:spcBef>
              <a:buNone/>
            </a:pPr>
            <a:r>
              <a:rPr lang="en-US" altLang="zh-CN" dirty="0"/>
              <a:t>2</a:t>
            </a:r>
            <a:r>
              <a:rPr lang="zh-CN" altLang="en-US" dirty="0"/>
              <a:t>）常规输入和非常规输入</a:t>
            </a:r>
            <a:endParaRPr lang="en-US" altLang="zh-CN" dirty="0"/>
          </a:p>
          <a:p>
            <a:pPr marL="609493" lvl="1" indent="0">
              <a:lnSpc>
                <a:spcPts val="3700"/>
              </a:lnSpc>
              <a:spcBef>
                <a:spcPts val="0"/>
              </a:spcBef>
              <a:buNone/>
            </a:pPr>
            <a:r>
              <a:rPr lang="zh-CN" altLang="en-US" dirty="0"/>
              <a:t>常规输入（开发人员计划的输入，也是真实用户经常用到的输入）</a:t>
            </a:r>
            <a:endParaRPr lang="en-US" altLang="zh-CN" dirty="0"/>
          </a:p>
          <a:p>
            <a:pPr marL="609493" lvl="1" indent="0">
              <a:lnSpc>
                <a:spcPts val="3700"/>
              </a:lnSpc>
              <a:spcBef>
                <a:spcPts val="0"/>
              </a:spcBef>
              <a:buNone/>
            </a:pPr>
            <a:r>
              <a:rPr lang="zh-CN" altLang="en-US" dirty="0"/>
              <a:t>非常规输入（在比较特殊的情况下才发生）</a:t>
            </a:r>
            <a:endParaRPr lang="en-US" altLang="zh-CN" dirty="0"/>
          </a:p>
          <a:p>
            <a:pPr marL="0" indent="0">
              <a:lnSpc>
                <a:spcPts val="3700"/>
              </a:lnSpc>
              <a:spcBef>
                <a:spcPts val="0"/>
              </a:spcBef>
              <a:buNone/>
            </a:pPr>
            <a:r>
              <a:rPr lang="en-US" altLang="zh-CN" dirty="0"/>
              <a:t>3</a:t>
            </a:r>
            <a:r>
              <a:rPr lang="zh-CN" altLang="en-US" dirty="0"/>
              <a:t>）默认输入或用户提供的输入</a:t>
            </a:r>
            <a:endParaRPr lang="en-US" altLang="zh-CN" dirty="0"/>
          </a:p>
          <a:p>
            <a:pPr marL="0" indent="0">
              <a:lnSpc>
                <a:spcPts val="3700"/>
              </a:lnSpc>
              <a:spcBef>
                <a:spcPts val="0"/>
              </a:spcBef>
              <a:buNone/>
            </a:pPr>
            <a:r>
              <a:rPr lang="en-US" altLang="zh-CN" dirty="0"/>
              <a:t>4</a:t>
            </a:r>
            <a:r>
              <a:rPr lang="zh-CN" altLang="en-US" dirty="0"/>
              <a:t>）使用输出来指导输入选择</a:t>
            </a:r>
            <a:endParaRPr lang="en-US" altLang="zh-CN" dirty="0"/>
          </a:p>
          <a:p>
            <a:endParaRPr lang="zh-CN" altLang="en-US" dirty="0"/>
          </a:p>
        </p:txBody>
      </p:sp>
    </p:spTree>
    <p:extLst>
      <p:ext uri="{BB962C8B-B14F-4D97-AF65-F5344CB8AC3E}">
        <p14:creationId xmlns:p14="http://schemas.microsoft.com/office/powerpoint/2010/main" val="1155421069"/>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局部探索性测试</a:t>
            </a:r>
          </a:p>
        </p:txBody>
      </p:sp>
      <p:sp>
        <p:nvSpPr>
          <p:cNvPr id="3" name="内容占位符 2"/>
          <p:cNvSpPr>
            <a:spLocks noGrp="1"/>
          </p:cNvSpPr>
          <p:nvPr>
            <p:ph idx="1"/>
          </p:nvPr>
        </p:nvSpPr>
        <p:spPr/>
        <p:txBody>
          <a:bodyPr/>
          <a:lstStyle/>
          <a:p>
            <a:r>
              <a:rPr lang="en-US" altLang="zh-CN" dirty="0"/>
              <a:t>2.</a:t>
            </a:r>
            <a:r>
              <a:rPr lang="zh-CN" altLang="en-US" dirty="0"/>
              <a:t>代码路径</a:t>
            </a:r>
            <a:endParaRPr lang="en-US" altLang="zh-CN" dirty="0"/>
          </a:p>
          <a:p>
            <a:pPr marL="0" indent="0">
              <a:buNone/>
            </a:pPr>
            <a:r>
              <a:rPr lang="zh-CN" altLang="en-US" dirty="0"/>
              <a:t>测试人员必须明确知道程序里可能有哪些分支，并理解哪些输入会导致软件走这条分支而不是另一条。</a:t>
            </a:r>
          </a:p>
          <a:p>
            <a:endParaRPr lang="zh-CN" altLang="en-US" dirty="0"/>
          </a:p>
        </p:txBody>
      </p:sp>
    </p:spTree>
    <p:extLst>
      <p:ext uri="{BB962C8B-B14F-4D97-AF65-F5344CB8AC3E}">
        <p14:creationId xmlns:p14="http://schemas.microsoft.com/office/powerpoint/2010/main" val="1256688779"/>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16543</TotalTime>
  <Words>1278</Words>
  <Application>Microsoft Office PowerPoint</Application>
  <PresentationFormat>自定义</PresentationFormat>
  <Paragraphs>106</Paragraphs>
  <Slides>15</Slides>
  <Notes>7</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Profile</vt:lpstr>
      <vt:lpstr>软件测试实用教程 ——方法与实践</vt:lpstr>
      <vt:lpstr> 错误推测法概述</vt:lpstr>
      <vt:lpstr>错误推测法概述</vt:lpstr>
      <vt:lpstr>错误推测法</vt:lpstr>
      <vt:lpstr>错误推测法优缺点</vt:lpstr>
      <vt:lpstr>其他测试方法</vt:lpstr>
      <vt:lpstr>探索性测试方法</vt:lpstr>
      <vt:lpstr>局部探索性测试</vt:lpstr>
      <vt:lpstr>局部探索性测试</vt:lpstr>
      <vt:lpstr>全局探索性测试</vt:lpstr>
      <vt:lpstr>其他测试方法</vt:lpstr>
      <vt:lpstr>测试方法总结</vt:lpstr>
      <vt:lpstr>用例方法使用总结</vt:lpstr>
      <vt:lpstr>黑盒测试用例方法使用总结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admin</cp:lastModifiedBy>
  <cp:revision>370</cp:revision>
  <dcterms:created xsi:type="dcterms:W3CDTF">2008-07-27T05:17:11Z</dcterms:created>
  <dcterms:modified xsi:type="dcterms:W3CDTF">2019-10-28T01:22:52Z</dcterms:modified>
</cp:coreProperties>
</file>