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2"/>
  </p:notesMasterIdLst>
  <p:handoutMasterIdLst>
    <p:handoutMasterId r:id="rId73"/>
  </p:handoutMasterIdLst>
  <p:sldIdLst>
    <p:sldId id="552" r:id="rId2"/>
    <p:sldId id="555" r:id="rId3"/>
    <p:sldId id="556" r:id="rId4"/>
    <p:sldId id="627" r:id="rId5"/>
    <p:sldId id="560" r:id="rId6"/>
    <p:sldId id="561" r:id="rId7"/>
    <p:sldId id="562" r:id="rId8"/>
    <p:sldId id="563" r:id="rId9"/>
    <p:sldId id="635" r:id="rId10"/>
    <p:sldId id="637" r:id="rId11"/>
    <p:sldId id="567" r:id="rId12"/>
    <p:sldId id="568" r:id="rId13"/>
    <p:sldId id="569" r:id="rId14"/>
    <p:sldId id="572" r:id="rId15"/>
    <p:sldId id="573" r:id="rId16"/>
    <p:sldId id="574" r:id="rId17"/>
    <p:sldId id="628" r:id="rId18"/>
    <p:sldId id="629" r:id="rId19"/>
    <p:sldId id="630" r:id="rId20"/>
    <p:sldId id="631" r:id="rId21"/>
    <p:sldId id="632" r:id="rId22"/>
    <p:sldId id="633" r:id="rId23"/>
    <p:sldId id="640" r:id="rId24"/>
    <p:sldId id="642" r:id="rId25"/>
    <p:sldId id="641" r:id="rId26"/>
    <p:sldId id="581" r:id="rId27"/>
    <p:sldId id="634"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595" r:id="rId41"/>
    <p:sldId id="596" r:id="rId42"/>
    <p:sldId id="597" r:id="rId43"/>
    <p:sldId id="598" r:id="rId44"/>
    <p:sldId id="643" r:id="rId45"/>
    <p:sldId id="644" r:id="rId46"/>
    <p:sldId id="645" r:id="rId47"/>
    <p:sldId id="646" r:id="rId48"/>
    <p:sldId id="599" r:id="rId49"/>
    <p:sldId id="600" r:id="rId50"/>
    <p:sldId id="601" r:id="rId51"/>
    <p:sldId id="602" r:id="rId52"/>
    <p:sldId id="603" r:id="rId53"/>
    <p:sldId id="605" r:id="rId54"/>
    <p:sldId id="604" r:id="rId55"/>
    <p:sldId id="606" r:id="rId56"/>
    <p:sldId id="607" r:id="rId57"/>
    <p:sldId id="608" r:id="rId58"/>
    <p:sldId id="610" r:id="rId59"/>
    <p:sldId id="611" r:id="rId60"/>
    <p:sldId id="617" r:id="rId61"/>
    <p:sldId id="618" r:id="rId62"/>
    <p:sldId id="619" r:id="rId63"/>
    <p:sldId id="620" r:id="rId64"/>
    <p:sldId id="623" r:id="rId65"/>
    <p:sldId id="624" r:id="rId66"/>
    <p:sldId id="625" r:id="rId67"/>
    <p:sldId id="638" r:id="rId68"/>
    <p:sldId id="639" r:id="rId69"/>
    <p:sldId id="647" r:id="rId70"/>
    <p:sldId id="626" r:id="rId7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90406" autoAdjust="0"/>
  </p:normalViewPr>
  <p:slideViewPr>
    <p:cSldViewPr>
      <p:cViewPr varScale="1">
        <p:scale>
          <a:sx n="64" d="100"/>
          <a:sy n="64" d="100"/>
        </p:scale>
        <p:origin x="-438" y="-9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5</a:t>
            </a:fld>
            <a:endParaRPr lang="zh-CN" altLang="en-US"/>
          </a:p>
        </p:txBody>
      </p:sp>
    </p:spTree>
    <p:extLst>
      <p:ext uri="{BB962C8B-B14F-4D97-AF65-F5344CB8AC3E}">
        <p14:creationId xmlns:p14="http://schemas.microsoft.com/office/powerpoint/2010/main" val="2111828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大厂的</a:t>
            </a:r>
            <a:r>
              <a:rPr lang="en-US" altLang="zh-CN" dirty="0" smtClean="0"/>
              <a:t>Java</a:t>
            </a:r>
            <a:r>
              <a:rPr lang="zh-CN" altLang="en-US" dirty="0" smtClean="0"/>
              <a:t>编码标准，如唯品会</a:t>
            </a:r>
            <a:r>
              <a:rPr lang="en-US" altLang="zh-CN" dirty="0" smtClean="0"/>
              <a:t>Java</a:t>
            </a:r>
            <a:r>
              <a:rPr lang="zh-CN" altLang="en-US" dirty="0" smtClean="0"/>
              <a:t>编码规范，阿里</a:t>
            </a:r>
            <a:r>
              <a:rPr lang="en-US" altLang="zh-CN" dirty="0" smtClean="0"/>
              <a:t>Java</a:t>
            </a:r>
            <a:r>
              <a:rPr lang="zh-CN" altLang="en-US" dirty="0" smtClean="0"/>
              <a:t>编码规范</a:t>
            </a:r>
          </a:p>
          <a:p>
            <a:r>
              <a:rPr lang="zh-CN" altLang="en-US" dirty="0" smtClean="0"/>
              <a:t>设计模式： </a:t>
            </a:r>
            <a:r>
              <a:rPr lang="en-US" altLang="zh-CN" dirty="0" smtClean="0"/>
              <a:t>Design Patterns, Elements of Reusable Object-Oriented Software</a:t>
            </a:r>
          </a:p>
          <a:p>
            <a:r>
              <a:rPr lang="zh-CN" altLang="en-US" dirty="0" smtClean="0"/>
              <a:t>代码整洁之道</a:t>
            </a:r>
            <a:r>
              <a:rPr lang="en-US" altLang="zh-CN" dirty="0" smtClean="0"/>
              <a:t>: clean code-</a:t>
            </a:r>
            <a:r>
              <a:rPr lang="zh-CN" altLang="en-US" dirty="0" smtClean="0"/>
              <a:t>代码整洁之道</a:t>
            </a:r>
          </a:p>
          <a:p>
            <a:r>
              <a:rPr lang="zh-CN" altLang="en-US" dirty="0" smtClean="0"/>
              <a:t>高性能</a:t>
            </a:r>
            <a:r>
              <a:rPr lang="en-US" altLang="zh-CN" dirty="0" smtClean="0"/>
              <a:t>Java</a:t>
            </a:r>
            <a:r>
              <a:rPr lang="zh-CN" altLang="en-US" dirty="0" smtClean="0"/>
              <a:t>开发</a:t>
            </a:r>
            <a:r>
              <a:rPr lang="en-US" altLang="zh-CN" dirty="0" smtClean="0"/>
              <a:t>: Effective Java, Third Edition</a:t>
            </a:r>
          </a:p>
          <a:p>
            <a:r>
              <a:rPr lang="zh-CN" altLang="en-US" dirty="0" smtClean="0"/>
              <a:t>重构</a:t>
            </a:r>
            <a:r>
              <a:rPr lang="en-US" altLang="zh-CN" dirty="0" smtClean="0"/>
              <a:t>: </a:t>
            </a:r>
            <a:r>
              <a:rPr lang="en-US" altLang="zh-CN" dirty="0" err="1" smtClean="0"/>
              <a:t>Refactoring_improving_the_design_of_existing_code</a:t>
            </a:r>
            <a:endParaRPr lang="en-US" altLang="zh-CN" dirty="0" smtClean="0"/>
          </a:p>
          <a:p>
            <a:r>
              <a:rPr lang="zh-CN" altLang="en-US" dirty="0" smtClean="0"/>
              <a:t>代码大全</a:t>
            </a:r>
            <a:r>
              <a:rPr lang="en-US" altLang="zh-CN" dirty="0" smtClean="0"/>
              <a:t>: code-complete-2nd-edition-v413hav.pdf</a:t>
            </a:r>
          </a:p>
        </p:txBody>
      </p:sp>
    </p:spTree>
    <p:extLst>
      <p:ext uri="{BB962C8B-B14F-4D97-AF65-F5344CB8AC3E}">
        <p14:creationId xmlns:p14="http://schemas.microsoft.com/office/powerpoint/2010/main" val="226320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26</a:t>
            </a:fld>
            <a:endParaRPr lang="zh-CN" altLang="en-US"/>
          </a:p>
        </p:txBody>
      </p:sp>
    </p:spTree>
    <p:extLst>
      <p:ext uri="{BB962C8B-B14F-4D97-AF65-F5344CB8AC3E}">
        <p14:creationId xmlns:p14="http://schemas.microsoft.com/office/powerpoint/2010/main" val="3234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endParaRPr lang="zh-CN" altLang="en-US" dirty="0"/>
          </a:p>
        </p:txBody>
      </p:sp>
    </p:spTree>
    <p:extLst>
      <p:ext uri="{BB962C8B-B14F-4D97-AF65-F5344CB8AC3E}">
        <p14:creationId xmlns:p14="http://schemas.microsoft.com/office/powerpoint/2010/main" val="151149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28</a:t>
            </a:fld>
            <a:endParaRPr lang="zh-CN" altLang="en-US"/>
          </a:p>
        </p:txBody>
      </p:sp>
    </p:spTree>
    <p:extLst>
      <p:ext uri="{BB962C8B-B14F-4D97-AF65-F5344CB8AC3E}">
        <p14:creationId xmlns:p14="http://schemas.microsoft.com/office/powerpoint/2010/main" val="272070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29</a:t>
            </a:fld>
            <a:endParaRPr lang="zh-CN" altLang="en-US"/>
          </a:p>
        </p:txBody>
      </p:sp>
    </p:spTree>
    <p:extLst>
      <p:ext uri="{BB962C8B-B14F-4D97-AF65-F5344CB8AC3E}">
        <p14:creationId xmlns:p14="http://schemas.microsoft.com/office/powerpoint/2010/main" val="2996391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3603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32</a:t>
            </a:fld>
            <a:endParaRPr lang="en-US" altLang="zh-CN"/>
          </a:p>
        </p:txBody>
      </p:sp>
    </p:spTree>
    <p:extLst>
      <p:ext uri="{BB962C8B-B14F-4D97-AF65-F5344CB8AC3E}">
        <p14:creationId xmlns:p14="http://schemas.microsoft.com/office/powerpoint/2010/main" val="292595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33</a:t>
            </a:fld>
            <a:endParaRPr lang="en-US" altLang="zh-CN"/>
          </a:p>
        </p:txBody>
      </p:sp>
    </p:spTree>
    <p:extLst>
      <p:ext uri="{BB962C8B-B14F-4D97-AF65-F5344CB8AC3E}">
        <p14:creationId xmlns:p14="http://schemas.microsoft.com/office/powerpoint/2010/main" val="2202544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933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 Be Determined </a:t>
            </a:r>
            <a:r>
              <a:rPr lang="zh-CN" altLang="en-US" sz="1200" b="0" i="0" kern="1200" dirty="0" smtClean="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36</a:t>
            </a:fld>
            <a:endParaRPr lang="zh-CN" altLang="en-US"/>
          </a:p>
        </p:txBody>
      </p:sp>
    </p:spTree>
    <p:extLst>
      <p:ext uri="{BB962C8B-B14F-4D97-AF65-F5344CB8AC3E}">
        <p14:creationId xmlns:p14="http://schemas.microsoft.com/office/powerpoint/2010/main" val="409916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内存泄漏     例子</a:t>
            </a:r>
            <a:endParaRPr lang="en-US" altLang="zh-CN" dirty="0" smtClean="0"/>
          </a:p>
          <a:p>
            <a:r>
              <a:rPr lang="en-US" altLang="zh-CN" dirty="0" smtClean="0"/>
              <a:t>  </a:t>
            </a:r>
            <a:r>
              <a:rPr lang="zh-CN" altLang="en-US" dirty="0" smtClean="0"/>
              <a:t>贝尔实验室：是晶体管，激光器，太阳能电池等多项重大发明的诞生地，成立于</a:t>
            </a:r>
            <a:r>
              <a:rPr lang="en-US" altLang="zh-CN" dirty="0" smtClean="0"/>
              <a:t>1925</a:t>
            </a:r>
            <a:r>
              <a:rPr lang="zh-CN" altLang="en-US" dirty="0" smtClean="0"/>
              <a:t>年，自成立以来获得</a:t>
            </a:r>
            <a:r>
              <a:rPr lang="en-US" altLang="zh-CN" dirty="0" smtClean="0"/>
              <a:t>2</a:t>
            </a:r>
            <a:r>
              <a:rPr lang="zh-CN" altLang="en-US" dirty="0" smtClean="0"/>
              <a:t>万</a:t>
            </a:r>
            <a:r>
              <a:rPr lang="en-US" altLang="zh-CN" dirty="0" smtClean="0"/>
              <a:t>5</a:t>
            </a:r>
            <a:r>
              <a:rPr lang="zh-CN" altLang="en-US" dirty="0" smtClean="0"/>
              <a:t>千重大发明，平均每个工作日获得</a:t>
            </a:r>
            <a:r>
              <a:rPr lang="en-US" altLang="zh-CN" dirty="0" smtClean="0"/>
              <a:t>3</a:t>
            </a:r>
            <a:r>
              <a:rPr lang="zh-CN" altLang="en-US" dirty="0" smtClean="0"/>
              <a:t>项专利。</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377177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根节点：不仅涉及的接口较多，而且起到主要的控制执行作用，其执行正确性至关重要；</a:t>
            </a:r>
            <a:endParaRPr lang="en-US" altLang="zh-CN" dirty="0" smtClean="0"/>
          </a:p>
          <a:p>
            <a:r>
              <a:rPr lang="zh-CN" altLang="en-US" dirty="0" smtClean="0"/>
              <a:t>叶子节点：包含核心算法或较为复杂的算法，整个结果的正确性多依赖于这类节点的输出正确性</a:t>
            </a:r>
            <a:endParaRPr lang="en-US" altLang="zh-CN" dirty="0" smtClean="0"/>
          </a:p>
          <a:p>
            <a:endParaRPr lang="zh-CN" altLang="en-US" dirty="0"/>
          </a:p>
        </p:txBody>
      </p:sp>
    </p:spTree>
    <p:extLst>
      <p:ext uri="{BB962C8B-B14F-4D97-AF65-F5344CB8AC3E}">
        <p14:creationId xmlns:p14="http://schemas.microsoft.com/office/powerpoint/2010/main" val="365201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1,14,15,26,27</a:t>
            </a:r>
            <a:endParaRPr lang="zh-CN" altLang="en-US" dirty="0"/>
          </a:p>
        </p:txBody>
      </p:sp>
    </p:spTree>
    <p:extLst>
      <p:ext uri="{BB962C8B-B14F-4D97-AF65-F5344CB8AC3E}">
        <p14:creationId xmlns:p14="http://schemas.microsoft.com/office/powerpoint/2010/main" val="1942244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576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65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64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61</a:t>
            </a:fld>
            <a:endParaRPr lang="zh-CN" altLang="en-US"/>
          </a:p>
        </p:txBody>
      </p:sp>
    </p:spTree>
    <p:extLst>
      <p:ext uri="{BB962C8B-B14F-4D97-AF65-F5344CB8AC3E}">
        <p14:creationId xmlns:p14="http://schemas.microsoft.com/office/powerpoint/2010/main" val="3314217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概要评审：</a:t>
            </a:r>
            <a:endParaRPr lang="en-US" altLang="zh-CN" dirty="0" smtClean="0"/>
          </a:p>
          <a:p>
            <a:r>
              <a:rPr lang="en-US" altLang="zh-CN" dirty="0" smtClean="0"/>
              <a:t>1</a:t>
            </a:r>
            <a:r>
              <a:rPr lang="zh-CN" altLang="en-US" dirty="0" smtClean="0"/>
              <a:t>、站在用户的角度问自己：需要什么功能？与现有系统是否冲突，功能是不是方便使用？性能如何？安全情况如何？</a:t>
            </a:r>
            <a:endParaRPr lang="en-US" altLang="zh-CN" dirty="0" smtClean="0"/>
          </a:p>
          <a:p>
            <a:r>
              <a:rPr lang="en-US" altLang="zh-CN" dirty="0" smtClean="0"/>
              <a:t>2</a:t>
            </a:r>
            <a:r>
              <a:rPr lang="zh-CN" altLang="en-US" dirty="0" smtClean="0"/>
              <a:t>、参考现有的标准和基线，终端用户的通用术语，工业标准（通信、金融必须遵守的协议）、政府标准、安全标准</a:t>
            </a:r>
            <a:endParaRPr lang="en-US" altLang="zh-CN" dirty="0" smtClean="0"/>
          </a:p>
          <a:p>
            <a:r>
              <a:rPr lang="en-US" altLang="zh-CN" dirty="0" smtClean="0"/>
              <a:t>3</a:t>
            </a:r>
            <a:r>
              <a:rPr lang="zh-CN" altLang="en-US" dirty="0" smtClean="0"/>
              <a:t>、从类似软件获得信息，早期版本，公司内的类似软件，竞争对手的软件。是否会影响其他软件</a:t>
            </a:r>
            <a:endParaRPr lang="en-US" altLang="zh-CN" dirty="0" smtClean="0"/>
          </a:p>
          <a:p>
            <a:r>
              <a:rPr lang="zh-CN" altLang="en-US" dirty="0" smtClean="0"/>
              <a:t>精确性：合适的目标</a:t>
            </a:r>
            <a:endParaRPr lang="en-US" altLang="zh-CN" dirty="0" smtClean="0"/>
          </a:p>
          <a:p>
            <a:r>
              <a:rPr lang="zh-CN" altLang="en-US" dirty="0" smtClean="0"/>
              <a:t>准确性以及明确而清晰：是否有歧义</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一致性：特性之间是否互相矛盾</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相关性：细分特性是否必修，是否需要去除不必要的信息？特性是否可以追踪到用户需求</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可行性：计划和预算都是明确的，在给定的人力、工具和资源下，特性能否实现。</a:t>
            </a:r>
          </a:p>
          <a:p>
            <a:endParaRPr lang="en-US" altLang="zh-CN" dirty="0" smtClean="0"/>
          </a:p>
          <a:p>
            <a:endParaRPr lang="zh-CN" altLang="en-US" dirty="0"/>
          </a:p>
        </p:txBody>
      </p:sp>
    </p:spTree>
    <p:extLst>
      <p:ext uri="{BB962C8B-B14F-4D97-AF65-F5344CB8AC3E}">
        <p14:creationId xmlns:p14="http://schemas.microsoft.com/office/powerpoint/2010/main" val="398842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长度，命名（类名不能以小写字母开头，方法名不能以大写字母开头），编码（</a:t>
            </a:r>
            <a:r>
              <a:rPr lang="en-US" altLang="zh-CN" dirty="0" smtClean="0"/>
              <a:t>if</a:t>
            </a:r>
            <a:r>
              <a:rPr lang="zh-CN" altLang="en-US" dirty="0" smtClean="0"/>
              <a:t>最多</a:t>
            </a:r>
            <a:r>
              <a:rPr lang="en-US" altLang="zh-CN" dirty="0" smtClean="0"/>
              <a:t>3</a:t>
            </a:r>
            <a:r>
              <a:rPr lang="zh-CN" altLang="en-US" dirty="0" smtClean="0"/>
              <a:t>层）</a:t>
            </a:r>
            <a:endParaRPr lang="zh-CN" altLang="en-US" dirty="0"/>
          </a:p>
        </p:txBody>
      </p:sp>
    </p:spTree>
    <p:extLst>
      <p:ext uri="{BB962C8B-B14F-4D97-AF65-F5344CB8AC3E}">
        <p14:creationId xmlns:p14="http://schemas.microsoft.com/office/powerpoint/2010/main" val="3400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审查的概念是</a:t>
            </a:r>
            <a:r>
              <a:rPr lang="en-US" altLang="zh-CN" dirty="0" smtClean="0"/>
              <a:t>IBM</a:t>
            </a:r>
            <a:r>
              <a:rPr lang="zh-CN" altLang="en-US" dirty="0" smtClean="0"/>
              <a:t>的工程师</a:t>
            </a:r>
            <a:r>
              <a:rPr lang="en-US" altLang="zh-CN" dirty="0" smtClean="0"/>
              <a:t>20</a:t>
            </a:r>
            <a:r>
              <a:rPr lang="zh-CN" altLang="en-US" dirty="0" smtClean="0"/>
              <a:t>世纪</a:t>
            </a:r>
            <a:r>
              <a:rPr lang="en-US" altLang="zh-CN" dirty="0" smtClean="0"/>
              <a:t>70</a:t>
            </a:r>
            <a:r>
              <a:rPr lang="zh-CN" altLang="en-US" dirty="0" smtClean="0"/>
              <a:t>年代提出的</a:t>
            </a:r>
            <a:endParaRPr lang="zh-CN" altLang="en-US" dirty="0"/>
          </a:p>
        </p:txBody>
      </p:sp>
    </p:spTree>
    <p:extLst>
      <p:ext uri="{BB962C8B-B14F-4D97-AF65-F5344CB8AC3E}">
        <p14:creationId xmlns:p14="http://schemas.microsoft.com/office/powerpoint/2010/main" val="270845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17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16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155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4912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5557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大厂的</a:t>
            </a:r>
            <a:r>
              <a:rPr lang="en-US" altLang="zh-CN" dirty="0" smtClean="0"/>
              <a:t>Java</a:t>
            </a:r>
            <a:r>
              <a:rPr lang="zh-CN" altLang="en-US" dirty="0" smtClean="0"/>
              <a:t>编码标准，如唯品会</a:t>
            </a:r>
            <a:r>
              <a:rPr lang="en-US" altLang="zh-CN" dirty="0" smtClean="0"/>
              <a:t>Java</a:t>
            </a:r>
            <a:r>
              <a:rPr lang="zh-CN" altLang="en-US" dirty="0" smtClean="0"/>
              <a:t>编码规范，阿里</a:t>
            </a:r>
            <a:r>
              <a:rPr lang="en-US" altLang="zh-CN" dirty="0" smtClean="0"/>
              <a:t>Java</a:t>
            </a:r>
            <a:r>
              <a:rPr lang="zh-CN" altLang="en-US" dirty="0" smtClean="0"/>
              <a:t>编码规范</a:t>
            </a:r>
          </a:p>
          <a:p>
            <a:r>
              <a:rPr lang="zh-CN" altLang="en-US" dirty="0" smtClean="0"/>
              <a:t>设计模式： </a:t>
            </a:r>
            <a:r>
              <a:rPr lang="en-US" altLang="zh-CN" dirty="0" smtClean="0"/>
              <a:t>Design Patterns, Elements of Reusable Object-Oriented Software</a:t>
            </a:r>
          </a:p>
          <a:p>
            <a:r>
              <a:rPr lang="zh-CN" altLang="en-US" dirty="0" smtClean="0"/>
              <a:t>代码整洁之道</a:t>
            </a:r>
            <a:r>
              <a:rPr lang="en-US" altLang="zh-CN" dirty="0" smtClean="0"/>
              <a:t>: clean code-</a:t>
            </a:r>
            <a:r>
              <a:rPr lang="zh-CN" altLang="en-US" dirty="0" smtClean="0"/>
              <a:t>代码整洁之道</a:t>
            </a:r>
          </a:p>
          <a:p>
            <a:r>
              <a:rPr lang="zh-CN" altLang="en-US" dirty="0" smtClean="0"/>
              <a:t>高性能</a:t>
            </a:r>
            <a:r>
              <a:rPr lang="en-US" altLang="zh-CN" dirty="0" smtClean="0"/>
              <a:t>Java</a:t>
            </a:r>
            <a:r>
              <a:rPr lang="zh-CN" altLang="en-US" dirty="0" smtClean="0"/>
              <a:t>开发</a:t>
            </a:r>
            <a:r>
              <a:rPr lang="en-US" altLang="zh-CN" dirty="0" smtClean="0"/>
              <a:t>: Effective Java, Third Edition</a:t>
            </a:r>
          </a:p>
          <a:p>
            <a:r>
              <a:rPr lang="zh-CN" altLang="en-US" dirty="0" smtClean="0"/>
              <a:t>重构</a:t>
            </a:r>
            <a:r>
              <a:rPr lang="en-US" altLang="zh-CN" dirty="0" smtClean="0"/>
              <a:t>: </a:t>
            </a:r>
            <a:r>
              <a:rPr lang="en-US" altLang="zh-CN" dirty="0" err="1" smtClean="0"/>
              <a:t>Refactoring_improving_the_design_of_existing_code</a:t>
            </a:r>
            <a:endParaRPr lang="en-US" altLang="zh-CN" dirty="0" smtClean="0"/>
          </a:p>
          <a:p>
            <a:r>
              <a:rPr lang="zh-CN" altLang="en-US" dirty="0" smtClean="0"/>
              <a:t>代码大全</a:t>
            </a:r>
            <a:r>
              <a:rPr lang="en-US" altLang="zh-CN" dirty="0" smtClean="0"/>
              <a:t>: code-complete-2nd-edition-v413hav.pdf</a:t>
            </a:r>
          </a:p>
        </p:txBody>
      </p:sp>
    </p:spTree>
    <p:extLst>
      <p:ext uri="{BB962C8B-B14F-4D97-AF65-F5344CB8AC3E}">
        <p14:creationId xmlns:p14="http://schemas.microsoft.com/office/powerpoint/2010/main" val="2263205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78108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189386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25693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白盒测试概述及静态白盒测试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346229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静态白盒测试背景知识</a:t>
            </a:r>
          </a:p>
        </p:txBody>
      </p:sp>
      <p:sp>
        <p:nvSpPr>
          <p:cNvPr id="3" name="内容占位符 2"/>
          <p:cNvSpPr>
            <a:spLocks noGrp="1"/>
          </p:cNvSpPr>
          <p:nvPr>
            <p:ph idx="1"/>
          </p:nvPr>
        </p:nvSpPr>
        <p:spPr/>
        <p:txBody>
          <a:bodyPr/>
          <a:lstStyle/>
          <a:p>
            <a:r>
              <a:rPr lang="zh-CN" altLang="en-US" dirty="0" smtClean="0"/>
              <a:t>静态测试特点：</a:t>
            </a:r>
            <a:endParaRPr lang="en-US" altLang="zh-CN" dirty="0" smtClean="0"/>
          </a:p>
          <a:p>
            <a:pPr lvl="1"/>
            <a:r>
              <a:rPr lang="zh-CN" altLang="en-US" dirty="0"/>
              <a:t>静态测试不需要运行程序，不必设计测试用例和结果分析</a:t>
            </a:r>
            <a:endParaRPr lang="en-US" altLang="zh-CN" dirty="0"/>
          </a:p>
          <a:p>
            <a:pPr lvl="1"/>
            <a:r>
              <a:rPr lang="zh-CN" altLang="en-US" dirty="0"/>
              <a:t>静态测试可以人工执行，充分发挥人的思维优势</a:t>
            </a:r>
            <a:endParaRPr lang="en-US" altLang="zh-CN" dirty="0"/>
          </a:p>
          <a:p>
            <a:pPr lvl="1"/>
            <a:r>
              <a:rPr lang="zh-CN" altLang="en-US" dirty="0"/>
              <a:t>静态测试不需要特别的条件，容易展开</a:t>
            </a:r>
            <a:endParaRPr lang="en-US" altLang="zh-CN" dirty="0"/>
          </a:p>
          <a:p>
            <a:pPr lvl="1"/>
            <a:r>
              <a:rPr lang="zh-CN" altLang="en-US" dirty="0"/>
              <a:t>静态测试对测试人员的要求较高，需要具有编程经验</a:t>
            </a:r>
          </a:p>
        </p:txBody>
      </p:sp>
    </p:spTree>
    <p:extLst>
      <p:ext uri="{BB962C8B-B14F-4D97-AF65-F5344CB8AC3E}">
        <p14:creationId xmlns:p14="http://schemas.microsoft.com/office/powerpoint/2010/main" val="4292670040"/>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solidFill>
                  <a:srgbClr val="FF0000"/>
                </a:solidFill>
              </a:rPr>
              <a:t>静态白盒测试怎样做</a:t>
            </a:r>
            <a:endParaRPr lang="en-US" altLang="zh-CN" dirty="0" smtClean="0">
              <a:solidFill>
                <a:srgbClr val="FF0000"/>
              </a:solidFill>
            </a:endParaRPr>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263881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pPr marL="0" indent="0">
              <a:buNone/>
            </a:pPr>
            <a:r>
              <a:rPr lang="zh-CN" altLang="en-US" dirty="0" smtClean="0"/>
              <a:t>静态白盒测试的内容主要包括三种：</a:t>
            </a:r>
            <a:endParaRPr lang="en-US" altLang="zh-CN" dirty="0" smtClean="0"/>
          </a:p>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代码检查</a:t>
            </a:r>
            <a:endParaRPr lang="zh-CN" altLang="en-US" dirty="0"/>
          </a:p>
        </p:txBody>
      </p:sp>
      <p:sp>
        <p:nvSpPr>
          <p:cNvPr id="2" name="内容占位符 1"/>
          <p:cNvSpPr>
            <a:spLocks noGrp="1"/>
          </p:cNvSpPr>
          <p:nvPr>
            <p:ph idx="1"/>
          </p:nvPr>
        </p:nvSpPr>
        <p:spPr/>
        <p:txBody>
          <a:bodyPr/>
          <a:lstStyle/>
          <a:p>
            <a:r>
              <a:rPr lang="zh-CN" altLang="en-US" dirty="0" smtClean="0"/>
              <a:t>代码检查主要是通过</a:t>
            </a:r>
            <a:r>
              <a:rPr lang="zh-CN" altLang="en-US" dirty="0" smtClean="0">
                <a:solidFill>
                  <a:srgbClr val="FF0000"/>
                </a:solidFill>
              </a:rPr>
              <a:t>同行评审</a:t>
            </a:r>
            <a:r>
              <a:rPr lang="zh-CN" altLang="en-US" dirty="0" smtClean="0"/>
              <a:t>来发现缺陷；</a:t>
            </a:r>
            <a:endParaRPr lang="en-US" altLang="zh-CN" dirty="0" smtClean="0"/>
          </a:p>
          <a:p>
            <a:r>
              <a:rPr lang="zh-CN" altLang="en-US" dirty="0" smtClean="0"/>
              <a:t>以</a:t>
            </a:r>
            <a:r>
              <a:rPr lang="zh-CN" altLang="en-US" dirty="0" smtClean="0">
                <a:solidFill>
                  <a:srgbClr val="FF0000"/>
                </a:solidFill>
              </a:rPr>
              <a:t>评审会议</a:t>
            </a:r>
            <a:r>
              <a:rPr lang="zh-CN" altLang="en-US" dirty="0" smtClean="0"/>
              <a:t>为形式，通过多人对软件交付物进行检查，从而发现缺陷，或者获得改进优化的机会</a:t>
            </a:r>
            <a:endParaRPr lang="en-US" altLang="zh-CN" dirty="0" smtClean="0"/>
          </a:p>
          <a:p>
            <a:r>
              <a:rPr lang="zh-CN" altLang="en-US" dirty="0" smtClean="0"/>
              <a:t>同行评审往往需要投入大量时间和人力资源</a:t>
            </a:r>
            <a:endParaRPr lang="en-US" altLang="zh-CN" dirty="0" smtClean="0"/>
          </a:p>
          <a:p>
            <a:endParaRPr lang="zh-CN" altLang="en-US" dirty="0"/>
          </a:p>
        </p:txBody>
      </p:sp>
    </p:spTree>
    <p:extLst>
      <p:ext uri="{BB962C8B-B14F-4D97-AF65-F5344CB8AC3E}">
        <p14:creationId xmlns:p14="http://schemas.microsoft.com/office/powerpoint/2010/main"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2" name="内容占位符 1"/>
          <p:cNvSpPr>
            <a:spLocks noGrp="1"/>
          </p:cNvSpPr>
          <p:nvPr>
            <p:ph idx="1"/>
          </p:nvPr>
        </p:nvSpPr>
        <p:spPr/>
        <p:txBody>
          <a:bodyPr/>
          <a:lstStyle/>
          <a:p>
            <a:r>
              <a:rPr lang="zh-CN" altLang="en-US" dirty="0" smtClean="0"/>
              <a:t>为什么需要评审？</a:t>
            </a:r>
            <a:endParaRPr lang="en-US" altLang="zh-CN" dirty="0" smtClean="0"/>
          </a:p>
          <a:p>
            <a:pPr lvl="1"/>
            <a:r>
              <a:rPr lang="zh-CN" altLang="en-US" dirty="0" smtClean="0"/>
              <a:t>开发早期无法提供可运行对象，</a:t>
            </a:r>
            <a:r>
              <a:rPr lang="zh-CN" altLang="en-US" dirty="0" smtClean="0">
                <a:solidFill>
                  <a:srgbClr val="FF0000"/>
                </a:solidFill>
              </a:rPr>
              <a:t>无法执行测试</a:t>
            </a:r>
            <a:endParaRPr lang="en-US" altLang="zh-CN" dirty="0" smtClean="0">
              <a:solidFill>
                <a:srgbClr val="FF0000"/>
              </a:solidFill>
            </a:endParaRPr>
          </a:p>
          <a:p>
            <a:pPr lvl="1"/>
            <a:r>
              <a:rPr lang="zh-CN" altLang="en-US" dirty="0" smtClean="0">
                <a:solidFill>
                  <a:srgbClr val="FF0000"/>
                </a:solidFill>
              </a:rPr>
              <a:t>特定类型的缺陷</a:t>
            </a:r>
            <a:r>
              <a:rPr lang="zh-CN" altLang="en-US" dirty="0" smtClean="0"/>
              <a:t>，通过测试无法发现</a:t>
            </a:r>
            <a:endParaRPr lang="en-US" altLang="zh-CN" dirty="0" smtClean="0"/>
          </a:p>
          <a:p>
            <a:r>
              <a:rPr lang="zh-CN" altLang="en-US" dirty="0" smtClean="0"/>
              <a:t>增加评审的意义：</a:t>
            </a:r>
            <a:endParaRPr lang="en-US" altLang="zh-CN" dirty="0" smtClean="0"/>
          </a:p>
          <a:p>
            <a:pPr lvl="1"/>
            <a:r>
              <a:rPr lang="zh-CN" altLang="en-US" dirty="0" smtClean="0">
                <a:solidFill>
                  <a:srgbClr val="FF0000"/>
                </a:solidFill>
              </a:rPr>
              <a:t>有助于发现开发早期</a:t>
            </a:r>
            <a:r>
              <a:rPr lang="zh-CN" altLang="en-US" dirty="0" smtClean="0"/>
              <a:t>需求和设计中的缺陷</a:t>
            </a:r>
            <a:endParaRPr lang="en-US" altLang="zh-CN" dirty="0" smtClean="0"/>
          </a:p>
          <a:p>
            <a:pPr lvl="1"/>
            <a:r>
              <a:rPr lang="zh-CN" altLang="en-US" dirty="0" smtClean="0"/>
              <a:t>促使参与者在有监督压力下工作，</a:t>
            </a:r>
            <a:r>
              <a:rPr lang="zh-CN" altLang="en-US" dirty="0" smtClean="0">
                <a:solidFill>
                  <a:srgbClr val="FF0000"/>
                </a:solidFill>
              </a:rPr>
              <a:t>提高责任心</a:t>
            </a:r>
            <a:endParaRPr lang="en-US" altLang="zh-CN" dirty="0" smtClean="0">
              <a:solidFill>
                <a:srgbClr val="FF0000"/>
              </a:solidFill>
            </a:endParaRPr>
          </a:p>
          <a:p>
            <a:pPr lvl="1"/>
            <a:r>
              <a:rPr lang="zh-CN" altLang="en-US" dirty="0" smtClean="0">
                <a:solidFill>
                  <a:srgbClr val="FF0000"/>
                </a:solidFill>
              </a:rPr>
              <a:t>有助于程序员发现不足</a:t>
            </a:r>
            <a:r>
              <a:rPr lang="zh-CN" altLang="en-US" dirty="0" smtClean="0"/>
              <a:t>，提高工作质量</a:t>
            </a:r>
            <a:endParaRPr lang="en-US" altLang="zh-CN" dirty="0" smtClean="0"/>
          </a:p>
        </p:txBody>
      </p:sp>
    </p:spTree>
    <p:extLst>
      <p:ext uri="{BB962C8B-B14F-4D97-AF65-F5344CB8AC3E}">
        <p14:creationId xmlns:p14="http://schemas.microsoft.com/office/powerpoint/2010/main"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为什么需要评审（续）</a:t>
            </a:r>
            <a:endParaRPr lang="zh-CN" altLang="en-US" dirty="0"/>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smtClean="0"/>
              <a:t>审查（</a:t>
            </a:r>
            <a:r>
              <a:rPr lang="en-US" altLang="zh-CN" dirty="0" smtClean="0"/>
              <a:t>Inspection</a:t>
            </a:r>
            <a:r>
              <a:rPr lang="zh-CN" altLang="en-US" dirty="0" smtClean="0"/>
              <a:t>）</a:t>
            </a:r>
            <a:endParaRPr lang="en-US" altLang="zh-CN" dirty="0" smtClean="0"/>
          </a:p>
          <a:p>
            <a:r>
              <a:rPr lang="zh-CN" altLang="en-US" dirty="0" smtClean="0"/>
              <a:t>团队评审（</a:t>
            </a:r>
            <a:r>
              <a:rPr lang="en-US" altLang="zh-CN" dirty="0" smtClean="0"/>
              <a:t>Team Review</a:t>
            </a:r>
            <a:r>
              <a:rPr lang="zh-CN" altLang="en-US" dirty="0" smtClean="0"/>
              <a:t>）</a:t>
            </a:r>
            <a:endParaRPr lang="en-US" altLang="zh-CN" dirty="0" smtClean="0"/>
          </a:p>
          <a:p>
            <a:r>
              <a:rPr lang="zh-CN" altLang="en-US" dirty="0" smtClean="0"/>
              <a:t>走查（</a:t>
            </a:r>
            <a:r>
              <a:rPr lang="en-US" altLang="zh-CN" dirty="0" smtClean="0"/>
              <a:t>Walk Through</a:t>
            </a:r>
            <a:r>
              <a:rPr lang="zh-CN" altLang="en-US" dirty="0" smtClean="0"/>
              <a:t>）</a:t>
            </a:r>
            <a:endParaRPr lang="en-US" altLang="zh-CN" dirty="0" smtClean="0"/>
          </a:p>
          <a:p>
            <a:r>
              <a:rPr lang="zh-CN" altLang="en-US" dirty="0" smtClean="0"/>
              <a:t>结对编程（</a:t>
            </a:r>
            <a:r>
              <a:rPr lang="en-US" altLang="zh-CN" dirty="0" smtClean="0"/>
              <a:t>Pair </a:t>
            </a:r>
            <a:r>
              <a:rPr lang="en-US" altLang="zh-CN" dirty="0" err="1" smtClean="0"/>
              <a:t>Programma</a:t>
            </a:r>
            <a:r>
              <a:rPr lang="zh-CN" altLang="en-US" dirty="0" smtClean="0"/>
              <a:t>）</a:t>
            </a:r>
            <a:endParaRPr lang="en-US" altLang="zh-CN" dirty="0" smtClean="0"/>
          </a:p>
          <a:p>
            <a:r>
              <a:rPr lang="zh-CN" altLang="en-US" dirty="0" smtClean="0"/>
              <a:t>同行桌查（</a:t>
            </a:r>
            <a:r>
              <a:rPr lang="en-US" altLang="zh-CN" dirty="0" smtClean="0"/>
              <a:t>Peer Desk Check</a:t>
            </a:r>
            <a:r>
              <a:rPr lang="zh-CN" altLang="en-US" dirty="0" smtClean="0"/>
              <a:t>）</a:t>
            </a:r>
            <a:endParaRPr lang="en-US" altLang="zh-CN" dirty="0" smtClean="0"/>
          </a:p>
          <a:p>
            <a:r>
              <a:rPr lang="zh-CN" altLang="en-US" dirty="0" smtClean="0"/>
              <a:t>轮查（</a:t>
            </a:r>
            <a:r>
              <a:rPr lang="en-US" altLang="zh-CN" dirty="0" smtClean="0"/>
              <a:t>Pass Around</a:t>
            </a:r>
            <a:r>
              <a:rPr lang="zh-CN" altLang="en-US" dirty="0" smtClean="0"/>
              <a:t>）</a:t>
            </a:r>
            <a:endParaRPr lang="en-US" altLang="zh-CN" dirty="0" smtClean="0"/>
          </a:p>
          <a:p>
            <a:r>
              <a:rPr lang="zh-CN" altLang="en-US" dirty="0" smtClean="0"/>
              <a:t>特别检查（</a:t>
            </a:r>
            <a:r>
              <a:rPr lang="en-US" altLang="zh-CN" dirty="0" smtClean="0"/>
              <a:t>Ad hoc Review</a:t>
            </a:r>
            <a:r>
              <a:rPr lang="zh-CN" altLang="en-US" dirty="0" smtClean="0"/>
              <a:t>）</a:t>
            </a:r>
            <a:endParaRPr lang="zh-CN" altLang="en-US" dirty="0"/>
          </a:p>
        </p:txBody>
      </p:sp>
    </p:spTree>
    <p:extLst>
      <p:ext uri="{BB962C8B-B14F-4D97-AF65-F5344CB8AC3E}">
        <p14:creationId xmlns:p14="http://schemas.microsoft.com/office/powerpoint/2010/main"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855840519"/>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Tree>
    <p:extLst>
      <p:ext uri="{BB962C8B-B14F-4D97-AF65-F5344CB8AC3E}">
        <p14:creationId xmlns:p14="http://schemas.microsoft.com/office/powerpoint/2010/main" val="1610682410"/>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endParaRPr lang="zh-CN" altLang="en-US" sz="2600" b="1" dirty="0">
              <a:latin typeface="楷体" panose="02010609060101010101" pitchFamily="49" charset="-122"/>
              <a:ea typeface="楷体" panose="02010609060101010101" pitchFamily="49" charset="-122"/>
            </a:endParaRP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2239442"/>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4773018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30519682"/>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较随意</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目的是发现缺陷</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过程简洁，</a:t>
            </a:r>
            <a:r>
              <a:rPr lang="en-US" altLang="zh-CN" sz="2600" b="1" dirty="0" smtClean="0">
                <a:latin typeface="楷体" panose="02010609060101010101" pitchFamily="49" charset="-122"/>
                <a:ea typeface="楷体" panose="02010609060101010101" pitchFamily="49" charset="-122"/>
              </a:rPr>
              <a:t>1-2</a:t>
            </a:r>
            <a:r>
              <a:rPr lang="zh-CN" altLang="en-US" sz="2600" b="1" dirty="0" smtClean="0">
                <a:latin typeface="楷体" panose="02010609060101010101" pitchFamily="49" charset="-122"/>
                <a:ea typeface="楷体" panose="02010609060101010101" pitchFamily="49" charset="-122"/>
              </a:rPr>
              <a:t>人，快速审查</a:t>
            </a:r>
            <a:endParaRPr lang="en-US" altLang="zh-CN" sz="2600" b="1" dirty="0" smtClean="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val="121770797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更正规</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被评审的对象更关键，流程更复杂</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val="419753124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代码评审的关注</a:t>
            </a:r>
            <a:r>
              <a:rPr lang="zh-CN" altLang="en-US" dirty="0" smtClean="0"/>
              <a:t>点</a:t>
            </a:r>
            <a:endParaRPr lang="zh-CN" altLang="en-US" dirty="0"/>
          </a:p>
        </p:txBody>
      </p:sp>
      <p:sp>
        <p:nvSpPr>
          <p:cNvPr id="3" name="内容占位符 2"/>
          <p:cNvSpPr>
            <a:spLocks noGrp="1"/>
          </p:cNvSpPr>
          <p:nvPr>
            <p:ph idx="1"/>
          </p:nvPr>
        </p:nvSpPr>
        <p:spPr>
          <a:xfrm>
            <a:off x="767408" y="1196752"/>
            <a:ext cx="10729192" cy="4267200"/>
          </a:xfrm>
        </p:spPr>
        <p:txBody>
          <a:bodyPr/>
          <a:lstStyle/>
          <a:p>
            <a:pPr marL="469900" lvl="1" indent="-469900">
              <a:buSzPct val="70000"/>
              <a:buFont typeface="Wingdings" pitchFamily="2" charset="2"/>
              <a:buChar char="Ø"/>
            </a:pPr>
            <a:r>
              <a:rPr lang="zh-CN" altLang="en-US" sz="2800" dirty="0">
                <a:cs typeface="+mn-cs"/>
              </a:rPr>
              <a:t>功能性 ：功能完整，是否严格按照产品说明书实现产品的所需的功能点</a:t>
            </a:r>
          </a:p>
          <a:p>
            <a:pPr marL="469900" lvl="1" indent="-469900">
              <a:buSzPct val="70000"/>
              <a:buFont typeface="Wingdings" pitchFamily="2" charset="2"/>
              <a:buChar char="Ø"/>
            </a:pPr>
            <a:r>
              <a:rPr lang="zh-CN" altLang="en-US" sz="2800" dirty="0">
                <a:cs typeface="+mn-cs"/>
              </a:rPr>
              <a:t>可读性 ：代码易读易懂，其它人能够轻松从代码中</a:t>
            </a:r>
            <a:r>
              <a:rPr lang="zh-CN" altLang="en-US" sz="2800" dirty="0" smtClean="0">
                <a:cs typeface="+mn-cs"/>
              </a:rPr>
              <a:t>读懂逻辑</a:t>
            </a:r>
            <a:r>
              <a:rPr lang="zh-CN" altLang="en-US" sz="2800" dirty="0">
                <a:cs typeface="+mn-cs"/>
              </a:rPr>
              <a:t>和设计思想</a:t>
            </a:r>
          </a:p>
          <a:p>
            <a:pPr marL="469900" lvl="1" indent="-469900">
              <a:buSzPct val="70000"/>
              <a:buFont typeface="Wingdings" pitchFamily="2" charset="2"/>
              <a:buChar char="Ø"/>
            </a:pPr>
            <a:r>
              <a:rPr lang="zh-CN" altLang="en-US" sz="2800" dirty="0">
                <a:cs typeface="+mn-cs"/>
              </a:rPr>
              <a:t>可测性 ：代码能够轻松被单元测试覆盖，一般来说无法被单元测试覆盖的代码不是一个好代码</a:t>
            </a:r>
          </a:p>
          <a:p>
            <a:pPr marL="469900" lvl="1" indent="-469900">
              <a:buSzPct val="70000"/>
              <a:buFont typeface="Wingdings" pitchFamily="2" charset="2"/>
              <a:buChar char="Ø"/>
            </a:pPr>
            <a:r>
              <a:rPr lang="zh-CN" altLang="en-US" sz="2800" dirty="0">
                <a:cs typeface="+mn-cs"/>
              </a:rPr>
              <a:t>可维护性 ：代码运行期间日志输出完整，运维人员或者其它人员可以从日志中了解应用的运行逻辑</a:t>
            </a:r>
            <a:r>
              <a:rPr lang="zh-CN" altLang="en-US" sz="2800" dirty="0"/>
              <a:t>和状态</a:t>
            </a:r>
            <a:r>
              <a:rPr lang="zh-CN" altLang="en-US" sz="2800" dirty="0" smtClean="0"/>
              <a:t>。</a:t>
            </a:r>
          </a:p>
        </p:txBody>
      </p:sp>
    </p:spTree>
    <p:extLst>
      <p:ext uri="{BB962C8B-B14F-4D97-AF65-F5344CB8AC3E}">
        <p14:creationId xmlns:p14="http://schemas.microsoft.com/office/powerpoint/2010/main" val="2366167750"/>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代码评审的关注</a:t>
            </a:r>
            <a:r>
              <a:rPr lang="zh-CN" altLang="en-US" dirty="0" smtClean="0"/>
              <a:t>点</a:t>
            </a:r>
            <a:endParaRPr lang="zh-CN" altLang="en-US" dirty="0"/>
          </a:p>
        </p:txBody>
      </p:sp>
      <p:sp>
        <p:nvSpPr>
          <p:cNvPr id="3" name="内容占位符 2"/>
          <p:cNvSpPr>
            <a:spLocks noGrp="1"/>
          </p:cNvSpPr>
          <p:nvPr>
            <p:ph idx="1"/>
          </p:nvPr>
        </p:nvSpPr>
        <p:spPr>
          <a:xfrm>
            <a:off x="695400" y="1196752"/>
            <a:ext cx="10729192" cy="4267200"/>
          </a:xfrm>
        </p:spPr>
        <p:txBody>
          <a:bodyPr/>
          <a:lstStyle/>
          <a:p>
            <a:pPr marL="469900" lvl="1" indent="-469900">
              <a:buSzPct val="70000"/>
              <a:buFont typeface="Wingdings" pitchFamily="2" charset="2"/>
              <a:buChar char="Ø"/>
            </a:pPr>
            <a:r>
              <a:rPr lang="zh-CN" altLang="en-US" sz="2800" dirty="0">
                <a:cs typeface="+mn-cs"/>
              </a:rPr>
              <a:t>性能 ：</a:t>
            </a:r>
            <a:r>
              <a:rPr lang="en-US" altLang="zh-CN" sz="2800" dirty="0">
                <a:cs typeface="+mn-cs"/>
              </a:rPr>
              <a:t> </a:t>
            </a:r>
            <a:r>
              <a:rPr lang="zh-CN" altLang="en-US" sz="2800" dirty="0">
                <a:cs typeface="+mn-cs"/>
              </a:rPr>
              <a:t>确保代码在可度量的数据量级下面保持一个稳定的性能表现。代码是否存在性能问题，预计峰值流量能到多少。</a:t>
            </a:r>
          </a:p>
          <a:p>
            <a:pPr marL="469900" lvl="1" indent="-469900">
              <a:buSzPct val="70000"/>
              <a:buFont typeface="Wingdings" pitchFamily="2" charset="2"/>
              <a:buChar char="Ø"/>
            </a:pPr>
            <a:r>
              <a:rPr lang="zh-CN" altLang="en-US" sz="2800" dirty="0">
                <a:cs typeface="+mn-cs"/>
              </a:rPr>
              <a:t>多线程：并发和锁 </a:t>
            </a:r>
            <a:r>
              <a:rPr lang="en-US" altLang="zh-CN" sz="2800" dirty="0">
                <a:cs typeface="+mn-cs"/>
              </a:rPr>
              <a:t>- </a:t>
            </a:r>
            <a:r>
              <a:rPr lang="zh-CN" altLang="en-US" sz="2800" dirty="0">
                <a:cs typeface="+mn-cs"/>
              </a:rPr>
              <a:t>在并发或者多线程情况下，代码执行结果是否</a:t>
            </a:r>
            <a:r>
              <a:rPr lang="zh-CN" altLang="en-US" sz="2800" dirty="0" smtClean="0">
                <a:cs typeface="+mn-cs"/>
              </a:rPr>
              <a:t>有问题</a:t>
            </a:r>
            <a:endParaRPr lang="en-US" altLang="zh-CN" sz="2800" dirty="0" smtClean="0">
              <a:cs typeface="+mn-cs"/>
            </a:endParaRPr>
          </a:p>
          <a:p>
            <a:pPr marL="469900" lvl="1" indent="-469900">
              <a:buSzPct val="70000"/>
              <a:buFont typeface="Wingdings" pitchFamily="2" charset="2"/>
              <a:buChar char="Ø"/>
            </a:pPr>
            <a:r>
              <a:rPr lang="zh-CN" altLang="en-US" sz="2800" dirty="0" smtClean="0">
                <a:cs typeface="+mn-cs"/>
              </a:rPr>
              <a:t>安全性</a:t>
            </a:r>
            <a:r>
              <a:rPr lang="zh-CN" altLang="en-US" sz="2800" dirty="0">
                <a:cs typeface="+mn-cs"/>
              </a:rPr>
              <a:t>：避免基本的</a:t>
            </a:r>
            <a:r>
              <a:rPr lang="en-US" altLang="zh-CN" sz="2800" dirty="0">
                <a:cs typeface="+mn-cs"/>
              </a:rPr>
              <a:t>SQL</a:t>
            </a:r>
            <a:r>
              <a:rPr lang="zh-CN" altLang="en-US" sz="2800" dirty="0">
                <a:cs typeface="+mn-cs"/>
              </a:rPr>
              <a:t>注入，</a:t>
            </a:r>
            <a:r>
              <a:rPr lang="en-US" altLang="zh-CN" sz="2800" dirty="0" err="1">
                <a:cs typeface="+mn-cs"/>
              </a:rPr>
              <a:t>XSS</a:t>
            </a:r>
            <a:r>
              <a:rPr lang="zh-CN" altLang="en-US" sz="2800" dirty="0">
                <a:cs typeface="+mn-cs"/>
              </a:rPr>
              <a:t>跨域等问题。参考</a:t>
            </a:r>
            <a:r>
              <a:rPr lang="en-US" altLang="zh-CN" sz="2800" dirty="0" err="1">
                <a:cs typeface="+mn-cs"/>
              </a:rPr>
              <a:t>OWASP</a:t>
            </a:r>
            <a:r>
              <a:rPr lang="en-US" altLang="zh-CN" sz="2800" dirty="0">
                <a:cs typeface="+mn-cs"/>
              </a:rPr>
              <a:t> CODE REVIEW GUIDE </a:t>
            </a:r>
          </a:p>
        </p:txBody>
      </p:sp>
    </p:spTree>
    <p:extLst>
      <p:ext uri="{BB962C8B-B14F-4D97-AF65-F5344CB8AC3E}">
        <p14:creationId xmlns:p14="http://schemas.microsoft.com/office/powerpoint/2010/main" val="2060177335"/>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代码审查清单</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数据引用错误：是否引用未初始化变量，数组的下标是否正确，引用指针变量时，是否已分配内存</a:t>
            </a:r>
            <a:endParaRPr lang="en-US" altLang="zh-CN" dirty="0" smtClean="0"/>
          </a:p>
          <a:p>
            <a:r>
              <a:rPr lang="zh-CN" altLang="en-US" dirty="0" smtClean="0"/>
              <a:t>数据声明错误：是否存在已声明但从未使用的变量</a:t>
            </a:r>
            <a:endParaRPr lang="en-US" altLang="zh-CN" dirty="0" smtClean="0"/>
          </a:p>
          <a:p>
            <a:r>
              <a:rPr lang="zh-CN" altLang="en-US" dirty="0" smtClean="0"/>
              <a:t>计算错误：是否使用了不同数据类型的变量进行计算；计算过程中是否出现溢出现象，除数是否为</a:t>
            </a:r>
            <a:r>
              <a:rPr lang="en-US" altLang="zh-CN" dirty="0" smtClean="0"/>
              <a:t>0</a:t>
            </a:r>
            <a:r>
              <a:rPr lang="zh-CN" altLang="en-US" dirty="0" smtClean="0"/>
              <a:t>，</a:t>
            </a:r>
            <a:endParaRPr lang="en-US" altLang="zh-CN" dirty="0" smtClean="0"/>
          </a:p>
          <a:p>
            <a:r>
              <a:rPr lang="zh-CN" altLang="en-US" dirty="0" smtClean="0"/>
              <a:t>程序参数错误</a:t>
            </a:r>
            <a:endParaRPr lang="en-US" altLang="zh-CN" dirty="0" smtClean="0"/>
          </a:p>
          <a:p>
            <a:r>
              <a:rPr lang="zh-CN" altLang="en-US" dirty="0" smtClean="0"/>
              <a:t>静态结构分析：函数调用关系是否正确，是否存在孤立的函数，是否存在死循环，代码是否健壮，是否有完善的异常处理和错误处理</a:t>
            </a:r>
            <a:endParaRPr lang="zh-CN" altLang="en-US" dirty="0"/>
          </a:p>
        </p:txBody>
      </p:sp>
    </p:spTree>
    <p:extLst>
      <p:ext uri="{BB962C8B-B14F-4D97-AF65-F5344CB8AC3E}">
        <p14:creationId xmlns:p14="http://schemas.microsoft.com/office/powerpoint/2010/main" val="3544445701"/>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同行评审的</a:t>
            </a:r>
            <a:r>
              <a:rPr lang="en-US" altLang="zh-CN" dirty="0" smtClean="0"/>
              <a:t>5</a:t>
            </a:r>
            <a:r>
              <a:rPr lang="zh-CN" altLang="en-US" dirty="0" smtClean="0"/>
              <a:t>种角色</a:t>
            </a:r>
            <a:endParaRPr lang="zh-CN" altLang="en-US" dirty="0"/>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smtClean="0">
                <a:solidFill>
                  <a:schemeClr val="bg1"/>
                </a:solidFill>
              </a:rPr>
              <a:t>作者</a:t>
            </a:r>
            <a:endParaRPr lang="zh-CN" altLang="en-US" sz="2000" b="1" dirty="0">
              <a:solidFill>
                <a:schemeClr val="bg1"/>
              </a:solidFill>
            </a:endParaRP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负责提供被评审的工作产品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smtClean="0">
                <a:solidFill>
                  <a:schemeClr val="bg1"/>
                </a:solidFill>
              </a:rPr>
              <a:t>评审员</a:t>
            </a:r>
            <a:endParaRPr lang="zh-CN" altLang="en-US" sz="2000" b="1" dirty="0">
              <a:solidFill>
                <a:schemeClr val="bg1"/>
              </a:solidFill>
            </a:endParaRP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负责评审工作产品，有时也负责设计测试用例</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记录员</a:t>
            </a:r>
            <a:endParaRPr lang="zh-CN" altLang="en-US" sz="2000" b="1" dirty="0">
              <a:solidFill>
                <a:schemeClr val="bg1"/>
              </a:solidFill>
            </a:endParaRP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秘书，负责记录缺陷和决议</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讲解员</a:t>
            </a:r>
            <a:endParaRPr lang="zh-CN" altLang="en-US" sz="2000" b="1" dirty="0">
              <a:solidFill>
                <a:schemeClr val="bg1"/>
              </a:solidFill>
            </a:endParaRP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负责讲解被评审的工作产品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val="97965150"/>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smtClean="0"/>
              <a:t>一般地，设计部门应在评审前</a:t>
            </a:r>
            <a:r>
              <a:rPr lang="en-US" altLang="zh-CN" dirty="0" smtClean="0"/>
              <a:t>3</a:t>
            </a:r>
            <a:r>
              <a:rPr lang="zh-CN" altLang="en-US" dirty="0" smtClean="0"/>
              <a:t>天向项目管理部门提交</a:t>
            </a:r>
            <a:r>
              <a:rPr lang="en-US" altLang="zh-CN" dirty="0" smtClean="0"/>
              <a:t>《</a:t>
            </a:r>
            <a:r>
              <a:rPr lang="zh-CN" altLang="en-US" dirty="0" smtClean="0"/>
              <a:t>设计和开发评审表</a:t>
            </a:r>
            <a:r>
              <a:rPr lang="en-US" altLang="zh-CN" dirty="0" smtClean="0"/>
              <a:t>》</a:t>
            </a:r>
            <a:r>
              <a:rPr lang="zh-CN" altLang="en-US" dirty="0" smtClean="0"/>
              <a:t>，经批准后，进入计划评审会议阶段</a:t>
            </a:r>
            <a:endParaRPr lang="en-US" altLang="zh-CN" dirty="0" smtClean="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smtClean="0">
                <a:solidFill>
                  <a:srgbClr val="FF0000"/>
                </a:solidFill>
              </a:rPr>
              <a:t>项目经理</a:t>
            </a:r>
            <a:r>
              <a:rPr lang="zh-CN" altLang="en-US" dirty="0" smtClean="0"/>
              <a:t>：根据申请表来指定合适的会议主持人</a:t>
            </a:r>
            <a:endParaRPr lang="en-US" altLang="zh-CN" dirty="0" smtClean="0"/>
          </a:p>
          <a:p>
            <a:r>
              <a:rPr lang="zh-CN" altLang="en-US" dirty="0" smtClean="0">
                <a:solidFill>
                  <a:srgbClr val="FF0000"/>
                </a:solidFill>
              </a:rPr>
              <a:t>作者</a:t>
            </a:r>
            <a:r>
              <a:rPr lang="zh-CN" altLang="en-US" dirty="0" smtClean="0"/>
              <a:t>：提供工作产品作为被评审的对象，并</a:t>
            </a:r>
            <a:r>
              <a:rPr lang="zh-CN" altLang="en-US" dirty="0"/>
              <a:t>在</a:t>
            </a:r>
            <a:r>
              <a:rPr lang="zh-CN" altLang="en-US" dirty="0" smtClean="0"/>
              <a:t>提交前检查是否符合相关标准和规范</a:t>
            </a:r>
            <a:endParaRPr lang="en-US" altLang="zh-CN" dirty="0" smtClean="0"/>
          </a:p>
        </p:txBody>
      </p:sp>
      <p:pic>
        <p:nvPicPr>
          <p:cNvPr id="4" name="图片 3"/>
          <p:cNvPicPr/>
          <p:nvPr/>
        </p:nvPicPr>
        <p:blipFill rotWithShape="1">
          <a:blip r:embed="rId3"/>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黑盒测试基本原理：</a:t>
            </a:r>
            <a:endParaRPr lang="zh-CN" altLang="en-US" dirty="0"/>
          </a:p>
        </p:txBody>
      </p:sp>
    </p:spTree>
    <p:extLst>
      <p:ext uri="{BB962C8B-B14F-4D97-AF65-F5344CB8AC3E}">
        <p14:creationId xmlns:p14="http://schemas.microsoft.com/office/powerpoint/2010/main"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主持人工作</a:t>
            </a:r>
            <a:endParaRPr lang="zh-CN" altLang="en-US" dirty="0"/>
          </a:p>
        </p:txBody>
      </p:sp>
      <p:pic>
        <p:nvPicPr>
          <p:cNvPr id="4" name="图片 3"/>
          <p:cNvPicPr>
            <a:picLocks noChangeAspect="1"/>
          </p:cNvPicPr>
          <p:nvPr/>
        </p:nvPicPr>
        <p:blipFill>
          <a:blip r:embed="rId2"/>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主持人</a:t>
            </a:r>
            <a:r>
              <a:rPr lang="zh-CN" altLang="en-US" dirty="0" smtClean="0"/>
              <a:t>：对本次评审会议进行规划</a:t>
            </a:r>
            <a:r>
              <a:rPr lang="zh-CN" altLang="en-US" dirty="0"/>
              <a:t>，</a:t>
            </a:r>
            <a:r>
              <a:rPr lang="zh-CN" altLang="en-US" dirty="0" smtClean="0"/>
              <a:t>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val="3474792058"/>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召开评审预备会</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a:t>
              </a:r>
            </a:p>
            <a:p>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a:t>
              </a:r>
            </a:p>
            <a:p>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657734"/>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召开预备评审会议</a:t>
            </a:r>
            <a:endParaRPr lang="zh-CN" altLang="en-US" dirty="0"/>
          </a:p>
        </p:txBody>
      </p:sp>
      <p:sp>
        <p:nvSpPr>
          <p:cNvPr id="2" name="内容占位符 1"/>
          <p:cNvSpPr>
            <a:spLocks noGrp="1"/>
          </p:cNvSpPr>
          <p:nvPr>
            <p:ph idx="1"/>
          </p:nvPr>
        </p:nvSpPr>
        <p:spPr>
          <a:xfrm>
            <a:off x="623392" y="980728"/>
            <a:ext cx="6120680" cy="4843264"/>
          </a:xfrm>
        </p:spPr>
        <p:txBody>
          <a:bodyPr/>
          <a:lstStyle/>
          <a:p>
            <a:r>
              <a:rPr lang="zh-CN" altLang="en-US" dirty="0" smtClean="0">
                <a:solidFill>
                  <a:srgbClr val="FF0000"/>
                </a:solidFill>
              </a:rPr>
              <a:t>评审员</a:t>
            </a:r>
            <a:r>
              <a:rPr lang="zh-CN" altLang="en-US" dirty="0" smtClean="0"/>
              <a:t>向主持人提出申请，由主持人决定是否需要召开评审预备会</a:t>
            </a:r>
            <a:endParaRPr lang="en-US" altLang="zh-CN" dirty="0" smtClean="0"/>
          </a:p>
          <a:p>
            <a:r>
              <a:rPr lang="zh-CN" altLang="en-US" dirty="0" smtClean="0"/>
              <a:t>时间 </a:t>
            </a:r>
            <a:r>
              <a:rPr lang="en-US" altLang="zh-CN" dirty="0" smtClean="0"/>
              <a:t>&lt; 2</a:t>
            </a:r>
            <a:r>
              <a:rPr lang="zh-CN" altLang="en-US" dirty="0" smtClean="0"/>
              <a:t>小时</a:t>
            </a:r>
            <a:endParaRPr lang="en-US" altLang="zh-CN" dirty="0" smtClean="0"/>
          </a:p>
          <a:p>
            <a:r>
              <a:rPr lang="zh-CN" altLang="en-US" dirty="0" smtClean="0"/>
              <a:t>了解评审流程、目的</a:t>
            </a:r>
            <a:endParaRPr lang="en-US" altLang="zh-CN" dirty="0" smtClean="0"/>
          </a:p>
          <a:p>
            <a:r>
              <a:rPr lang="zh-CN" altLang="en-US" dirty="0" smtClean="0"/>
              <a:t>理解自己的责任</a:t>
            </a:r>
            <a:endParaRPr lang="en-US" altLang="zh-CN" dirty="0" smtClean="0"/>
          </a:p>
          <a:p>
            <a:r>
              <a:rPr lang="zh-CN" altLang="en-US" dirty="0" smtClean="0"/>
              <a:t>评审材料正确无误</a:t>
            </a:r>
            <a:endParaRPr lang="zh-CN" altLang="en-US" dirty="0"/>
          </a:p>
        </p:txBody>
      </p:sp>
      <p:pic>
        <p:nvPicPr>
          <p:cNvPr id="4" name="图片 3"/>
          <p:cNvPicPr>
            <a:picLocks noChangeAspect="1"/>
          </p:cNvPicPr>
          <p:nvPr/>
        </p:nvPicPr>
        <p:blipFill>
          <a:blip r:embed="rId3"/>
          <a:stretch>
            <a:fillRect/>
          </a:stretch>
        </p:blipFill>
        <p:spPr>
          <a:xfrm>
            <a:off x="6744072" y="1124744"/>
            <a:ext cx="4828571" cy="4704762"/>
          </a:xfrm>
          <a:prstGeom prst="rect">
            <a:avLst/>
          </a:prstGeom>
        </p:spPr>
      </p:pic>
    </p:spTree>
    <p:extLst>
      <p:ext uri="{BB962C8B-B14F-4D97-AF65-F5344CB8AC3E}">
        <p14:creationId xmlns:p14="http://schemas.microsoft.com/office/powerpoint/2010/main"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介绍工作产品和相关材料</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向评审员说明评审流程及相关要求，确定评审重点</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endParaRPr lang="zh-CN" altLang="en-US" sz="24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smtClean="0">
                <a:solidFill>
                  <a:srgbClr val="FF0000"/>
                </a:solidFill>
              </a:rPr>
              <a:t>评审员</a:t>
            </a:r>
            <a:r>
              <a:rPr lang="zh-CN" altLang="en-US" dirty="0" smtClean="0"/>
              <a:t>：检查工作产品，记录发现缺陷，反馈给主持人。提前准备测试用例</a:t>
            </a:r>
            <a:endParaRPr lang="en-US" altLang="zh-CN" dirty="0" smtClean="0"/>
          </a:p>
          <a:p>
            <a:r>
              <a:rPr lang="zh-CN" altLang="en-US" dirty="0" smtClean="0">
                <a:solidFill>
                  <a:srgbClr val="FF0000"/>
                </a:solidFill>
              </a:rPr>
              <a:t>主持人</a:t>
            </a:r>
            <a:r>
              <a:rPr lang="zh-CN" altLang="en-US" dirty="0" smtClean="0"/>
              <a:t>：汇总收集的审阅情况记录表，并判断是否需要增加评审的投入</a:t>
            </a:r>
            <a:endParaRPr lang="zh-CN" altLang="en-US" dirty="0"/>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a:xfrm>
            <a:off x="623392" y="1052736"/>
            <a:ext cx="10668000" cy="4267200"/>
          </a:xfrm>
        </p:spPr>
        <p:txBody>
          <a:bodyPr/>
          <a:lstStyle/>
          <a:p>
            <a:r>
              <a:rPr lang="zh-CN" altLang="en-US" dirty="0" smtClean="0"/>
              <a:t>参会人员职责：</a:t>
            </a:r>
            <a:endParaRPr lang="en-US" altLang="zh-CN" dirty="0" smtClean="0"/>
          </a:p>
          <a:p>
            <a:r>
              <a:rPr lang="zh-CN" altLang="en-US" dirty="0" smtClean="0">
                <a:solidFill>
                  <a:srgbClr val="FF0000"/>
                </a:solidFill>
              </a:rPr>
              <a:t>主持人</a:t>
            </a:r>
            <a:r>
              <a:rPr lang="zh-CN" altLang="en-US" dirty="0" smtClean="0"/>
              <a:t>：召开并主持会议，控制会议进度，维持会议程序，决定</a:t>
            </a:r>
            <a:r>
              <a:rPr lang="zh-CN" altLang="en-US" dirty="0" smtClean="0">
                <a:solidFill>
                  <a:srgbClr val="FF0000"/>
                </a:solidFill>
              </a:rPr>
              <a:t>是否要召开第</a:t>
            </a:r>
            <a:r>
              <a:rPr lang="en-US" altLang="zh-CN" dirty="0" smtClean="0">
                <a:solidFill>
                  <a:srgbClr val="FF0000"/>
                </a:solidFill>
              </a:rPr>
              <a:t>3</a:t>
            </a:r>
            <a:r>
              <a:rPr lang="zh-CN" altLang="en-US" dirty="0" smtClean="0">
                <a:solidFill>
                  <a:srgbClr val="FF0000"/>
                </a:solidFill>
              </a:rPr>
              <a:t>小时会议</a:t>
            </a:r>
            <a:r>
              <a:rPr lang="zh-CN" altLang="en-US" dirty="0" smtClean="0"/>
              <a:t>，会后提交评审报告，给出评审结论</a:t>
            </a:r>
            <a:endParaRPr lang="en-US" altLang="zh-CN" dirty="0" smtClean="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讲解员</a:t>
            </a:r>
            <a:r>
              <a:rPr lang="zh-CN" altLang="en-US" dirty="0" smtClean="0"/>
              <a:t>：讲解工作产品，引导评审员浏览工作产品</a:t>
            </a:r>
          </a:p>
          <a:p>
            <a:r>
              <a:rPr lang="zh-CN" altLang="en-US" dirty="0" smtClean="0">
                <a:solidFill>
                  <a:srgbClr val="FF0000"/>
                </a:solidFill>
              </a:rPr>
              <a:t>评审员</a:t>
            </a:r>
            <a:r>
              <a:rPr lang="zh-CN" altLang="en-US" dirty="0" smtClean="0"/>
              <a:t>：听取讲解，发表意见，指出问题，与作者确定问题，定义问题的严重程度</a:t>
            </a:r>
            <a:endParaRPr lang="en-US" altLang="zh-CN" dirty="0" smtClean="0"/>
          </a:p>
          <a:p>
            <a:r>
              <a:rPr lang="zh-CN" altLang="en-US" dirty="0" smtClean="0">
                <a:solidFill>
                  <a:srgbClr val="FF0000"/>
                </a:solidFill>
              </a:rPr>
              <a:t>作者</a:t>
            </a:r>
            <a:r>
              <a:rPr lang="zh-CN" altLang="en-US" dirty="0" smtClean="0"/>
              <a:t>：倾听讲解和评审员的意见，回答提问</a:t>
            </a:r>
            <a:endParaRPr lang="en-US" altLang="zh-CN" dirty="0" smtClean="0"/>
          </a:p>
          <a:p>
            <a:r>
              <a:rPr lang="zh-CN" altLang="en-US" dirty="0" smtClean="0">
                <a:solidFill>
                  <a:srgbClr val="FF0000"/>
                </a:solidFill>
              </a:rPr>
              <a:t>记录员</a:t>
            </a:r>
            <a:r>
              <a:rPr lang="zh-CN" altLang="en-US" dirty="0" smtClean="0"/>
              <a:t>：记录每个达成共识的缺陷，确保评审员同意对问题的记录，并记录未达成共识的缺陷，标记为</a:t>
            </a:r>
            <a:r>
              <a:rPr lang="en-US" altLang="zh-CN" dirty="0" smtClean="0"/>
              <a:t>TBD,</a:t>
            </a:r>
            <a:r>
              <a:rPr lang="zh-CN" altLang="en-US" dirty="0" smtClean="0"/>
              <a:t>作为第</a:t>
            </a:r>
            <a:r>
              <a:rPr lang="en-US" altLang="zh-CN" dirty="0" smtClean="0"/>
              <a:t>3</a:t>
            </a:r>
            <a:r>
              <a:rPr lang="zh-CN" altLang="en-US" dirty="0" smtClean="0"/>
              <a:t>小时会议评审的对象。更新审阅情况记录表</a:t>
            </a:r>
            <a:endParaRPr lang="zh-CN" altLang="en-US" dirty="0"/>
          </a:p>
        </p:txBody>
      </p:sp>
    </p:spTree>
    <p:extLst>
      <p:ext uri="{BB962C8B-B14F-4D97-AF65-F5344CB8AC3E}">
        <p14:creationId xmlns:p14="http://schemas.microsoft.com/office/powerpoint/2010/main"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主持人</a:t>
            </a:r>
            <a:r>
              <a:rPr lang="zh-CN" altLang="en-US" dirty="0" smtClean="0"/>
              <a:t>：主持并维持会议程序，控制会议进度。会议结束后一天内负责更新审阅情况记录表，撰写评审报告，并给出评审结论</a:t>
            </a:r>
            <a:endParaRPr lang="en-US" altLang="zh-CN" dirty="0" smtClean="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a:t>
              </a:r>
              <a:r>
                <a:rPr lang="zh-CN" altLang="en-US" sz="2200" b="1" dirty="0" smtClean="0">
                  <a:latin typeface="楷体" panose="02010609060101010101" pitchFamily="49" charset="-122"/>
                  <a:ea typeface="楷体" panose="02010609060101010101" pitchFamily="49" charset="-122"/>
                </a:rPr>
                <a:t>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417162269"/>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评审员</a:t>
            </a:r>
            <a:r>
              <a:rPr lang="zh-CN" altLang="en-US" dirty="0" smtClean="0"/>
              <a:t>：对标记为</a:t>
            </a:r>
            <a:r>
              <a:rPr lang="en-US" altLang="zh-CN" dirty="0" smtClean="0"/>
              <a:t>TBD</a:t>
            </a:r>
            <a:r>
              <a:rPr lang="zh-CN" altLang="en-US" dirty="0" smtClean="0"/>
              <a:t>的问题进行讨论，给出确定意见，并针对达成共识的缺陷修复方案提出自己的意见</a:t>
            </a:r>
          </a:p>
          <a:p>
            <a:r>
              <a:rPr lang="zh-CN" altLang="en-US" dirty="0" smtClean="0">
                <a:solidFill>
                  <a:srgbClr val="FF0000"/>
                </a:solidFill>
              </a:rPr>
              <a:t>作者</a:t>
            </a:r>
            <a:r>
              <a:rPr lang="zh-CN" altLang="en-US" dirty="0" smtClean="0"/>
              <a:t>：倾听评审员的意见，提出自己的看法</a:t>
            </a:r>
            <a:endParaRPr lang="en-US" altLang="zh-CN" dirty="0" smtClean="0"/>
          </a:p>
          <a:p>
            <a:r>
              <a:rPr lang="zh-CN" altLang="en-US" dirty="0" smtClean="0">
                <a:solidFill>
                  <a:srgbClr val="FF0000"/>
                </a:solidFill>
              </a:rPr>
              <a:t>记录员</a:t>
            </a:r>
            <a:r>
              <a:rPr lang="zh-CN" altLang="en-US" dirty="0" smtClean="0"/>
              <a:t>：记录每个达成共识的缺陷及其对应的解决方案</a:t>
            </a:r>
            <a:endParaRPr lang="zh-CN" altLang="en-US" dirty="0"/>
          </a:p>
        </p:txBody>
      </p:sp>
    </p:spTree>
    <p:extLst>
      <p:ext uri="{BB962C8B-B14F-4D97-AF65-F5344CB8AC3E}">
        <p14:creationId xmlns:p14="http://schemas.microsoft.com/office/powerpoint/2010/main"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3111399"/>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smtClean="0"/>
              <a:t>白盒测试基本原理：</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val="3971402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2" name="内容占位符 1"/>
          <p:cNvSpPr>
            <a:spLocks noGrp="1"/>
          </p:cNvSpPr>
          <p:nvPr>
            <p:ph idx="1"/>
          </p:nvPr>
        </p:nvSpPr>
        <p:spPr/>
        <p:txBody>
          <a:bodyPr/>
          <a:lstStyle/>
          <a:p>
            <a:r>
              <a:rPr lang="zh-CN" altLang="en-US" dirty="0" smtClean="0"/>
              <a:t>定位、调试和修复工作产品</a:t>
            </a:r>
            <a:endParaRPr lang="en-US" altLang="zh-CN" dirty="0" smtClean="0"/>
          </a:p>
          <a:p>
            <a:r>
              <a:rPr lang="zh-CN" altLang="en-US" dirty="0" smtClean="0"/>
              <a:t>提交工作产品</a:t>
            </a:r>
            <a:endParaRPr lang="en-US" altLang="zh-CN" dirty="0" smtClean="0"/>
          </a:p>
          <a:p>
            <a:r>
              <a:rPr lang="zh-CN" altLang="en-US" dirty="0" smtClean="0"/>
              <a:t>更新审阅情况记录表</a:t>
            </a:r>
            <a:endParaRPr lang="en-US" altLang="zh-CN" dirty="0" smtClean="0"/>
          </a:p>
          <a:p>
            <a:r>
              <a:rPr lang="zh-CN" altLang="en-US" dirty="0" smtClean="0"/>
              <a:t>分析整理缺陷清单</a:t>
            </a:r>
            <a:endParaRPr lang="en-US" altLang="zh-CN" dirty="0" smtClean="0"/>
          </a:p>
          <a:p>
            <a:r>
              <a:rPr lang="zh-CN" altLang="en-US" dirty="0" smtClean="0"/>
              <a:t>提供给评审员</a:t>
            </a:r>
            <a:endParaRPr lang="zh-CN" altLang="en-US" dirty="0"/>
          </a:p>
        </p:txBody>
      </p:sp>
      <p:pic>
        <p:nvPicPr>
          <p:cNvPr id="4" name="图片 3"/>
          <p:cNvPicPr>
            <a:picLocks noChangeAspect="1"/>
          </p:cNvPicPr>
          <p:nvPr/>
        </p:nvPicPr>
        <p:blipFill>
          <a:blip r:embed="rId2"/>
          <a:stretch>
            <a:fillRect/>
          </a:stretch>
        </p:blipFill>
        <p:spPr>
          <a:xfrm>
            <a:off x="6096000" y="1124744"/>
            <a:ext cx="2804993" cy="4661032"/>
          </a:xfrm>
          <a:prstGeom prst="rect">
            <a:avLst/>
          </a:prstGeom>
        </p:spPr>
      </p:pic>
    </p:spTree>
    <p:extLst>
      <p:ext uri="{BB962C8B-B14F-4D97-AF65-F5344CB8AC3E}">
        <p14:creationId xmlns:p14="http://schemas.microsoft.com/office/powerpoint/2010/main"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3507179493"/>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确认工作产品，查看记录表，判断是否符合退出标准</a:t>
            </a:r>
            <a:endParaRPr lang="zh-CN" altLang="en-US" sz="22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检查工作产品</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判断缺陷是否修复</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更新记录表</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提交给主持人</a:t>
            </a:r>
            <a:endParaRPr lang="zh-CN" altLang="en-US" sz="22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smtClean="0">
                <a:solidFill>
                  <a:srgbClr val="FF0000"/>
                </a:solidFill>
              </a:rPr>
              <a:t>正常</a:t>
            </a:r>
            <a:r>
              <a:rPr lang="zh-CN" altLang="en-US" dirty="0" smtClean="0"/>
              <a:t>：评审专家做好了评审准备，评审会议顺利进行，达到了预期目的，达成明确的评审结论，不需要再次评审</a:t>
            </a:r>
            <a:endParaRPr lang="en-US" altLang="zh-CN" dirty="0" smtClean="0"/>
          </a:p>
          <a:p>
            <a:r>
              <a:rPr lang="zh-CN" altLang="en-US" dirty="0" smtClean="0">
                <a:solidFill>
                  <a:srgbClr val="FF0000"/>
                </a:solidFill>
              </a:rPr>
              <a:t>延期</a:t>
            </a:r>
            <a:r>
              <a:rPr lang="zh-CN" altLang="en-US" dirty="0" smtClean="0"/>
              <a:t>：</a:t>
            </a:r>
            <a:r>
              <a:rPr lang="en-US" altLang="zh-CN" dirty="0" smtClean="0"/>
              <a:t>30%</a:t>
            </a:r>
            <a:r>
              <a:rPr lang="zh-CN" altLang="en-US" dirty="0" smtClean="0"/>
              <a:t>以上的评审专家未做好评审准备，会议无法正常进行，需要重新安排评审日程</a:t>
            </a:r>
            <a:endParaRPr lang="en-US" altLang="zh-CN" dirty="0" smtClean="0"/>
          </a:p>
          <a:p>
            <a:r>
              <a:rPr lang="zh-CN" altLang="en-US" dirty="0" smtClean="0">
                <a:solidFill>
                  <a:srgbClr val="FF0000"/>
                </a:solidFill>
              </a:rPr>
              <a:t>取消</a:t>
            </a:r>
            <a:r>
              <a:rPr lang="zh-CN" altLang="en-US" dirty="0" smtClean="0"/>
              <a:t>：初审阶段就发现工作产品中存在太多的问题，需要作者进行修复，然后再进行第二次同行评审</a:t>
            </a:r>
            <a:endParaRPr lang="zh-CN" altLang="en-US" dirty="0"/>
          </a:p>
        </p:txBody>
      </p:sp>
    </p:spTree>
    <p:extLst>
      <p:ext uri="{BB962C8B-B14F-4D97-AF65-F5344CB8AC3E}">
        <p14:creationId xmlns:p14="http://schemas.microsoft.com/office/powerpoint/2010/main"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t>注意事项</a:t>
            </a:r>
          </a:p>
        </p:txBody>
      </p:sp>
      <p:sp>
        <p:nvSpPr>
          <p:cNvPr id="17412" name="Rectangle 3"/>
          <p:cNvSpPr>
            <a:spLocks noGrp="1" noChangeArrowheads="1"/>
          </p:cNvSpPr>
          <p:nvPr>
            <p:ph idx="1"/>
          </p:nvPr>
        </p:nvSpPr>
        <p:spPr/>
        <p:txBody>
          <a:bodyPr/>
          <a:lstStyle/>
          <a:p>
            <a:pPr algn="just" eaLnBrk="1" hangingPunct="1"/>
            <a:r>
              <a:rPr lang="en-US" altLang="zh-CN" sz="3400" b="1" dirty="0" smtClean="0"/>
              <a:t>1</a:t>
            </a:r>
            <a:r>
              <a:rPr lang="zh-CN" altLang="en-US" sz="3400" b="1" dirty="0" smtClean="0"/>
              <a:t>、计划和准备阶段</a:t>
            </a:r>
            <a:endParaRPr lang="en-US" altLang="zh-CN" sz="3400" b="1" dirty="0" smtClean="0"/>
          </a:p>
          <a:p>
            <a:pPr lvl="1" algn="just" eaLnBrk="1" hangingPunct="1"/>
            <a:r>
              <a:rPr lang="zh-CN" altLang="en-US" b="1" dirty="0" smtClean="0"/>
              <a:t>管理层的问题：不重视，无计划，无培训</a:t>
            </a:r>
            <a:endParaRPr lang="en-US" altLang="zh-CN" b="1" dirty="0" smtClean="0"/>
          </a:p>
          <a:p>
            <a:pPr lvl="1" algn="just" eaLnBrk="1" hangingPunct="1"/>
            <a:r>
              <a:rPr lang="zh-CN" altLang="en-US" b="1" dirty="0" smtClean="0"/>
              <a:t>主持人的问题：评审员不合理，评审员搭配不合理，让管理者参与评审，制订日程不合理，无检查表</a:t>
            </a:r>
            <a:endParaRPr lang="en-US" altLang="zh-CN" b="1" dirty="0" smtClean="0"/>
          </a:p>
          <a:p>
            <a:pPr lvl="1" algn="just" eaLnBrk="1" hangingPunct="1"/>
            <a:r>
              <a:rPr lang="zh-CN" altLang="en-US" b="1" dirty="0" smtClean="0"/>
              <a:t>作者的问题：不认真检查工作产品</a:t>
            </a:r>
            <a:endParaRPr lang="en-US" altLang="zh-CN" b="1" dirty="0" smtClean="0"/>
          </a:p>
          <a:p>
            <a:pPr algn="just" eaLnBrk="1" hangingPunct="1"/>
            <a:endParaRPr lang="en-US" altLang="zh-CN" sz="3400" b="1" dirty="0" smtClean="0"/>
          </a:p>
        </p:txBody>
      </p:sp>
    </p:spTree>
    <p:extLst>
      <p:ext uri="{BB962C8B-B14F-4D97-AF65-F5344CB8AC3E}">
        <p14:creationId xmlns:p14="http://schemas.microsoft.com/office/powerpoint/2010/main" val="10300294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a:t>注意事项</a:t>
            </a:r>
            <a:endParaRPr lang="zh-CN" altLang="en-US" dirty="0"/>
          </a:p>
        </p:txBody>
      </p:sp>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Tree>
    <p:extLst>
      <p:ext uri="{BB962C8B-B14F-4D97-AF65-F5344CB8AC3E}">
        <p14:creationId xmlns:p14="http://schemas.microsoft.com/office/powerpoint/2010/main" val="293140360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t>注意事项</a:t>
            </a:r>
            <a:endParaRPr lang="zh-CN" altLang="en-US" dirty="0"/>
          </a:p>
        </p:txBody>
      </p:sp>
      <p:sp>
        <p:nvSpPr>
          <p:cNvPr id="19460" name="Rectangle 3"/>
          <p:cNvSpPr>
            <a:spLocks noGrp="1" noChangeArrowheads="1"/>
          </p:cNvSpPr>
          <p:nvPr>
            <p:ph idx="1"/>
          </p:nvPr>
        </p:nvSpPr>
        <p:spPr>
          <a:xfrm>
            <a:off x="839416" y="1268760"/>
            <a:ext cx="10668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Tree>
    <p:extLst>
      <p:ext uri="{BB962C8B-B14F-4D97-AF65-F5344CB8AC3E}">
        <p14:creationId xmlns:p14="http://schemas.microsoft.com/office/powerpoint/2010/main" val="383636592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4" name="矩形 3"/>
          <p:cNvSpPr/>
          <p:nvPr/>
        </p:nvSpPr>
        <p:spPr>
          <a:xfrm>
            <a:off x="3048000" y="2828837"/>
            <a:ext cx="6096000" cy="646331"/>
          </a:xfrm>
          <a:prstGeom prst="rect">
            <a:avLst/>
          </a:prstGeom>
        </p:spPr>
        <p:txBody>
          <a:bodyPr>
            <a:spAutoFit/>
          </a:bodyPr>
          <a:lstStyle/>
          <a:p>
            <a:endParaRPr lang="zh-CN" altLang="en-US" dirty="0"/>
          </a:p>
          <a:p>
            <a:endParaRPr lang="zh-CN" altLang="en-US" dirty="0"/>
          </a:p>
        </p:txBody>
      </p:sp>
      <p:sp>
        <p:nvSpPr>
          <p:cNvPr id="5" name="Rectangle 2"/>
          <p:cNvSpPr>
            <a:spLocks noGrp="1" noChangeArrowheads="1"/>
          </p:cNvSpPr>
          <p:nvPr>
            <p:ph type="title"/>
          </p:nvPr>
        </p:nvSpPr>
        <p:spPr>
          <a:xfrm>
            <a:off x="762000" y="-171400"/>
            <a:ext cx="10668000" cy="1216025"/>
          </a:xfrm>
        </p:spPr>
        <p:txBody>
          <a:bodyPr/>
          <a:lstStyle/>
          <a:p>
            <a:r>
              <a:rPr lang="zh-CN" altLang="en-US" dirty="0"/>
              <a:t>注意事项</a:t>
            </a:r>
          </a:p>
        </p:txBody>
      </p:sp>
    </p:spTree>
    <p:extLst>
      <p:ext uri="{BB962C8B-B14F-4D97-AF65-F5344CB8AC3E}">
        <p14:creationId xmlns:p14="http://schemas.microsoft.com/office/powerpoint/2010/main" val="3787534007"/>
      </p:ext>
    </p:extLst>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solidFill>
                  <a:srgbClr val="FF0000"/>
                </a:solidFill>
              </a:rPr>
              <a:t>静态结构分析</a:t>
            </a:r>
            <a:endParaRPr lang="en-US" altLang="zh-CN" dirty="0" smtClean="0">
              <a:solidFill>
                <a:srgbClr val="FF0000"/>
              </a:solidFill>
            </a:endParaRPr>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3163161403"/>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smtClean="0">
                <a:solidFill>
                  <a:srgbClr val="FF0000"/>
                </a:solidFill>
              </a:rPr>
              <a:t>为什么</a:t>
            </a:r>
            <a:r>
              <a:rPr lang="zh-CN" altLang="en-US" dirty="0" smtClean="0"/>
              <a:t>进行静态结构分析</a:t>
            </a:r>
            <a:endParaRPr lang="en-US" altLang="zh-CN" dirty="0" smtClean="0"/>
          </a:p>
          <a:p>
            <a:pPr lvl="1"/>
            <a:r>
              <a:rPr lang="zh-CN" altLang="en-US" dirty="0" smtClean="0"/>
              <a:t>研究表明，程序员</a:t>
            </a:r>
            <a:r>
              <a:rPr lang="en-US" altLang="zh-CN" dirty="0" smtClean="0"/>
              <a:t>38%</a:t>
            </a:r>
            <a:r>
              <a:rPr lang="zh-CN" altLang="en-US" dirty="0" smtClean="0"/>
              <a:t>的时间都花费在对软件系统的理解上</a:t>
            </a:r>
            <a:endParaRPr lang="en-US" altLang="zh-CN" dirty="0" smtClean="0"/>
          </a:p>
          <a:p>
            <a:pPr lvl="1"/>
            <a:r>
              <a:rPr lang="zh-CN" altLang="en-US" dirty="0" smtClean="0"/>
              <a:t>静态结构分析：通过引入</a:t>
            </a:r>
            <a:r>
              <a:rPr lang="zh-CN" altLang="en-US" dirty="0" smtClean="0">
                <a:solidFill>
                  <a:srgbClr val="FF0000"/>
                </a:solidFill>
              </a:rPr>
              <a:t>不同形式的图表</a:t>
            </a:r>
            <a:r>
              <a:rPr lang="zh-CN" altLang="en-US" dirty="0" smtClean="0"/>
              <a:t>，帮助我们快速了解程序设计和结构，更好地理解源代码，有利于找到程序设计的缺陷和代码优化的方向</a:t>
            </a:r>
            <a:endParaRPr lang="en-US" altLang="zh-CN" dirty="0" smtClean="0"/>
          </a:p>
          <a:p>
            <a:r>
              <a:rPr lang="zh-CN" altLang="en-US" dirty="0" smtClean="0">
                <a:solidFill>
                  <a:srgbClr val="FF0000"/>
                </a:solidFill>
              </a:rPr>
              <a:t>怎样</a:t>
            </a:r>
            <a:r>
              <a:rPr lang="zh-CN" altLang="en-US" dirty="0" smtClean="0"/>
              <a:t>进行静态结构分析</a:t>
            </a:r>
            <a:endParaRPr lang="en-US" altLang="zh-CN" dirty="0" smtClean="0"/>
          </a:p>
          <a:p>
            <a:pPr lvl="1"/>
            <a:r>
              <a:rPr lang="zh-CN" altLang="en-US" dirty="0" smtClean="0"/>
              <a:t>函数调用关系图：通过树形方式展示被测系统中各函数之间的调用关系</a:t>
            </a:r>
            <a:endParaRPr lang="en-US" altLang="zh-CN" dirty="0" smtClean="0"/>
          </a:p>
          <a:p>
            <a:pPr lvl="1"/>
            <a:r>
              <a:rPr lang="zh-CN" altLang="en-US" dirty="0" smtClean="0"/>
              <a:t>函数控制流图：从函数内部进行考察，由边和节点组成的有向图</a:t>
            </a:r>
            <a:endParaRPr lang="en-US" altLang="zh-CN" dirty="0" smtClean="0"/>
          </a:p>
          <a:p>
            <a:endParaRPr lang="zh-CN" altLang="en-US" dirty="0"/>
          </a:p>
        </p:txBody>
      </p:sp>
    </p:spTree>
    <p:extLst>
      <p:ext uri="{BB962C8B-B14F-4D97-AF65-F5344CB8AC3E}">
        <p14:creationId xmlns:p14="http://schemas.microsoft.com/office/powerpoint/2010/main"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白盒测试关注的对象：</a:t>
            </a:r>
            <a:endParaRPr lang="en-US" altLang="zh-CN" dirty="0" smtClean="0"/>
          </a:p>
          <a:p>
            <a:pPr lvl="1"/>
            <a:r>
              <a:rPr lang="zh-CN" altLang="en-US" dirty="0" smtClean="0">
                <a:solidFill>
                  <a:srgbClr val="FF0000"/>
                </a:solidFill>
              </a:rPr>
              <a:t>源代码</a:t>
            </a:r>
            <a:r>
              <a:rPr lang="zh-CN" altLang="en-US" dirty="0" smtClean="0"/>
              <a:t>：</a:t>
            </a:r>
            <a:endParaRPr lang="en-US" altLang="zh-CN" dirty="0" smtClean="0"/>
          </a:p>
          <a:p>
            <a:pPr lvl="2"/>
            <a:r>
              <a:rPr lang="zh-CN" altLang="en-US" dirty="0" smtClean="0"/>
              <a:t>阅读源代码，检查代码规范性，并对照函数功能查找代码的逻辑缺陷、内存管理缺陷、数据定义和使用缺陷等</a:t>
            </a:r>
            <a:endParaRPr lang="en-US" altLang="zh-CN" dirty="0" smtClean="0"/>
          </a:p>
          <a:p>
            <a:pPr lvl="1"/>
            <a:r>
              <a:rPr lang="zh-CN" altLang="en-US" dirty="0" smtClean="0">
                <a:solidFill>
                  <a:srgbClr val="FF0000"/>
                </a:solidFill>
              </a:rPr>
              <a:t>程序结构：</a:t>
            </a:r>
            <a:endParaRPr lang="en-US" altLang="zh-CN" dirty="0" smtClean="0">
              <a:solidFill>
                <a:srgbClr val="FF0000"/>
              </a:solidFill>
            </a:endParaRPr>
          </a:p>
          <a:p>
            <a:pPr lvl="2"/>
            <a:r>
              <a:rPr lang="zh-CN" altLang="en-US" dirty="0" smtClean="0"/>
              <a:t>使用与程序设计相关的图表，找到程序设计的缺陷，或评价程序的执行效率</a:t>
            </a:r>
            <a:endParaRPr lang="zh-CN" altLang="en-US" dirty="0"/>
          </a:p>
        </p:txBody>
      </p:sp>
    </p:spTree>
    <p:extLst>
      <p:ext uri="{BB962C8B-B14F-4D97-AF65-F5344CB8AC3E}">
        <p14:creationId xmlns:p14="http://schemas.microsoft.com/office/powerpoint/2010/main"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pPr lvl="1">
              <a:buFont typeface="Wingdings" panose="05000000000000000000" pitchFamily="2" charset="2"/>
              <a:buChar char="Ø"/>
            </a:pPr>
            <a:r>
              <a:rPr lang="zh-CN" altLang="en-US" sz="2800" dirty="0">
                <a:cs typeface="+mn-cs"/>
              </a:rPr>
              <a:t>函数调用关系图</a:t>
            </a:r>
            <a:endParaRPr lang="en-US" altLang="zh-CN" sz="2800" dirty="0">
              <a:cs typeface="+mn-cs"/>
            </a:endParaRPr>
          </a:p>
          <a:p>
            <a:pPr lvl="2">
              <a:buFont typeface="Wingdings" panose="05000000000000000000" pitchFamily="2" charset="2"/>
              <a:buChar char="l"/>
            </a:pPr>
            <a:r>
              <a:rPr lang="zh-CN" altLang="en-US" dirty="0" smtClean="0"/>
              <a:t>函数</a:t>
            </a:r>
            <a:r>
              <a:rPr lang="zh-CN" altLang="en-US" dirty="0" smtClean="0"/>
              <a:t>之间的</a:t>
            </a:r>
            <a:r>
              <a:rPr lang="zh-CN" altLang="en-US" dirty="0" smtClean="0">
                <a:solidFill>
                  <a:srgbClr val="FF0000"/>
                </a:solidFill>
              </a:rPr>
              <a:t>调用关系</a:t>
            </a:r>
            <a:r>
              <a:rPr lang="zh-CN" altLang="en-US" dirty="0" smtClean="0"/>
              <a:t>是否符合要求</a:t>
            </a:r>
            <a:endParaRPr lang="en-US" altLang="zh-CN" dirty="0" smtClean="0"/>
          </a:p>
          <a:p>
            <a:pPr lvl="2">
              <a:buFont typeface="Wingdings" panose="05000000000000000000" pitchFamily="2" charset="2"/>
              <a:buChar char="l"/>
            </a:pPr>
            <a:r>
              <a:rPr lang="zh-CN" altLang="en-US" dirty="0" smtClean="0"/>
              <a:t>是否存在</a:t>
            </a:r>
            <a:r>
              <a:rPr lang="zh-CN" altLang="en-US" dirty="0" smtClean="0">
                <a:solidFill>
                  <a:srgbClr val="FF0000"/>
                </a:solidFill>
              </a:rPr>
              <a:t>递归调用</a:t>
            </a:r>
            <a:r>
              <a:rPr lang="zh-CN" altLang="en-US" dirty="0" smtClean="0"/>
              <a:t>（对内存消耗大，长时间运行容易导致崩溃）</a:t>
            </a:r>
            <a:endParaRPr lang="en-US" altLang="zh-CN" dirty="0" smtClean="0"/>
          </a:p>
          <a:p>
            <a:pPr lvl="2">
              <a:buFont typeface="Wingdings" panose="05000000000000000000" pitchFamily="2" charset="2"/>
              <a:buChar char="l"/>
            </a:pPr>
            <a:r>
              <a:rPr lang="zh-CN" altLang="en-US" dirty="0" smtClean="0"/>
              <a:t>函数</a:t>
            </a:r>
            <a:r>
              <a:rPr lang="zh-CN" altLang="en-US" dirty="0" smtClean="0">
                <a:solidFill>
                  <a:srgbClr val="FF0000"/>
                </a:solidFill>
              </a:rPr>
              <a:t>调用层次</a:t>
            </a:r>
            <a:r>
              <a:rPr lang="zh-CN" altLang="en-US" dirty="0" smtClean="0"/>
              <a:t>是否太深，过深的调用层次容易导致数据和信息传递错误和遗漏，并增大测试的负担</a:t>
            </a:r>
            <a:endParaRPr lang="en-US" altLang="zh-CN" dirty="0" smtClean="0"/>
          </a:p>
          <a:p>
            <a:pPr lvl="2">
              <a:buFont typeface="Wingdings" panose="05000000000000000000" pitchFamily="2" charset="2"/>
              <a:buChar char="l"/>
            </a:pPr>
            <a:r>
              <a:rPr lang="zh-CN" altLang="en-US" dirty="0" smtClean="0"/>
              <a:t>是否存在</a:t>
            </a:r>
            <a:r>
              <a:rPr lang="zh-CN" altLang="en-US" dirty="0" smtClean="0">
                <a:solidFill>
                  <a:srgbClr val="FF0000"/>
                </a:solidFill>
              </a:rPr>
              <a:t>孤立函数</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查看函数调用图不仅发现明确的缺陷，还有利于确定测试重点：</a:t>
            </a:r>
            <a:endParaRPr lang="en-US" altLang="zh-CN" dirty="0" smtClean="0"/>
          </a:p>
          <a:p>
            <a:pPr lvl="1"/>
            <a:r>
              <a:rPr lang="zh-CN" altLang="en-US" dirty="0" smtClean="0">
                <a:solidFill>
                  <a:srgbClr val="FF0000"/>
                </a:solidFill>
              </a:rPr>
              <a:t>根节点</a:t>
            </a:r>
            <a:r>
              <a:rPr lang="zh-CN" altLang="en-US" dirty="0" smtClean="0"/>
              <a:t>需要优先测试</a:t>
            </a:r>
            <a:endParaRPr lang="en-US" altLang="zh-CN" dirty="0" smtClean="0"/>
          </a:p>
          <a:p>
            <a:pPr lvl="1"/>
            <a:r>
              <a:rPr lang="zh-CN" altLang="en-US" dirty="0" smtClean="0">
                <a:solidFill>
                  <a:srgbClr val="FF0000"/>
                </a:solidFill>
              </a:rPr>
              <a:t>叶子节点</a:t>
            </a:r>
            <a:r>
              <a:rPr lang="zh-CN" altLang="en-US" dirty="0" smtClean="0"/>
              <a:t>需要优先测试</a:t>
            </a:r>
            <a:endParaRPr lang="en-US" altLang="zh-CN" dirty="0" smtClean="0"/>
          </a:p>
          <a:p>
            <a:pPr lvl="1"/>
            <a:r>
              <a:rPr lang="zh-CN" altLang="en-US" dirty="0" smtClean="0">
                <a:solidFill>
                  <a:srgbClr val="FF0000"/>
                </a:solidFill>
              </a:rPr>
              <a:t>接口数量多</a:t>
            </a:r>
            <a:r>
              <a:rPr lang="zh-CN" altLang="en-US" dirty="0" smtClean="0"/>
              <a:t>的节点需要优先测试</a:t>
            </a:r>
            <a:endParaRPr lang="zh-CN" altLang="en-US" dirty="0"/>
          </a:p>
        </p:txBody>
      </p:sp>
    </p:spTree>
    <p:extLst>
      <p:ext uri="{BB962C8B-B14F-4D97-AF65-F5344CB8AC3E}">
        <p14:creationId xmlns:p14="http://schemas.microsoft.com/office/powerpoint/2010/main"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smtClean="0"/>
              <a:t>静态结构分析</a:t>
            </a:r>
            <a:endParaRPr lang="zh-CN" altLang="en-US" dirty="0"/>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rot="10800000">
            <a:off x="5267514" y="3214914"/>
            <a:ext cx="571429" cy="580952"/>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rot="10800000">
            <a:off x="4592383" y="2482101"/>
            <a:ext cx="571429" cy="580952"/>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766" y="1340768"/>
            <a:ext cx="7999413"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820401"/>
      </p:ext>
    </p:extLst>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r>
              <a:rPr lang="en-US" altLang="zh-CN" dirty="0" smtClean="0"/>
              <a:t>——</a:t>
            </a:r>
            <a:r>
              <a:rPr lang="zh-CN" altLang="en-US" dirty="0" smtClean="0"/>
              <a:t>画程序图</a:t>
            </a:r>
            <a:endParaRPr lang="zh-CN" altLang="en-US" dirty="0"/>
          </a:p>
        </p:txBody>
      </p:sp>
      <p:sp>
        <p:nvSpPr>
          <p:cNvPr id="3" name="内容占位符 2"/>
          <p:cNvSpPr>
            <a:spLocks noGrp="1"/>
          </p:cNvSpPr>
          <p:nvPr>
            <p:ph idx="1"/>
          </p:nvPr>
        </p:nvSpPr>
        <p:spPr>
          <a:xfrm>
            <a:off x="695400" y="1196752"/>
            <a:ext cx="10801200" cy="4267200"/>
          </a:xfrm>
        </p:spPr>
        <p:txBody>
          <a:bodyPr/>
          <a:lstStyle/>
          <a:p>
            <a:r>
              <a:rPr lang="zh-CN" altLang="en-US" dirty="0" smtClean="0">
                <a:solidFill>
                  <a:srgbClr val="FF0000"/>
                </a:solidFill>
              </a:rPr>
              <a:t>程序图</a:t>
            </a:r>
            <a:r>
              <a:rPr lang="zh-CN" altLang="en-US" dirty="0" smtClean="0"/>
              <a:t>：压缩后的程序流程图，也是一种特殊形式的有向图</a:t>
            </a:r>
            <a:endParaRPr lang="en-US" altLang="zh-CN" dirty="0" smtClean="0"/>
          </a:p>
          <a:p>
            <a:r>
              <a:rPr lang="zh-CN" altLang="en-US" dirty="0" smtClean="0"/>
              <a:t>画程序图的压缩原则：</a:t>
            </a:r>
            <a:endParaRPr lang="en-US" altLang="zh-CN" dirty="0" smtClean="0"/>
          </a:p>
          <a:p>
            <a:pPr lvl="1"/>
            <a:r>
              <a:rPr lang="zh-CN" altLang="en-US" dirty="0" smtClean="0"/>
              <a:t>剔除注释语句</a:t>
            </a:r>
            <a:endParaRPr lang="en-US" altLang="zh-CN" dirty="0" smtClean="0"/>
          </a:p>
          <a:p>
            <a:pPr lvl="1"/>
            <a:r>
              <a:rPr lang="zh-CN" altLang="en-US" dirty="0" smtClean="0"/>
              <a:t>剔除所有数据变量声明语句</a:t>
            </a:r>
            <a:endParaRPr lang="en-US" altLang="zh-CN" dirty="0" smtClean="0"/>
          </a:p>
          <a:p>
            <a:pPr lvl="1"/>
            <a:r>
              <a:rPr lang="zh-CN" altLang="en-US" dirty="0" smtClean="0"/>
              <a:t>所有连续的</a:t>
            </a:r>
            <a:r>
              <a:rPr lang="zh-CN" altLang="en-US" dirty="0" smtClean="0">
                <a:solidFill>
                  <a:srgbClr val="FF0000"/>
                </a:solidFill>
              </a:rPr>
              <a:t>串行语句</a:t>
            </a:r>
            <a:r>
              <a:rPr lang="zh-CN" altLang="en-US" dirty="0" smtClean="0"/>
              <a:t>压缩为一个节点</a:t>
            </a:r>
            <a:endParaRPr lang="en-US" altLang="zh-CN" dirty="0" smtClean="0"/>
          </a:p>
          <a:p>
            <a:pPr lvl="1"/>
            <a:r>
              <a:rPr lang="zh-CN" altLang="en-US" dirty="0" smtClean="0"/>
              <a:t>所有循环次数压缩为一次循环：无论某个循环结构将循环多少次，仅考虑执行循环体和不执行循环体这两种</a:t>
            </a:r>
            <a:r>
              <a:rPr lang="zh-CN" altLang="en-US" dirty="0" smtClean="0"/>
              <a:t>情况</a:t>
            </a:r>
            <a:endParaRPr lang="en-US" altLang="zh-CN" dirty="0" smtClean="0"/>
          </a:p>
          <a:p>
            <a:pPr lvl="1"/>
            <a:r>
              <a:rPr lang="zh-CN" altLang="en-US" dirty="0"/>
              <a:t>单</a:t>
            </a:r>
            <a:r>
              <a:rPr lang="zh-CN" altLang="en-US" dirty="0" smtClean="0"/>
              <a:t>入口，单出口，</a:t>
            </a:r>
            <a:r>
              <a:rPr lang="zh-CN" altLang="en-US" dirty="0"/>
              <a:t>如果有多个出口，需要虚拟化一个</a:t>
            </a:r>
            <a:r>
              <a:rPr lang="en-US" altLang="zh-CN" dirty="0"/>
              <a:t>end</a:t>
            </a:r>
            <a:r>
              <a:rPr lang="zh-CN" altLang="en-US" dirty="0"/>
              <a:t>节点</a:t>
            </a:r>
            <a:endParaRPr lang="en-US" altLang="zh-CN" dirty="0"/>
          </a:p>
          <a:p>
            <a:pPr marL="471487" lvl="1" indent="0">
              <a:buNone/>
            </a:pPr>
            <a:endParaRPr lang="zh-CN" altLang="en-US" dirty="0"/>
          </a:p>
        </p:txBody>
      </p:sp>
      <p:pic>
        <p:nvPicPr>
          <p:cNvPr id="4" name="图片 3"/>
          <p:cNvPicPr>
            <a:picLocks noChangeAspect="1"/>
          </p:cNvPicPr>
          <p:nvPr/>
        </p:nvPicPr>
        <p:blipFill>
          <a:blip r:embed="rId3">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对函数控制流图进行分析</a:t>
            </a:r>
            <a:endParaRPr lang="en-US" altLang="zh-CN" dirty="0" smtClean="0"/>
          </a:p>
          <a:p>
            <a:pPr lvl="1"/>
            <a:r>
              <a:rPr lang="zh-CN" altLang="en-US" dirty="0" smtClean="0"/>
              <a:t>是否存在</a:t>
            </a:r>
            <a:r>
              <a:rPr lang="zh-CN" altLang="en-US" dirty="0" smtClean="0">
                <a:solidFill>
                  <a:srgbClr val="FF0000"/>
                </a:solidFill>
              </a:rPr>
              <a:t>多出口</a:t>
            </a:r>
            <a:r>
              <a:rPr lang="zh-CN" altLang="en-US" dirty="0" smtClean="0"/>
              <a:t>情况，多出口容易导致空指针，内存未释放这类缺陷</a:t>
            </a:r>
            <a:endParaRPr lang="en-US" altLang="zh-CN" dirty="0" smtClean="0"/>
          </a:p>
          <a:p>
            <a:pPr lvl="1"/>
            <a:r>
              <a:rPr lang="zh-CN" altLang="en-US" dirty="0" smtClean="0"/>
              <a:t>是否存在</a:t>
            </a:r>
            <a:r>
              <a:rPr lang="zh-CN" altLang="en-US" dirty="0" smtClean="0">
                <a:solidFill>
                  <a:srgbClr val="FF0000"/>
                </a:solidFill>
              </a:rPr>
              <a:t>孤立语句</a:t>
            </a:r>
            <a:endParaRPr lang="en-US" altLang="zh-CN" dirty="0" smtClean="0">
              <a:solidFill>
                <a:srgbClr val="FF0000"/>
              </a:solidFill>
            </a:endParaRPr>
          </a:p>
          <a:p>
            <a:pPr lvl="1"/>
            <a:r>
              <a:rPr lang="zh-CN" altLang="en-US" dirty="0" smtClean="0">
                <a:solidFill>
                  <a:srgbClr val="FF0000"/>
                </a:solidFill>
              </a:rPr>
              <a:t>环复杂度</a:t>
            </a:r>
            <a:r>
              <a:rPr lang="zh-CN" altLang="en-US" dirty="0" smtClean="0"/>
              <a:t>是否太大</a:t>
            </a:r>
            <a:endParaRPr lang="en-US" altLang="zh-CN" dirty="0" smtClean="0"/>
          </a:p>
          <a:p>
            <a:pPr lvl="1"/>
            <a:r>
              <a:rPr lang="zh-CN" altLang="en-US" dirty="0" smtClean="0"/>
              <a:t>是否存在</a:t>
            </a:r>
            <a:r>
              <a:rPr lang="zh-CN" altLang="en-US" dirty="0" smtClean="0">
                <a:solidFill>
                  <a:srgbClr val="FF0000"/>
                </a:solidFill>
              </a:rPr>
              <a:t>非结构化设计</a:t>
            </a:r>
            <a:endParaRPr lang="en-US" altLang="zh-CN" dirty="0" smtClean="0">
              <a:solidFill>
                <a:srgbClr val="FF0000"/>
              </a:solidFill>
            </a:endParaRPr>
          </a:p>
        </p:txBody>
      </p:sp>
    </p:spTree>
    <p:extLst>
      <p:ext uri="{BB962C8B-B14F-4D97-AF65-F5344CB8AC3E}">
        <p14:creationId xmlns:p14="http://schemas.microsoft.com/office/powerpoint/2010/main"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r>
              <a:rPr lang="zh-CN" altLang="en-US" dirty="0" smtClean="0"/>
              <a:t>直观观察法</a:t>
            </a:r>
            <a:endParaRPr lang="en-US" altLang="zh-CN" dirty="0" smtClean="0"/>
          </a:p>
          <a:p>
            <a:r>
              <a:rPr lang="zh-CN" altLang="en-US" dirty="0" smtClean="0"/>
              <a:t>公式计算法</a:t>
            </a:r>
            <a:endParaRPr lang="en-US" altLang="zh-CN" dirty="0" smtClean="0"/>
          </a:p>
          <a:p>
            <a:r>
              <a:rPr lang="zh-CN" altLang="en-US" dirty="0" smtClean="0"/>
              <a:t>判定节点法</a:t>
            </a:r>
            <a:endParaRPr lang="en-US" altLang="zh-CN" dirty="0" smtClean="0"/>
          </a:p>
          <a:p>
            <a:pPr lvl="1"/>
            <a:endParaRPr lang="zh-CN" altLang="en-US" dirty="0"/>
          </a:p>
        </p:txBody>
      </p:sp>
    </p:spTree>
    <p:extLst>
      <p:ext uri="{BB962C8B-B14F-4D97-AF65-F5344CB8AC3E}">
        <p14:creationId xmlns:p14="http://schemas.microsoft.com/office/powerpoint/2010/main" val="1578205867"/>
      </p:ext>
    </p:extLst>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计算环复杂度（</a:t>
            </a:r>
            <a:r>
              <a:rPr lang="en-US" altLang="zh-CN" dirty="0" smtClean="0"/>
              <a:t>1</a:t>
            </a:r>
            <a:r>
              <a:rPr lang="zh-CN" altLang="en-US" dirty="0" smtClean="0"/>
              <a:t>）直观观察法：封闭的区域</a:t>
            </a:r>
            <a:r>
              <a:rPr lang="en-US" altLang="zh-CN" dirty="0" smtClean="0"/>
              <a:t>+1</a:t>
            </a:r>
          </a:p>
          <a:p>
            <a:pPr lvl="1">
              <a:lnSpc>
                <a:spcPct val="120000"/>
              </a:lnSpc>
            </a:pPr>
            <a:r>
              <a:rPr lang="zh-CN" altLang="en-US" dirty="0" smtClean="0"/>
              <a:t>如右图，观察程序图中将二维平面分割为封闭区域</a:t>
            </a:r>
            <a:endParaRPr lang="en-US" altLang="zh-CN" dirty="0" smtClean="0"/>
          </a:p>
          <a:p>
            <a:pPr marL="471487" lvl="1" indent="0">
              <a:lnSpc>
                <a:spcPct val="120000"/>
              </a:lnSpc>
              <a:buNone/>
            </a:pPr>
            <a:r>
              <a:rPr lang="zh-CN" altLang="en-US" dirty="0" smtClean="0"/>
              <a:t>和开放区域的个数</a:t>
            </a:r>
            <a:endParaRPr lang="en-US" altLang="zh-CN" dirty="0" smtClean="0"/>
          </a:p>
          <a:p>
            <a:pPr lvl="1">
              <a:lnSpc>
                <a:spcPct val="120000"/>
              </a:lnSpc>
            </a:pPr>
            <a:r>
              <a:rPr lang="zh-CN" altLang="en-US" dirty="0" smtClean="0"/>
              <a:t>区域</a:t>
            </a:r>
            <a:r>
              <a:rPr lang="en-US" altLang="zh-CN" dirty="0" smtClean="0"/>
              <a:t>1</a:t>
            </a:r>
            <a:r>
              <a:rPr lang="zh-CN" altLang="en-US" dirty="0" smtClean="0"/>
              <a:t>：节点</a:t>
            </a:r>
            <a:r>
              <a:rPr lang="en-US" altLang="zh-CN" dirty="0" smtClean="0"/>
              <a:t>A</a:t>
            </a:r>
            <a:r>
              <a:rPr lang="zh-CN" altLang="en-US" dirty="0" smtClean="0"/>
              <a:t>、</a:t>
            </a:r>
            <a:r>
              <a:rPr lang="en-US" altLang="zh-CN" dirty="0" smtClean="0"/>
              <a:t>B</a:t>
            </a:r>
            <a:r>
              <a:rPr lang="zh-CN" altLang="en-US" dirty="0" smtClean="0"/>
              <a:t>、</a:t>
            </a:r>
            <a:r>
              <a:rPr lang="en-US" altLang="zh-CN" dirty="0" smtClean="0"/>
              <a:t>E</a:t>
            </a:r>
            <a:r>
              <a:rPr lang="zh-CN" altLang="en-US" dirty="0" smtClean="0"/>
              <a:t>、</a:t>
            </a:r>
            <a:r>
              <a:rPr lang="en-US" altLang="zh-CN" dirty="0" smtClean="0"/>
              <a:t>D</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2</a:t>
            </a:r>
            <a:r>
              <a:rPr lang="zh-CN" altLang="en-US" dirty="0" smtClean="0"/>
              <a:t>：节点</a:t>
            </a:r>
            <a:r>
              <a:rPr lang="en-US" altLang="zh-CN" dirty="0" smtClean="0"/>
              <a:t>B</a:t>
            </a:r>
            <a:r>
              <a:rPr lang="zh-CN" altLang="en-US" dirty="0" smtClean="0"/>
              <a:t>、</a:t>
            </a:r>
            <a:r>
              <a:rPr lang="en-US" altLang="zh-CN" dirty="0" smtClean="0"/>
              <a:t>C</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3</a:t>
            </a:r>
            <a:r>
              <a:rPr lang="zh-CN" altLang="en-US" dirty="0" smtClean="0"/>
              <a:t>：节点</a:t>
            </a:r>
            <a:r>
              <a:rPr lang="en-US" altLang="zh-CN" dirty="0" smtClean="0"/>
              <a:t>B</a:t>
            </a:r>
            <a:r>
              <a:rPr lang="zh-CN" altLang="en-US" dirty="0" smtClean="0"/>
              <a:t>、</a:t>
            </a:r>
            <a:r>
              <a:rPr lang="en-US" altLang="zh-CN" dirty="0" smtClean="0"/>
              <a:t>C</a:t>
            </a:r>
            <a:r>
              <a:rPr lang="zh-CN" altLang="en-US" dirty="0" smtClean="0"/>
              <a:t>、</a:t>
            </a:r>
            <a:r>
              <a:rPr lang="en-US" altLang="zh-CN" dirty="0" smtClean="0"/>
              <a:t> G </a:t>
            </a:r>
            <a:r>
              <a:rPr lang="zh-CN" altLang="en-US" dirty="0" smtClean="0"/>
              <a:t>、</a:t>
            </a:r>
            <a:r>
              <a:rPr lang="en-US" altLang="zh-CN" dirty="0" smtClean="0"/>
              <a:t>F </a:t>
            </a:r>
            <a:r>
              <a:rPr lang="zh-CN" altLang="en-US" dirty="0" smtClean="0"/>
              <a:t>、</a:t>
            </a:r>
            <a:r>
              <a:rPr lang="en-US" altLang="zh-CN" dirty="0" smtClean="0"/>
              <a:t>E</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4</a:t>
            </a:r>
            <a:r>
              <a:rPr lang="zh-CN" altLang="en-US" dirty="0" smtClean="0"/>
              <a:t>：节点</a:t>
            </a:r>
            <a:r>
              <a:rPr lang="en-US" altLang="zh-CN" dirty="0"/>
              <a:t>D</a:t>
            </a:r>
            <a:r>
              <a:rPr lang="zh-CN" altLang="en-US" dirty="0" smtClean="0"/>
              <a:t>、</a:t>
            </a:r>
            <a:r>
              <a:rPr lang="en-US" altLang="zh-CN" dirty="0" smtClean="0"/>
              <a:t>E</a:t>
            </a:r>
            <a:r>
              <a:rPr lang="zh-CN" altLang="en-US" dirty="0" smtClean="0"/>
              <a:t>、</a:t>
            </a:r>
            <a:r>
              <a:rPr lang="en-US" altLang="zh-CN" dirty="0" smtClean="0"/>
              <a:t>F</a:t>
            </a:r>
            <a:r>
              <a:rPr lang="zh-CN" altLang="en-US" dirty="0" smtClean="0"/>
              <a:t>所围成</a:t>
            </a:r>
            <a:endParaRPr lang="en-US" altLang="zh-CN" dirty="0" smtClean="0"/>
          </a:p>
          <a:p>
            <a:pPr lvl="1">
              <a:lnSpc>
                <a:spcPct val="120000"/>
              </a:lnSpc>
            </a:pPr>
            <a:r>
              <a:rPr lang="zh-CN" altLang="en-US" dirty="0" smtClean="0"/>
              <a:t>另有一个外部的开放区域，得到程序图的环复杂度为</a:t>
            </a:r>
            <a:r>
              <a:rPr lang="en-US" altLang="zh-CN" dirty="0" smtClean="0"/>
              <a:t>5</a:t>
            </a:r>
          </a:p>
          <a:p>
            <a:pPr>
              <a:lnSpc>
                <a:spcPct val="120000"/>
              </a:lnSpc>
            </a:pP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623392" y="836712"/>
            <a:ext cx="10873208" cy="4843264"/>
          </a:xfrm>
        </p:spPr>
        <p:txBody>
          <a:bodyPr/>
          <a:lstStyle/>
          <a:p>
            <a:r>
              <a:rPr lang="zh-CN" altLang="en-US" dirty="0" smtClean="0"/>
              <a:t>计算环复杂度（</a:t>
            </a:r>
            <a:r>
              <a:rPr lang="en-US" altLang="zh-CN" dirty="0" smtClean="0"/>
              <a:t>2</a:t>
            </a:r>
            <a:r>
              <a:rPr lang="zh-CN" altLang="en-US" dirty="0" smtClean="0"/>
              <a:t>）公式法：</a:t>
            </a:r>
            <a:endParaRPr lang="en-US" altLang="zh-CN" dirty="0" smtClean="0"/>
          </a:p>
          <a:p>
            <a:pPr lvl="1"/>
            <a:r>
              <a:rPr lang="en-US" altLang="zh-CN" dirty="0" smtClean="0"/>
              <a:t>V(G) = e–n+2</a:t>
            </a:r>
            <a:r>
              <a:rPr lang="zh-CN" altLang="en-US" dirty="0" smtClean="0"/>
              <a:t>（</a:t>
            </a:r>
            <a:r>
              <a:rPr lang="zh-CN" altLang="en-US" dirty="0" smtClean="0">
                <a:solidFill>
                  <a:srgbClr val="FF0000"/>
                </a:solidFill>
              </a:rPr>
              <a:t>前提：单入口和单出口</a:t>
            </a:r>
            <a:r>
              <a:rPr lang="zh-CN" altLang="en-US" dirty="0" smtClean="0"/>
              <a:t>）</a:t>
            </a:r>
            <a:endParaRPr lang="en-US" altLang="zh-CN" dirty="0" smtClean="0"/>
          </a:p>
        </p:txBody>
      </p:sp>
    </p:spTree>
    <p:extLst>
      <p:ext uri="{BB962C8B-B14F-4D97-AF65-F5344CB8AC3E}">
        <p14:creationId xmlns:p14="http://schemas.microsoft.com/office/powerpoint/2010/main"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335360" y="980728"/>
            <a:ext cx="10873208" cy="4843264"/>
          </a:xfrm>
        </p:spPr>
        <p:txBody>
          <a:bodyPr/>
          <a:lstStyle/>
          <a:p>
            <a:r>
              <a:rPr lang="en-US" altLang="zh-CN" dirty="0" smtClean="0"/>
              <a:t> </a:t>
            </a:r>
            <a:r>
              <a:rPr lang="zh-CN" altLang="en-US" dirty="0" smtClean="0"/>
              <a:t>计算环复杂度（</a:t>
            </a:r>
            <a:r>
              <a:rPr lang="en-US" altLang="zh-CN" dirty="0" smtClean="0"/>
              <a:t>3</a:t>
            </a:r>
            <a:r>
              <a:rPr lang="zh-CN" altLang="en-US" dirty="0" smtClean="0"/>
              <a:t>）判定节点法：</a:t>
            </a:r>
            <a:endParaRPr lang="en-US" altLang="zh-CN" dirty="0" smtClean="0"/>
          </a:p>
          <a:p>
            <a:pPr lvl="1"/>
            <a:r>
              <a:rPr lang="zh-CN" altLang="en-US" dirty="0" smtClean="0"/>
              <a:t>利用代码中判定节点的数目来计算环复杂度 </a:t>
            </a:r>
            <a:endParaRPr lang="en-US" altLang="zh-CN" dirty="0" smtClean="0"/>
          </a:p>
          <a:p>
            <a:pPr lvl="1"/>
            <a:r>
              <a:rPr lang="en-US" altLang="zh-CN" dirty="0" smtClean="0"/>
              <a:t>V(G)=P+ 1</a:t>
            </a:r>
            <a:r>
              <a:rPr lang="zh-CN" altLang="en-US" dirty="0" smtClean="0"/>
              <a:t>（</a:t>
            </a:r>
            <a:r>
              <a:rPr lang="en-US" altLang="zh-CN" dirty="0" smtClean="0"/>
              <a:t>p</a:t>
            </a:r>
            <a:r>
              <a:rPr lang="zh-CN" altLang="en-US" dirty="0" smtClean="0"/>
              <a:t>代表独立判定节点的数目）</a:t>
            </a:r>
            <a:endParaRPr lang="en-US" altLang="zh-CN" dirty="0" smtClean="0"/>
          </a:p>
          <a:p>
            <a:pPr lvl="1"/>
            <a:r>
              <a:rPr lang="zh-CN" altLang="en-US" dirty="0" smtClean="0"/>
              <a:t>通常情况判定节点非常容易识别</a:t>
            </a:r>
            <a:endParaRPr lang="en-US" altLang="zh-CN" dirty="0" smtClean="0"/>
          </a:p>
          <a:p>
            <a:pPr lvl="1"/>
            <a:r>
              <a:rPr lang="zh-CN" altLang="en-US" dirty="0" smtClean="0"/>
              <a:t>遇到</a:t>
            </a:r>
            <a:r>
              <a:rPr lang="en-US" altLang="zh-CN" dirty="0" smtClean="0"/>
              <a:t>switch</a:t>
            </a:r>
            <a:r>
              <a:rPr lang="zh-CN" altLang="en-US" dirty="0" smtClean="0"/>
              <a:t>语句怎么做？</a:t>
            </a:r>
            <a:endParaRPr lang="en-US" altLang="zh-CN" dirty="0" smtClean="0"/>
          </a:p>
          <a:p>
            <a:pPr lvl="1"/>
            <a:endParaRPr lang="en-US" altLang="zh-CN" dirty="0" smtClean="0"/>
          </a:p>
          <a:p>
            <a:pPr marL="471487" lvl="1" indent="0">
              <a:buNone/>
            </a:pPr>
            <a:r>
              <a:rPr lang="en-US" altLang="zh-CN" dirty="0" smtClean="0"/>
              <a:t>                                                                                                                                                                                                                                                                                                                                                                                             </a:t>
            </a:r>
            <a:endParaRPr lang="zh-CN" altLang="en-US" dirty="0"/>
          </a:p>
        </p:txBody>
      </p:sp>
      <p:pic>
        <p:nvPicPr>
          <p:cNvPr id="4" name="图片 3"/>
          <p:cNvPicPr>
            <a:picLocks noChangeAspect="1"/>
          </p:cNvPicPr>
          <p:nvPr/>
        </p:nvPicPr>
        <p:blipFill>
          <a:blip r:embed="rId3">
            <a:clrChange>
              <a:clrFrom>
                <a:srgbClr val="F0F0F0"/>
              </a:clrFrom>
              <a:clrTo>
                <a:srgbClr val="F0F0F0">
                  <a:alpha val="0"/>
                </a:srgbClr>
              </a:clrTo>
            </a:clrChange>
          </a:blip>
          <a:stretch>
            <a:fillRect/>
          </a:stretch>
        </p:blipFill>
        <p:spPr>
          <a:xfrm>
            <a:off x="5375920" y="2925245"/>
            <a:ext cx="3447619" cy="3238095"/>
          </a:xfrm>
          <a:prstGeom prst="rect">
            <a:avLst/>
          </a:prstGeom>
        </p:spPr>
      </p:pic>
      <p:pic>
        <p:nvPicPr>
          <p:cNvPr id="5" name="图片 4"/>
          <p:cNvPicPr>
            <a:picLocks noChangeAspect="1"/>
          </p:cNvPicPr>
          <p:nvPr/>
        </p:nvPicPr>
        <p:blipFill>
          <a:blip r:embed="rId4">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87488" y="1556792"/>
            <a:ext cx="3009524" cy="2876190"/>
          </a:xfrm>
          <a:prstGeom prst="rect">
            <a:avLst/>
          </a:prstGeom>
        </p:spPr>
      </p:pic>
      <p:pic>
        <p:nvPicPr>
          <p:cNvPr id="5" name="图片 4"/>
          <p:cNvPicPr>
            <a:picLocks noChangeAspect="1"/>
          </p:cNvPicPr>
          <p:nvPr/>
        </p:nvPicPr>
        <p:blipFill>
          <a:blip r:embed="rId3"/>
          <a:stretch>
            <a:fillRect/>
          </a:stretch>
        </p:blipFill>
        <p:spPr>
          <a:xfrm>
            <a:off x="5807968" y="1028665"/>
            <a:ext cx="3676190" cy="4961905"/>
          </a:xfrm>
          <a:prstGeom prst="rect">
            <a:avLst/>
          </a:prstGeom>
        </p:spPr>
      </p:pic>
    </p:spTree>
    <p:extLst>
      <p:ext uri="{BB962C8B-B14F-4D97-AF65-F5344CB8AC3E}">
        <p14:creationId xmlns:p14="http://schemas.microsoft.com/office/powerpoint/2010/main" val="75856445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白盒测试与黑盒测试比较</a:t>
            </a:r>
            <a:endParaRPr lang="en-US" altLang="zh-CN" dirty="0" smtClean="0"/>
          </a:p>
          <a:p>
            <a:pPr lvl="1"/>
            <a:r>
              <a:rPr lang="zh-CN" altLang="en-US" dirty="0" smtClean="0"/>
              <a:t>黑盒测试：</a:t>
            </a:r>
            <a:r>
              <a:rPr lang="zh-CN" altLang="en-US" dirty="0" smtClean="0">
                <a:solidFill>
                  <a:srgbClr val="FF0000"/>
                </a:solidFill>
              </a:rPr>
              <a:t>功能</a:t>
            </a:r>
            <a:r>
              <a:rPr lang="zh-CN" altLang="en-US" dirty="0" smtClean="0"/>
              <a:t>级别</a:t>
            </a:r>
            <a:endParaRPr lang="en-US" altLang="zh-CN" dirty="0" smtClean="0"/>
          </a:p>
          <a:p>
            <a:pPr lvl="1"/>
            <a:r>
              <a:rPr lang="zh-CN" altLang="en-US" dirty="0"/>
              <a:t>白</a:t>
            </a:r>
            <a:r>
              <a:rPr lang="zh-CN" altLang="en-US" dirty="0" smtClean="0"/>
              <a:t>盒测试：</a:t>
            </a:r>
            <a:r>
              <a:rPr lang="zh-CN" altLang="en-US" dirty="0" smtClean="0">
                <a:solidFill>
                  <a:srgbClr val="FF0000"/>
                </a:solidFill>
              </a:rPr>
              <a:t>函数</a:t>
            </a:r>
            <a:r>
              <a:rPr lang="zh-CN" altLang="en-US" dirty="0" smtClean="0"/>
              <a:t>级别</a:t>
            </a:r>
            <a:endParaRPr lang="en-US" altLang="zh-CN" dirty="0" smtClean="0"/>
          </a:p>
          <a:p>
            <a:endParaRPr lang="zh-CN" altLang="en-US" dirty="0"/>
          </a:p>
        </p:txBody>
      </p:sp>
    </p:spTree>
    <p:extLst>
      <p:ext uri="{BB962C8B-B14F-4D97-AF65-F5344CB8AC3E}">
        <p14:creationId xmlns:p14="http://schemas.microsoft.com/office/powerpoint/2010/main"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solidFill>
                  <a:srgbClr val="FF0000"/>
                </a:solidFill>
              </a:rPr>
              <a:t>代码质量度量</a:t>
            </a:r>
            <a:r>
              <a:rPr lang="zh-CN" altLang="en-US" dirty="0" smtClean="0"/>
              <a:t>                                                                                                                                                                                                                              </a:t>
            </a:r>
            <a:r>
              <a:rPr lang="en-US" altLang="zh-CN" dirty="0" smtClean="0"/>
              <a:t>                                                                                                                                                                                                                                                                                                                                                                                                                                                                                                                                                                                                                                                                                                                                                                                                                                                                                                                                                                                                                                                                                                                                                                                                                                                                                                                                                                                                                                                                           </a:t>
            </a:r>
            <a:endParaRPr lang="zh-CN" altLang="en-US" dirty="0"/>
          </a:p>
        </p:txBody>
      </p:sp>
    </p:spTree>
    <p:extLst>
      <p:ext uri="{BB962C8B-B14F-4D97-AF65-F5344CB8AC3E}">
        <p14:creationId xmlns:p14="http://schemas.microsoft.com/office/powerpoint/2010/main" val="2259866234"/>
      </p:ext>
    </p:extLst>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smtClean="0">
                <a:solidFill>
                  <a:srgbClr val="FF0000"/>
                </a:solidFill>
              </a:rPr>
              <a:t>ISO9126</a:t>
            </a:r>
            <a:r>
              <a:rPr lang="zh-CN" altLang="en-US" dirty="0" smtClean="0">
                <a:solidFill>
                  <a:srgbClr val="FF0000"/>
                </a:solidFill>
              </a:rPr>
              <a:t>软件质量模型</a:t>
            </a:r>
            <a:endParaRPr lang="en-US" altLang="zh-CN" dirty="0" smtClean="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6" descr="5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560" y="1412776"/>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93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质量因素</a:t>
            </a:r>
            <a:r>
              <a:rPr lang="zh-CN" altLang="en-US" dirty="0" smtClean="0"/>
              <a:t>（</a:t>
            </a:r>
            <a:r>
              <a:rPr lang="en-US" altLang="zh-CN" dirty="0" smtClean="0"/>
              <a:t>Factors</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质量模型的质量特性</a:t>
            </a:r>
            <a:endParaRPr lang="en-US" altLang="zh-CN" dirty="0" smtClean="0"/>
          </a:p>
          <a:p>
            <a:r>
              <a:rPr lang="zh-CN" altLang="en-US" dirty="0" smtClean="0">
                <a:solidFill>
                  <a:srgbClr val="FF0000"/>
                </a:solidFill>
              </a:rPr>
              <a:t>质量标准</a:t>
            </a:r>
            <a:r>
              <a:rPr lang="zh-CN" altLang="en-US" dirty="0" smtClean="0"/>
              <a:t>（</a:t>
            </a:r>
            <a:r>
              <a:rPr lang="en-US" altLang="zh-CN" dirty="0" smtClean="0"/>
              <a:t>Criteria</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质量模型的子特性</a:t>
            </a:r>
            <a:endParaRPr lang="en-US" altLang="zh-CN" dirty="0" smtClean="0"/>
          </a:p>
          <a:p>
            <a:r>
              <a:rPr lang="zh-CN" altLang="en-US" dirty="0" smtClean="0"/>
              <a:t>质量度量元（</a:t>
            </a:r>
            <a:r>
              <a:rPr lang="en-US" altLang="zh-CN" dirty="0" smtClean="0"/>
              <a:t>Metrics</a:t>
            </a:r>
            <a:r>
              <a:rPr lang="zh-CN" altLang="en-US" dirty="0" smtClean="0"/>
              <a:t>）：规范软件的行为属性。每个质量标准由多个质量度量元组成</a:t>
            </a:r>
            <a:endParaRPr lang="en-US" altLang="zh-CN" dirty="0" smtClean="0"/>
          </a:p>
          <a:p>
            <a:endParaRPr lang="zh-CN" altLang="en-US" dirty="0"/>
          </a:p>
        </p:txBody>
      </p:sp>
    </p:spTree>
    <p:extLst>
      <p:ext uri="{BB962C8B-B14F-4D97-AF65-F5344CB8AC3E}">
        <p14:creationId xmlns:p14="http://schemas.microsoft.com/office/powerpoint/2010/main"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smtClean="0"/>
              <a:t>质量度量元定义和计算</a:t>
            </a:r>
            <a:endParaRPr lang="en-US" altLang="zh-CN" dirty="0" smtClean="0"/>
          </a:p>
          <a:p>
            <a:pPr lvl="1"/>
            <a:r>
              <a:rPr lang="zh-CN" altLang="en-US" dirty="0" smtClean="0"/>
              <a:t>通过对每个度量元规定上、下限，并将其转化为数字，当被测代码关于该度量元的实际取值落在规定的上下限范围内时，就认为被测代码关于该项度量元是合格的，并赋值为“</a:t>
            </a:r>
            <a:r>
              <a:rPr lang="en-US" altLang="zh-CN" dirty="0" smtClean="0"/>
              <a:t>1</a:t>
            </a:r>
            <a:r>
              <a:rPr lang="zh-CN" altLang="en-US" dirty="0" smtClean="0"/>
              <a:t>”，否则赋值为“</a:t>
            </a:r>
            <a:r>
              <a:rPr lang="en-US" altLang="zh-CN" dirty="0" smtClean="0"/>
              <a:t>0</a:t>
            </a:r>
            <a:r>
              <a:rPr lang="zh-CN" altLang="en-US" dirty="0" smtClean="0"/>
              <a:t>”</a:t>
            </a:r>
            <a:endParaRPr lang="en-US" altLang="zh-CN" dirty="0" smtClean="0"/>
          </a:p>
          <a:p>
            <a:pPr lvl="1"/>
            <a:r>
              <a:rPr lang="zh-CN" altLang="en-US" dirty="0" smtClean="0"/>
              <a:t>例如</a:t>
            </a:r>
            <a:r>
              <a:rPr lang="en-US" altLang="zh-CN" dirty="0" smtClean="0"/>
              <a:t>V(G),</a:t>
            </a:r>
            <a:r>
              <a:rPr lang="zh-CN" altLang="en-US" dirty="0" smtClean="0"/>
              <a:t>上下限分别为</a:t>
            </a:r>
            <a:r>
              <a:rPr lang="en-US" altLang="zh-CN" dirty="0" smtClean="0"/>
              <a:t>10</a:t>
            </a:r>
            <a:r>
              <a:rPr lang="zh-CN" altLang="en-US" dirty="0" smtClean="0"/>
              <a:t>和</a:t>
            </a:r>
            <a:r>
              <a:rPr lang="en-US" altLang="zh-CN" dirty="0" smtClean="0"/>
              <a:t>1</a:t>
            </a:r>
            <a:r>
              <a:rPr lang="zh-CN" altLang="en-US" dirty="0" smtClean="0"/>
              <a:t>，若某段代码</a:t>
            </a:r>
            <a:r>
              <a:rPr lang="en-US" altLang="zh-CN" dirty="0" smtClean="0"/>
              <a:t>V(G)=11,</a:t>
            </a:r>
            <a:r>
              <a:rPr lang="zh-CN" altLang="en-US" dirty="0" smtClean="0"/>
              <a:t>则被测代码关于环复杂度不合格</a:t>
            </a:r>
            <a:endParaRPr lang="en-US" altLang="zh-CN" dirty="0" smtClean="0"/>
          </a:p>
          <a:p>
            <a:pPr lvl="1"/>
            <a:r>
              <a:rPr lang="zh-CN" altLang="en-US" dirty="0" smtClean="0"/>
              <a:t>通常质量度量元由各单位自行规定</a:t>
            </a:r>
            <a:endParaRPr lang="en-US" altLang="zh-CN" dirty="0" smtClean="0"/>
          </a:p>
          <a:p>
            <a:pPr lvl="1"/>
            <a:endParaRPr lang="zh-CN" altLang="en-US" dirty="0"/>
          </a:p>
        </p:txBody>
      </p:sp>
    </p:spTree>
    <p:extLst>
      <p:ext uri="{BB962C8B-B14F-4D97-AF65-F5344CB8AC3E}">
        <p14:creationId xmlns:p14="http://schemas.microsoft.com/office/powerpoint/2010/main"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solidFill>
                  <a:srgbClr val="FF0000"/>
                </a:solidFill>
              </a:rPr>
              <a:t>对静态白盒测试的总结</a:t>
            </a:r>
            <a:endParaRPr lang="en-US" altLang="zh-CN" dirty="0" smtClean="0">
              <a:solidFill>
                <a:srgbClr val="FF0000"/>
              </a:solidFill>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24498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r>
              <a:rPr lang="zh-CN" altLang="en-US" dirty="0" smtClean="0">
                <a:solidFill>
                  <a:srgbClr val="FF0000"/>
                </a:solidFill>
              </a:rPr>
              <a:t>通过对比标准和规范</a:t>
            </a:r>
            <a:r>
              <a:rPr lang="zh-CN" altLang="en-US" dirty="0" smtClean="0"/>
              <a:t>，检查程序逻辑，直接定位缺陷，从而加快测试进度，降低测试工作量</a:t>
            </a:r>
            <a:endParaRPr lang="en-US" altLang="zh-CN" dirty="0" smtClean="0"/>
          </a:p>
          <a:p>
            <a:r>
              <a:rPr lang="zh-CN" altLang="en-US" dirty="0" smtClean="0"/>
              <a:t>静态白盒测试</a:t>
            </a:r>
            <a:r>
              <a:rPr lang="zh-CN" altLang="en-US" dirty="0" smtClean="0">
                <a:solidFill>
                  <a:srgbClr val="FF0000"/>
                </a:solidFill>
              </a:rPr>
              <a:t>还基于缺陷预防的思想</a:t>
            </a:r>
            <a:r>
              <a:rPr lang="zh-CN" altLang="en-US" dirty="0" smtClean="0"/>
              <a:t>，通过检查程序的各种图表定位哪些具有高风险的程序代码，并承担部分代码质量度量的工作</a:t>
            </a:r>
            <a:endParaRPr lang="en-US" altLang="zh-CN" dirty="0" smtClean="0"/>
          </a:p>
          <a:p>
            <a:r>
              <a:rPr lang="zh-CN" altLang="en-US" dirty="0" smtClean="0"/>
              <a:t>注意：</a:t>
            </a:r>
            <a:r>
              <a:rPr lang="zh-CN" altLang="en-US" dirty="0" smtClean="0">
                <a:solidFill>
                  <a:srgbClr val="FF0000"/>
                </a:solidFill>
              </a:rPr>
              <a:t>评审并非仅针对源代码</a:t>
            </a:r>
            <a:r>
              <a:rPr lang="zh-CN" altLang="en-US" dirty="0" smtClean="0"/>
              <a:t>，这种静态检查适用于从需求阶段到验收测试阶段的所有阶段工作产品</a:t>
            </a:r>
            <a:endParaRPr lang="zh-CN" altLang="en-US" dirty="0"/>
          </a:p>
        </p:txBody>
      </p:sp>
    </p:spTree>
    <p:extLst>
      <p:ext uri="{BB962C8B-B14F-4D97-AF65-F5344CB8AC3E}">
        <p14:creationId xmlns:p14="http://schemas.microsoft.com/office/powerpoint/2010/main"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r>
              <a:rPr lang="zh-CN" altLang="en-US" dirty="0" smtClean="0"/>
              <a:t>评审流程及各个环节中人员的职责</a:t>
            </a:r>
            <a:endParaRPr lang="en-US" altLang="zh-CN" dirty="0" smtClean="0"/>
          </a:p>
          <a:p>
            <a:r>
              <a:rPr lang="zh-CN" altLang="en-US" dirty="0"/>
              <a:t>静态</a:t>
            </a:r>
            <a:r>
              <a:rPr lang="zh-CN" altLang="en-US" dirty="0" smtClean="0"/>
              <a:t>结构分析</a:t>
            </a:r>
            <a:endParaRPr lang="en-US" altLang="zh-CN" dirty="0" smtClean="0"/>
          </a:p>
          <a:p>
            <a:r>
              <a:rPr lang="zh-CN" altLang="en-US" dirty="0" smtClean="0"/>
              <a:t>代码质量度量</a:t>
            </a:r>
            <a:endParaRPr lang="zh-CN" altLang="en-US" dirty="0"/>
          </a:p>
        </p:txBody>
      </p:sp>
    </p:spTree>
    <p:extLst>
      <p:ext uri="{BB962C8B-B14F-4D97-AF65-F5344CB8AC3E}">
        <p14:creationId xmlns:p14="http://schemas.microsoft.com/office/powerpoint/2010/main"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p:txBody>
          <a:bodyPr/>
          <a:lstStyle/>
          <a:p>
            <a:r>
              <a:rPr lang="zh-CN" altLang="en-US" dirty="0" smtClean="0"/>
              <a:t>需求说明书的评审</a:t>
            </a:r>
            <a:endParaRPr lang="en-US" altLang="zh-CN" dirty="0" smtClean="0"/>
          </a:p>
          <a:p>
            <a:pPr lvl="1"/>
            <a:r>
              <a:rPr lang="zh-CN" altLang="en-US" dirty="0" smtClean="0"/>
              <a:t>概要评审：发现特定的缺陷，比如大的原理性问题、遗漏或过度复杂的描述。站在用户的角度，研究现有标准和基线，对需求进行评审和测试</a:t>
            </a:r>
            <a:endParaRPr lang="en-US" altLang="zh-CN" dirty="0" smtClean="0"/>
          </a:p>
          <a:p>
            <a:pPr lvl="1"/>
            <a:r>
              <a:rPr lang="zh-CN" altLang="en-US" dirty="0" smtClean="0"/>
              <a:t>详细评审：完整性、精确性、准确性以及明确而清晰、一致性、相关性、可行性</a:t>
            </a:r>
            <a:endParaRPr lang="zh-CN" altLang="en-US" dirty="0"/>
          </a:p>
        </p:txBody>
      </p:sp>
    </p:spTree>
    <p:extLst>
      <p:ext uri="{BB962C8B-B14F-4D97-AF65-F5344CB8AC3E}">
        <p14:creationId xmlns:p14="http://schemas.microsoft.com/office/powerpoint/2010/main" val="3921505399"/>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编程规则检查工具</a:t>
            </a:r>
            <a:r>
              <a:rPr lang="en-US" altLang="zh-CN" dirty="0" smtClean="0"/>
              <a:t>-</a:t>
            </a:r>
            <a:r>
              <a:rPr lang="en-US" altLang="zh-CN" dirty="0" err="1" smtClean="0"/>
              <a:t>Checkstyle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下载地址：</a:t>
            </a:r>
            <a:r>
              <a:rPr lang="en-US" altLang="zh-CN" dirty="0" smtClean="0"/>
              <a:t>https</a:t>
            </a:r>
            <a:r>
              <a:rPr lang="en-US" altLang="zh-CN" dirty="0"/>
              <a:t>://github.com/checkstyle/checkstyle/releases/tag/checkstyle-8.25</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924944"/>
            <a:ext cx="2835033" cy="343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663" y="2564904"/>
            <a:ext cx="3976498" cy="358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56983"/>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请针对</a:t>
            </a:r>
            <a:r>
              <a:rPr lang="en-US" altLang="zh-CN" dirty="0" smtClean="0"/>
              <a:t>P115</a:t>
            </a:r>
            <a:r>
              <a:rPr lang="zh-CN" altLang="en-US" dirty="0" smtClean="0"/>
              <a:t>的代码画出程序流程图</a:t>
            </a:r>
            <a:endParaRPr lang="zh-CN" altLang="en-US" dirty="0"/>
          </a:p>
        </p:txBody>
      </p:sp>
      <p:sp>
        <p:nvSpPr>
          <p:cNvPr id="4" name="Rectangle 2"/>
          <p:cNvSpPr txBox="1">
            <a:spLocks noChangeArrowheads="1"/>
          </p:cNvSpPr>
          <p:nvPr/>
        </p:nvSpPr>
        <p:spPr bwMode="auto">
          <a:xfrm>
            <a:off x="767408" y="-234829"/>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练习</a:t>
            </a:r>
          </a:p>
        </p:txBody>
      </p:sp>
    </p:spTree>
    <p:extLst>
      <p:ext uri="{BB962C8B-B14F-4D97-AF65-F5344CB8AC3E}">
        <p14:creationId xmlns:p14="http://schemas.microsoft.com/office/powerpoint/2010/main" val="232864962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优势：</a:t>
            </a:r>
            <a:endParaRPr lang="en-US" altLang="zh-CN" dirty="0" smtClean="0"/>
          </a:p>
          <a:p>
            <a:pPr lvl="1"/>
            <a:r>
              <a:rPr lang="zh-CN" altLang="en-US" dirty="0" smtClean="0"/>
              <a:t>针对性强，便于快速定位缺陷</a:t>
            </a:r>
            <a:endParaRPr lang="en-US" altLang="zh-CN" dirty="0" smtClean="0"/>
          </a:p>
          <a:p>
            <a:pPr lvl="1"/>
            <a:r>
              <a:rPr lang="zh-CN" altLang="en-US" dirty="0" smtClean="0"/>
              <a:t>在函数级别开始测试工作，缺陷修复成本低</a:t>
            </a:r>
            <a:endParaRPr lang="en-US" altLang="zh-CN" dirty="0" smtClean="0"/>
          </a:p>
          <a:p>
            <a:pPr lvl="1"/>
            <a:r>
              <a:rPr lang="zh-CN" altLang="en-US" dirty="0" smtClean="0"/>
              <a:t>有助于了解测试覆盖程度</a:t>
            </a:r>
            <a:endParaRPr lang="en-US" altLang="zh-CN" dirty="0" smtClean="0"/>
          </a:p>
          <a:p>
            <a:pPr lvl="1"/>
            <a:r>
              <a:rPr lang="zh-CN" altLang="en-US" dirty="0" smtClean="0"/>
              <a:t>有助于代码优化和缺陷预防</a:t>
            </a:r>
            <a:r>
              <a:rPr lang="en-US" altLang="zh-CN" dirty="0" smtClean="0"/>
              <a:t>	</a:t>
            </a:r>
            <a:endParaRPr lang="zh-CN" altLang="en-US" dirty="0"/>
          </a:p>
        </p:txBody>
      </p:sp>
    </p:spTree>
    <p:extLst>
      <p:ext uri="{BB962C8B-B14F-4D97-AF65-F5344CB8AC3E}">
        <p14:creationId xmlns:p14="http://schemas.microsoft.com/office/powerpoint/2010/main"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r>
              <a:rPr lang="en-US" altLang="zh-CN" dirty="0" smtClean="0"/>
              <a:t>		</a:t>
            </a:r>
            <a:endParaRPr lang="zh-CN" altLang="en-US" dirty="0"/>
          </a:p>
        </p:txBody>
      </p:sp>
      <p:sp>
        <p:nvSpPr>
          <p:cNvPr id="2" name="内容占位符 1"/>
          <p:cNvSpPr>
            <a:spLocks noGrp="1"/>
          </p:cNvSpPr>
          <p:nvPr>
            <p:ph idx="1"/>
          </p:nvPr>
        </p:nvSpPr>
        <p:spPr/>
        <p:txBody>
          <a:bodyPr/>
          <a:lstStyle/>
          <a:p>
            <a:r>
              <a:rPr lang="zh-CN" altLang="en-US" dirty="0" smtClean="0"/>
              <a:t>不足和弊端：</a:t>
            </a:r>
            <a:endParaRPr lang="en-US" altLang="zh-CN" dirty="0" smtClean="0"/>
          </a:p>
          <a:p>
            <a:pPr lvl="1"/>
            <a:r>
              <a:rPr lang="zh-CN" altLang="en-US" dirty="0" smtClean="0"/>
              <a:t>对测试人员要求高：</a:t>
            </a:r>
            <a:endParaRPr lang="en-US" altLang="zh-CN" dirty="0" smtClean="0"/>
          </a:p>
          <a:p>
            <a:pPr lvl="2"/>
            <a:r>
              <a:rPr lang="zh-CN" altLang="en-US" dirty="0" smtClean="0"/>
              <a:t>测试人员需要具备一定的编程经验</a:t>
            </a:r>
            <a:endParaRPr lang="en-US" altLang="zh-CN" dirty="0" smtClean="0"/>
          </a:p>
          <a:p>
            <a:pPr lvl="2"/>
            <a:r>
              <a:rPr lang="zh-CN" altLang="en-US" dirty="0"/>
              <a:t>白</a:t>
            </a:r>
            <a:r>
              <a:rPr lang="zh-CN" altLang="en-US" dirty="0" smtClean="0"/>
              <a:t>盒测试工程师需要具备广博的知识</a:t>
            </a:r>
            <a:endParaRPr lang="en-US" altLang="zh-CN" dirty="0" smtClean="0"/>
          </a:p>
          <a:p>
            <a:pPr lvl="1"/>
            <a:r>
              <a:rPr lang="zh-CN" altLang="en-US" dirty="0" smtClean="0"/>
              <a:t>成本高：</a:t>
            </a:r>
            <a:endParaRPr lang="en-US" altLang="zh-CN" dirty="0" smtClean="0"/>
          </a:p>
          <a:p>
            <a:pPr lvl="2"/>
            <a:r>
              <a:rPr lang="zh-CN" altLang="en-US" dirty="0"/>
              <a:t>白</a:t>
            </a:r>
            <a:r>
              <a:rPr lang="zh-CN" altLang="en-US" dirty="0" smtClean="0"/>
              <a:t>盒测试需要的时间长</a:t>
            </a:r>
            <a:endParaRPr lang="en-US" altLang="zh-CN" dirty="0" smtClean="0"/>
          </a:p>
          <a:p>
            <a:pPr lvl="1"/>
            <a:endParaRPr lang="zh-CN" altLang="en-US" dirty="0"/>
          </a:p>
        </p:txBody>
      </p:sp>
    </p:spTree>
    <p:extLst>
      <p:ext uri="{BB962C8B-B14F-4D97-AF65-F5344CB8AC3E}">
        <p14:creationId xmlns:p14="http://schemas.microsoft.com/office/powerpoint/2010/main"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静态白盒测试背景知识</a:t>
            </a:r>
            <a:endParaRPr lang="zh-CN" altLang="en-US" dirty="0"/>
          </a:p>
        </p:txBody>
      </p:sp>
      <p:sp>
        <p:nvSpPr>
          <p:cNvPr id="2" name="内容占位符 1"/>
          <p:cNvSpPr>
            <a:spLocks noGrp="1"/>
          </p:cNvSpPr>
          <p:nvPr>
            <p:ph idx="1"/>
          </p:nvPr>
        </p:nvSpPr>
        <p:spPr>
          <a:xfrm>
            <a:off x="720584" y="990125"/>
            <a:ext cx="11136055" cy="4267200"/>
          </a:xfrm>
        </p:spPr>
        <p:txBody>
          <a:bodyPr/>
          <a:lstStyle/>
          <a:p>
            <a:r>
              <a:rPr lang="zh-CN" altLang="en-US" dirty="0" smtClean="0"/>
              <a:t>什么是静态白盒测试？</a:t>
            </a:r>
            <a:endParaRPr lang="en-US" altLang="zh-CN" dirty="0" smtClean="0"/>
          </a:p>
          <a:p>
            <a:pPr lvl="1"/>
            <a:r>
              <a:rPr lang="zh-CN" altLang="en-US" dirty="0" smtClean="0"/>
              <a:t>对系统</a:t>
            </a:r>
            <a:r>
              <a:rPr lang="zh-CN" altLang="en-US" dirty="0" smtClean="0">
                <a:solidFill>
                  <a:srgbClr val="FF0000"/>
                </a:solidFill>
              </a:rPr>
              <a:t>静态检查</a:t>
            </a:r>
            <a:r>
              <a:rPr lang="zh-CN" altLang="en-US" dirty="0" smtClean="0"/>
              <a:t>，这种检查通常</a:t>
            </a:r>
            <a:r>
              <a:rPr lang="zh-CN" altLang="en-US" dirty="0">
                <a:solidFill>
                  <a:srgbClr val="FF0000"/>
                </a:solidFill>
              </a:rPr>
              <a:t>不需要</a:t>
            </a:r>
            <a:r>
              <a:rPr lang="zh-CN" altLang="en-US" dirty="0" smtClean="0">
                <a:solidFill>
                  <a:srgbClr val="FF0000"/>
                </a:solidFill>
              </a:rPr>
              <a:t>运行被测软件</a:t>
            </a:r>
            <a:r>
              <a:rPr lang="zh-CN" altLang="en-US" dirty="0" smtClean="0"/>
              <a:t>，而是直接对软件</a:t>
            </a:r>
            <a:r>
              <a:rPr lang="zh-CN" altLang="en-US" dirty="0" smtClean="0">
                <a:solidFill>
                  <a:srgbClr val="FF0000"/>
                </a:solidFill>
              </a:rPr>
              <a:t>形式</a:t>
            </a:r>
            <a:r>
              <a:rPr lang="zh-CN" altLang="en-US" dirty="0" smtClean="0"/>
              <a:t>和</a:t>
            </a:r>
            <a:r>
              <a:rPr lang="zh-CN" altLang="en-US" dirty="0" smtClean="0">
                <a:solidFill>
                  <a:srgbClr val="FF0000"/>
                </a:solidFill>
              </a:rPr>
              <a:t>结构</a:t>
            </a:r>
            <a:r>
              <a:rPr lang="zh-CN" altLang="en-US" dirty="0" smtClean="0"/>
              <a:t>进行</a:t>
            </a:r>
            <a:r>
              <a:rPr lang="zh-CN" altLang="en-US" dirty="0" smtClean="0">
                <a:solidFill>
                  <a:srgbClr val="FF0000"/>
                </a:solidFill>
              </a:rPr>
              <a:t>分析</a:t>
            </a:r>
            <a:endParaRPr lang="en-US" altLang="zh-CN" dirty="0" smtClean="0">
              <a:solidFill>
                <a:srgbClr val="FF0000"/>
              </a:solidFill>
            </a:endParaRPr>
          </a:p>
          <a:p>
            <a:r>
              <a:rPr lang="zh-CN" altLang="en-US" dirty="0" smtClean="0"/>
              <a:t>为什么进行静态白盒测试</a:t>
            </a:r>
            <a:endParaRPr lang="en-US" altLang="zh-CN" dirty="0" smtClean="0"/>
          </a:p>
          <a:p>
            <a:pPr lvl="1"/>
            <a:r>
              <a:rPr lang="zh-CN" altLang="en-US" dirty="0" smtClean="0"/>
              <a:t>贝尔实验室在其开发中引入审查后，生成率提高</a:t>
            </a:r>
            <a:r>
              <a:rPr lang="en-US" altLang="zh-CN" dirty="0" smtClean="0">
                <a:solidFill>
                  <a:srgbClr val="FF0000"/>
                </a:solidFill>
              </a:rPr>
              <a:t>14%</a:t>
            </a:r>
            <a:r>
              <a:rPr lang="zh-CN" altLang="en-US" dirty="0" smtClean="0"/>
              <a:t>，质量提高</a:t>
            </a:r>
            <a:r>
              <a:rPr lang="en-US" altLang="zh-CN" dirty="0" smtClean="0">
                <a:solidFill>
                  <a:srgbClr val="FF0000"/>
                </a:solidFill>
              </a:rPr>
              <a:t>10</a:t>
            </a:r>
            <a:r>
              <a:rPr lang="zh-CN" altLang="en-US" dirty="0" smtClean="0">
                <a:solidFill>
                  <a:srgbClr val="FF0000"/>
                </a:solidFill>
              </a:rPr>
              <a:t>倍</a:t>
            </a:r>
            <a:endParaRPr lang="en-US" altLang="zh-CN" dirty="0" smtClean="0">
              <a:solidFill>
                <a:srgbClr val="FF0000"/>
              </a:solidFill>
            </a:endParaRPr>
          </a:p>
          <a:p>
            <a:pPr lvl="1"/>
            <a:r>
              <a:rPr lang="zh-CN" altLang="en-US" dirty="0" smtClean="0"/>
              <a:t>某大型电力交换系统，通过使用审查，发现错误的</a:t>
            </a:r>
            <a:r>
              <a:rPr lang="zh-CN" altLang="en-US" dirty="0" smtClean="0">
                <a:solidFill>
                  <a:srgbClr val="FF0000"/>
                </a:solidFill>
              </a:rPr>
              <a:t>成本降低</a:t>
            </a:r>
            <a:r>
              <a:rPr lang="en-US" altLang="zh-CN" dirty="0" smtClean="0">
                <a:solidFill>
                  <a:srgbClr val="FF0000"/>
                </a:solidFill>
              </a:rPr>
              <a:t>10</a:t>
            </a:r>
            <a:r>
              <a:rPr lang="zh-CN" altLang="en-US" dirty="0" smtClean="0">
                <a:solidFill>
                  <a:srgbClr val="FF0000"/>
                </a:solidFill>
              </a:rPr>
              <a:t>倍</a:t>
            </a:r>
            <a:r>
              <a:rPr lang="zh-CN" altLang="en-US" dirty="0" smtClean="0"/>
              <a:t>，成效是</a:t>
            </a:r>
            <a:r>
              <a:rPr lang="zh-CN" altLang="en-US" dirty="0" smtClean="0">
                <a:solidFill>
                  <a:srgbClr val="FF0000"/>
                </a:solidFill>
              </a:rPr>
              <a:t>测试的</a:t>
            </a:r>
            <a:r>
              <a:rPr lang="en-US" altLang="zh-CN" dirty="0" smtClean="0">
                <a:solidFill>
                  <a:srgbClr val="FF0000"/>
                </a:solidFill>
              </a:rPr>
              <a:t>20</a:t>
            </a:r>
            <a:r>
              <a:rPr lang="zh-CN" altLang="en-US" dirty="0" smtClean="0">
                <a:solidFill>
                  <a:srgbClr val="FF0000"/>
                </a:solidFill>
              </a:rPr>
              <a:t>倍</a:t>
            </a:r>
            <a:endParaRPr lang="en-US" altLang="zh-CN" dirty="0" smtClean="0">
              <a:solidFill>
                <a:srgbClr val="FF0000"/>
              </a:solidFill>
            </a:endParaRPr>
          </a:p>
        </p:txBody>
      </p:sp>
    </p:spTree>
    <p:extLst>
      <p:ext uri="{BB962C8B-B14F-4D97-AF65-F5344CB8AC3E}">
        <p14:creationId xmlns:p14="http://schemas.microsoft.com/office/powerpoint/2010/main" val="36955036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23682</TotalTime>
  <Words>4901</Words>
  <Application>Microsoft Office PowerPoint</Application>
  <PresentationFormat>自定义</PresentationFormat>
  <Paragraphs>966</Paragraphs>
  <Slides>70</Slides>
  <Notes>27</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Profile</vt:lpstr>
      <vt:lpstr>软件测试实用教程 ——方法与实践</vt:lpstr>
      <vt:lpstr>目   录</vt:lpstr>
      <vt:lpstr>白盒测试概述</vt:lpstr>
      <vt:lpstr>白盒测试概述</vt:lpstr>
      <vt:lpstr>白盒测试概述</vt:lpstr>
      <vt:lpstr>白盒测试概述</vt:lpstr>
      <vt:lpstr>白盒测试概述</vt:lpstr>
      <vt:lpstr>白盒测试概述  </vt:lpstr>
      <vt:lpstr>静态白盒测试背景知识</vt:lpstr>
      <vt:lpstr>静态白盒测试背景知识</vt:lpstr>
      <vt:lpstr>目   录</vt:lpstr>
      <vt:lpstr>静态白盒测试怎样做</vt:lpstr>
      <vt:lpstr>代码检查</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代码评审的关注点</vt:lpstr>
      <vt:lpstr>代码评审的关注点</vt:lpstr>
      <vt:lpstr>代码审查清单</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注意事项</vt:lpstr>
      <vt:lpstr>注意事项</vt:lpstr>
      <vt:lpstr>注意事项</vt:lpstr>
      <vt:lpstr>注意事项</vt:lpstr>
      <vt:lpstr>静态白盒测试怎样做</vt:lpstr>
      <vt:lpstr>静态结构分析</vt:lpstr>
      <vt:lpstr>静态结构分析</vt:lpstr>
      <vt:lpstr>静态结构分析</vt:lpstr>
      <vt:lpstr>静态结构分析</vt:lpstr>
      <vt:lpstr>计算环复杂度——画程序图</vt:lpstr>
      <vt:lpstr>静态结构分析</vt:lpstr>
      <vt:lpstr>计算环复杂度</vt:lpstr>
      <vt:lpstr>计算环复杂度</vt:lpstr>
      <vt:lpstr>计算环复杂度</vt:lpstr>
      <vt:lpstr>计算环复杂度</vt:lpstr>
      <vt:lpstr>计算环复杂度</vt:lpstr>
      <vt:lpstr>静态白盒测试怎样做</vt:lpstr>
      <vt:lpstr>代码质量度量</vt:lpstr>
      <vt:lpstr>代码质量度量</vt:lpstr>
      <vt:lpstr>代码质量度量</vt:lpstr>
      <vt:lpstr>目   录</vt:lpstr>
      <vt:lpstr>静态白盒测试总结</vt:lpstr>
      <vt:lpstr>内容总结</vt:lpstr>
      <vt:lpstr>补充</vt:lpstr>
      <vt:lpstr>编程规则检查工具-Checkstyle</vt:lpstr>
      <vt:lpstr>PowerPoint 演示文稿</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421</cp:revision>
  <dcterms:created xsi:type="dcterms:W3CDTF">2008-07-27T05:17:11Z</dcterms:created>
  <dcterms:modified xsi:type="dcterms:W3CDTF">2019-11-04T03:19:10Z</dcterms:modified>
</cp:coreProperties>
</file>