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5"/>
  </p:notesMasterIdLst>
  <p:handoutMasterIdLst>
    <p:handoutMasterId r:id="rId36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91" r:id="rId9"/>
    <p:sldId id="560" r:id="rId10"/>
    <p:sldId id="561" r:id="rId11"/>
    <p:sldId id="563" r:id="rId12"/>
    <p:sldId id="562" r:id="rId13"/>
    <p:sldId id="577" r:id="rId14"/>
    <p:sldId id="576" r:id="rId15"/>
    <p:sldId id="578" r:id="rId16"/>
    <p:sldId id="579" r:id="rId17"/>
    <p:sldId id="580" r:id="rId18"/>
    <p:sldId id="583" r:id="rId19"/>
    <p:sldId id="584" r:id="rId20"/>
    <p:sldId id="585" r:id="rId21"/>
    <p:sldId id="586" r:id="rId22"/>
    <p:sldId id="587" r:id="rId23"/>
    <p:sldId id="588" r:id="rId24"/>
    <p:sldId id="581" r:id="rId25"/>
    <p:sldId id="589" r:id="rId26"/>
    <p:sldId id="590" r:id="rId27"/>
    <p:sldId id="567" r:id="rId28"/>
    <p:sldId id="568" r:id="rId29"/>
    <p:sldId id="569" r:id="rId30"/>
    <p:sldId id="570" r:id="rId31"/>
    <p:sldId id="571" r:id="rId32"/>
    <p:sldId id="573" r:id="rId33"/>
    <p:sldId id="575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0" autoAdjust="0"/>
    <p:restoredTop sz="94286" autoAdjust="0"/>
  </p:normalViewPr>
  <p:slideViewPr>
    <p:cSldViewPr>
      <p:cViewPr varScale="1">
        <p:scale>
          <a:sx n="67" d="100"/>
          <a:sy n="67" d="100"/>
        </p:scale>
        <p:origin x="-36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11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软件设计说明书中可独立测试的元素，程序中逻辑上独立的部分。程序模块或者功能模块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7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72816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</a:t>
            </a:r>
            <a:r>
              <a:rPr lang="zh-CN" altLang="zh-CN" dirty="0" smtClean="0"/>
              <a:t>循环</a:t>
            </a:r>
            <a:endParaRPr lang="zh-CN" altLang="zh-CN" dirty="0"/>
          </a:p>
          <a:p>
            <a:pPr lvl="1"/>
            <a:r>
              <a:rPr lang="zh-CN" altLang="zh-CN" dirty="0"/>
              <a:t>是否存在迭代发散，导致不能</a:t>
            </a:r>
            <a:r>
              <a:rPr lang="zh-CN" altLang="zh-CN" dirty="0" smtClean="0"/>
              <a:t>退出</a:t>
            </a:r>
            <a:endParaRPr lang="zh-CN" altLang="zh-CN" dirty="0"/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 smtClean="0"/>
              <a:t>次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>
                <a:solidFill>
                  <a:srgbClr val="FF0000"/>
                </a:solidFill>
              </a:rPr>
              <a:t>：主要关注程序的逻辑分支问题。</a:t>
            </a:r>
          </a:p>
          <a:p>
            <a:pPr marL="471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模块的所有错误处理路径测试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输出的错误提示是否难以理解</a:t>
            </a:r>
          </a:p>
          <a:p>
            <a:pPr lvl="1"/>
            <a:r>
              <a:rPr lang="zh-CN" altLang="zh-CN" dirty="0" smtClean="0"/>
              <a:t>错误提示是否信息不足，导致无法定位发现的缺陷</a:t>
            </a:r>
          </a:p>
          <a:p>
            <a:pPr lvl="1"/>
            <a:r>
              <a:rPr lang="zh-CN" altLang="zh-CN" dirty="0" smtClean="0"/>
              <a:t>显示的错误是否与实际遇到的缺陷不符合</a:t>
            </a:r>
          </a:p>
          <a:p>
            <a:pPr lvl="1"/>
            <a:r>
              <a:rPr lang="zh-CN" altLang="zh-CN" dirty="0" smtClean="0"/>
              <a:t>是否存在不当的异常处理</a:t>
            </a:r>
          </a:p>
          <a:p>
            <a:pPr lvl="1"/>
            <a:r>
              <a:rPr lang="zh-CN" altLang="zh-CN" dirty="0" smtClean="0"/>
              <a:t>是否存在无法按预先自定义的出错处理方式来处理的情况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可能与边界有关的数据类型如数值、字符、位置、数量、尺寸等</a:t>
            </a:r>
          </a:p>
          <a:p>
            <a:pPr lvl="1"/>
            <a:r>
              <a:rPr lang="zh-CN" altLang="en-US" dirty="0" smtClean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次循环的第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次是否有错误</a:t>
            </a:r>
          </a:p>
          <a:p>
            <a:pPr lvl="1"/>
            <a:r>
              <a:rPr lang="zh-CN" altLang="en-US" dirty="0" smtClean="0"/>
              <a:t>数据流、控制流中刚好等于、大于、小于确定的比较值是否出现错误</a:t>
            </a:r>
          </a:p>
          <a:p>
            <a:pPr marL="47148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主要</a:t>
            </a:r>
            <a:r>
              <a:rPr lang="zh-CN" altLang="en-US" dirty="0" smtClean="0">
                <a:solidFill>
                  <a:srgbClr val="FF0000"/>
                </a:solidFill>
              </a:rPr>
              <a:t>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驱动和桩模块的设计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驱动和桩模块的设计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驱动模块</a:t>
            </a:r>
            <a:r>
              <a:rPr lang="en-US" altLang="en-US" dirty="0"/>
              <a:t>(Driver)</a:t>
            </a:r>
            <a:r>
              <a:rPr lang="zh-CN" altLang="en-US" dirty="0"/>
              <a:t>是模拟被测单元的上级模块，用于接收测试数据、启动被测模块和输出结果</a:t>
            </a:r>
            <a:endParaRPr lang="en-US" altLang="zh-CN" dirty="0"/>
          </a:p>
          <a:p>
            <a:pPr eaLnBrk="1" hangingPunct="1"/>
            <a:r>
              <a:rPr lang="zh-CN" altLang="en-US" dirty="0"/>
              <a:t>桩模块</a:t>
            </a:r>
            <a:r>
              <a:rPr lang="en-US" altLang="en-US" dirty="0"/>
              <a:t>(Stub)</a:t>
            </a:r>
            <a:r>
              <a:rPr lang="zh-CN" altLang="en-US" dirty="0"/>
              <a:t>是模拟被测单元所调用的模块。有时，需要使用子模块的接口，才能做少量数据操作，并验证和打印入口处的信息，然后返回。桩模块不包含原模块的所有细节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038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单元测试环境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916832"/>
            <a:ext cx="9362440" cy="409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07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720"/>
            <a:ext cx="10668000" cy="4267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dirty="0"/>
              <a:t>适用条件</a:t>
            </a:r>
            <a:endParaRPr lang="en-US" altLang="zh-CN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若被测单元所调用模块较简单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代码段很短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代码结构简单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无复杂的循环和逻辑判断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不涉及复杂的动态内存分配和释放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无大量非结构化设计</a:t>
            </a:r>
            <a:endParaRPr lang="en-US" altLang="zh-CN" b="1" dirty="0" smtClean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不需要专门设计桩模块，直接与被测单元放在一起执行测试</a:t>
            </a:r>
          </a:p>
        </p:txBody>
      </p:sp>
    </p:spTree>
    <p:extLst>
      <p:ext uri="{BB962C8B-B14F-4D97-AF65-F5344CB8AC3E}">
        <p14:creationId xmlns:p14="http://schemas.microsoft.com/office/powerpoint/2010/main" val="120913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驱动模块和桩模块的设计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</a:rPr>
              <a:t>设计原则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 smtClean="0"/>
              <a:t>驱动模块的功能要求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614027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一般设计原则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应考虑到测试结论的有效性决定于单元测试环境下模拟目标环境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程序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执行的精确度，即应能考虑到</a:t>
            </a:r>
            <a:r>
              <a:rPr lang="zh-CN" altLang="en-US" b="1" dirty="0" smtClean="0">
                <a:solidFill>
                  <a:srgbClr val="FF0000"/>
                </a:solidFill>
              </a:rPr>
              <a:t>测试用例执行所应满足的所有环境因素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前置条件、后置条件等</a:t>
            </a:r>
            <a:r>
              <a:rPr lang="en-US" altLang="en-US" b="1" dirty="0" smtClean="0"/>
              <a:t>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应充分考虑到测试过程的迭代性，使驱动模块和桩模块在回归测试中</a:t>
            </a:r>
            <a:r>
              <a:rPr lang="zh-CN" altLang="en-US" b="1" dirty="0" smtClean="0">
                <a:solidFill>
                  <a:srgbClr val="FF0000"/>
                </a:solidFill>
              </a:rPr>
              <a:t>尽量能不经修改直接使用，提高重用性，进而提高回归测试效率</a:t>
            </a:r>
          </a:p>
        </p:txBody>
      </p:sp>
    </p:spTree>
    <p:extLst>
      <p:ext uri="{BB962C8B-B14F-4D97-AF65-F5344CB8AC3E}">
        <p14:creationId xmlns:p14="http://schemas.microsoft.com/office/powerpoint/2010/main" val="127878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具体体现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尽量结合已有的测试用例来设计测试数据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尽量使用已有测试用例的测试数据来驱动被测单元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将测试数据和测试脚本</a:t>
            </a:r>
            <a:r>
              <a:rPr lang="zh-CN" altLang="en-US" b="1" dirty="0" smtClean="0"/>
              <a:t>分离（</a:t>
            </a:r>
            <a:r>
              <a:rPr lang="en-US" altLang="zh-CN" b="1" dirty="0" smtClean="0"/>
              <a:t>CSV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txt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、数据库）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84680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307430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单元测试的基本概念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</a:t>
            </a:r>
            <a:r>
              <a:rPr lang="zh-CN" altLang="en-US" dirty="0"/>
              <a:t>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驱动模块的功能要求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1235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1063605" cy="42672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驱动模块功能要求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利用已有的测试用例，接收测试的输入数据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将测试数据传递给被测单元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打印和输出测试用例的相关结果，判断测试是通过还是失败（断言）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通过测试日志文件记录测试过程，便于后续数据保存和分析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）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43160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驱动模块和桩模块的设计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设计原则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驱动模块的功能要求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</a:rPr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43529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桩模块功能要求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在特定条件下完成原单元的基本功能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能够被正确调用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有返回值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不包含原单元的所有细节</a:t>
            </a:r>
          </a:p>
        </p:txBody>
      </p:sp>
    </p:spTree>
    <p:extLst>
      <p:ext uri="{BB962C8B-B14F-4D97-AF65-F5344CB8AC3E}">
        <p14:creationId xmlns:p14="http://schemas.microsoft.com/office/powerpoint/2010/main" val="135017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单元测试实例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账单计算问题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当账单上的一次性消费数额（简称消费额）为负数或零时，返回负数表示消费数额无效；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当消费数在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元，但包含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9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元以上时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，一律为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当消费额无效时，程序应提示消费数额无效</a:t>
            </a:r>
          </a:p>
        </p:txBody>
      </p:sp>
    </p:spTree>
    <p:extLst>
      <p:ext uri="{BB962C8B-B14F-4D97-AF65-F5344CB8AC3E}">
        <p14:creationId xmlns:p14="http://schemas.microsoft.com/office/powerpoint/2010/main" val="101003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"/>
          <a:stretch/>
        </p:blipFill>
        <p:spPr bwMode="auto">
          <a:xfrm>
            <a:off x="1199456" y="1268760"/>
            <a:ext cx="8885245" cy="465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249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 smtClean="0"/>
              <a:t>第一步：做静态和动态检查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第二步：编写测试用例做基本功能、正向、反向、性能的测试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37832"/>
            <a:ext cx="11318354" cy="5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0344472" y="6044679"/>
            <a:ext cx="86409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0992544" y="4509120"/>
            <a:ext cx="288032" cy="1482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8976320" y="5805265"/>
            <a:ext cx="1368152" cy="3717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单元测试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单元测试的基本概念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</a:p>
          <a:p>
            <a:pPr lvl="1"/>
            <a:r>
              <a:rPr lang="zh-CN" altLang="zh-CN" dirty="0" smtClean="0"/>
              <a:t>是指对软件中的</a:t>
            </a:r>
            <a:r>
              <a:rPr lang="zh-CN" altLang="zh-CN" dirty="0" smtClean="0">
                <a:solidFill>
                  <a:srgbClr val="FF0000"/>
                </a:solidFill>
              </a:rPr>
              <a:t>最小可测试单元</a:t>
            </a:r>
            <a:r>
              <a:rPr lang="zh-CN" altLang="zh-CN" dirty="0" smtClean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基本组成单元</a:t>
            </a:r>
            <a:r>
              <a:rPr lang="zh-CN" altLang="zh-CN" dirty="0" smtClean="0"/>
              <a:t>进行检查和验证</a:t>
            </a:r>
            <a:endParaRPr lang="zh-CN" altLang="en-US" dirty="0" smtClean="0"/>
          </a:p>
          <a:p>
            <a:r>
              <a:rPr lang="zh-CN" altLang="en-US" dirty="0" smtClean="0"/>
              <a:t>单元选取的原则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对于面向过程的开发语言来说，单元常指一个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 smtClean="0"/>
              <a:t>对于面向对象的开发语言来说，单元一般指一个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 smtClean="0"/>
              <a:t>图形化软件中，单元常指一个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或一个</a:t>
            </a:r>
            <a:r>
              <a:rPr lang="zh-CN" altLang="en-US" dirty="0" smtClean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单元测试的主要内容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主要是通过</a:t>
            </a:r>
            <a:r>
              <a:rPr lang="zh-CN" altLang="en-US" dirty="0" smtClean="0">
                <a:solidFill>
                  <a:srgbClr val="FF0000"/>
                </a:solidFill>
              </a:rPr>
              <a:t>走查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审查</a:t>
            </a:r>
            <a:r>
              <a:rPr lang="zh-CN" altLang="en-US" dirty="0" smtClean="0"/>
              <a:t>等会议方式，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模块的详细设计，将</a:t>
            </a:r>
            <a:r>
              <a:rPr lang="zh-CN" altLang="en-US" dirty="0" smtClean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 smtClean="0"/>
              <a:t>，查看</a:t>
            </a:r>
            <a:r>
              <a:rPr lang="zh-CN" altLang="en-US" dirty="0" smtClean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 smtClean="0"/>
              <a:t>动态测试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主要包括对</a:t>
            </a:r>
            <a:r>
              <a:rPr lang="zh-CN" altLang="en-US" dirty="0" smtClean="0">
                <a:solidFill>
                  <a:srgbClr val="FF0000"/>
                </a:solidFill>
              </a:rPr>
              <a:t>模块接口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模块边界条件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模块独立路径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错误处理</a:t>
            </a:r>
            <a:r>
              <a:rPr lang="zh-CN" altLang="en-US" dirty="0" smtClean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局部数据测试：保证临时存储在模块内的代码执行过程是完整和正确的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不正确的数据类型说明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使用尚未赋值或未初始化的变量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错误的赋值或初始化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数组越界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非法指针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一致的数据类型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模块接口测试：考虑数据能否正确地输入和输出</a:t>
            </a:r>
          </a:p>
          <a:p>
            <a:pPr lvl="1"/>
            <a:r>
              <a:rPr lang="zh-CN" altLang="en-US" dirty="0" smtClean="0"/>
              <a:t>输入的实参与形参在个数、属性和顺序上是否匹配</a:t>
            </a:r>
          </a:p>
          <a:p>
            <a:pPr lvl="1"/>
            <a:r>
              <a:rPr lang="zh-CN" altLang="en-US" dirty="0" smtClean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 smtClean="0"/>
              <a:t>引用内部函数时，实参的次序</a:t>
            </a:r>
            <a:r>
              <a:rPr lang="zh-CN" altLang="en-US" dirty="0" smtClean="0"/>
              <a:t>和</a:t>
            </a:r>
            <a:r>
              <a:rPr lang="zh-CN" altLang="en-US" dirty="0"/>
              <a:t>类型</a:t>
            </a:r>
            <a:r>
              <a:rPr lang="zh-CN" altLang="en-US" dirty="0" smtClean="0"/>
              <a:t>是否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全局变量在各模块中的定义是否一致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注：主要关注单元中的输入和输出。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1592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对模块中每条独立执行路径进行测试，以发现如下问题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是否正确理解了操作符的优先次序</a:t>
            </a:r>
          </a:p>
          <a:p>
            <a:pPr lvl="1"/>
            <a:r>
              <a:rPr lang="zh-CN" altLang="zh-CN" dirty="0" smtClean="0"/>
              <a:t>是否存在被零除的风险</a:t>
            </a:r>
          </a:p>
          <a:p>
            <a:pPr lvl="1"/>
            <a:r>
              <a:rPr lang="zh-CN" altLang="zh-CN" dirty="0" smtClean="0"/>
              <a:t>是否不满足运算精度要求</a:t>
            </a:r>
          </a:p>
          <a:p>
            <a:pPr lvl="1"/>
            <a:r>
              <a:rPr lang="zh-CN" altLang="zh-CN" dirty="0" smtClean="0"/>
              <a:t>变量初值是否正确</a:t>
            </a:r>
          </a:p>
          <a:p>
            <a:pPr lvl="1"/>
            <a:r>
              <a:rPr lang="zh-CN" altLang="zh-CN" dirty="0" smtClean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 smtClean="0"/>
              <a:t>运算符或优先次序</a:t>
            </a:r>
          </a:p>
          <a:p>
            <a:pPr lvl="1"/>
            <a:r>
              <a:rPr lang="zh-CN" altLang="zh-CN" dirty="0" smtClean="0"/>
              <a:t>关系表达式中是否存在错误的变量和比较符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20946</TotalTime>
  <Words>1412</Words>
  <Application>Microsoft Office PowerPoint</Application>
  <PresentationFormat>自定义</PresentationFormat>
  <Paragraphs>165</Paragraphs>
  <Slides>33</Slides>
  <Notes>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单元测试的内容</vt:lpstr>
      <vt:lpstr>7.2 单元测试的内容</vt:lpstr>
      <vt:lpstr>目   录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目   录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单元测试工具</vt:lpstr>
      <vt:lpstr>单元测试总结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359</cp:revision>
  <dcterms:created xsi:type="dcterms:W3CDTF">2008-07-27T05:17:11Z</dcterms:created>
  <dcterms:modified xsi:type="dcterms:W3CDTF">2019-11-18T08:06:06Z</dcterms:modified>
</cp:coreProperties>
</file>