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28"/>
  </p:notesMasterIdLst>
  <p:sldIdLst>
    <p:sldId id="294" r:id="rId2"/>
    <p:sldId id="298" r:id="rId3"/>
    <p:sldId id="299" r:id="rId4"/>
    <p:sldId id="264" r:id="rId5"/>
    <p:sldId id="265" r:id="rId6"/>
    <p:sldId id="266" r:id="rId7"/>
    <p:sldId id="291" r:id="rId8"/>
    <p:sldId id="267" r:id="rId9"/>
    <p:sldId id="268" r:id="rId10"/>
    <p:sldId id="269" r:id="rId11"/>
    <p:sldId id="300" r:id="rId12"/>
    <p:sldId id="301" r:id="rId13"/>
    <p:sldId id="302" r:id="rId14"/>
    <p:sldId id="303" r:id="rId15"/>
    <p:sldId id="304" r:id="rId16"/>
    <p:sldId id="270" r:id="rId17"/>
    <p:sldId id="276" r:id="rId18"/>
    <p:sldId id="292" r:id="rId19"/>
    <p:sldId id="297" r:id="rId20"/>
    <p:sldId id="293" r:id="rId21"/>
    <p:sldId id="275" r:id="rId22"/>
    <p:sldId id="305" r:id="rId23"/>
    <p:sldId id="306" r:id="rId24"/>
    <p:sldId id="307" r:id="rId25"/>
    <p:sldId id="308" r:id="rId26"/>
    <p:sldId id="309"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41" autoAdjust="0"/>
  </p:normalViewPr>
  <p:slideViewPr>
    <p:cSldViewPr>
      <p:cViewPr varScale="1">
        <p:scale>
          <a:sx n="77" d="100"/>
          <a:sy n="77" d="100"/>
        </p:scale>
        <p:origin x="-948"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CE1B1D-F8A5-45D0-9C0B-CA3964750FAA}" type="datetimeFigureOut">
              <a:rPr lang="zh-CN" altLang="en-US" smtClean="0"/>
              <a:t>2019/11/18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DB4538-64F5-410A-B139-4922B21E66F2}" type="slidenum">
              <a:rPr lang="zh-CN" altLang="en-US" smtClean="0"/>
              <a:t>‹#›</a:t>
            </a:fld>
            <a:endParaRPr lang="zh-CN" altLang="en-US"/>
          </a:p>
        </p:txBody>
      </p:sp>
    </p:spTree>
    <p:extLst>
      <p:ext uri="{BB962C8B-B14F-4D97-AF65-F5344CB8AC3E}">
        <p14:creationId xmlns:p14="http://schemas.microsoft.com/office/powerpoint/2010/main" val="907511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a:t>
            </a:fld>
            <a:endParaRPr lang="en-US" altLang="zh-CN"/>
          </a:p>
        </p:txBody>
      </p:sp>
    </p:spTree>
    <p:extLst>
      <p:ext uri="{BB962C8B-B14F-4D97-AF65-F5344CB8AC3E}">
        <p14:creationId xmlns:p14="http://schemas.microsoft.com/office/powerpoint/2010/main" val="2647213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err="1" smtClean="0"/>
              <a:t>JUnit</a:t>
            </a:r>
            <a:r>
              <a:rPr lang="zh-CN" altLang="en-US" dirty="0" smtClean="0"/>
              <a:t>只在</a:t>
            </a:r>
            <a:r>
              <a:rPr lang="en-US" altLang="zh-CN" dirty="0" err="1" smtClean="0"/>
              <a:t>classpath</a:t>
            </a:r>
            <a:r>
              <a:rPr lang="zh-CN" altLang="en-US" dirty="0" smtClean="0"/>
              <a:t>中查找指定的</a:t>
            </a:r>
            <a:r>
              <a:rPr lang="en-US" altLang="zh-CN" dirty="0" smtClean="0"/>
              <a:t>CSV</a:t>
            </a:r>
            <a:r>
              <a:rPr lang="zh-CN" altLang="en-US" smtClean="0"/>
              <a:t>文件</a:t>
            </a:r>
            <a:endParaRPr lang="zh-CN" altLang="en-US" dirty="0"/>
          </a:p>
        </p:txBody>
      </p:sp>
      <p:sp>
        <p:nvSpPr>
          <p:cNvPr id="4" name="灯片编号占位符 3"/>
          <p:cNvSpPr>
            <a:spLocks noGrp="1"/>
          </p:cNvSpPr>
          <p:nvPr>
            <p:ph type="sldNum" sz="quarter" idx="10"/>
          </p:nvPr>
        </p:nvSpPr>
        <p:spPr/>
        <p:txBody>
          <a:bodyPr/>
          <a:lstStyle/>
          <a:p>
            <a:fld id="{9FDB4538-64F5-410A-B139-4922B21E66F2}" type="slidenum">
              <a:rPr lang="zh-CN" altLang="en-US" smtClean="0"/>
              <a:t>19</a:t>
            </a:fld>
            <a:endParaRPr lang="zh-CN" altLang="en-US"/>
          </a:p>
        </p:txBody>
      </p:sp>
    </p:spTree>
    <p:extLst>
      <p:ext uri="{BB962C8B-B14F-4D97-AF65-F5344CB8AC3E}">
        <p14:creationId xmlns:p14="http://schemas.microsoft.com/office/powerpoint/2010/main" val="3135527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DB4538-64F5-410A-B139-4922B21E66F2}" type="slidenum">
              <a:rPr lang="zh-CN" altLang="en-US" smtClean="0"/>
              <a:t>20</a:t>
            </a:fld>
            <a:endParaRPr lang="zh-CN" altLang="en-US"/>
          </a:p>
        </p:txBody>
      </p:sp>
    </p:spTree>
    <p:extLst>
      <p:ext uri="{BB962C8B-B14F-4D97-AF65-F5344CB8AC3E}">
        <p14:creationId xmlns:p14="http://schemas.microsoft.com/office/powerpoint/2010/main" val="3135527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3D4C6E-6D9A-47E2-A7B5-12C6D6DF17FE}" type="slidenum">
              <a:rPr lang="zh-CN" altLang="en-US" smtClean="0"/>
              <a:t>21</a:t>
            </a:fld>
            <a:endParaRPr lang="zh-CN" altLang="en-US"/>
          </a:p>
        </p:txBody>
      </p:sp>
    </p:spTree>
    <p:extLst>
      <p:ext uri="{BB962C8B-B14F-4D97-AF65-F5344CB8AC3E}">
        <p14:creationId xmlns:p14="http://schemas.microsoft.com/office/powerpoint/2010/main" val="2676901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Erich Gamma </a:t>
            </a:r>
            <a:r>
              <a:rPr lang="zh-CN" altLang="en-US" dirty="0" smtClean="0"/>
              <a:t>设计模式作者之一</a:t>
            </a:r>
            <a:endParaRPr lang="en-US" altLang="zh-CN" dirty="0" smtClean="0"/>
          </a:p>
          <a:p>
            <a:r>
              <a:rPr lang="en-US" altLang="zh-CN" dirty="0" smtClean="0"/>
              <a:t>Kent Beck XP</a:t>
            </a:r>
            <a:r>
              <a:rPr lang="zh-CN" altLang="en-US" dirty="0" smtClean="0"/>
              <a:t>的创始人</a:t>
            </a:r>
            <a:endParaRPr lang="zh-CN" altLang="en-US" dirty="0"/>
          </a:p>
        </p:txBody>
      </p:sp>
      <p:sp>
        <p:nvSpPr>
          <p:cNvPr id="4" name="灯片编号占位符 3"/>
          <p:cNvSpPr>
            <a:spLocks noGrp="1"/>
          </p:cNvSpPr>
          <p:nvPr>
            <p:ph type="sldNum" sz="quarter" idx="10"/>
          </p:nvPr>
        </p:nvSpPr>
        <p:spPr/>
        <p:txBody>
          <a:bodyPr/>
          <a:lstStyle/>
          <a:p>
            <a:fld id="{9FDB4538-64F5-410A-B139-4922B21E66F2}" type="slidenum">
              <a:rPr lang="zh-CN" altLang="en-US" smtClean="0"/>
              <a:t>3</a:t>
            </a:fld>
            <a:endParaRPr lang="zh-CN" altLang="en-US"/>
          </a:p>
        </p:txBody>
      </p:sp>
    </p:spTree>
    <p:extLst>
      <p:ext uri="{BB962C8B-B14F-4D97-AF65-F5344CB8AC3E}">
        <p14:creationId xmlns:p14="http://schemas.microsoft.com/office/powerpoint/2010/main" val="4194487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effectLst/>
              </a:rPr>
              <a:t>JUnit</a:t>
            </a:r>
            <a:r>
              <a:rPr lang="en-US" altLang="zh-CN" b="1" dirty="0" smtClean="0">
                <a:effectLst/>
              </a:rPr>
              <a:t> platform</a:t>
            </a:r>
            <a:r>
              <a:rPr lang="zh-CN" altLang="en-US" dirty="0" smtClean="0">
                <a:effectLst/>
              </a:rPr>
              <a:t> ，从名字也可以看出来，</a:t>
            </a:r>
            <a:r>
              <a:rPr lang="en-US" altLang="zh-CN" dirty="0" err="1" smtClean="0">
                <a:effectLst/>
              </a:rPr>
              <a:t>Junit</a:t>
            </a:r>
            <a:r>
              <a:rPr lang="zh-CN" altLang="en-US" dirty="0" smtClean="0">
                <a:effectLst/>
              </a:rPr>
              <a:t>已不仅仅想简单作为一个测试框架，更多是希望能作为一个测试平台，也就是说通过</a:t>
            </a:r>
            <a:r>
              <a:rPr lang="en-US" altLang="zh-CN" dirty="0" err="1" smtClean="0">
                <a:effectLst/>
              </a:rPr>
              <a:t>JUnit</a:t>
            </a:r>
            <a:r>
              <a:rPr lang="en-US" altLang="zh-CN" dirty="0" smtClean="0">
                <a:effectLst/>
              </a:rPr>
              <a:t> platform</a:t>
            </a:r>
            <a:r>
              <a:rPr lang="zh-CN" altLang="en-US" dirty="0" smtClean="0">
                <a:effectLst/>
              </a:rPr>
              <a:t>，其他的自动化测试引擎或自己定制的引擎都可以接入这个平台实现对接和执行。试想下</a:t>
            </a:r>
            <a:r>
              <a:rPr lang="en-US" altLang="zh-CN" dirty="0" err="1" smtClean="0">
                <a:effectLst/>
              </a:rPr>
              <a:t>TestNG</a:t>
            </a:r>
            <a:r>
              <a:rPr lang="zh-CN" altLang="en-US" dirty="0" smtClean="0">
                <a:effectLst/>
              </a:rPr>
              <a:t>运行在</a:t>
            </a:r>
            <a:r>
              <a:rPr lang="en-US" altLang="zh-CN" dirty="0" err="1" smtClean="0">
                <a:effectLst/>
              </a:rPr>
              <a:t>Junit</a:t>
            </a:r>
            <a:r>
              <a:rPr lang="zh-CN" altLang="en-US" dirty="0" smtClean="0">
                <a:effectLst/>
              </a:rPr>
              <a:t>上，是不是有点意思了？ </a:t>
            </a:r>
            <a:br>
              <a:rPr lang="zh-CN" altLang="en-US" dirty="0" smtClean="0">
                <a:effectLst/>
              </a:rPr>
            </a:br>
            <a:r>
              <a:rPr lang="en-US" altLang="zh-CN" b="1" dirty="0" err="1" smtClean="0">
                <a:effectLst/>
              </a:rPr>
              <a:t>JUnit</a:t>
            </a:r>
            <a:r>
              <a:rPr lang="en-US" altLang="zh-CN" b="1" dirty="0" smtClean="0">
                <a:effectLst/>
              </a:rPr>
              <a:t> Jupiter</a:t>
            </a:r>
            <a:r>
              <a:rPr lang="zh-CN" altLang="en-US" dirty="0" smtClean="0">
                <a:effectLst/>
              </a:rPr>
              <a:t>， 则是</a:t>
            </a:r>
            <a:r>
              <a:rPr lang="en-US" altLang="zh-CN" dirty="0" smtClean="0">
                <a:effectLst/>
              </a:rPr>
              <a:t>Junit5</a:t>
            </a:r>
            <a:r>
              <a:rPr lang="zh-CN" altLang="en-US" dirty="0" smtClean="0">
                <a:effectLst/>
              </a:rPr>
              <a:t>的核心，它包含了很多丰富的新特性来使</a:t>
            </a:r>
            <a:r>
              <a:rPr lang="en-US" altLang="zh-CN" dirty="0" err="1" smtClean="0">
                <a:effectLst/>
              </a:rPr>
              <a:t>JUnit</a:t>
            </a:r>
            <a:r>
              <a:rPr lang="zh-CN" altLang="en-US" dirty="0" smtClean="0">
                <a:effectLst/>
              </a:rPr>
              <a:t>自动化测试更加方便、功能更加丰富和强大。 </a:t>
            </a:r>
            <a:br>
              <a:rPr lang="zh-CN" altLang="en-US" dirty="0" smtClean="0">
                <a:effectLst/>
              </a:rPr>
            </a:br>
            <a:r>
              <a:rPr lang="en-US" altLang="zh-CN" b="1" dirty="0" err="1" smtClean="0">
                <a:effectLst/>
              </a:rPr>
              <a:t>JUnit</a:t>
            </a:r>
            <a:r>
              <a:rPr lang="en-US" altLang="zh-CN" b="1" dirty="0" smtClean="0">
                <a:effectLst/>
              </a:rPr>
              <a:t> Vintage</a:t>
            </a:r>
            <a:r>
              <a:rPr lang="zh-CN" altLang="en-US" dirty="0" smtClean="0">
                <a:effectLst/>
              </a:rPr>
              <a:t> 则是一个对</a:t>
            </a:r>
            <a:r>
              <a:rPr lang="en-US" altLang="zh-CN" dirty="0" smtClean="0">
                <a:effectLst/>
              </a:rPr>
              <a:t>JUnit3</a:t>
            </a:r>
            <a:r>
              <a:rPr lang="zh-CN" altLang="en-US" dirty="0" smtClean="0">
                <a:effectLst/>
              </a:rPr>
              <a:t>，</a:t>
            </a:r>
            <a:r>
              <a:rPr lang="en-US" altLang="zh-CN" dirty="0" smtClean="0">
                <a:effectLst/>
              </a:rPr>
              <a:t>JUnit4</a:t>
            </a:r>
            <a:r>
              <a:rPr lang="zh-CN" altLang="en-US" dirty="0" smtClean="0">
                <a:effectLst/>
              </a:rPr>
              <a:t>兼容的测试引擎，使旧版本</a:t>
            </a:r>
            <a:r>
              <a:rPr lang="en-US" altLang="zh-CN" dirty="0" err="1" smtClean="0">
                <a:effectLst/>
              </a:rPr>
              <a:t>junit</a:t>
            </a:r>
            <a:r>
              <a:rPr lang="zh-CN" altLang="en-US" dirty="0" smtClean="0">
                <a:effectLst/>
              </a:rPr>
              <a:t>的自动化测试脚本可以顺畅运行在</a:t>
            </a:r>
            <a:r>
              <a:rPr lang="en-US" altLang="zh-CN" dirty="0" smtClean="0">
                <a:effectLst/>
              </a:rPr>
              <a:t>junit5</a:t>
            </a:r>
            <a:r>
              <a:rPr lang="zh-CN" altLang="en-US" dirty="0" smtClean="0">
                <a:effectLst/>
              </a:rPr>
              <a:t>下，其实也可以看作是基于</a:t>
            </a:r>
            <a:r>
              <a:rPr lang="en-US" altLang="zh-CN" dirty="0" err="1" smtClean="0">
                <a:effectLst/>
              </a:rPr>
              <a:t>junit</a:t>
            </a:r>
            <a:r>
              <a:rPr lang="en-US" altLang="zh-CN" dirty="0" smtClean="0">
                <a:effectLst/>
              </a:rPr>
              <a:t> platform</a:t>
            </a:r>
            <a:r>
              <a:rPr lang="zh-CN" altLang="en-US" dirty="0" smtClean="0">
                <a:effectLst/>
              </a:rPr>
              <a:t>实现的接入范例。</a:t>
            </a:r>
            <a:br>
              <a:rPr lang="zh-CN" altLang="en-US" dirty="0" smtClean="0">
                <a:effectLst/>
              </a:rPr>
            </a:br>
            <a:r>
              <a:rPr lang="zh-CN" altLang="en-US" dirty="0" smtClean="0">
                <a:effectLst/>
              </a:rPr>
              <a:t/>
            </a:r>
            <a:br>
              <a:rPr lang="zh-CN" altLang="en-US" dirty="0" smtClean="0">
                <a:effectLst/>
              </a:rPr>
            </a:br>
            <a:endParaRPr lang="zh-CN" altLang="en-US" dirty="0" smtClean="0">
              <a:effectLst/>
            </a:endParaRPr>
          </a:p>
          <a:p>
            <a:endParaRPr lang="zh-CN" altLang="en-US" dirty="0"/>
          </a:p>
        </p:txBody>
      </p:sp>
      <p:sp>
        <p:nvSpPr>
          <p:cNvPr id="4" name="灯片编号占位符 3"/>
          <p:cNvSpPr>
            <a:spLocks noGrp="1"/>
          </p:cNvSpPr>
          <p:nvPr>
            <p:ph type="sldNum" sz="quarter" idx="10"/>
          </p:nvPr>
        </p:nvSpPr>
        <p:spPr/>
        <p:txBody>
          <a:bodyPr/>
          <a:lstStyle/>
          <a:p>
            <a:fld id="{B07737EE-7F98-4B0E-97B5-D5D721FA5CAB}" type="slidenum">
              <a:rPr lang="zh-CN" altLang="en-US" smtClean="0"/>
              <a:t>7</a:t>
            </a:fld>
            <a:endParaRPr lang="zh-CN" altLang="en-US"/>
          </a:p>
        </p:txBody>
      </p:sp>
    </p:spTree>
    <p:extLst>
      <p:ext uri="{BB962C8B-B14F-4D97-AF65-F5344CB8AC3E}">
        <p14:creationId xmlns:p14="http://schemas.microsoft.com/office/powerpoint/2010/main" val="1292043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实例参照 </a:t>
            </a:r>
            <a:r>
              <a:rPr lang="en-US" altLang="zh-CN" dirty="0" smtClean="0"/>
              <a:t>JunitTest.java</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07737EE-7F98-4B0E-97B5-D5D721FA5CAB}" type="slidenum">
              <a:rPr lang="zh-CN" altLang="en-US" smtClean="0"/>
              <a:t>9</a:t>
            </a:fld>
            <a:endParaRPr lang="zh-CN" altLang="en-US"/>
          </a:p>
        </p:txBody>
      </p:sp>
    </p:spTree>
    <p:extLst>
      <p:ext uri="{BB962C8B-B14F-4D97-AF65-F5344CB8AC3E}">
        <p14:creationId xmlns:p14="http://schemas.microsoft.com/office/powerpoint/2010/main" val="1292043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7737EE-7F98-4B0E-97B5-D5D721FA5CAB}" type="slidenum">
              <a:rPr lang="zh-CN" altLang="en-US" smtClean="0"/>
              <a:t>10</a:t>
            </a:fld>
            <a:endParaRPr lang="zh-CN" altLang="en-US"/>
          </a:p>
        </p:txBody>
      </p:sp>
    </p:spTree>
    <p:extLst>
      <p:ext uri="{BB962C8B-B14F-4D97-AF65-F5344CB8AC3E}">
        <p14:creationId xmlns:p14="http://schemas.microsoft.com/office/powerpoint/2010/main" val="428134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DB4538-64F5-410A-B139-4922B21E66F2}" type="slidenum">
              <a:rPr lang="zh-CN" altLang="en-US" smtClean="0"/>
              <a:t>13</a:t>
            </a:fld>
            <a:endParaRPr lang="zh-CN" altLang="en-US"/>
          </a:p>
        </p:txBody>
      </p:sp>
    </p:spTree>
    <p:extLst>
      <p:ext uri="{BB962C8B-B14F-4D97-AF65-F5344CB8AC3E}">
        <p14:creationId xmlns:p14="http://schemas.microsoft.com/office/powerpoint/2010/main" val="998833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7737EE-7F98-4B0E-97B5-D5D721FA5CAB}" type="slidenum">
              <a:rPr lang="zh-CN" altLang="en-US" smtClean="0"/>
              <a:t>16</a:t>
            </a:fld>
            <a:endParaRPr lang="zh-CN" altLang="en-US"/>
          </a:p>
        </p:txBody>
      </p:sp>
    </p:spTree>
    <p:extLst>
      <p:ext uri="{BB962C8B-B14F-4D97-AF65-F5344CB8AC3E}">
        <p14:creationId xmlns:p14="http://schemas.microsoft.com/office/powerpoint/2010/main" val="1289948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DB4538-64F5-410A-B139-4922B21E66F2}" type="slidenum">
              <a:rPr lang="zh-CN" altLang="en-US" smtClean="0"/>
              <a:t>17</a:t>
            </a:fld>
            <a:endParaRPr lang="zh-CN" altLang="en-US"/>
          </a:p>
        </p:txBody>
      </p:sp>
    </p:spTree>
    <p:extLst>
      <p:ext uri="{BB962C8B-B14F-4D97-AF65-F5344CB8AC3E}">
        <p14:creationId xmlns:p14="http://schemas.microsoft.com/office/powerpoint/2010/main" val="3135527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DB4538-64F5-410A-B139-4922B21E66F2}" type="slidenum">
              <a:rPr lang="zh-CN" altLang="en-US" smtClean="0"/>
              <a:t>18</a:t>
            </a:fld>
            <a:endParaRPr lang="zh-CN" altLang="en-US"/>
          </a:p>
        </p:txBody>
      </p:sp>
    </p:spTree>
    <p:extLst>
      <p:ext uri="{BB962C8B-B14F-4D97-AF65-F5344CB8AC3E}">
        <p14:creationId xmlns:p14="http://schemas.microsoft.com/office/powerpoint/2010/main" val="3135527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1599642"/>
            <a:ext cx="7772400" cy="82154"/>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lIns="68580" tIns="34290" rIns="68580" bIns="34290"/>
          <a:lstStyle/>
          <a:p>
            <a:endParaRPr lang="zh-CN" altLang="en-US"/>
          </a:p>
        </p:txBody>
      </p:sp>
      <p:sp>
        <p:nvSpPr>
          <p:cNvPr id="184322" name="Rectangle 2"/>
          <p:cNvSpPr>
            <a:spLocks noGrp="1" noChangeArrowheads="1"/>
          </p:cNvSpPr>
          <p:nvPr>
            <p:ph type="ctrTitle"/>
          </p:nvPr>
        </p:nvSpPr>
        <p:spPr>
          <a:xfrm>
            <a:off x="709735" y="570942"/>
            <a:ext cx="7772400" cy="1028700"/>
          </a:xfrm>
        </p:spPr>
        <p:txBody>
          <a:bodyPr/>
          <a:lstStyle>
            <a:lvl1pPr>
              <a:defRPr sz="3000"/>
            </a:lvl1pPr>
          </a:lstStyle>
          <a:p>
            <a:r>
              <a:rPr lang="zh-CN" altLang="en-US" smtClean="0"/>
              <a:t>单击此处编辑母版标题样式</a:t>
            </a:r>
            <a:endParaRPr lang="zh-CN" altLang="en-US"/>
          </a:p>
        </p:txBody>
      </p:sp>
      <p:sp>
        <p:nvSpPr>
          <p:cNvPr id="184323" name="Rectangle 3"/>
          <p:cNvSpPr>
            <a:spLocks noGrp="1" noChangeArrowheads="1"/>
          </p:cNvSpPr>
          <p:nvPr>
            <p:ph type="subTitle" idx="1"/>
          </p:nvPr>
        </p:nvSpPr>
        <p:spPr>
          <a:xfrm>
            <a:off x="1447800" y="2571750"/>
            <a:ext cx="7010400" cy="1200150"/>
          </a:xfrm>
        </p:spPr>
        <p:txBody>
          <a:bodyPr/>
          <a:lstStyle>
            <a:lvl1pPr marL="0" indent="0">
              <a:buFont typeface="Wingdings" panose="05000000000000000000" pitchFamily="2" charset="2"/>
              <a:buNone/>
              <a:defRPr sz="2100"/>
            </a:lvl1pPr>
          </a:lstStyle>
          <a:p>
            <a:r>
              <a:rPr lang="zh-CN" altLang="en-US" smtClean="0"/>
              <a:t>单击此处编辑母版副标题样式</a:t>
            </a:r>
            <a:endParaRPr lang="zh-CN" altLang="en-US"/>
          </a:p>
        </p:txBody>
      </p:sp>
      <p:sp>
        <p:nvSpPr>
          <p:cNvPr id="5" name="Rectangle 4"/>
          <p:cNvSpPr>
            <a:spLocks noGrp="1" noChangeArrowheads="1"/>
          </p:cNvSpPr>
          <p:nvPr>
            <p:ph type="dt" sz="half" idx="10"/>
          </p:nvPr>
        </p:nvSpPr>
        <p:spPr>
          <a:xfrm>
            <a:off x="685800" y="4686300"/>
            <a:ext cx="1905000" cy="342900"/>
          </a:xfrm>
          <a:prstGeom prst="rect">
            <a:avLst/>
          </a:prstGeom>
        </p:spPr>
        <p:txBody>
          <a:bodyPr lIns="68580" tIns="34290" rIns="68580" bIns="34290"/>
          <a:lstStyle>
            <a:lvl1pPr>
              <a:defRPr/>
            </a:lvl1pPr>
          </a:lstStyle>
          <a:p>
            <a:fld id="{530820CF-B880-4189-942D-D702A7CBA730}" type="datetimeFigureOut">
              <a:rPr lang="zh-CN" altLang="en-US" smtClean="0"/>
              <a:t>2019/11/18</a:t>
            </a:fld>
            <a:endParaRPr lang="zh-CN" altLang="en-US"/>
          </a:p>
        </p:txBody>
      </p:sp>
      <p:sp>
        <p:nvSpPr>
          <p:cNvPr id="6" name="Rectangle 5"/>
          <p:cNvSpPr>
            <a:spLocks noGrp="1" noChangeArrowheads="1"/>
          </p:cNvSpPr>
          <p:nvPr>
            <p:ph type="ftr" sz="quarter" idx="11"/>
          </p:nvPr>
        </p:nvSpPr>
        <p:spPr>
          <a:xfrm>
            <a:off x="3124200" y="4686300"/>
            <a:ext cx="2895600" cy="342900"/>
          </a:xfrm>
          <a:prstGeom prst="rect">
            <a:avLst/>
          </a:prstGeom>
        </p:spPr>
        <p:txBody>
          <a:bodyPr lIns="68580" tIns="34290" rIns="68580" bIns="34290"/>
          <a:lstStyle>
            <a:lvl1pPr>
              <a:defRPr/>
            </a:lvl1pPr>
          </a:lstStyle>
          <a:p>
            <a:endParaRPr lang="zh-CN" altLang="en-US"/>
          </a:p>
        </p:txBody>
      </p:sp>
      <p:sp>
        <p:nvSpPr>
          <p:cNvPr id="7" name="Rectangle 6"/>
          <p:cNvSpPr>
            <a:spLocks noGrp="1" noChangeArrowheads="1"/>
          </p:cNvSpPr>
          <p:nvPr>
            <p:ph type="sldNum" sz="quarter" idx="12"/>
          </p:nvPr>
        </p:nvSpPr>
        <p:spPr>
          <a:xfrm>
            <a:off x="6553200" y="4686300"/>
            <a:ext cx="1905000" cy="342900"/>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2019/11/18</a:t>
            </a:fld>
            <a:endParaRPr lang="zh-CN" altLang="en-US"/>
          </a:p>
        </p:txBody>
      </p:sp>
      <p:sp>
        <p:nvSpPr>
          <p:cNvPr id="5"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6"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9" y="228600"/>
            <a:ext cx="2001837" cy="4286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9" y="228600"/>
            <a:ext cx="5854700" cy="4286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2019/11/18</a:t>
            </a:fld>
            <a:endParaRPr lang="zh-CN" altLang="en-US"/>
          </a:p>
        </p:txBody>
      </p:sp>
      <p:sp>
        <p:nvSpPr>
          <p:cNvPr id="5"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6"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228601"/>
            <a:ext cx="8001000" cy="912019"/>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314450"/>
            <a:ext cx="3924300" cy="3200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314450"/>
            <a:ext cx="3924300" cy="3200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2019/11/18</a:t>
            </a:fld>
            <a:endParaRPr lang="zh-CN" altLang="en-US"/>
          </a:p>
        </p:txBody>
      </p:sp>
      <p:sp>
        <p:nvSpPr>
          <p:cNvPr id="6"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7"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6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7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marL="352425" indent="-352425">
              <a:buFont typeface="Wingdings" panose="05000000000000000000" pitchFamily="2" charset="2"/>
              <a:buChar char="Ø"/>
              <a:defRPr>
                <a:latin typeface="楷体" panose="02010609060101010101" pitchFamily="49" charset="-122"/>
                <a:ea typeface="楷体" panose="02010609060101010101" pitchFamily="49" charset="-122"/>
              </a:defRPr>
            </a:lvl1pPr>
            <a:lvl2pPr marL="681038" indent="-327660">
              <a:buFont typeface="Wingdings" panose="05000000000000000000" pitchFamily="2" charset="2"/>
              <a:buChar char="l"/>
              <a:defRPr>
                <a:latin typeface="楷体" panose="02010609060101010101" pitchFamily="49" charset="-122"/>
                <a:ea typeface="楷体" panose="02010609060101010101" pitchFamily="49" charset="-122"/>
              </a:defRPr>
            </a:lvl2pPr>
            <a:lvl3pPr>
              <a:defRPr>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2019/11/18</a:t>
            </a:fld>
            <a:endParaRPr lang="zh-CN" altLang="en-US"/>
          </a:p>
        </p:txBody>
      </p:sp>
      <p:sp>
        <p:nvSpPr>
          <p:cNvPr id="5"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2019/11/18</a:t>
            </a:fld>
            <a:endParaRPr lang="zh-CN" altLang="en-US"/>
          </a:p>
        </p:txBody>
      </p:sp>
      <p:sp>
        <p:nvSpPr>
          <p:cNvPr id="5"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6"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314450"/>
            <a:ext cx="3924300" cy="32004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314450"/>
            <a:ext cx="3924300" cy="32004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2019/11/18</a:t>
            </a:fld>
            <a:endParaRPr lang="zh-CN" altLang="en-US"/>
          </a:p>
        </p:txBody>
      </p:sp>
      <p:sp>
        <p:nvSpPr>
          <p:cNvPr id="6"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7"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2019/11/18</a:t>
            </a:fld>
            <a:endParaRPr lang="zh-CN" altLang="en-US"/>
          </a:p>
        </p:txBody>
      </p:sp>
      <p:sp>
        <p:nvSpPr>
          <p:cNvPr id="8"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9"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2019/11/18</a:t>
            </a:fld>
            <a:endParaRPr lang="zh-CN" altLang="en-US"/>
          </a:p>
        </p:txBody>
      </p:sp>
      <p:sp>
        <p:nvSpPr>
          <p:cNvPr id="4"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5"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2019/11/18</a:t>
            </a:fld>
            <a:endParaRPr lang="zh-CN" altLang="en-US"/>
          </a:p>
        </p:txBody>
      </p:sp>
      <p:sp>
        <p:nvSpPr>
          <p:cNvPr id="3"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4"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smtClean="0"/>
              <a:t>单击此处编辑母版文本样式</a:t>
            </a:r>
          </a:p>
        </p:txBody>
      </p:sp>
      <p:sp>
        <p:nvSpPr>
          <p:cNvPr id="5"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2019/11/18</a:t>
            </a:fld>
            <a:endParaRPr lang="zh-CN" altLang="en-US"/>
          </a:p>
        </p:txBody>
      </p:sp>
      <p:sp>
        <p:nvSpPr>
          <p:cNvPr id="6"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7"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smtClean="0"/>
              <a:t>单击此处编辑母版文本样式</a:t>
            </a:r>
          </a:p>
        </p:txBody>
      </p:sp>
      <p:sp>
        <p:nvSpPr>
          <p:cNvPr id="5"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2019/11/18</a:t>
            </a:fld>
            <a:endParaRPr lang="zh-CN" altLang="en-US"/>
          </a:p>
        </p:txBody>
      </p:sp>
      <p:sp>
        <p:nvSpPr>
          <p:cNvPr id="6"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7"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3438" y="195486"/>
            <a:ext cx="8001000" cy="621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21550" y="990414"/>
            <a:ext cx="8001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8" name="AutoShape 4"/>
          <p:cNvSpPr>
            <a:spLocks noChangeArrowheads="1"/>
          </p:cNvSpPr>
          <p:nvPr/>
        </p:nvSpPr>
        <p:spPr bwMode="auto">
          <a:xfrm>
            <a:off x="521551" y="843558"/>
            <a:ext cx="7958138" cy="82153"/>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lIns="68580" tIns="34290" rIns="68580" bIns="34290"/>
          <a:lstStyle/>
          <a:p>
            <a:endParaRPr lang="zh-CN" altLang="en-US"/>
          </a:p>
        </p:txBody>
      </p:sp>
      <p:sp>
        <p:nvSpPr>
          <p:cNvPr id="1029" name="Line 5"/>
          <p:cNvSpPr>
            <a:spLocks noChangeShapeType="1"/>
          </p:cNvSpPr>
          <p:nvPr/>
        </p:nvSpPr>
        <p:spPr bwMode="auto">
          <a:xfrm flipV="1">
            <a:off x="521550" y="4461960"/>
            <a:ext cx="79248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Lst>
  <p:transition>
    <p:blinds dir="vert"/>
  </p:transition>
  <p:timing>
    <p:tnLst>
      <p:par>
        <p:cTn id="1" dur="indefinite" restart="never" nodeType="tmRoot"/>
      </p:par>
    </p:tnLst>
  </p:timing>
  <p:txStyles>
    <p:titleStyle>
      <a:lvl1pPr algn="l" rtl="0" eaLnBrk="1" fontAlgn="base" hangingPunct="1">
        <a:spcBef>
          <a:spcPct val="0"/>
        </a:spcBef>
        <a:spcAft>
          <a:spcPct val="0"/>
        </a:spcAft>
        <a:defRPr sz="2700" b="1" baseline="0">
          <a:solidFill>
            <a:schemeClr val="tx2"/>
          </a:solidFill>
          <a:latin typeface="Times New Roman" panose="02020603050405020304" pitchFamily="18" charset="0"/>
          <a:ea typeface="宋体" panose="02010600030101010101" pitchFamily="2" charset="-122"/>
          <a:cs typeface="+mj-cs"/>
        </a:defRPr>
      </a:lvl1pPr>
      <a:lvl2pPr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5pPr>
      <a:lvl6pPr marL="342900"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6pPr>
      <a:lvl7pPr marL="685800"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7pPr>
      <a:lvl8pPr marL="1028700"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8pPr>
      <a:lvl9pPr marL="1371600"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9pPr>
    </p:titleStyle>
    <p:bodyStyle>
      <a:lvl1pPr marL="352425" indent="-352425" algn="l" rtl="0" eaLnBrk="1" fontAlgn="base" hangingPunct="1">
        <a:lnSpc>
          <a:spcPct val="150000"/>
        </a:lnSpc>
        <a:spcBef>
          <a:spcPct val="20000"/>
        </a:spcBef>
        <a:spcAft>
          <a:spcPct val="0"/>
        </a:spcAft>
        <a:buClr>
          <a:schemeClr val="accent2"/>
        </a:buClr>
        <a:buFont typeface="Wingdings" panose="05000000000000000000" pitchFamily="2" charset="2"/>
        <a:buChar char="o"/>
        <a:defRPr sz="2100" b="1" baseline="0">
          <a:solidFill>
            <a:schemeClr val="tx1"/>
          </a:solidFill>
          <a:latin typeface="Times New Roman" panose="02020603050405020304" pitchFamily="18" charset="0"/>
          <a:ea typeface="宋体" panose="02010600030101010101" pitchFamily="2" charset="-122"/>
          <a:cs typeface="+mn-cs"/>
        </a:defRPr>
      </a:lvl1pPr>
      <a:lvl2pPr marL="681038" indent="-327660" algn="l" rtl="0" eaLnBrk="1" fontAlgn="base" hangingPunct="1">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2pPr>
      <a:lvl3pPr marL="978694" indent="-296704" algn="l" rtl="0" eaLnBrk="1" fontAlgn="base" hangingPunct="1">
        <a:lnSpc>
          <a:spcPct val="150000"/>
        </a:lnSpc>
        <a:spcBef>
          <a:spcPct val="20000"/>
        </a:spcBef>
        <a:spcAft>
          <a:spcPct val="0"/>
        </a:spcAft>
        <a:buClr>
          <a:schemeClr val="accent2"/>
        </a:buClr>
        <a:buFont typeface="Wingdings" panose="05000000000000000000" pitchFamily="2" charset="2"/>
        <a:buChar char="o"/>
        <a:defRPr sz="1800" b="1" baseline="0">
          <a:solidFill>
            <a:schemeClr val="tx1"/>
          </a:solidFill>
          <a:latin typeface="Times New Roman" panose="02020603050405020304" pitchFamily="18" charset="0"/>
          <a:ea typeface="宋体" panose="02010600030101010101" pitchFamily="2" charset="-122"/>
        </a:defRPr>
      </a:lvl3pPr>
      <a:lvl4pPr marL="1270635" indent="-290513" algn="l" rtl="0" eaLnBrk="1" fontAlgn="base" hangingPunct="1">
        <a:lnSpc>
          <a:spcPct val="150000"/>
        </a:lnSpc>
        <a:spcBef>
          <a:spcPct val="20000"/>
        </a:spcBef>
        <a:spcAft>
          <a:spcPct val="0"/>
        </a:spcAft>
        <a:buClr>
          <a:schemeClr val="accent2"/>
        </a:buClr>
        <a:buFont typeface="Wingdings" panose="05000000000000000000" pitchFamily="2" charset="2"/>
        <a:buChar char="n"/>
        <a:defRPr sz="1500" b="1" baseline="0">
          <a:solidFill>
            <a:schemeClr val="tx1"/>
          </a:solidFill>
          <a:latin typeface="Times New Roman" panose="02020603050405020304" pitchFamily="18" charset="0"/>
          <a:ea typeface="宋体" panose="02010600030101010101" pitchFamily="2" charset="-122"/>
        </a:defRPr>
      </a:lvl4pPr>
      <a:lvl5pPr marL="1570673" indent="-299085" algn="l" rtl="0" eaLnBrk="1" fontAlgn="base" hangingPunct="1">
        <a:lnSpc>
          <a:spcPct val="150000"/>
        </a:lnSpc>
        <a:spcBef>
          <a:spcPct val="25000"/>
        </a:spcBef>
        <a:spcAft>
          <a:spcPct val="0"/>
        </a:spcAft>
        <a:buClr>
          <a:schemeClr val="accent2"/>
        </a:buClr>
        <a:buFont typeface="Wingdings" panose="05000000000000000000" pitchFamily="2" charset="2"/>
        <a:buChar char="§"/>
        <a:defRPr sz="1500" b="1" baseline="0">
          <a:solidFill>
            <a:schemeClr val="tx1"/>
          </a:solidFill>
          <a:latin typeface="Times New Roman" panose="02020603050405020304" pitchFamily="18" charset="0"/>
          <a:ea typeface="宋体" panose="02010600030101010101" pitchFamily="2" charset="-122"/>
        </a:defRPr>
      </a:lvl5pPr>
      <a:lvl6pPr marL="1913573" indent="-299085"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6pPr>
      <a:lvl7pPr marL="2256473" indent="-299085"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7pPr>
      <a:lvl8pPr marL="2599373" indent="-299085"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8pPr>
      <a:lvl9pPr marL="2942273" indent="-299085"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junit-team/junit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827584" y="699542"/>
            <a:ext cx="7772400" cy="846144"/>
          </a:xfrm>
        </p:spPr>
        <p:txBody>
          <a:bodyPr/>
          <a:lstStyle/>
          <a:p>
            <a:pPr algn="ctr" eaLnBrk="1" hangingPunct="1"/>
            <a:r>
              <a:rPr lang="zh-CN" altLang="en-US" sz="4500" dirty="0">
                <a:ea typeface="华文隶书" pitchFamily="2" charset="-122"/>
              </a:rPr>
              <a:t>软件测试实用教程</a:t>
            </a:r>
            <a:r>
              <a:rPr lang="en-US" altLang="zh-CN" sz="4500" dirty="0">
                <a:ea typeface="华文隶书" pitchFamily="2" charset="-122"/>
              </a:rPr>
              <a:t/>
            </a:r>
            <a:br>
              <a:rPr lang="en-US" altLang="zh-CN" sz="4500" dirty="0">
                <a:ea typeface="华文隶书" pitchFamily="2" charset="-122"/>
              </a:rPr>
            </a:br>
            <a:r>
              <a:rPr lang="en-US" altLang="zh-CN" sz="4500" dirty="0">
                <a:ea typeface="华文隶书" pitchFamily="2" charset="-122"/>
              </a:rPr>
              <a:t>——</a:t>
            </a:r>
            <a:r>
              <a:rPr lang="zh-CN" altLang="en-US" sz="4500"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3300" dirty="0" err="1">
                <a:latin typeface="华文隶书" pitchFamily="2" charset="-122"/>
                <a:ea typeface="华文隶书" pitchFamily="2" charset="-122"/>
              </a:rPr>
              <a:t>PartIII</a:t>
            </a:r>
            <a:r>
              <a:rPr lang="en-US" altLang="zh-CN" sz="3300" dirty="0">
                <a:latin typeface="华文隶书" pitchFamily="2" charset="-122"/>
                <a:ea typeface="华文隶书" pitchFamily="2" charset="-122"/>
              </a:rPr>
              <a:t>  </a:t>
            </a:r>
            <a:r>
              <a:rPr lang="zh-CN" altLang="en-US" sz="3300" dirty="0">
                <a:latin typeface="华文隶书" pitchFamily="2" charset="-122"/>
                <a:ea typeface="华文隶书" pitchFamily="2" charset="-122"/>
              </a:rPr>
              <a:t>软件测试应用</a:t>
            </a:r>
            <a:r>
              <a:rPr lang="en-US" altLang="zh-CN" sz="3300" dirty="0" smtClean="0">
                <a:latin typeface="华文隶书" pitchFamily="2" charset="-122"/>
                <a:ea typeface="华文隶书" pitchFamily="2" charset="-122"/>
              </a:rPr>
              <a:t>---</a:t>
            </a:r>
            <a:r>
              <a:rPr lang="en-US" altLang="zh-CN" sz="3300" dirty="0" err="1" smtClean="0">
                <a:latin typeface="华文隶书" pitchFamily="2" charset="-122"/>
                <a:ea typeface="华文隶书" pitchFamily="2" charset="-122"/>
              </a:rPr>
              <a:t>JUnit</a:t>
            </a:r>
            <a:endParaRPr lang="zh-CN" altLang="en-US" sz="3300" dirty="0">
              <a:latin typeface="华文隶书" pitchFamily="2" charset="-122"/>
              <a:ea typeface="华文隶书" pitchFamily="2" charset="-122"/>
            </a:endParaRPr>
          </a:p>
        </p:txBody>
      </p:sp>
    </p:spTree>
    <p:extLst>
      <p:ext uri="{BB962C8B-B14F-4D97-AF65-F5344CB8AC3E}">
        <p14:creationId xmlns:p14="http://schemas.microsoft.com/office/powerpoint/2010/main" val="300584080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0371"/>
            <a:ext cx="8229600" cy="857250"/>
          </a:xfrm>
        </p:spPr>
        <p:txBody>
          <a:bodyPr>
            <a:normAutofit/>
          </a:bodyPr>
          <a:lstStyle/>
          <a:p>
            <a:r>
              <a:rPr lang="zh-CN" altLang="en-US" dirty="0"/>
              <a:t>断言</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798297034"/>
              </p:ext>
            </p:extLst>
          </p:nvPr>
        </p:nvGraphicFramePr>
        <p:xfrm>
          <a:off x="683568" y="986544"/>
          <a:ext cx="7578228" cy="3961470"/>
        </p:xfrm>
        <a:graphic>
          <a:graphicData uri="http://schemas.openxmlformats.org/drawingml/2006/table">
            <a:tbl>
              <a:tblPr firstRow="1" bandRow="1">
                <a:tableStyleId>{5C22544A-7EE6-4342-B048-85BDC9FD1C3A}</a:tableStyleId>
              </a:tblPr>
              <a:tblGrid>
                <a:gridCol w="3312368"/>
                <a:gridCol w="4265860"/>
              </a:tblGrid>
              <a:tr h="495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err="1" smtClean="0">
                          <a:solidFill>
                            <a:schemeClr val="tx1"/>
                          </a:solidFill>
                          <a:effectLst/>
                          <a:latin typeface="+mn-lt"/>
                          <a:ea typeface="+mn-ea"/>
                          <a:cs typeface="+mn-cs"/>
                        </a:rPr>
                        <a:t>assertEquals</a:t>
                      </a:r>
                      <a:r>
                        <a:rPr lang="en-US" altLang="zh-CN" sz="1400" b="1" kern="1200" dirty="0" smtClean="0">
                          <a:solidFill>
                            <a:schemeClr val="tx1"/>
                          </a:solidFill>
                          <a:effectLst/>
                          <a:latin typeface="+mn-lt"/>
                          <a:ea typeface="+mn-ea"/>
                          <a:cs typeface="+mn-cs"/>
                        </a:rPr>
                        <a:t>(a, b)</a:t>
                      </a:r>
                      <a:endParaRPr lang="zh-CN" altLang="zh-CN" sz="14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b="1" kern="1200" dirty="0">
                        <a:solidFill>
                          <a:schemeClr val="tx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tx1"/>
                          </a:solidFill>
                          <a:effectLst/>
                          <a:latin typeface="楷体" panose="02010609060101010101" pitchFamily="49" charset="-122"/>
                          <a:ea typeface="楷体" panose="02010609060101010101" pitchFamily="49" charset="-122"/>
                          <a:cs typeface="+mn-cs"/>
                        </a:rPr>
                        <a:t>测试</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a</a:t>
                      </a: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是否等于</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b</a:t>
                      </a:r>
                      <a:endParaRPr lang="zh-CN" altLang="en-US" sz="1400" b="1" kern="1200" dirty="0">
                        <a:solidFill>
                          <a:schemeClr val="tx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err="1" smtClean="0">
                          <a:solidFill>
                            <a:schemeClr val="dk1"/>
                          </a:solidFill>
                          <a:effectLst/>
                          <a:latin typeface="+mn-lt"/>
                          <a:ea typeface="+mn-ea"/>
                          <a:cs typeface="+mn-cs"/>
                        </a:rPr>
                        <a:t>assertNotEquals</a:t>
                      </a:r>
                      <a:r>
                        <a:rPr lang="en-US" altLang="zh-CN" sz="1400" b="1" kern="1200" dirty="0" smtClean="0">
                          <a:solidFill>
                            <a:schemeClr val="dk1"/>
                          </a:solidFill>
                          <a:effectLst/>
                          <a:latin typeface="+mn-lt"/>
                          <a:ea typeface="+mn-ea"/>
                          <a:cs typeface="+mn-cs"/>
                        </a:rPr>
                        <a:t>(a, b)</a:t>
                      </a:r>
                      <a:endParaRPr lang="zh-CN" altLang="zh-CN" sz="1400" b="1" kern="1200" dirty="0" smtClean="0">
                        <a:solidFill>
                          <a:schemeClr val="dk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tx1"/>
                          </a:solidFill>
                          <a:effectLst/>
                          <a:latin typeface="楷体" panose="02010609060101010101" pitchFamily="49" charset="-122"/>
                          <a:ea typeface="楷体" panose="02010609060101010101" pitchFamily="49" charset="-122"/>
                          <a:cs typeface="+mn-cs"/>
                        </a:rPr>
                        <a:t>测试</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a</a:t>
                      </a: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是否</a:t>
                      </a:r>
                      <a:r>
                        <a:rPr lang="zh-CN" altLang="en-US" sz="1400" b="1" kern="1200" dirty="0" smtClean="0">
                          <a:solidFill>
                            <a:schemeClr val="tx1"/>
                          </a:solidFill>
                          <a:effectLst/>
                          <a:latin typeface="楷体" panose="02010609060101010101" pitchFamily="49" charset="-122"/>
                          <a:ea typeface="楷体" panose="02010609060101010101" pitchFamily="49" charset="-122"/>
                          <a:cs typeface="+mn-cs"/>
                        </a:rPr>
                        <a:t>不</a:t>
                      </a: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等于</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b</a:t>
                      </a:r>
                      <a:endParaRPr lang="zh-CN" altLang="en-US" sz="1400" b="1" kern="1200" dirty="0" smtClean="0">
                        <a:solidFill>
                          <a:schemeClr val="tx1"/>
                        </a:solidFill>
                        <a:effectLst/>
                        <a:latin typeface="楷体" panose="02010609060101010101" pitchFamily="49" charset="-122"/>
                        <a:ea typeface="楷体" panose="02010609060101010101" pitchFamily="49"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b="1" kern="1200" dirty="0">
                        <a:solidFill>
                          <a:schemeClr val="tx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r>
                        <a:rPr lang="en-US" altLang="zh-CN" sz="1400" b="1" kern="1200" dirty="0" err="1" smtClean="0">
                          <a:solidFill>
                            <a:schemeClr val="dk1"/>
                          </a:solidFill>
                          <a:effectLst/>
                          <a:latin typeface="+mn-lt"/>
                          <a:ea typeface="+mn-ea"/>
                          <a:cs typeface="+mn-cs"/>
                        </a:rPr>
                        <a:t>assertFalse</a:t>
                      </a:r>
                      <a:r>
                        <a:rPr lang="en-US" altLang="zh-CN" sz="1400" b="1" kern="1200" dirty="0" smtClean="0">
                          <a:solidFill>
                            <a:schemeClr val="dk1"/>
                          </a:solidFill>
                          <a:effectLst/>
                          <a:latin typeface="+mn-lt"/>
                          <a:ea typeface="+mn-ea"/>
                          <a:cs typeface="+mn-cs"/>
                        </a:rPr>
                        <a:t>(a)</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测试</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a</a:t>
                      </a: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是否为</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false</a:t>
                      </a:r>
                      <a:endParaRPr lang="zh-CN" altLang="en-US" sz="1400" b="1" kern="1200" dirty="0">
                        <a:solidFill>
                          <a:schemeClr val="tx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r>
                        <a:rPr lang="en-US" altLang="zh-CN" sz="1400" b="1" kern="1200" dirty="0" err="1" smtClean="0">
                          <a:solidFill>
                            <a:schemeClr val="dk1"/>
                          </a:solidFill>
                          <a:effectLst/>
                          <a:latin typeface="+mn-lt"/>
                          <a:ea typeface="+mn-ea"/>
                          <a:cs typeface="+mn-cs"/>
                        </a:rPr>
                        <a:t>assertTrue</a:t>
                      </a:r>
                      <a:r>
                        <a:rPr lang="en-US" altLang="zh-CN" sz="1400" b="1" kern="1200" dirty="0" smtClean="0">
                          <a:solidFill>
                            <a:schemeClr val="dk1"/>
                          </a:solidFill>
                          <a:effectLst/>
                          <a:latin typeface="+mn-lt"/>
                          <a:ea typeface="+mn-ea"/>
                          <a:cs typeface="+mn-cs"/>
                        </a:rPr>
                        <a:t>(a)</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测试</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a</a:t>
                      </a: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是否为</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true</a:t>
                      </a:r>
                      <a:endParaRPr lang="zh-CN" altLang="en-US" sz="1400" b="1" kern="1200" dirty="0">
                        <a:solidFill>
                          <a:schemeClr val="tx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err="1" smtClean="0">
                          <a:solidFill>
                            <a:schemeClr val="dk1"/>
                          </a:solidFill>
                          <a:effectLst/>
                          <a:latin typeface="+mn-lt"/>
                          <a:ea typeface="+mn-ea"/>
                          <a:cs typeface="+mn-cs"/>
                        </a:rPr>
                        <a:t>assertNull</a:t>
                      </a:r>
                      <a:r>
                        <a:rPr lang="en-US" altLang="zh-CN" sz="1400" b="1" kern="1200" dirty="0" smtClean="0">
                          <a:solidFill>
                            <a:schemeClr val="dk1"/>
                          </a:solidFill>
                          <a:effectLst/>
                          <a:latin typeface="+mn-lt"/>
                          <a:ea typeface="+mn-ea"/>
                          <a:cs typeface="+mn-cs"/>
                        </a:rPr>
                        <a:t>(a)</a:t>
                      </a:r>
                      <a:endParaRPr lang="zh-CN" altLang="zh-CN" sz="1400" kern="1200" dirty="0" smtClean="0">
                        <a:solidFill>
                          <a:schemeClr val="dk1"/>
                        </a:solidFill>
                        <a:effectLst/>
                        <a:latin typeface="+mn-lt"/>
                        <a:ea typeface="+mn-ea"/>
                        <a:cs typeface="+mn-cs"/>
                      </a:endParaRPr>
                    </a:p>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测试</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a</a:t>
                      </a: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是否为</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null</a:t>
                      </a:r>
                      <a:endParaRPr lang="zh-CN" altLang="en-US" sz="1400" b="1" kern="1200" dirty="0">
                        <a:solidFill>
                          <a:schemeClr val="tx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r>
                        <a:rPr lang="en-US" altLang="zh-CN" sz="1400" b="1" kern="1200" dirty="0" err="1" smtClean="0">
                          <a:solidFill>
                            <a:schemeClr val="dk1"/>
                          </a:solidFill>
                          <a:effectLst/>
                          <a:latin typeface="+mn-lt"/>
                          <a:ea typeface="+mn-ea"/>
                          <a:cs typeface="+mn-cs"/>
                        </a:rPr>
                        <a:t>assertNotNull</a:t>
                      </a:r>
                      <a:r>
                        <a:rPr lang="en-US" altLang="zh-CN" sz="1400" b="1" kern="1200" dirty="0" smtClean="0">
                          <a:solidFill>
                            <a:schemeClr val="dk1"/>
                          </a:solidFill>
                          <a:effectLst/>
                          <a:latin typeface="+mn-lt"/>
                          <a:ea typeface="+mn-ea"/>
                          <a:cs typeface="+mn-cs"/>
                        </a:rPr>
                        <a:t>(a)</a:t>
                      </a:r>
                      <a:endParaRPr lang="zh-CN" altLang="zh-CN" sz="1400" kern="1200" dirty="0">
                        <a:solidFill>
                          <a:schemeClr val="dk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测试</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a</a:t>
                      </a: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是否非空</a:t>
                      </a:r>
                      <a:endParaRPr lang="zh-CN" altLang="en-US" sz="1400" b="1" kern="1200" dirty="0">
                        <a:solidFill>
                          <a:schemeClr val="tx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r>
                        <a:rPr lang="en-US" altLang="zh-CN" sz="1400" b="1" kern="1200" dirty="0" err="1" smtClean="0">
                          <a:solidFill>
                            <a:schemeClr val="dk1"/>
                          </a:solidFill>
                          <a:effectLst/>
                          <a:latin typeface="+mn-lt"/>
                          <a:ea typeface="+mn-ea"/>
                          <a:cs typeface="+mn-cs"/>
                        </a:rPr>
                        <a:t>assertSame</a:t>
                      </a:r>
                      <a:r>
                        <a:rPr lang="en-US" altLang="zh-CN" sz="1400" b="1" kern="1200" dirty="0" smtClean="0">
                          <a:solidFill>
                            <a:schemeClr val="dk1"/>
                          </a:solidFill>
                          <a:effectLst/>
                          <a:latin typeface="+mn-lt"/>
                          <a:ea typeface="+mn-ea"/>
                          <a:cs typeface="+mn-cs"/>
                        </a:rPr>
                        <a:t>(a, b)</a:t>
                      </a:r>
                      <a:r>
                        <a:rPr lang="en-US" altLang="zh-CN" sz="1400" kern="1200" dirty="0" smtClean="0">
                          <a:solidFill>
                            <a:schemeClr val="dk1"/>
                          </a:solidFill>
                          <a:effectLst/>
                          <a:latin typeface="+mn-lt"/>
                          <a:ea typeface="+mn-ea"/>
                          <a:cs typeface="+mn-cs"/>
                        </a:rPr>
                        <a:t> </a:t>
                      </a:r>
                      <a:endParaRPr lang="zh-CN" altLang="zh-CN" sz="1400" kern="1200" dirty="0">
                        <a:solidFill>
                          <a:schemeClr val="dk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测试</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a</a:t>
                      </a: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和</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b</a:t>
                      </a: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是否都引用同一个对象</a:t>
                      </a:r>
                      <a:endParaRPr lang="zh-CN" altLang="en-US" sz="1400" b="1" kern="1200" dirty="0">
                        <a:solidFill>
                          <a:schemeClr val="tx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r>
                        <a:rPr lang="en-US" altLang="zh-CN" sz="1400" b="1" kern="1200" dirty="0" err="1" smtClean="0">
                          <a:solidFill>
                            <a:schemeClr val="dk1"/>
                          </a:solidFill>
                          <a:effectLst/>
                          <a:latin typeface="+mn-lt"/>
                          <a:ea typeface="+mn-ea"/>
                          <a:cs typeface="+mn-cs"/>
                        </a:rPr>
                        <a:t>assertNotSame</a:t>
                      </a:r>
                      <a:r>
                        <a:rPr lang="en-US" altLang="zh-CN" sz="1400" b="1" kern="1200" dirty="0" smtClean="0">
                          <a:solidFill>
                            <a:schemeClr val="dk1"/>
                          </a:solidFill>
                          <a:effectLst/>
                          <a:latin typeface="+mn-lt"/>
                          <a:ea typeface="+mn-ea"/>
                          <a:cs typeface="+mn-cs"/>
                        </a:rPr>
                        <a:t>(a, b)</a:t>
                      </a:r>
                      <a:endParaRPr lang="zh-CN" altLang="zh-CN" sz="1400" kern="1200" dirty="0">
                        <a:solidFill>
                          <a:schemeClr val="dk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测试</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a</a:t>
                      </a: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和</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b</a:t>
                      </a: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是否没有都引用同一个对象</a:t>
                      </a:r>
                      <a:endParaRPr lang="zh-CN" altLang="en-US" sz="1400" b="1" kern="1200" dirty="0">
                        <a:solidFill>
                          <a:schemeClr val="tx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596470119"/>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p:cNvSpPr>
          <p:nvPr>
            <p:ph type="title"/>
          </p:nvPr>
        </p:nvSpPr>
        <p:spPr/>
        <p:txBody>
          <a:bodyPr/>
          <a:lstStyle/>
          <a:p>
            <a:r>
              <a:rPr lang="zh-CN" altLang="en-US"/>
              <a:t>待测类</a:t>
            </a:r>
          </a:p>
        </p:txBody>
      </p:sp>
      <p:sp>
        <p:nvSpPr>
          <p:cNvPr id="153604" name="Text Box 4"/>
          <p:cNvSpPr txBox="1">
            <a:spLocks noChangeArrowheads="1"/>
          </p:cNvSpPr>
          <p:nvPr/>
        </p:nvSpPr>
        <p:spPr bwMode="auto">
          <a:xfrm>
            <a:off x="2014538" y="357148"/>
            <a:ext cx="6472237" cy="5022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pPr>
            <a:r>
              <a:rPr lang="en-US" altLang="zh-CN" b="1" dirty="0">
                <a:solidFill>
                  <a:srgbClr val="000000"/>
                </a:solidFill>
                <a:latin typeface="Calibri" panose="020F0502020204030204" pitchFamily="34" charset="0"/>
              </a:rPr>
              <a:t>public</a:t>
            </a:r>
            <a:r>
              <a:rPr lang="en-US" altLang="zh-CN" dirty="0">
                <a:solidFill>
                  <a:srgbClr val="000000"/>
                </a:solidFill>
                <a:latin typeface="Calibri" panose="020F0502020204030204" pitchFamily="34" charset="0"/>
              </a:rPr>
              <a:t> </a:t>
            </a:r>
            <a:r>
              <a:rPr lang="en-US" altLang="zh-CN" b="1" dirty="0">
                <a:solidFill>
                  <a:srgbClr val="000000"/>
                </a:solidFill>
                <a:latin typeface="Calibri" panose="020F0502020204030204" pitchFamily="34" charset="0"/>
              </a:rPr>
              <a:t>class</a:t>
            </a:r>
            <a:r>
              <a:rPr lang="en-US" altLang="zh-CN" dirty="0">
                <a:solidFill>
                  <a:srgbClr val="000000"/>
                </a:solidFill>
                <a:latin typeface="Calibri" panose="020F0502020204030204" pitchFamily="34" charset="0"/>
              </a:rPr>
              <a:t> </a:t>
            </a:r>
            <a:r>
              <a:rPr lang="en-US" altLang="zh-CN" dirty="0">
                <a:solidFill>
                  <a:srgbClr val="FF0000"/>
                </a:solidFill>
                <a:latin typeface="Calibri" panose="020F0502020204030204" pitchFamily="34" charset="0"/>
              </a:rPr>
              <a:t>Calculator</a:t>
            </a:r>
          </a:p>
          <a:p>
            <a:pPr>
              <a:lnSpc>
                <a:spcPct val="80000"/>
              </a:lnSpc>
              <a:spcBef>
                <a:spcPct val="20000"/>
              </a:spcBef>
            </a:pPr>
            <a:r>
              <a:rPr lang="en-US" altLang="zh-CN" dirty="0">
                <a:solidFill>
                  <a:srgbClr val="000000"/>
                </a:solidFill>
                <a:latin typeface="Calibri" panose="020F0502020204030204" pitchFamily="34" charset="0"/>
              </a:rPr>
              <a:t>{</a:t>
            </a:r>
          </a:p>
          <a:p>
            <a:pPr>
              <a:lnSpc>
                <a:spcPct val="80000"/>
              </a:lnSpc>
              <a:spcBef>
                <a:spcPct val="20000"/>
              </a:spcBef>
            </a:pPr>
            <a:r>
              <a:rPr lang="en-US" altLang="zh-CN" b="1" dirty="0">
                <a:solidFill>
                  <a:srgbClr val="000000"/>
                </a:solidFill>
                <a:latin typeface="Calibri" panose="020F0502020204030204" pitchFamily="34" charset="0"/>
              </a:rPr>
              <a:t>     public</a:t>
            </a:r>
            <a:r>
              <a:rPr lang="en-US" altLang="zh-CN"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a:t>
            </a:r>
            <a:r>
              <a:rPr lang="en-US" altLang="zh-CN" dirty="0">
                <a:solidFill>
                  <a:srgbClr val="FF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a, </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b){</a:t>
            </a:r>
          </a:p>
          <a:p>
            <a:pPr>
              <a:lnSpc>
                <a:spcPct val="80000"/>
              </a:lnSpc>
              <a:spcBef>
                <a:spcPct val="20000"/>
              </a:spcBef>
            </a:pPr>
            <a:r>
              <a:rPr lang="en-US" altLang="zh-CN" b="1" dirty="0">
                <a:solidFill>
                  <a:srgbClr val="000000"/>
                </a:solidFill>
                <a:latin typeface="Calibri" panose="020F0502020204030204" pitchFamily="34" charset="0"/>
              </a:rPr>
              <a:t>	return</a:t>
            </a:r>
            <a:r>
              <a:rPr lang="en-US" altLang="zh-CN" dirty="0">
                <a:solidFill>
                  <a:srgbClr val="000000"/>
                </a:solidFill>
                <a:latin typeface="Calibri" panose="020F0502020204030204" pitchFamily="34" charset="0"/>
              </a:rPr>
              <a:t> a + b;</a:t>
            </a:r>
          </a:p>
          <a:p>
            <a:pPr>
              <a:lnSpc>
                <a:spcPct val="80000"/>
              </a:lnSpc>
              <a:spcBef>
                <a:spcPct val="20000"/>
              </a:spcBef>
            </a:pPr>
            <a:r>
              <a:rPr lang="en-US" altLang="zh-CN" dirty="0">
                <a:solidFill>
                  <a:srgbClr val="000000"/>
                </a:solidFill>
                <a:latin typeface="Calibri" panose="020F0502020204030204" pitchFamily="34" charset="0"/>
              </a:rPr>
              <a:t>       }</a:t>
            </a:r>
          </a:p>
          <a:p>
            <a:pPr>
              <a:lnSpc>
                <a:spcPct val="80000"/>
              </a:lnSpc>
              <a:spcBef>
                <a:spcPct val="20000"/>
              </a:spcBef>
            </a:pPr>
            <a:r>
              <a:rPr lang="en-US" altLang="zh-CN" b="1" dirty="0">
                <a:solidFill>
                  <a:srgbClr val="000000"/>
                </a:solidFill>
                <a:latin typeface="Calibri" panose="020F0502020204030204" pitchFamily="34" charset="0"/>
              </a:rPr>
              <a:t>     public</a:t>
            </a:r>
            <a:r>
              <a:rPr lang="en-US" altLang="zh-CN"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a:t>
            </a:r>
            <a:r>
              <a:rPr lang="en-US" altLang="zh-CN" dirty="0">
                <a:solidFill>
                  <a:srgbClr val="FF0000"/>
                </a:solidFill>
                <a:latin typeface="Calibri" panose="020F0502020204030204" pitchFamily="34" charset="0"/>
              </a:rPr>
              <a:t>minus</a:t>
            </a:r>
            <a:r>
              <a:rPr lang="en-US" altLang="zh-CN"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a, </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b){</a:t>
            </a:r>
          </a:p>
          <a:p>
            <a:pPr>
              <a:lnSpc>
                <a:spcPct val="80000"/>
              </a:lnSpc>
              <a:spcBef>
                <a:spcPct val="20000"/>
              </a:spcBef>
            </a:pPr>
            <a:r>
              <a:rPr lang="en-US" altLang="zh-CN" b="1" dirty="0">
                <a:solidFill>
                  <a:srgbClr val="000000"/>
                </a:solidFill>
                <a:latin typeface="Calibri" panose="020F0502020204030204" pitchFamily="34" charset="0"/>
              </a:rPr>
              <a:t>	return</a:t>
            </a:r>
            <a:r>
              <a:rPr lang="en-US" altLang="zh-CN" dirty="0">
                <a:solidFill>
                  <a:srgbClr val="000000"/>
                </a:solidFill>
                <a:latin typeface="Calibri" panose="020F0502020204030204" pitchFamily="34" charset="0"/>
              </a:rPr>
              <a:t> a - b;</a:t>
            </a:r>
          </a:p>
          <a:p>
            <a:pPr>
              <a:lnSpc>
                <a:spcPct val="80000"/>
              </a:lnSpc>
              <a:spcBef>
                <a:spcPct val="20000"/>
              </a:spcBef>
            </a:pPr>
            <a:r>
              <a:rPr lang="en-US" altLang="zh-CN" dirty="0">
                <a:solidFill>
                  <a:srgbClr val="000000"/>
                </a:solidFill>
                <a:latin typeface="Calibri" panose="020F0502020204030204" pitchFamily="34" charset="0"/>
              </a:rPr>
              <a:t>       }</a:t>
            </a:r>
          </a:p>
          <a:p>
            <a:pPr>
              <a:lnSpc>
                <a:spcPct val="80000"/>
              </a:lnSpc>
              <a:spcBef>
                <a:spcPct val="20000"/>
              </a:spcBef>
            </a:pPr>
            <a:r>
              <a:rPr lang="en-US" altLang="zh-CN" b="1" dirty="0">
                <a:solidFill>
                  <a:srgbClr val="000000"/>
                </a:solidFill>
                <a:latin typeface="Calibri" panose="020F0502020204030204" pitchFamily="34" charset="0"/>
              </a:rPr>
              <a:t>     public</a:t>
            </a:r>
            <a:r>
              <a:rPr lang="en-US" altLang="zh-CN"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a:t>
            </a:r>
            <a:r>
              <a:rPr lang="en-US" altLang="zh-CN" dirty="0">
                <a:solidFill>
                  <a:srgbClr val="FF0000"/>
                </a:solidFill>
                <a:latin typeface="Calibri" panose="020F0502020204030204" pitchFamily="34" charset="0"/>
              </a:rPr>
              <a:t>multiply</a:t>
            </a:r>
            <a:r>
              <a:rPr lang="en-US" altLang="zh-CN"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a, </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b){</a:t>
            </a:r>
          </a:p>
          <a:p>
            <a:pPr>
              <a:lnSpc>
                <a:spcPct val="80000"/>
              </a:lnSpc>
              <a:spcBef>
                <a:spcPct val="20000"/>
              </a:spcBef>
            </a:pPr>
            <a:r>
              <a:rPr lang="en-US" altLang="zh-CN" b="1" dirty="0">
                <a:solidFill>
                  <a:srgbClr val="000000"/>
                </a:solidFill>
                <a:latin typeface="Calibri" panose="020F0502020204030204" pitchFamily="34" charset="0"/>
              </a:rPr>
              <a:t>	return</a:t>
            </a:r>
            <a:r>
              <a:rPr lang="en-US" altLang="zh-CN" dirty="0">
                <a:solidFill>
                  <a:srgbClr val="000000"/>
                </a:solidFill>
                <a:latin typeface="Calibri" panose="020F0502020204030204" pitchFamily="34" charset="0"/>
              </a:rPr>
              <a:t> a * b;</a:t>
            </a:r>
          </a:p>
          <a:p>
            <a:pPr>
              <a:lnSpc>
                <a:spcPct val="80000"/>
              </a:lnSpc>
              <a:spcBef>
                <a:spcPct val="20000"/>
              </a:spcBef>
            </a:pPr>
            <a:r>
              <a:rPr lang="en-US" altLang="zh-CN" dirty="0">
                <a:solidFill>
                  <a:srgbClr val="000000"/>
                </a:solidFill>
                <a:latin typeface="Calibri" panose="020F0502020204030204" pitchFamily="34" charset="0"/>
              </a:rPr>
              <a:t>        }</a:t>
            </a:r>
          </a:p>
          <a:p>
            <a:pPr>
              <a:lnSpc>
                <a:spcPct val="80000"/>
              </a:lnSpc>
              <a:spcBef>
                <a:spcPct val="20000"/>
              </a:spcBef>
            </a:pPr>
            <a:r>
              <a:rPr lang="en-US" altLang="zh-CN" b="1" dirty="0">
                <a:solidFill>
                  <a:srgbClr val="000000"/>
                </a:solidFill>
                <a:latin typeface="Calibri" panose="020F0502020204030204" pitchFamily="34" charset="0"/>
              </a:rPr>
              <a:t>      public</a:t>
            </a:r>
            <a:r>
              <a:rPr lang="en-US" altLang="zh-CN"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a:t>
            </a:r>
            <a:r>
              <a:rPr lang="en-US" altLang="zh-CN" dirty="0">
                <a:solidFill>
                  <a:srgbClr val="FF0000"/>
                </a:solidFill>
                <a:latin typeface="Calibri" panose="020F0502020204030204" pitchFamily="34" charset="0"/>
              </a:rPr>
              <a:t>divide</a:t>
            </a:r>
            <a:r>
              <a:rPr lang="en-US" altLang="zh-CN"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a, </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b) </a:t>
            </a:r>
            <a:r>
              <a:rPr lang="en-US" altLang="zh-CN" b="1" dirty="0">
                <a:solidFill>
                  <a:srgbClr val="000000"/>
                </a:solidFill>
                <a:latin typeface="Calibri" panose="020F0502020204030204" pitchFamily="34" charset="0"/>
              </a:rPr>
              <a:t>throws</a:t>
            </a:r>
            <a:r>
              <a:rPr lang="en-US" altLang="zh-CN" dirty="0">
                <a:solidFill>
                  <a:srgbClr val="000000"/>
                </a:solidFill>
                <a:latin typeface="Calibri" panose="020F0502020204030204" pitchFamily="34" charset="0"/>
              </a:rPr>
              <a:t> Exception{</a:t>
            </a:r>
          </a:p>
          <a:p>
            <a:pPr>
              <a:lnSpc>
                <a:spcPct val="80000"/>
              </a:lnSpc>
              <a:spcBef>
                <a:spcPct val="20000"/>
              </a:spcBef>
            </a:pPr>
            <a:r>
              <a:rPr lang="en-US" altLang="zh-CN" b="1" dirty="0">
                <a:solidFill>
                  <a:srgbClr val="000000"/>
                </a:solidFill>
                <a:latin typeface="Calibri" panose="020F0502020204030204" pitchFamily="34" charset="0"/>
              </a:rPr>
              <a:t>         if</a:t>
            </a:r>
            <a:r>
              <a:rPr lang="en-US" altLang="zh-CN" dirty="0">
                <a:solidFill>
                  <a:srgbClr val="000000"/>
                </a:solidFill>
                <a:latin typeface="Calibri" panose="020F0502020204030204" pitchFamily="34" charset="0"/>
              </a:rPr>
              <a:t>(0 == b){</a:t>
            </a:r>
          </a:p>
          <a:p>
            <a:pPr>
              <a:lnSpc>
                <a:spcPct val="80000"/>
              </a:lnSpc>
              <a:spcBef>
                <a:spcPct val="20000"/>
              </a:spcBef>
            </a:pPr>
            <a:r>
              <a:rPr lang="en-US" altLang="zh-CN" b="1" dirty="0">
                <a:solidFill>
                  <a:srgbClr val="000000"/>
                </a:solidFill>
                <a:latin typeface="Calibri" panose="020F0502020204030204" pitchFamily="34" charset="0"/>
              </a:rPr>
              <a:t>	        throw</a:t>
            </a:r>
            <a:r>
              <a:rPr lang="en-US" altLang="zh-CN" dirty="0">
                <a:solidFill>
                  <a:srgbClr val="000000"/>
                </a:solidFill>
                <a:latin typeface="Calibri" panose="020F0502020204030204" pitchFamily="34" charset="0"/>
              </a:rPr>
              <a:t> </a:t>
            </a:r>
            <a:r>
              <a:rPr lang="en-US" altLang="zh-CN" b="1" dirty="0">
                <a:solidFill>
                  <a:srgbClr val="000000"/>
                </a:solidFill>
                <a:latin typeface="Calibri" panose="020F0502020204030204" pitchFamily="34" charset="0"/>
              </a:rPr>
              <a:t>new</a:t>
            </a:r>
            <a:r>
              <a:rPr lang="en-US" altLang="zh-CN" dirty="0">
                <a:solidFill>
                  <a:srgbClr val="000000"/>
                </a:solidFill>
                <a:latin typeface="Calibri" panose="020F0502020204030204" pitchFamily="34" charset="0"/>
              </a:rPr>
              <a:t> Exception("</a:t>
            </a:r>
            <a:r>
              <a:rPr lang="zh-CN" altLang="en-US" dirty="0">
                <a:solidFill>
                  <a:srgbClr val="000000"/>
                </a:solidFill>
                <a:latin typeface="Calibri" panose="020F0502020204030204" pitchFamily="34" charset="0"/>
              </a:rPr>
              <a:t>除数不能为零！</a:t>
            </a:r>
            <a:r>
              <a:rPr lang="en-US" altLang="zh-CN" dirty="0">
                <a:solidFill>
                  <a:srgbClr val="000000"/>
                </a:solidFill>
                <a:latin typeface="Calibri" panose="020F0502020204030204" pitchFamily="34" charset="0"/>
              </a:rPr>
              <a:t>");</a:t>
            </a:r>
          </a:p>
          <a:p>
            <a:pPr>
              <a:lnSpc>
                <a:spcPct val="80000"/>
              </a:lnSpc>
              <a:spcBef>
                <a:spcPct val="20000"/>
              </a:spcBef>
            </a:pPr>
            <a:r>
              <a:rPr lang="en-US" altLang="zh-CN" dirty="0">
                <a:solidFill>
                  <a:srgbClr val="000000"/>
                </a:solidFill>
                <a:latin typeface="Calibri" panose="020F0502020204030204" pitchFamily="34" charset="0"/>
              </a:rPr>
              <a:t>             }</a:t>
            </a:r>
          </a:p>
          <a:p>
            <a:pPr>
              <a:lnSpc>
                <a:spcPct val="80000"/>
              </a:lnSpc>
              <a:spcBef>
                <a:spcPct val="20000"/>
              </a:spcBef>
            </a:pPr>
            <a:r>
              <a:rPr lang="en-US" altLang="zh-CN" b="1" dirty="0">
                <a:solidFill>
                  <a:srgbClr val="000000"/>
                </a:solidFill>
                <a:latin typeface="Calibri" panose="020F0502020204030204" pitchFamily="34" charset="0"/>
              </a:rPr>
              <a:t>         return</a:t>
            </a:r>
            <a:r>
              <a:rPr lang="en-US" altLang="zh-CN" dirty="0">
                <a:solidFill>
                  <a:srgbClr val="000000"/>
                </a:solidFill>
                <a:latin typeface="Calibri" panose="020F0502020204030204" pitchFamily="34" charset="0"/>
              </a:rPr>
              <a:t> a / b;</a:t>
            </a:r>
          </a:p>
          <a:p>
            <a:pPr>
              <a:lnSpc>
                <a:spcPct val="80000"/>
              </a:lnSpc>
              <a:spcBef>
                <a:spcPct val="20000"/>
              </a:spcBef>
            </a:pPr>
            <a:r>
              <a:rPr lang="en-US" altLang="zh-CN" dirty="0">
                <a:solidFill>
                  <a:srgbClr val="000000"/>
                </a:solidFill>
                <a:latin typeface="Calibri" panose="020F0502020204030204" pitchFamily="34" charset="0"/>
              </a:rPr>
              <a:t>        }</a:t>
            </a:r>
          </a:p>
          <a:p>
            <a:pPr>
              <a:lnSpc>
                <a:spcPct val="80000"/>
              </a:lnSpc>
              <a:spcBef>
                <a:spcPct val="20000"/>
              </a:spcBef>
            </a:pPr>
            <a:r>
              <a:rPr lang="en-US" altLang="zh-CN"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919522625"/>
      </p:ext>
    </p:extLst>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p:cNvSpPr>
          <p:nvPr>
            <p:ph type="title"/>
          </p:nvPr>
        </p:nvSpPr>
        <p:spPr/>
        <p:txBody>
          <a:bodyPr/>
          <a:lstStyle/>
          <a:p>
            <a:r>
              <a:rPr lang="zh-CN" altLang="en-US"/>
              <a:t>该类的测试类</a:t>
            </a:r>
            <a:r>
              <a:rPr lang="en-US" altLang="zh-CN"/>
              <a:t>[1/4]</a:t>
            </a:r>
          </a:p>
        </p:txBody>
      </p:sp>
      <p:grpSp>
        <p:nvGrpSpPr>
          <p:cNvPr id="158746" name="Group 26"/>
          <p:cNvGrpSpPr>
            <a:grpSpLocks/>
          </p:cNvGrpSpPr>
          <p:nvPr/>
        </p:nvGrpSpPr>
        <p:grpSpPr bwMode="auto">
          <a:xfrm>
            <a:off x="520702" y="1222177"/>
            <a:ext cx="5678487" cy="3499246"/>
            <a:chOff x="882" y="1152"/>
            <a:chExt cx="3577" cy="2939"/>
          </a:xfrm>
        </p:grpSpPr>
        <p:sp>
          <p:nvSpPr>
            <p:cNvPr id="158733" name="Rectangle 13"/>
            <p:cNvSpPr>
              <a:spLocks noChangeArrowheads="1"/>
            </p:cNvSpPr>
            <p:nvPr/>
          </p:nvSpPr>
          <p:spPr bwMode="auto">
            <a:xfrm>
              <a:off x="882" y="1152"/>
              <a:ext cx="3501" cy="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spcBef>
                  <a:spcPct val="20000"/>
                </a:spcBef>
                <a:buFont typeface="Arial" charset="0"/>
                <a:buNone/>
              </a:pPr>
              <a:r>
                <a:rPr lang="en-US" altLang="zh-CN" sz="2000" b="1" dirty="0" smtClean="0">
                  <a:solidFill>
                    <a:srgbClr val="000000"/>
                  </a:solidFill>
                  <a:latin typeface="Calibri" pitchFamily="34" charset="0"/>
                </a:rPr>
                <a:t>public</a:t>
              </a:r>
              <a:r>
                <a:rPr lang="en-US" altLang="zh-CN" sz="2000" dirty="0" smtClean="0">
                  <a:solidFill>
                    <a:srgbClr val="000000"/>
                  </a:solidFill>
                  <a:latin typeface="Calibri" pitchFamily="34" charset="0"/>
                </a:rPr>
                <a:t> </a:t>
              </a:r>
              <a:r>
                <a:rPr lang="en-US" altLang="zh-CN" sz="2000" b="1" dirty="0">
                  <a:solidFill>
                    <a:srgbClr val="000000"/>
                  </a:solidFill>
                  <a:latin typeface="Calibri" pitchFamily="34" charset="0"/>
                </a:rPr>
                <a:t>class</a:t>
              </a:r>
              <a:r>
                <a:rPr lang="en-US" altLang="zh-CN" sz="2000" dirty="0">
                  <a:solidFill>
                    <a:srgbClr val="000000"/>
                  </a:solidFill>
                  <a:latin typeface="Calibri" pitchFamily="34" charset="0"/>
                </a:rPr>
                <a:t> </a:t>
              </a:r>
              <a:r>
                <a:rPr lang="en-US" altLang="zh-CN" sz="2000" dirty="0" err="1">
                  <a:latin typeface="Calibri" pitchFamily="34" charset="0"/>
                </a:rPr>
                <a:t>CalculatorTest</a:t>
              </a:r>
              <a:r>
                <a:rPr lang="en-US" altLang="zh-CN" sz="2000" dirty="0">
                  <a:latin typeface="Calibri" pitchFamily="34" charset="0"/>
                </a:rPr>
                <a:t> </a:t>
              </a:r>
              <a:r>
                <a:rPr lang="en-US" altLang="zh-CN" sz="2000" dirty="0" smtClean="0">
                  <a:solidFill>
                    <a:srgbClr val="000000"/>
                  </a:solidFill>
                  <a:latin typeface="Calibri" pitchFamily="34" charset="0"/>
                </a:rPr>
                <a:t>{</a:t>
              </a:r>
              <a:endParaRPr lang="en-US" altLang="zh-CN" sz="2000" dirty="0">
                <a:solidFill>
                  <a:srgbClr val="000000"/>
                </a:solidFill>
                <a:latin typeface="Calibri" pitchFamily="34" charset="0"/>
              </a:endParaRPr>
            </a:p>
            <a:p>
              <a:pPr marL="342900" indent="-342900">
                <a:lnSpc>
                  <a:spcPct val="80000"/>
                </a:lnSpc>
                <a:spcBef>
                  <a:spcPct val="20000"/>
                </a:spcBef>
                <a:buFont typeface="Arial" charset="0"/>
                <a:buNone/>
              </a:pPr>
              <a:r>
                <a:rPr lang="en-US" altLang="zh-CN" sz="2000" b="1" dirty="0">
                  <a:solidFill>
                    <a:srgbClr val="000000"/>
                  </a:solidFill>
                  <a:latin typeface="Calibri" pitchFamily="34" charset="0"/>
                </a:rPr>
                <a:t>	private</a:t>
              </a:r>
              <a:r>
                <a:rPr lang="en-US" altLang="zh-CN" sz="2000" dirty="0">
                  <a:solidFill>
                    <a:srgbClr val="000000"/>
                  </a:solidFill>
                  <a:latin typeface="Calibri" pitchFamily="34" charset="0"/>
                </a:rPr>
                <a:t> Calculator </a:t>
              </a:r>
              <a:r>
                <a:rPr lang="en-US" altLang="zh-CN" sz="2000" dirty="0" err="1">
                  <a:solidFill>
                    <a:srgbClr val="000000"/>
                  </a:solidFill>
                  <a:latin typeface="Calibri" pitchFamily="34" charset="0"/>
                </a:rPr>
                <a:t>cal</a:t>
              </a:r>
              <a:r>
                <a:rPr lang="en-US" altLang="zh-CN" sz="2000" dirty="0">
                  <a:solidFill>
                    <a:srgbClr val="000000"/>
                  </a:solidFill>
                  <a:latin typeface="Calibri" pitchFamily="34" charset="0"/>
                </a:rPr>
                <a:t>;</a:t>
              </a:r>
            </a:p>
            <a:p>
              <a:pPr marL="342900" indent="-342900">
                <a:lnSpc>
                  <a:spcPct val="80000"/>
                </a:lnSpc>
                <a:spcBef>
                  <a:spcPct val="20000"/>
                </a:spcBef>
                <a:buFont typeface="Arial" charset="0"/>
                <a:buNone/>
              </a:pPr>
              <a:endParaRPr lang="en-US" altLang="zh-CN" sz="2000" dirty="0" smtClean="0">
                <a:solidFill>
                  <a:srgbClr val="000000"/>
                </a:solidFill>
                <a:latin typeface="Calibri" pitchFamily="34" charset="0"/>
              </a:endParaRP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r>
                <a:rPr lang="en-US" altLang="zh-CN" sz="2000" dirty="0" smtClean="0">
                  <a:solidFill>
                    <a:srgbClr val="FF0000"/>
                  </a:solidFill>
                  <a:latin typeface="Calibri" pitchFamily="34" charset="0"/>
                </a:rPr>
                <a:t>@</a:t>
              </a:r>
              <a:r>
                <a:rPr lang="en-US" altLang="zh-CN" sz="2000" b="1" dirty="0" err="1">
                  <a:solidFill>
                    <a:srgbClr val="FF0000"/>
                  </a:solidFill>
                  <a:latin typeface="Calibri" pitchFamily="34" charset="0"/>
                </a:rPr>
                <a:t>BeforeEach</a:t>
              </a:r>
              <a:endParaRPr lang="en-US" altLang="zh-CN" sz="2000" b="1" dirty="0">
                <a:solidFill>
                  <a:srgbClr val="FF0000"/>
                </a:solidFill>
                <a:latin typeface="Calibri" pitchFamily="34" charset="0"/>
              </a:endParaRPr>
            </a:p>
            <a:p>
              <a:pPr marL="342900" indent="-342900">
                <a:lnSpc>
                  <a:spcPct val="80000"/>
                </a:lnSpc>
                <a:spcBef>
                  <a:spcPct val="20000"/>
                </a:spcBef>
                <a:buFont typeface="Arial" charset="0"/>
                <a:buNone/>
              </a:pPr>
              <a:r>
                <a:rPr lang="en-US" altLang="zh-CN" sz="2000" b="1" dirty="0">
                  <a:solidFill>
                    <a:srgbClr val="000000"/>
                  </a:solidFill>
                  <a:latin typeface="Calibri" pitchFamily="34" charset="0"/>
                </a:rPr>
                <a:t>	public</a:t>
              </a:r>
              <a:r>
                <a:rPr lang="en-US" altLang="zh-CN" sz="2000" dirty="0">
                  <a:solidFill>
                    <a:srgbClr val="000000"/>
                  </a:solidFill>
                  <a:latin typeface="Calibri" pitchFamily="34" charset="0"/>
                </a:rPr>
                <a:t> </a:t>
              </a:r>
              <a:r>
                <a:rPr lang="en-US" altLang="zh-CN" sz="2000" b="1" dirty="0">
                  <a:latin typeface="Calibri" pitchFamily="34" charset="0"/>
                </a:rPr>
                <a:t>void</a:t>
              </a:r>
              <a:r>
                <a:rPr lang="en-US" altLang="zh-CN" sz="2000" dirty="0">
                  <a:latin typeface="Calibri" pitchFamily="34" charset="0"/>
                </a:rPr>
                <a:t> </a:t>
              </a:r>
              <a:r>
                <a:rPr lang="en-US" altLang="zh-CN" sz="2000" dirty="0" err="1" smtClean="0">
                  <a:latin typeface="Calibri" pitchFamily="34" charset="0"/>
                </a:rPr>
                <a:t>setUp</a:t>
              </a:r>
              <a:r>
                <a:rPr lang="en-US" altLang="zh-CN" sz="2000" dirty="0" smtClean="0">
                  <a:latin typeface="Calibri" pitchFamily="34" charset="0"/>
                </a:rPr>
                <a:t>() </a:t>
              </a:r>
              <a:r>
                <a:rPr lang="en-US" altLang="zh-CN" sz="2000" dirty="0">
                  <a:latin typeface="Calibri" pitchFamily="34" charset="0"/>
                </a:rPr>
                <a:t>{</a:t>
              </a: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r>
                <a:rPr lang="en-US" altLang="zh-CN" sz="2000" dirty="0" err="1">
                  <a:solidFill>
                    <a:srgbClr val="000000"/>
                  </a:solidFill>
                  <a:latin typeface="Calibri" pitchFamily="34" charset="0"/>
                </a:rPr>
                <a:t>cal</a:t>
              </a:r>
              <a:r>
                <a:rPr lang="en-US" altLang="zh-CN" sz="2000" dirty="0">
                  <a:solidFill>
                    <a:srgbClr val="000000"/>
                  </a:solidFill>
                  <a:latin typeface="Calibri" pitchFamily="34" charset="0"/>
                </a:rPr>
                <a:t> = </a:t>
              </a:r>
              <a:r>
                <a:rPr lang="en-US" altLang="zh-CN" sz="2000" b="1" dirty="0">
                  <a:solidFill>
                    <a:srgbClr val="000000"/>
                  </a:solidFill>
                  <a:latin typeface="Calibri" pitchFamily="34" charset="0"/>
                </a:rPr>
                <a:t>new</a:t>
              </a:r>
              <a:r>
                <a:rPr lang="en-US" altLang="zh-CN" sz="2000" dirty="0">
                  <a:solidFill>
                    <a:srgbClr val="000000"/>
                  </a:solidFill>
                  <a:latin typeface="Calibri" pitchFamily="34" charset="0"/>
                </a:rPr>
                <a:t> Calculator();  </a:t>
              </a:r>
              <a:endParaRPr lang="en-US" altLang="zh-CN" sz="2000" dirty="0">
                <a:solidFill>
                  <a:srgbClr val="00B200"/>
                </a:solidFill>
                <a:latin typeface="Calibri" pitchFamily="34" charset="0"/>
              </a:endParaRP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p>
            <a:p>
              <a:pPr marL="342900" indent="-342900">
                <a:lnSpc>
                  <a:spcPct val="80000"/>
                </a:lnSpc>
                <a:spcBef>
                  <a:spcPct val="20000"/>
                </a:spcBef>
                <a:buFont typeface="Arial" charset="0"/>
                <a:buNone/>
              </a:pPr>
              <a:endParaRPr lang="en-US" altLang="zh-CN" sz="2000" dirty="0" smtClean="0">
                <a:solidFill>
                  <a:srgbClr val="000000"/>
                </a:solidFill>
                <a:latin typeface="Calibri" pitchFamily="34" charset="0"/>
              </a:endParaRPr>
            </a:p>
            <a:p>
              <a:pPr marL="342900" indent="-342900">
                <a:lnSpc>
                  <a:spcPct val="80000"/>
                </a:lnSpc>
                <a:spcBef>
                  <a:spcPct val="20000"/>
                </a:spcBef>
              </a:pPr>
              <a:r>
                <a:rPr lang="en-US" altLang="zh-CN" sz="2000" dirty="0" smtClean="0">
                  <a:solidFill>
                    <a:srgbClr val="000000"/>
                  </a:solidFill>
                  <a:latin typeface="Calibri" pitchFamily="34" charset="0"/>
                </a:rPr>
                <a:t>	@</a:t>
              </a:r>
              <a:r>
                <a:rPr lang="en-US" altLang="zh-CN" sz="2000" b="1" dirty="0" err="1">
                  <a:solidFill>
                    <a:srgbClr val="000000"/>
                  </a:solidFill>
                  <a:latin typeface="Calibri" pitchFamily="34" charset="0"/>
                </a:rPr>
                <a:t>AfterEach</a:t>
              </a:r>
              <a:endParaRPr lang="en-US" altLang="zh-CN" sz="2000" b="1" dirty="0">
                <a:solidFill>
                  <a:srgbClr val="000000"/>
                </a:solidFill>
                <a:latin typeface="Calibri" pitchFamily="34" charset="0"/>
              </a:endParaRPr>
            </a:p>
            <a:p>
              <a:pPr marL="342900" indent="-342900">
                <a:lnSpc>
                  <a:spcPct val="80000"/>
                </a:lnSpc>
                <a:spcBef>
                  <a:spcPct val="20000"/>
                </a:spcBef>
                <a:buFont typeface="Arial" charset="0"/>
                <a:buNone/>
              </a:pPr>
              <a:r>
                <a:rPr lang="en-US" altLang="zh-CN" sz="2000" b="1" dirty="0">
                  <a:solidFill>
                    <a:srgbClr val="000000"/>
                  </a:solidFill>
                  <a:latin typeface="Calibri" pitchFamily="34" charset="0"/>
                </a:rPr>
                <a:t>	public</a:t>
              </a:r>
              <a:r>
                <a:rPr lang="en-US" altLang="zh-CN" sz="2000" dirty="0">
                  <a:solidFill>
                    <a:srgbClr val="000000"/>
                  </a:solidFill>
                  <a:latin typeface="Calibri" pitchFamily="34" charset="0"/>
                </a:rPr>
                <a:t> </a:t>
              </a:r>
              <a:r>
                <a:rPr lang="en-US" altLang="zh-CN" sz="2000" b="1" dirty="0">
                  <a:latin typeface="Calibri" pitchFamily="34" charset="0"/>
                </a:rPr>
                <a:t>void</a:t>
              </a:r>
              <a:r>
                <a:rPr lang="en-US" altLang="zh-CN" sz="2000" dirty="0">
                  <a:latin typeface="Calibri" pitchFamily="34" charset="0"/>
                </a:rPr>
                <a:t> </a:t>
              </a:r>
              <a:r>
                <a:rPr lang="en-US" altLang="zh-CN" sz="2000" dirty="0" err="1">
                  <a:latin typeface="Calibri" pitchFamily="34" charset="0"/>
                </a:rPr>
                <a:t>tearDown</a:t>
              </a:r>
              <a:r>
                <a:rPr lang="en-US" altLang="zh-CN" sz="2000" dirty="0">
                  <a:latin typeface="Calibri" pitchFamily="34" charset="0"/>
                </a:rPr>
                <a:t>() {</a:t>
              </a:r>
            </a:p>
            <a:p>
              <a:pPr marL="342900" indent="-342900">
                <a:lnSpc>
                  <a:spcPct val="80000"/>
                </a:lnSpc>
                <a:spcBef>
                  <a:spcPct val="20000"/>
                </a:spcBef>
                <a:buFont typeface="Arial" charset="0"/>
                <a:buNone/>
              </a:pPr>
              <a:r>
                <a:rPr lang="en-US" altLang="zh-CN" sz="2000" b="1" dirty="0">
                  <a:solidFill>
                    <a:srgbClr val="000000"/>
                  </a:solidFill>
                  <a:latin typeface="Calibri" pitchFamily="34" charset="0"/>
                </a:rPr>
                <a:t>		</a:t>
              </a:r>
              <a:endParaRPr lang="en-US" altLang="zh-CN" sz="2000" dirty="0">
                <a:solidFill>
                  <a:srgbClr val="000000"/>
                </a:solidFill>
                <a:latin typeface="Calibri" pitchFamily="34" charset="0"/>
              </a:endParaRP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p>
          </p:txBody>
        </p:sp>
        <p:grpSp>
          <p:nvGrpSpPr>
            <p:cNvPr id="158745" name="Group 25"/>
            <p:cNvGrpSpPr>
              <a:grpSpLocks/>
            </p:cNvGrpSpPr>
            <p:nvPr/>
          </p:nvGrpSpPr>
          <p:grpSpPr bwMode="auto">
            <a:xfrm>
              <a:off x="1982" y="1564"/>
              <a:ext cx="2359" cy="439"/>
              <a:chOff x="1982" y="1564"/>
              <a:chExt cx="2359" cy="439"/>
            </a:xfrm>
          </p:grpSpPr>
          <p:sp>
            <p:nvSpPr>
              <p:cNvPr id="158736" name="Text Box 16"/>
              <p:cNvSpPr txBox="1">
                <a:spLocks noChangeArrowheads="1"/>
              </p:cNvSpPr>
              <p:nvPr/>
            </p:nvSpPr>
            <p:spPr bwMode="auto">
              <a:xfrm>
                <a:off x="2731" y="1564"/>
                <a:ext cx="1610" cy="439"/>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400" dirty="0">
                    <a:solidFill>
                      <a:srgbClr val="00B200"/>
                    </a:solidFill>
                    <a:latin typeface="Comic Sans MS" pitchFamily="66" charset="0"/>
                  </a:rPr>
                  <a:t>每个测试方法执行前都会调用该方法</a:t>
                </a:r>
              </a:p>
            </p:txBody>
          </p:sp>
          <p:sp>
            <p:nvSpPr>
              <p:cNvPr id="158737" name="Line 17"/>
              <p:cNvSpPr>
                <a:spLocks noChangeShapeType="1"/>
              </p:cNvSpPr>
              <p:nvPr/>
            </p:nvSpPr>
            <p:spPr bwMode="auto">
              <a:xfrm flipH="1">
                <a:off x="1982" y="1874"/>
                <a:ext cx="609" cy="109"/>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8744" name="Group 24"/>
            <p:cNvGrpSpPr>
              <a:grpSpLocks/>
            </p:cNvGrpSpPr>
            <p:nvPr/>
          </p:nvGrpSpPr>
          <p:grpSpPr bwMode="auto">
            <a:xfrm>
              <a:off x="2495" y="3504"/>
              <a:ext cx="1964" cy="587"/>
              <a:chOff x="2045" y="3504"/>
              <a:chExt cx="1964" cy="587"/>
            </a:xfrm>
          </p:grpSpPr>
          <p:sp>
            <p:nvSpPr>
              <p:cNvPr id="158738" name="Text Box 18"/>
              <p:cNvSpPr txBox="1">
                <a:spLocks noChangeArrowheads="1"/>
              </p:cNvSpPr>
              <p:nvPr/>
            </p:nvSpPr>
            <p:spPr bwMode="auto">
              <a:xfrm>
                <a:off x="2363" y="3832"/>
                <a:ext cx="1646" cy="259"/>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400" dirty="0">
                    <a:solidFill>
                      <a:srgbClr val="00B200"/>
                    </a:solidFill>
                    <a:latin typeface="Comic Sans MS" pitchFamily="66" charset="0"/>
                  </a:rPr>
                  <a:t>析构测试环境，执行收尾动作</a:t>
                </a:r>
              </a:p>
            </p:txBody>
          </p:sp>
          <p:sp>
            <p:nvSpPr>
              <p:cNvPr id="158739" name="Line 19"/>
              <p:cNvSpPr>
                <a:spLocks noChangeShapeType="1"/>
              </p:cNvSpPr>
              <p:nvPr/>
            </p:nvSpPr>
            <p:spPr bwMode="auto">
              <a:xfrm flipH="1" flipV="1">
                <a:off x="2045" y="3504"/>
                <a:ext cx="396" cy="369"/>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8743" name="Group 23"/>
            <p:cNvGrpSpPr>
              <a:grpSpLocks/>
            </p:cNvGrpSpPr>
            <p:nvPr/>
          </p:nvGrpSpPr>
          <p:grpSpPr bwMode="auto">
            <a:xfrm>
              <a:off x="2953" y="2710"/>
              <a:ext cx="1159" cy="222"/>
              <a:chOff x="2503" y="2710"/>
              <a:chExt cx="1159" cy="222"/>
            </a:xfrm>
          </p:grpSpPr>
          <p:sp>
            <p:nvSpPr>
              <p:cNvPr id="158740" name="Text Box 20"/>
              <p:cNvSpPr txBox="1">
                <a:spLocks noChangeArrowheads="1"/>
              </p:cNvSpPr>
              <p:nvPr/>
            </p:nvSpPr>
            <p:spPr bwMode="auto">
              <a:xfrm>
                <a:off x="3059" y="2710"/>
                <a:ext cx="603" cy="222"/>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pPr>
                <a:r>
                  <a:rPr lang="zh-CN" altLang="en-US" sz="1400">
                    <a:solidFill>
                      <a:srgbClr val="00B200"/>
                    </a:solidFill>
                    <a:latin typeface="Comic Sans MS" pitchFamily="66" charset="0"/>
                  </a:rPr>
                  <a:t>生成对象</a:t>
                </a:r>
                <a:endParaRPr lang="zh-CN" altLang="en-US" sz="1400">
                  <a:solidFill>
                    <a:srgbClr val="000000"/>
                  </a:solidFill>
                  <a:latin typeface="Comic Sans MS" pitchFamily="66" charset="0"/>
                </a:endParaRPr>
              </a:p>
            </p:txBody>
          </p:sp>
          <p:sp>
            <p:nvSpPr>
              <p:cNvPr id="158741" name="Line 21"/>
              <p:cNvSpPr>
                <a:spLocks noChangeShapeType="1"/>
              </p:cNvSpPr>
              <p:nvPr/>
            </p:nvSpPr>
            <p:spPr bwMode="auto">
              <a:xfrm flipH="1" flipV="1">
                <a:off x="2503" y="2717"/>
                <a:ext cx="529" cy="6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2374066295"/>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p:cNvSpPr>
          <p:nvPr>
            <p:ph type="title"/>
          </p:nvPr>
        </p:nvSpPr>
        <p:spPr/>
        <p:txBody>
          <a:bodyPr/>
          <a:lstStyle/>
          <a:p>
            <a:r>
              <a:rPr lang="zh-CN" altLang="en-US"/>
              <a:t>该类的测试类</a:t>
            </a:r>
            <a:r>
              <a:rPr lang="en-US" altLang="zh-CN"/>
              <a:t>[2/4]</a:t>
            </a:r>
          </a:p>
        </p:txBody>
      </p:sp>
      <p:sp>
        <p:nvSpPr>
          <p:cNvPr id="2" name="矩形 1"/>
          <p:cNvSpPr/>
          <p:nvPr/>
        </p:nvSpPr>
        <p:spPr>
          <a:xfrm>
            <a:off x="467544" y="982361"/>
            <a:ext cx="8352928" cy="4161139"/>
          </a:xfrm>
          <a:prstGeom prst="rect">
            <a:avLst/>
          </a:prstGeom>
        </p:spPr>
        <p:txBody>
          <a:bodyPr wrap="square">
            <a:spAutoFit/>
          </a:bodyPr>
          <a:lstStyle/>
          <a:p>
            <a:pPr>
              <a:lnSpc>
                <a:spcPts val="3200"/>
              </a:lnSpc>
            </a:pPr>
            <a:r>
              <a:rPr lang="en-US" altLang="zh-CN" sz="2000" b="1" dirty="0">
                <a:solidFill>
                  <a:srgbClr val="FF0000"/>
                </a:solidFill>
                <a:latin typeface="Calibri" pitchFamily="34" charset="0"/>
              </a:rPr>
              <a:t>@Test</a:t>
            </a:r>
          </a:p>
          <a:p>
            <a:pPr>
              <a:lnSpc>
                <a:spcPts val="3200"/>
              </a:lnSpc>
            </a:pPr>
            <a:r>
              <a:rPr lang="en-US" altLang="zh-CN" sz="2000" b="1" dirty="0">
                <a:solidFill>
                  <a:srgbClr val="000000"/>
                </a:solidFill>
                <a:latin typeface="Calibri" pitchFamily="34" charset="0"/>
              </a:rPr>
              <a:t>public void </a:t>
            </a:r>
            <a:r>
              <a:rPr lang="en-US" altLang="zh-CN" sz="2000" b="1" dirty="0" err="1">
                <a:solidFill>
                  <a:srgbClr val="000000"/>
                </a:solidFill>
                <a:latin typeface="Calibri" pitchFamily="34" charset="0"/>
              </a:rPr>
              <a:t>testAdd</a:t>
            </a:r>
            <a:r>
              <a:rPr lang="en-US" altLang="zh-CN" sz="2000" b="1" dirty="0">
                <a:solidFill>
                  <a:srgbClr val="000000"/>
                </a:solidFill>
                <a:latin typeface="Calibri" pitchFamily="34" charset="0"/>
              </a:rPr>
              <a:t>() {</a:t>
            </a:r>
          </a:p>
          <a:p>
            <a:pPr>
              <a:lnSpc>
                <a:spcPts val="3200"/>
              </a:lnSpc>
            </a:pPr>
            <a:r>
              <a:rPr lang="en-US" altLang="zh-CN" sz="2000" b="1" dirty="0" err="1">
                <a:solidFill>
                  <a:srgbClr val="000000"/>
                </a:solidFill>
                <a:latin typeface="Calibri" pitchFamily="34" charset="0"/>
              </a:rPr>
              <a:t>int</a:t>
            </a:r>
            <a:r>
              <a:rPr lang="en-US" altLang="zh-CN" sz="2000" b="1" dirty="0">
                <a:solidFill>
                  <a:srgbClr val="000000"/>
                </a:solidFill>
                <a:latin typeface="Calibri" pitchFamily="34" charset="0"/>
              </a:rPr>
              <a:t> result = </a:t>
            </a:r>
            <a:r>
              <a:rPr lang="en-US" altLang="zh-CN" sz="2000" b="1" dirty="0" err="1">
                <a:solidFill>
                  <a:srgbClr val="000000"/>
                </a:solidFill>
                <a:latin typeface="Calibri" pitchFamily="34" charset="0"/>
              </a:rPr>
              <a:t>cal.add</a:t>
            </a:r>
            <a:r>
              <a:rPr lang="en-US" altLang="zh-CN" sz="2000" b="1" dirty="0">
                <a:solidFill>
                  <a:srgbClr val="000000"/>
                </a:solidFill>
                <a:latin typeface="Calibri" pitchFamily="34" charset="0"/>
              </a:rPr>
              <a:t>(1, 2);</a:t>
            </a:r>
          </a:p>
          <a:p>
            <a:pPr>
              <a:lnSpc>
                <a:spcPts val="3200"/>
              </a:lnSpc>
            </a:pPr>
            <a:r>
              <a:rPr lang="en-US" altLang="zh-CN" sz="2000" b="1" dirty="0" err="1" smtClean="0">
                <a:solidFill>
                  <a:srgbClr val="000000"/>
                </a:solidFill>
                <a:latin typeface="Calibri" pitchFamily="34" charset="0"/>
              </a:rPr>
              <a:t>assertEquals</a:t>
            </a:r>
            <a:r>
              <a:rPr lang="en-US" altLang="zh-CN" sz="2000" b="1" dirty="0" smtClean="0">
                <a:solidFill>
                  <a:srgbClr val="000000"/>
                </a:solidFill>
                <a:latin typeface="Calibri" pitchFamily="34" charset="0"/>
              </a:rPr>
              <a:t>(3</a:t>
            </a:r>
            <a:r>
              <a:rPr lang="en-US" altLang="zh-CN" sz="2000" b="1" dirty="0">
                <a:solidFill>
                  <a:srgbClr val="000000"/>
                </a:solidFill>
                <a:latin typeface="Calibri" pitchFamily="34" charset="0"/>
              </a:rPr>
              <a:t>, result);</a:t>
            </a:r>
          </a:p>
          <a:p>
            <a:pPr>
              <a:lnSpc>
                <a:spcPts val="3200"/>
              </a:lnSpc>
            </a:pPr>
            <a:r>
              <a:rPr lang="en-US" altLang="zh-CN" sz="2000" b="1" dirty="0">
                <a:solidFill>
                  <a:srgbClr val="000000"/>
                </a:solidFill>
                <a:latin typeface="Calibri" pitchFamily="34" charset="0"/>
              </a:rPr>
              <a:t>}</a:t>
            </a:r>
          </a:p>
          <a:p>
            <a:pPr>
              <a:lnSpc>
                <a:spcPts val="3200"/>
              </a:lnSpc>
            </a:pPr>
            <a:r>
              <a:rPr lang="en-US" altLang="zh-CN" sz="2000" b="1" dirty="0">
                <a:solidFill>
                  <a:srgbClr val="000000"/>
                </a:solidFill>
                <a:latin typeface="Calibri" pitchFamily="34" charset="0"/>
              </a:rPr>
              <a:t>@Test</a:t>
            </a:r>
          </a:p>
          <a:p>
            <a:pPr>
              <a:lnSpc>
                <a:spcPts val="3200"/>
              </a:lnSpc>
            </a:pPr>
            <a:r>
              <a:rPr lang="en-US" altLang="zh-CN" sz="2000" b="1" dirty="0">
                <a:solidFill>
                  <a:srgbClr val="000000"/>
                </a:solidFill>
                <a:latin typeface="Calibri" pitchFamily="34" charset="0"/>
              </a:rPr>
              <a:t>public void </a:t>
            </a:r>
            <a:r>
              <a:rPr lang="en-US" altLang="zh-CN" sz="2000" b="1" dirty="0" err="1">
                <a:solidFill>
                  <a:srgbClr val="000000"/>
                </a:solidFill>
                <a:latin typeface="Calibri" pitchFamily="34" charset="0"/>
              </a:rPr>
              <a:t>testMinus</a:t>
            </a:r>
            <a:r>
              <a:rPr lang="en-US" altLang="zh-CN" sz="2000" b="1" dirty="0">
                <a:solidFill>
                  <a:srgbClr val="000000"/>
                </a:solidFill>
                <a:latin typeface="Calibri" pitchFamily="34" charset="0"/>
              </a:rPr>
              <a:t>() {</a:t>
            </a:r>
          </a:p>
          <a:p>
            <a:pPr>
              <a:lnSpc>
                <a:spcPts val="3200"/>
              </a:lnSpc>
            </a:pPr>
            <a:r>
              <a:rPr lang="en-US" altLang="zh-CN" sz="2000" b="1" dirty="0" err="1">
                <a:solidFill>
                  <a:srgbClr val="000000"/>
                </a:solidFill>
                <a:latin typeface="Calibri" pitchFamily="34" charset="0"/>
              </a:rPr>
              <a:t>int</a:t>
            </a:r>
            <a:r>
              <a:rPr lang="en-US" altLang="zh-CN" sz="2000" b="1" dirty="0">
                <a:solidFill>
                  <a:srgbClr val="000000"/>
                </a:solidFill>
                <a:latin typeface="Calibri" pitchFamily="34" charset="0"/>
              </a:rPr>
              <a:t> result = </a:t>
            </a:r>
            <a:r>
              <a:rPr lang="en-US" altLang="zh-CN" sz="2000" b="1" dirty="0" err="1">
                <a:solidFill>
                  <a:srgbClr val="000000"/>
                </a:solidFill>
                <a:latin typeface="Calibri" pitchFamily="34" charset="0"/>
              </a:rPr>
              <a:t>cal.minus</a:t>
            </a:r>
            <a:r>
              <a:rPr lang="en-US" altLang="zh-CN" sz="2000" b="1" dirty="0">
                <a:solidFill>
                  <a:srgbClr val="000000"/>
                </a:solidFill>
                <a:latin typeface="Calibri" pitchFamily="34" charset="0"/>
              </a:rPr>
              <a:t>(1, 2);</a:t>
            </a:r>
          </a:p>
          <a:p>
            <a:pPr>
              <a:lnSpc>
                <a:spcPts val="3200"/>
              </a:lnSpc>
            </a:pPr>
            <a:r>
              <a:rPr lang="en-US" altLang="zh-CN" sz="2000" b="1" dirty="0" err="1">
                <a:solidFill>
                  <a:srgbClr val="000000"/>
                </a:solidFill>
                <a:latin typeface="Calibri" pitchFamily="34" charset="0"/>
              </a:rPr>
              <a:t>assertEquals</a:t>
            </a:r>
            <a:r>
              <a:rPr lang="en-US" altLang="zh-CN" sz="2000" b="1" dirty="0">
                <a:solidFill>
                  <a:srgbClr val="000000"/>
                </a:solidFill>
                <a:latin typeface="Calibri" pitchFamily="34" charset="0"/>
              </a:rPr>
              <a:t>(-1, result);</a:t>
            </a:r>
          </a:p>
          <a:p>
            <a:pPr>
              <a:lnSpc>
                <a:spcPts val="3200"/>
              </a:lnSpc>
            </a:pPr>
            <a:r>
              <a:rPr lang="en-US" altLang="zh-CN" sz="2000" b="1" dirty="0" smtClean="0">
                <a:solidFill>
                  <a:srgbClr val="000000"/>
                </a:solidFill>
                <a:latin typeface="Calibri" pitchFamily="34" charset="0"/>
              </a:rPr>
              <a:t>}</a:t>
            </a:r>
            <a:endParaRPr lang="en-US" altLang="zh-CN" sz="2000" b="1" dirty="0">
              <a:solidFill>
                <a:srgbClr val="000000"/>
              </a:solidFill>
              <a:latin typeface="Calibri" pitchFamily="34" charset="0"/>
            </a:endParaRPr>
          </a:p>
        </p:txBody>
      </p:sp>
      <p:sp>
        <p:nvSpPr>
          <p:cNvPr id="3" name="矩形 2"/>
          <p:cNvSpPr/>
          <p:nvPr/>
        </p:nvSpPr>
        <p:spPr>
          <a:xfrm>
            <a:off x="4788024" y="1258018"/>
            <a:ext cx="4572000" cy="2102499"/>
          </a:xfrm>
          <a:prstGeom prst="rect">
            <a:avLst/>
          </a:prstGeom>
        </p:spPr>
        <p:txBody>
          <a:bodyPr>
            <a:spAutoFit/>
          </a:bodyPr>
          <a:lstStyle/>
          <a:p>
            <a:pPr>
              <a:lnSpc>
                <a:spcPts val="3200"/>
              </a:lnSpc>
            </a:pPr>
            <a:r>
              <a:rPr lang="en-US" altLang="zh-CN" b="1" dirty="0">
                <a:solidFill>
                  <a:srgbClr val="000000"/>
                </a:solidFill>
                <a:latin typeface="Calibri" pitchFamily="34" charset="0"/>
              </a:rPr>
              <a:t>@</a:t>
            </a:r>
            <a:r>
              <a:rPr lang="en-US" altLang="zh-CN" sz="2000" b="1" dirty="0">
                <a:solidFill>
                  <a:srgbClr val="000000"/>
                </a:solidFill>
                <a:latin typeface="Calibri" pitchFamily="34" charset="0"/>
              </a:rPr>
              <a:t>Test</a:t>
            </a:r>
          </a:p>
          <a:p>
            <a:pPr>
              <a:lnSpc>
                <a:spcPts val="3200"/>
              </a:lnSpc>
            </a:pPr>
            <a:r>
              <a:rPr lang="en-US" altLang="zh-CN" sz="2000" b="1" dirty="0">
                <a:solidFill>
                  <a:srgbClr val="000000"/>
                </a:solidFill>
                <a:latin typeface="Calibri" pitchFamily="34" charset="0"/>
              </a:rPr>
              <a:t>public void </a:t>
            </a:r>
            <a:r>
              <a:rPr lang="en-US" altLang="zh-CN" sz="2000" b="1" dirty="0" err="1">
                <a:solidFill>
                  <a:srgbClr val="000000"/>
                </a:solidFill>
                <a:latin typeface="Calibri" pitchFamily="34" charset="0"/>
              </a:rPr>
              <a:t>testMultiply</a:t>
            </a:r>
            <a:r>
              <a:rPr lang="en-US" altLang="zh-CN" sz="2000" b="1" dirty="0">
                <a:solidFill>
                  <a:srgbClr val="000000"/>
                </a:solidFill>
                <a:latin typeface="Calibri" pitchFamily="34" charset="0"/>
              </a:rPr>
              <a:t>() {</a:t>
            </a:r>
          </a:p>
          <a:p>
            <a:pPr>
              <a:lnSpc>
                <a:spcPts val="3200"/>
              </a:lnSpc>
            </a:pPr>
            <a:r>
              <a:rPr lang="en-US" altLang="zh-CN" sz="2000" b="1" dirty="0" err="1">
                <a:solidFill>
                  <a:srgbClr val="000000"/>
                </a:solidFill>
                <a:latin typeface="Calibri" pitchFamily="34" charset="0"/>
              </a:rPr>
              <a:t>int</a:t>
            </a:r>
            <a:r>
              <a:rPr lang="en-US" altLang="zh-CN" sz="2000" b="1" dirty="0">
                <a:solidFill>
                  <a:srgbClr val="000000"/>
                </a:solidFill>
                <a:latin typeface="Calibri" pitchFamily="34" charset="0"/>
              </a:rPr>
              <a:t> result = </a:t>
            </a:r>
            <a:r>
              <a:rPr lang="en-US" altLang="zh-CN" sz="2000" b="1" dirty="0" err="1">
                <a:solidFill>
                  <a:srgbClr val="000000"/>
                </a:solidFill>
                <a:latin typeface="Calibri" pitchFamily="34" charset="0"/>
              </a:rPr>
              <a:t>cal.multiply</a:t>
            </a:r>
            <a:r>
              <a:rPr lang="en-US" altLang="zh-CN" sz="2000" b="1" dirty="0">
                <a:solidFill>
                  <a:srgbClr val="000000"/>
                </a:solidFill>
                <a:latin typeface="Calibri" pitchFamily="34" charset="0"/>
              </a:rPr>
              <a:t>(2, 3);</a:t>
            </a:r>
          </a:p>
          <a:p>
            <a:pPr>
              <a:lnSpc>
                <a:spcPts val="3200"/>
              </a:lnSpc>
            </a:pPr>
            <a:r>
              <a:rPr lang="en-US" altLang="zh-CN" sz="2000" b="1" dirty="0" err="1">
                <a:solidFill>
                  <a:srgbClr val="000000"/>
                </a:solidFill>
                <a:latin typeface="Calibri" pitchFamily="34" charset="0"/>
              </a:rPr>
              <a:t>assertEquals</a:t>
            </a:r>
            <a:r>
              <a:rPr lang="en-US" altLang="zh-CN" sz="2000" b="1" dirty="0">
                <a:solidFill>
                  <a:srgbClr val="000000"/>
                </a:solidFill>
                <a:latin typeface="Calibri" pitchFamily="34" charset="0"/>
              </a:rPr>
              <a:t>(6, result);</a:t>
            </a:r>
          </a:p>
          <a:p>
            <a:pPr>
              <a:lnSpc>
                <a:spcPts val="3200"/>
              </a:lnSpc>
            </a:pPr>
            <a:r>
              <a:rPr lang="en-US" altLang="zh-CN" sz="2000" b="1" dirty="0">
                <a:solidFill>
                  <a:srgbClr val="000000"/>
                </a:solidFill>
                <a:latin typeface="Calibri" pitchFamily="34" charset="0"/>
              </a:rPr>
              <a:t>}</a:t>
            </a:r>
            <a:endParaRPr lang="zh-CN" altLang="en-US" sz="2000" b="1" dirty="0">
              <a:solidFill>
                <a:srgbClr val="000000"/>
              </a:solidFill>
              <a:latin typeface="Calibri" pitchFamily="34" charset="0"/>
            </a:endParaRPr>
          </a:p>
        </p:txBody>
      </p:sp>
      <p:sp>
        <p:nvSpPr>
          <p:cNvPr id="17" name="Text Box 16"/>
          <p:cNvSpPr txBox="1">
            <a:spLocks noChangeArrowheads="1"/>
          </p:cNvSpPr>
          <p:nvPr/>
        </p:nvSpPr>
        <p:spPr bwMode="auto">
          <a:xfrm>
            <a:off x="2489202" y="1039837"/>
            <a:ext cx="2555875" cy="307777"/>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400" dirty="0" smtClean="0">
                <a:solidFill>
                  <a:srgbClr val="00B200"/>
                </a:solidFill>
                <a:latin typeface="Comic Sans MS" pitchFamily="66" charset="0"/>
              </a:rPr>
              <a:t>定义测试方法</a:t>
            </a:r>
            <a:endParaRPr lang="zh-CN" altLang="en-US" sz="1400" dirty="0">
              <a:solidFill>
                <a:srgbClr val="00B200"/>
              </a:solidFill>
              <a:latin typeface="Comic Sans MS" pitchFamily="66" charset="0"/>
            </a:endParaRPr>
          </a:p>
        </p:txBody>
      </p:sp>
      <p:sp>
        <p:nvSpPr>
          <p:cNvPr id="18" name="Line 17"/>
          <p:cNvSpPr>
            <a:spLocks noChangeShapeType="1"/>
          </p:cNvSpPr>
          <p:nvPr/>
        </p:nvSpPr>
        <p:spPr bwMode="auto">
          <a:xfrm flipH="1">
            <a:off x="1300165" y="1235991"/>
            <a:ext cx="966787" cy="12977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8"/>
          <p:cNvSpPr txBox="1">
            <a:spLocks noChangeArrowheads="1"/>
          </p:cNvSpPr>
          <p:nvPr/>
        </p:nvSpPr>
        <p:spPr bwMode="auto">
          <a:xfrm>
            <a:off x="2556945" y="2796254"/>
            <a:ext cx="1728788" cy="266676"/>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pPr>
            <a:r>
              <a:rPr lang="zh-CN" altLang="en-US" sz="1400" dirty="0">
                <a:solidFill>
                  <a:srgbClr val="00B200"/>
                </a:solidFill>
                <a:latin typeface="Comic Sans MS" pitchFamily="66" charset="0"/>
              </a:rPr>
              <a:t>断言</a:t>
            </a:r>
          </a:p>
        </p:txBody>
      </p:sp>
      <p:sp>
        <p:nvSpPr>
          <p:cNvPr id="20" name="Line 9"/>
          <p:cNvSpPr>
            <a:spLocks noChangeShapeType="1"/>
          </p:cNvSpPr>
          <p:nvPr/>
        </p:nvSpPr>
        <p:spPr bwMode="auto">
          <a:xfrm flipH="1" flipV="1">
            <a:off x="1651002" y="2643758"/>
            <a:ext cx="1231900" cy="12858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849757371"/>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p:cNvSpPr>
          <p:nvPr>
            <p:ph type="title"/>
          </p:nvPr>
        </p:nvSpPr>
        <p:spPr/>
        <p:txBody>
          <a:bodyPr/>
          <a:lstStyle/>
          <a:p>
            <a:r>
              <a:rPr lang="zh-CN" altLang="en-US"/>
              <a:t>该类的测试类</a:t>
            </a:r>
            <a:r>
              <a:rPr lang="en-US" altLang="zh-CN"/>
              <a:t>[3/4]</a:t>
            </a:r>
          </a:p>
        </p:txBody>
      </p:sp>
      <p:grpSp>
        <p:nvGrpSpPr>
          <p:cNvPr id="160779" name="Group 11"/>
          <p:cNvGrpSpPr>
            <a:grpSpLocks/>
          </p:cNvGrpSpPr>
          <p:nvPr/>
        </p:nvGrpSpPr>
        <p:grpSpPr bwMode="auto">
          <a:xfrm>
            <a:off x="899592" y="1124694"/>
            <a:ext cx="6181725" cy="2743200"/>
            <a:chOff x="432" y="1152"/>
            <a:chExt cx="3894" cy="2304"/>
          </a:xfrm>
        </p:grpSpPr>
        <p:sp>
          <p:nvSpPr>
            <p:cNvPr id="160775" name="Rectangle 7"/>
            <p:cNvSpPr>
              <a:spLocks noChangeArrowheads="1"/>
            </p:cNvSpPr>
            <p:nvPr/>
          </p:nvSpPr>
          <p:spPr bwMode="auto">
            <a:xfrm>
              <a:off x="432" y="1152"/>
              <a:ext cx="3156" cy="2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spcBef>
                  <a:spcPct val="20000"/>
                </a:spcBef>
              </a:pPr>
              <a:r>
                <a:rPr lang="en-US" altLang="zh-CN" sz="2000" b="1" dirty="0">
                  <a:solidFill>
                    <a:srgbClr val="000000"/>
                  </a:solidFill>
                  <a:latin typeface="Calibri" pitchFamily="34" charset="0"/>
                </a:rPr>
                <a:t>@Test</a:t>
              </a:r>
            </a:p>
            <a:p>
              <a:pPr marL="342900" indent="-342900">
                <a:lnSpc>
                  <a:spcPct val="80000"/>
                </a:lnSpc>
                <a:spcBef>
                  <a:spcPct val="20000"/>
                </a:spcBef>
                <a:buFont typeface="Arial" charset="0"/>
                <a:buNone/>
              </a:pPr>
              <a:r>
                <a:rPr lang="en-US" altLang="zh-CN" sz="2000" b="1" dirty="0" smtClean="0">
                  <a:solidFill>
                    <a:srgbClr val="000000"/>
                  </a:solidFill>
                  <a:latin typeface="Calibri" pitchFamily="34" charset="0"/>
                </a:rPr>
                <a:t>public</a:t>
              </a:r>
              <a:r>
                <a:rPr lang="en-US" altLang="zh-CN" sz="2000" dirty="0" smtClean="0">
                  <a:solidFill>
                    <a:srgbClr val="000000"/>
                  </a:solidFill>
                  <a:latin typeface="Calibri" pitchFamily="34" charset="0"/>
                </a:rPr>
                <a:t> </a:t>
              </a:r>
              <a:r>
                <a:rPr lang="en-US" altLang="zh-CN" sz="2000" b="1" dirty="0">
                  <a:solidFill>
                    <a:srgbClr val="000000"/>
                  </a:solidFill>
                  <a:latin typeface="Calibri" pitchFamily="34" charset="0"/>
                </a:rPr>
                <a:t>void</a:t>
              </a:r>
              <a:r>
                <a:rPr lang="en-US" altLang="zh-CN" sz="2000" dirty="0">
                  <a:solidFill>
                    <a:srgbClr val="000000"/>
                  </a:solidFill>
                  <a:latin typeface="Calibri" pitchFamily="34" charset="0"/>
                </a:rPr>
                <a:t> </a:t>
              </a:r>
              <a:r>
                <a:rPr lang="en-US" altLang="zh-CN" sz="2000" dirty="0" err="1">
                  <a:solidFill>
                    <a:srgbClr val="FF0000"/>
                  </a:solidFill>
                  <a:latin typeface="Calibri" pitchFamily="34" charset="0"/>
                </a:rPr>
                <a:t>testDivide</a:t>
              </a:r>
              <a:r>
                <a:rPr lang="en-US" altLang="zh-CN" sz="2000" dirty="0">
                  <a:solidFill>
                    <a:srgbClr val="000000"/>
                  </a:solidFill>
                  <a:latin typeface="Calibri" pitchFamily="34" charset="0"/>
                </a:rPr>
                <a:t>() {</a:t>
              </a:r>
            </a:p>
            <a:p>
              <a:pPr marL="342900" indent="-342900">
                <a:lnSpc>
                  <a:spcPct val="80000"/>
                </a:lnSpc>
                <a:spcBef>
                  <a:spcPct val="20000"/>
                </a:spcBef>
                <a:buFont typeface="Arial" charset="0"/>
                <a:buNone/>
              </a:pPr>
              <a:r>
                <a:rPr lang="en-US" altLang="zh-CN" sz="2000" b="1" dirty="0">
                  <a:solidFill>
                    <a:srgbClr val="000000"/>
                  </a:solidFill>
                  <a:latin typeface="Calibri" pitchFamily="34" charset="0"/>
                </a:rPr>
                <a:t>		</a:t>
              </a:r>
              <a:r>
                <a:rPr lang="en-US" altLang="zh-CN" sz="2000" b="1" dirty="0" err="1">
                  <a:solidFill>
                    <a:srgbClr val="000000"/>
                  </a:solidFill>
                  <a:latin typeface="Calibri" pitchFamily="34" charset="0"/>
                </a:rPr>
                <a:t>int</a:t>
              </a:r>
              <a:r>
                <a:rPr lang="en-US" altLang="zh-CN" sz="2000" dirty="0">
                  <a:solidFill>
                    <a:srgbClr val="000000"/>
                  </a:solidFill>
                  <a:latin typeface="Calibri" pitchFamily="34" charset="0"/>
                </a:rPr>
                <a:t> result = 0;</a:t>
              </a:r>
            </a:p>
            <a:p>
              <a:pPr marL="342900" indent="-342900">
                <a:lnSpc>
                  <a:spcPct val="80000"/>
                </a:lnSpc>
                <a:spcBef>
                  <a:spcPct val="20000"/>
                </a:spcBef>
                <a:buFont typeface="Arial" charset="0"/>
                <a:buNone/>
              </a:pPr>
              <a:r>
                <a:rPr lang="en-US" altLang="zh-CN" sz="2000" b="1" dirty="0">
                  <a:solidFill>
                    <a:srgbClr val="000000"/>
                  </a:solidFill>
                  <a:latin typeface="Calibri" pitchFamily="34" charset="0"/>
                </a:rPr>
                <a:t>		try</a:t>
              </a:r>
              <a:r>
                <a:rPr lang="en-US" altLang="zh-CN" sz="2000" dirty="0">
                  <a:solidFill>
                    <a:srgbClr val="000000"/>
                  </a:solidFill>
                  <a:latin typeface="Calibri" pitchFamily="34" charset="0"/>
                </a:rPr>
                <a:t>{</a:t>
              </a: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result = </a:t>
              </a:r>
              <a:r>
                <a:rPr lang="en-US" altLang="zh-CN" sz="2000" dirty="0" err="1">
                  <a:solidFill>
                    <a:srgbClr val="000000"/>
                  </a:solidFill>
                  <a:latin typeface="Calibri" pitchFamily="34" charset="0"/>
                </a:rPr>
                <a:t>cal.divide</a:t>
              </a:r>
              <a:r>
                <a:rPr lang="en-US" altLang="zh-CN" sz="2000" dirty="0">
                  <a:solidFill>
                    <a:srgbClr val="000000"/>
                  </a:solidFill>
                  <a:latin typeface="Calibri" pitchFamily="34" charset="0"/>
                </a:rPr>
                <a:t>(6,4); </a:t>
              </a: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p>
            <a:p>
              <a:pPr marL="342900" indent="-342900">
                <a:lnSpc>
                  <a:spcPct val="80000"/>
                </a:lnSpc>
                <a:spcBef>
                  <a:spcPct val="20000"/>
                </a:spcBef>
                <a:buFont typeface="Arial" charset="0"/>
                <a:buNone/>
              </a:pPr>
              <a:r>
                <a:rPr lang="en-US" altLang="zh-CN" sz="2000" b="1" dirty="0">
                  <a:solidFill>
                    <a:srgbClr val="000000"/>
                  </a:solidFill>
                  <a:latin typeface="Calibri" pitchFamily="34" charset="0"/>
                </a:rPr>
                <a:t>		catch</a:t>
              </a:r>
              <a:r>
                <a:rPr lang="en-US" altLang="zh-CN" sz="2000" dirty="0">
                  <a:solidFill>
                    <a:srgbClr val="000000"/>
                  </a:solidFill>
                  <a:latin typeface="Calibri" pitchFamily="34" charset="0"/>
                </a:rPr>
                <a:t> (Exception e){</a:t>
              </a: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r>
                <a:rPr lang="en-US" altLang="zh-CN" sz="2000" dirty="0" err="1">
                  <a:solidFill>
                    <a:srgbClr val="000000"/>
                  </a:solidFill>
                  <a:latin typeface="Calibri" pitchFamily="34" charset="0"/>
                </a:rPr>
                <a:t>e.printStackTrace</a:t>
              </a:r>
              <a:r>
                <a:rPr lang="en-US" altLang="zh-CN" sz="2000" dirty="0">
                  <a:solidFill>
                    <a:srgbClr val="000000"/>
                  </a:solidFill>
                  <a:latin typeface="Calibri" pitchFamily="34" charset="0"/>
                </a:rPr>
                <a:t>();</a:t>
              </a: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r>
                <a:rPr lang="en-US" altLang="zh-CN" sz="2000" i="1" dirty="0">
                  <a:solidFill>
                    <a:srgbClr val="FF0000"/>
                  </a:solidFill>
                  <a:latin typeface="Calibri" pitchFamily="34" charset="0"/>
                </a:rPr>
                <a:t>fail();</a:t>
              </a: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r>
                <a:rPr lang="en-US" altLang="zh-CN" sz="2000" i="1" dirty="0" err="1" smtClean="0">
                  <a:solidFill>
                    <a:srgbClr val="FF0000"/>
                  </a:solidFill>
                  <a:latin typeface="Calibri" pitchFamily="34" charset="0"/>
                </a:rPr>
                <a:t>assertEquals</a:t>
              </a:r>
              <a:r>
                <a:rPr lang="en-US" altLang="zh-CN" sz="2000" dirty="0" smtClean="0">
                  <a:solidFill>
                    <a:srgbClr val="000000"/>
                  </a:solidFill>
                  <a:latin typeface="Calibri" pitchFamily="34" charset="0"/>
                </a:rPr>
                <a:t>(1,result</a:t>
              </a:r>
              <a:r>
                <a:rPr lang="en-US" altLang="zh-CN" sz="2000" dirty="0">
                  <a:solidFill>
                    <a:srgbClr val="000000"/>
                  </a:solidFill>
                  <a:latin typeface="Calibri" pitchFamily="34" charset="0"/>
                </a:rPr>
                <a:t>);</a:t>
              </a: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p>
          </p:txBody>
        </p:sp>
        <p:grpSp>
          <p:nvGrpSpPr>
            <p:cNvPr id="160778" name="Group 10"/>
            <p:cNvGrpSpPr>
              <a:grpSpLocks/>
            </p:cNvGrpSpPr>
            <p:nvPr/>
          </p:nvGrpSpPr>
          <p:grpSpPr bwMode="auto">
            <a:xfrm>
              <a:off x="2432" y="2415"/>
              <a:ext cx="1894" cy="657"/>
              <a:chOff x="2432" y="2415"/>
              <a:chExt cx="1894" cy="657"/>
            </a:xfrm>
          </p:grpSpPr>
          <p:sp>
            <p:nvSpPr>
              <p:cNvPr id="160776" name="Text Box 8"/>
              <p:cNvSpPr txBox="1">
                <a:spLocks noChangeArrowheads="1"/>
              </p:cNvSpPr>
              <p:nvPr/>
            </p:nvSpPr>
            <p:spPr bwMode="auto">
              <a:xfrm>
                <a:off x="3237" y="2415"/>
                <a:ext cx="1089" cy="657"/>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pPr>
                <a:r>
                  <a:rPr lang="zh-CN" altLang="en-US" sz="1400">
                    <a:solidFill>
                      <a:srgbClr val="00B200"/>
                    </a:solidFill>
                    <a:latin typeface="Comic Sans MS" pitchFamily="66" charset="0"/>
                  </a:rPr>
                  <a:t>期望该行代码永远不会被执行，断言失败，停止执行立即失败</a:t>
                </a:r>
              </a:p>
            </p:txBody>
          </p:sp>
          <p:sp>
            <p:nvSpPr>
              <p:cNvPr id="160777" name="Line 9"/>
              <p:cNvSpPr>
                <a:spLocks noChangeShapeType="1"/>
              </p:cNvSpPr>
              <p:nvPr/>
            </p:nvSpPr>
            <p:spPr bwMode="auto">
              <a:xfrm flipH="1" flipV="1">
                <a:off x="2432" y="2851"/>
                <a:ext cx="776" cy="81"/>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1337583375"/>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p:cNvSpPr>
          <p:nvPr>
            <p:ph type="title"/>
          </p:nvPr>
        </p:nvSpPr>
        <p:spPr/>
        <p:txBody>
          <a:bodyPr/>
          <a:lstStyle/>
          <a:p>
            <a:r>
              <a:rPr lang="zh-CN" altLang="en-US"/>
              <a:t>该类的测试类</a:t>
            </a:r>
            <a:r>
              <a:rPr lang="en-US" altLang="zh-CN"/>
              <a:t>[4/4]</a:t>
            </a:r>
          </a:p>
        </p:txBody>
      </p:sp>
      <p:grpSp>
        <p:nvGrpSpPr>
          <p:cNvPr id="161818" name="Group 26"/>
          <p:cNvGrpSpPr>
            <a:grpSpLocks/>
          </p:cNvGrpSpPr>
          <p:nvPr/>
        </p:nvGrpSpPr>
        <p:grpSpPr bwMode="auto">
          <a:xfrm>
            <a:off x="899592" y="987574"/>
            <a:ext cx="7161212" cy="3414713"/>
            <a:chOff x="432" y="1152"/>
            <a:chExt cx="4511" cy="2868"/>
          </a:xfrm>
        </p:grpSpPr>
        <p:sp>
          <p:nvSpPr>
            <p:cNvPr id="161805" name="Rectangle 13"/>
            <p:cNvSpPr>
              <a:spLocks noChangeArrowheads="1"/>
            </p:cNvSpPr>
            <p:nvPr/>
          </p:nvSpPr>
          <p:spPr bwMode="auto">
            <a:xfrm>
              <a:off x="432" y="1152"/>
              <a:ext cx="4511" cy="2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buFont typeface="Arial" charset="0"/>
                <a:buNone/>
              </a:pPr>
              <a:r>
                <a:rPr lang="en-US" altLang="zh-CN" sz="2000" b="1" dirty="0">
                  <a:solidFill>
                    <a:srgbClr val="000000"/>
                  </a:solidFill>
                  <a:latin typeface="Calibri" pitchFamily="34" charset="0"/>
                </a:rPr>
                <a:t>		public</a:t>
              </a:r>
              <a:r>
                <a:rPr lang="en-US" altLang="zh-CN" sz="2000" dirty="0">
                  <a:solidFill>
                    <a:srgbClr val="000000"/>
                  </a:solidFill>
                  <a:latin typeface="Calibri" pitchFamily="34" charset="0"/>
                </a:rPr>
                <a:t> </a:t>
              </a:r>
              <a:r>
                <a:rPr lang="en-US" altLang="zh-CN" sz="2000" b="1" dirty="0">
                  <a:solidFill>
                    <a:srgbClr val="000000"/>
                  </a:solidFill>
                  <a:latin typeface="Calibri" pitchFamily="34" charset="0"/>
                </a:rPr>
                <a:t>void</a:t>
              </a:r>
              <a:r>
                <a:rPr lang="en-US" altLang="zh-CN" sz="2000" dirty="0">
                  <a:solidFill>
                    <a:srgbClr val="000000"/>
                  </a:solidFill>
                  <a:latin typeface="Calibri" pitchFamily="34" charset="0"/>
                </a:rPr>
                <a:t> </a:t>
              </a:r>
              <a:r>
                <a:rPr lang="en-US" altLang="zh-CN" sz="2000" dirty="0">
                  <a:solidFill>
                    <a:srgbClr val="FF0000"/>
                  </a:solidFill>
                  <a:latin typeface="Calibri" pitchFamily="34" charset="0"/>
                </a:rPr>
                <a:t>testDivide2</a:t>
              </a:r>
              <a:r>
                <a:rPr lang="en-US" altLang="zh-CN" sz="2000" dirty="0">
                  <a:solidFill>
                    <a:srgbClr val="000000"/>
                  </a:solidFill>
                  <a:latin typeface="Calibri" pitchFamily="34" charset="0"/>
                </a:rPr>
                <a:t>() {</a:t>
              </a:r>
            </a:p>
            <a:p>
              <a:pPr marL="342900" indent="-342900">
                <a:lnSpc>
                  <a:spcPct val="80000"/>
                </a:lnSpc>
                <a:buFont typeface="Arial" charset="0"/>
                <a:buNone/>
              </a:pPr>
              <a:r>
                <a:rPr lang="en-US" altLang="zh-CN" sz="2000" dirty="0">
                  <a:solidFill>
                    <a:srgbClr val="000000"/>
                  </a:solidFill>
                  <a:latin typeface="Calibri" pitchFamily="34" charset="0"/>
                </a:rPr>
                <a:t>			</a:t>
              </a:r>
              <a:r>
                <a:rPr lang="en-US" altLang="zh-CN" sz="2000" dirty="0" err="1">
                  <a:solidFill>
                    <a:srgbClr val="000000"/>
                  </a:solidFill>
                  <a:latin typeface="Calibri" pitchFamily="34" charset="0"/>
                </a:rPr>
                <a:t>Throwable</a:t>
              </a:r>
              <a:r>
                <a:rPr lang="en-US" altLang="zh-CN" sz="2000" dirty="0">
                  <a:solidFill>
                    <a:srgbClr val="000000"/>
                  </a:solidFill>
                  <a:latin typeface="Calibri" pitchFamily="34" charset="0"/>
                </a:rPr>
                <a:t> </a:t>
              </a:r>
              <a:r>
                <a:rPr lang="en-US" altLang="zh-CN" sz="2000" dirty="0" err="1">
                  <a:solidFill>
                    <a:srgbClr val="000000"/>
                  </a:solidFill>
                  <a:latin typeface="Calibri" pitchFamily="34" charset="0"/>
                </a:rPr>
                <a:t>tx</a:t>
              </a:r>
              <a:r>
                <a:rPr lang="en-US" altLang="zh-CN" sz="2000" dirty="0">
                  <a:solidFill>
                    <a:srgbClr val="000000"/>
                  </a:solidFill>
                  <a:latin typeface="Calibri" pitchFamily="34" charset="0"/>
                </a:rPr>
                <a:t> = </a:t>
              </a:r>
              <a:r>
                <a:rPr lang="en-US" altLang="zh-CN" sz="2000" b="1" dirty="0">
                  <a:solidFill>
                    <a:srgbClr val="000000"/>
                  </a:solidFill>
                  <a:latin typeface="Calibri" pitchFamily="34" charset="0"/>
                </a:rPr>
                <a:t>null</a:t>
              </a:r>
              <a:r>
                <a:rPr lang="en-US" altLang="zh-CN" sz="2000" dirty="0">
                  <a:solidFill>
                    <a:srgbClr val="000000"/>
                  </a:solidFill>
                  <a:latin typeface="Calibri" pitchFamily="34" charset="0"/>
                </a:rPr>
                <a:t>;</a:t>
              </a:r>
            </a:p>
            <a:p>
              <a:pPr marL="342900" indent="-342900">
                <a:lnSpc>
                  <a:spcPct val="80000"/>
                </a:lnSpc>
                <a:buFont typeface="Arial" charset="0"/>
                <a:buNone/>
              </a:pPr>
              <a:r>
                <a:rPr lang="en-US" altLang="zh-CN" sz="2000" b="1" dirty="0">
                  <a:solidFill>
                    <a:srgbClr val="000000"/>
                  </a:solidFill>
                  <a:latin typeface="Calibri" pitchFamily="34" charset="0"/>
                </a:rPr>
                <a:t>			try</a:t>
              </a:r>
              <a:r>
                <a:rPr lang="en-US" altLang="zh-CN" sz="2000" dirty="0">
                  <a:solidFill>
                    <a:srgbClr val="000000"/>
                  </a:solidFill>
                  <a:latin typeface="Calibri" pitchFamily="34" charset="0"/>
                </a:rPr>
                <a:t>{</a:t>
              </a:r>
            </a:p>
            <a:p>
              <a:pPr marL="342900" indent="-342900">
                <a:lnSpc>
                  <a:spcPct val="80000"/>
                </a:lnSpc>
                <a:buFont typeface="Arial" charset="0"/>
                <a:buNone/>
              </a:pPr>
              <a:r>
                <a:rPr lang="en-US" altLang="zh-CN" sz="2000" dirty="0">
                  <a:solidFill>
                    <a:srgbClr val="000000"/>
                  </a:solidFill>
                  <a:latin typeface="Calibri" pitchFamily="34" charset="0"/>
                </a:rPr>
                <a:t>				</a:t>
              </a:r>
              <a:r>
                <a:rPr lang="en-US" altLang="zh-CN" sz="2000" dirty="0" err="1">
                  <a:solidFill>
                    <a:srgbClr val="000000"/>
                  </a:solidFill>
                  <a:latin typeface="Calibri" pitchFamily="34" charset="0"/>
                </a:rPr>
                <a:t>cal.divide</a:t>
              </a:r>
              <a:r>
                <a:rPr lang="en-US" altLang="zh-CN" sz="2000" dirty="0">
                  <a:solidFill>
                    <a:srgbClr val="000000"/>
                  </a:solidFill>
                  <a:latin typeface="Calibri" pitchFamily="34" charset="0"/>
                </a:rPr>
                <a:t>(4,0); 						</a:t>
              </a:r>
              <a:r>
                <a:rPr lang="en-US" altLang="zh-CN" sz="2000" i="1" dirty="0" smtClean="0">
                  <a:solidFill>
                    <a:srgbClr val="FF0000"/>
                  </a:solidFill>
                  <a:latin typeface="Calibri" pitchFamily="34" charset="0"/>
                </a:rPr>
                <a:t>fail</a:t>
              </a:r>
              <a:r>
                <a:rPr lang="en-US" altLang="zh-CN" sz="2000" dirty="0">
                  <a:solidFill>
                    <a:srgbClr val="FF0000"/>
                  </a:solidFill>
                  <a:latin typeface="Calibri" pitchFamily="34" charset="0"/>
                </a:rPr>
                <a:t>();</a:t>
              </a:r>
              <a:r>
                <a:rPr lang="en-US" altLang="zh-CN" sz="2000" dirty="0">
                  <a:solidFill>
                    <a:srgbClr val="000000"/>
                  </a:solidFill>
                  <a:latin typeface="Calibri" pitchFamily="34" charset="0"/>
                </a:rPr>
                <a:t> </a:t>
              </a:r>
            </a:p>
            <a:p>
              <a:pPr marL="342900" indent="-342900">
                <a:lnSpc>
                  <a:spcPct val="80000"/>
                </a:lnSpc>
                <a:buFont typeface="Arial" charset="0"/>
                <a:buNone/>
              </a:pPr>
              <a:r>
                <a:rPr lang="en-US" altLang="zh-CN" sz="2000" dirty="0">
                  <a:solidFill>
                    <a:srgbClr val="000000"/>
                  </a:solidFill>
                  <a:latin typeface="Calibri" pitchFamily="34" charset="0"/>
                </a:rPr>
                <a:t>			}</a:t>
              </a:r>
            </a:p>
            <a:p>
              <a:pPr marL="342900" indent="-342900">
                <a:lnSpc>
                  <a:spcPct val="80000"/>
                </a:lnSpc>
                <a:buFont typeface="Arial" charset="0"/>
                <a:buNone/>
              </a:pPr>
              <a:r>
                <a:rPr lang="en-US" altLang="zh-CN" sz="2000" b="1" dirty="0">
                  <a:solidFill>
                    <a:srgbClr val="000000"/>
                  </a:solidFill>
                  <a:latin typeface="Calibri" pitchFamily="34" charset="0"/>
                </a:rPr>
                <a:t>			catch</a:t>
              </a:r>
              <a:r>
                <a:rPr lang="en-US" altLang="zh-CN" sz="2000" dirty="0">
                  <a:solidFill>
                    <a:srgbClr val="000000"/>
                  </a:solidFill>
                  <a:latin typeface="Calibri" pitchFamily="34" charset="0"/>
                </a:rPr>
                <a:t>(Exception ex){</a:t>
              </a:r>
            </a:p>
            <a:p>
              <a:pPr marL="342900" indent="-342900">
                <a:lnSpc>
                  <a:spcPct val="80000"/>
                </a:lnSpc>
                <a:buFont typeface="Arial" charset="0"/>
                <a:buNone/>
              </a:pPr>
              <a:r>
                <a:rPr lang="en-US" altLang="zh-CN" sz="2000" dirty="0">
                  <a:solidFill>
                    <a:srgbClr val="000000"/>
                  </a:solidFill>
                  <a:latin typeface="Calibri" pitchFamily="34" charset="0"/>
                </a:rPr>
                <a:t>				</a:t>
              </a:r>
              <a:r>
                <a:rPr lang="en-US" altLang="zh-CN" sz="2000" dirty="0" err="1">
                  <a:solidFill>
                    <a:srgbClr val="000000"/>
                  </a:solidFill>
                  <a:latin typeface="Calibri" pitchFamily="34" charset="0"/>
                </a:rPr>
                <a:t>tx</a:t>
              </a:r>
              <a:r>
                <a:rPr lang="en-US" altLang="zh-CN" sz="2000" dirty="0">
                  <a:solidFill>
                    <a:srgbClr val="000000"/>
                  </a:solidFill>
                  <a:latin typeface="Calibri" pitchFamily="34" charset="0"/>
                </a:rPr>
                <a:t> = ex;</a:t>
              </a:r>
            </a:p>
            <a:p>
              <a:pPr marL="342900" indent="-342900">
                <a:lnSpc>
                  <a:spcPct val="80000"/>
                </a:lnSpc>
                <a:buFont typeface="Arial" charset="0"/>
                <a:buNone/>
              </a:pPr>
              <a:r>
                <a:rPr lang="en-US" altLang="zh-CN" sz="2000" dirty="0">
                  <a:solidFill>
                    <a:srgbClr val="000000"/>
                  </a:solidFill>
                  <a:latin typeface="Calibri" pitchFamily="34" charset="0"/>
                </a:rPr>
                <a:t>			}</a:t>
              </a:r>
            </a:p>
            <a:p>
              <a:pPr marL="342900" indent="-342900">
                <a:lnSpc>
                  <a:spcPct val="80000"/>
                </a:lnSpc>
                <a:buFont typeface="Arial" charset="0"/>
                <a:buNone/>
              </a:pPr>
              <a:r>
                <a:rPr lang="en-US" altLang="zh-CN" sz="2000" dirty="0">
                  <a:solidFill>
                    <a:srgbClr val="000000"/>
                  </a:solidFill>
                  <a:latin typeface="Calibri" pitchFamily="34" charset="0"/>
                </a:rPr>
                <a:t>			</a:t>
              </a:r>
              <a:r>
                <a:rPr lang="en-US" altLang="zh-CN" sz="2000" i="1" dirty="0" err="1" smtClean="0">
                  <a:solidFill>
                    <a:srgbClr val="FF0000"/>
                  </a:solidFill>
                  <a:latin typeface="Calibri" pitchFamily="34" charset="0"/>
                </a:rPr>
                <a:t>assertNotNull</a:t>
              </a:r>
              <a:r>
                <a:rPr lang="en-US" altLang="zh-CN" sz="2000" dirty="0" smtClean="0">
                  <a:solidFill>
                    <a:srgbClr val="000000"/>
                  </a:solidFill>
                  <a:latin typeface="Calibri" pitchFamily="34" charset="0"/>
                </a:rPr>
                <a:t>(</a:t>
              </a:r>
              <a:r>
                <a:rPr lang="en-US" altLang="zh-CN" sz="2000" dirty="0" err="1" smtClean="0">
                  <a:solidFill>
                    <a:srgbClr val="000000"/>
                  </a:solidFill>
                  <a:latin typeface="Calibri" pitchFamily="34" charset="0"/>
                </a:rPr>
                <a:t>tx</a:t>
              </a:r>
              <a:r>
                <a:rPr lang="en-US" altLang="zh-CN" sz="2000" dirty="0">
                  <a:solidFill>
                    <a:srgbClr val="000000"/>
                  </a:solidFill>
                  <a:latin typeface="Calibri" pitchFamily="34" charset="0"/>
                </a:rPr>
                <a:t>); </a:t>
              </a:r>
              <a:endParaRPr lang="en-US" altLang="zh-CN" sz="2000" dirty="0">
                <a:solidFill>
                  <a:srgbClr val="00B200"/>
                </a:solidFill>
                <a:latin typeface="Calibri" pitchFamily="34" charset="0"/>
              </a:endParaRPr>
            </a:p>
            <a:p>
              <a:pPr marL="342900" indent="-342900">
                <a:lnSpc>
                  <a:spcPct val="80000"/>
                </a:lnSpc>
                <a:buFont typeface="Arial" charset="0"/>
                <a:buNone/>
              </a:pPr>
              <a:r>
                <a:rPr lang="en-US" altLang="zh-CN" sz="2000" dirty="0">
                  <a:solidFill>
                    <a:srgbClr val="000000"/>
                  </a:solidFill>
                  <a:latin typeface="Calibri" pitchFamily="34" charset="0"/>
                </a:rPr>
                <a:t>			</a:t>
              </a:r>
              <a:r>
                <a:rPr lang="en-US" altLang="zh-CN" sz="2000" i="1" dirty="0" err="1" smtClean="0">
                  <a:solidFill>
                    <a:srgbClr val="FF0000"/>
                  </a:solidFill>
                  <a:latin typeface="Calibri" pitchFamily="34" charset="0"/>
                </a:rPr>
                <a:t>assertEquals</a:t>
              </a:r>
              <a:r>
                <a:rPr lang="en-US" altLang="zh-CN" sz="2000" dirty="0" smtClean="0">
                  <a:solidFill>
                    <a:srgbClr val="000000"/>
                  </a:solidFill>
                  <a:latin typeface="Calibri" pitchFamily="34" charset="0"/>
                </a:rPr>
                <a:t>(</a:t>
              </a:r>
              <a:r>
                <a:rPr lang="en-US" altLang="zh-CN" sz="2000" dirty="0" err="1" smtClean="0">
                  <a:solidFill>
                    <a:srgbClr val="000000"/>
                  </a:solidFill>
                  <a:latin typeface="Calibri" pitchFamily="34" charset="0"/>
                </a:rPr>
                <a:t>Exception.class,tx.getClass</a:t>
              </a:r>
              <a:r>
                <a:rPr lang="en-US" altLang="zh-CN" sz="2000" dirty="0">
                  <a:solidFill>
                    <a:srgbClr val="000000"/>
                  </a:solidFill>
                  <a:latin typeface="Calibri" pitchFamily="34" charset="0"/>
                </a:rPr>
                <a:t>());</a:t>
              </a:r>
            </a:p>
            <a:p>
              <a:pPr marL="342900" indent="-342900">
                <a:lnSpc>
                  <a:spcPct val="80000"/>
                </a:lnSpc>
                <a:buFont typeface="Arial" charset="0"/>
                <a:buNone/>
              </a:pPr>
              <a:r>
                <a:rPr lang="en-US" altLang="zh-CN" sz="2000" dirty="0">
                  <a:solidFill>
                    <a:srgbClr val="000000"/>
                  </a:solidFill>
                  <a:latin typeface="Calibri" pitchFamily="34" charset="0"/>
                </a:rPr>
                <a:t>			</a:t>
              </a:r>
              <a:r>
                <a:rPr lang="en-US" altLang="zh-CN" sz="2000" i="1" dirty="0" err="1" smtClean="0">
                  <a:solidFill>
                    <a:srgbClr val="FF0000"/>
                  </a:solidFill>
                  <a:latin typeface="Calibri" pitchFamily="34" charset="0"/>
                </a:rPr>
                <a:t>assertEquals</a:t>
              </a:r>
              <a:r>
                <a:rPr lang="en-US" altLang="zh-CN" sz="2000" dirty="0">
                  <a:solidFill>
                    <a:srgbClr val="000000"/>
                  </a:solidFill>
                  <a:latin typeface="Calibri" pitchFamily="34" charset="0"/>
                </a:rPr>
                <a:t>("</a:t>
              </a:r>
              <a:r>
                <a:rPr lang="zh-CN" altLang="en-US" sz="2000" dirty="0">
                  <a:solidFill>
                    <a:srgbClr val="000000"/>
                  </a:solidFill>
                  <a:latin typeface="Calibri" pitchFamily="34" charset="0"/>
                </a:rPr>
                <a:t>除数不能为零！</a:t>
              </a:r>
              <a:r>
                <a:rPr lang="en-US" altLang="zh-CN" sz="2000" dirty="0">
                  <a:solidFill>
                    <a:srgbClr val="000000"/>
                  </a:solidFill>
                  <a:latin typeface="Calibri" pitchFamily="34" charset="0"/>
                </a:rPr>
                <a:t>",</a:t>
              </a:r>
              <a:r>
                <a:rPr lang="en-US" altLang="zh-CN" sz="2000" dirty="0" err="1">
                  <a:solidFill>
                    <a:srgbClr val="000000"/>
                  </a:solidFill>
                  <a:latin typeface="Calibri" pitchFamily="34" charset="0"/>
                </a:rPr>
                <a:t>tx.getMessage</a:t>
              </a:r>
              <a:r>
                <a:rPr lang="en-US" altLang="zh-CN" sz="2000" dirty="0">
                  <a:solidFill>
                    <a:srgbClr val="000000"/>
                  </a:solidFill>
                  <a:latin typeface="Calibri" pitchFamily="34" charset="0"/>
                </a:rPr>
                <a:t>());</a:t>
              </a:r>
            </a:p>
            <a:p>
              <a:pPr marL="342900" indent="-342900">
                <a:lnSpc>
                  <a:spcPct val="80000"/>
                </a:lnSpc>
                <a:buFont typeface="Arial" charset="0"/>
                <a:buNone/>
              </a:pPr>
              <a:r>
                <a:rPr lang="en-US" altLang="zh-CN" sz="2000" dirty="0">
                  <a:solidFill>
                    <a:srgbClr val="000000"/>
                  </a:solidFill>
                  <a:latin typeface="Calibri" pitchFamily="34" charset="0"/>
                </a:rPr>
                <a:t>	}</a:t>
              </a:r>
            </a:p>
            <a:p>
              <a:pPr marL="342900" indent="-342900">
                <a:lnSpc>
                  <a:spcPct val="80000"/>
                </a:lnSpc>
                <a:buFont typeface="Arial" charset="0"/>
                <a:buNone/>
              </a:pPr>
              <a:r>
                <a:rPr lang="en-US" altLang="zh-CN" sz="2000" dirty="0">
                  <a:solidFill>
                    <a:srgbClr val="000000"/>
                  </a:solidFill>
                  <a:latin typeface="Calibri" pitchFamily="34" charset="0"/>
                </a:rPr>
                <a:t>}</a:t>
              </a:r>
            </a:p>
          </p:txBody>
        </p:sp>
        <p:grpSp>
          <p:nvGrpSpPr>
            <p:cNvPr id="161816" name="Group 24"/>
            <p:cNvGrpSpPr>
              <a:grpSpLocks/>
            </p:cNvGrpSpPr>
            <p:nvPr/>
          </p:nvGrpSpPr>
          <p:grpSpPr bwMode="auto">
            <a:xfrm>
              <a:off x="568" y="1324"/>
              <a:ext cx="1424" cy="957"/>
              <a:chOff x="568" y="1324"/>
              <a:chExt cx="1424" cy="957"/>
            </a:xfrm>
          </p:grpSpPr>
          <p:sp>
            <p:nvSpPr>
              <p:cNvPr id="161806" name="Text Box 14"/>
              <p:cNvSpPr txBox="1">
                <a:spLocks noChangeArrowheads="1"/>
              </p:cNvSpPr>
              <p:nvPr/>
            </p:nvSpPr>
            <p:spPr bwMode="auto">
              <a:xfrm>
                <a:off x="568" y="1480"/>
                <a:ext cx="938" cy="801"/>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pPr>
                <a:r>
                  <a:rPr lang="zh-CN" altLang="en-US" sz="1400">
                    <a:solidFill>
                      <a:srgbClr val="00B200"/>
                    </a:solidFill>
                    <a:latin typeface="Comic Sans MS" pitchFamily="66" charset="0"/>
                  </a:rPr>
                  <a:t>一个方法可以有多个测试方法，输入的不同情况会有不同的</a:t>
                </a:r>
                <a:r>
                  <a:rPr lang="en-US" altLang="zh-CN" sz="1400">
                    <a:solidFill>
                      <a:srgbClr val="00B200"/>
                    </a:solidFill>
                    <a:latin typeface="Comic Sans MS" pitchFamily="66" charset="0"/>
                  </a:rPr>
                  <a:t>testcase</a:t>
                </a:r>
                <a:r>
                  <a:rPr lang="zh-CN" altLang="en-US" sz="1400">
                    <a:solidFill>
                      <a:srgbClr val="00B200"/>
                    </a:solidFill>
                    <a:latin typeface="Comic Sans MS" pitchFamily="66" charset="0"/>
                  </a:rPr>
                  <a:t>出现</a:t>
                </a:r>
              </a:p>
            </p:txBody>
          </p:sp>
          <p:sp>
            <p:nvSpPr>
              <p:cNvPr id="161807" name="Line 15"/>
              <p:cNvSpPr>
                <a:spLocks noChangeShapeType="1"/>
              </p:cNvSpPr>
              <p:nvPr/>
            </p:nvSpPr>
            <p:spPr bwMode="auto">
              <a:xfrm flipH="1">
                <a:off x="1094" y="1324"/>
                <a:ext cx="898" cy="14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1815" name="Group 23"/>
            <p:cNvGrpSpPr>
              <a:grpSpLocks/>
            </p:cNvGrpSpPr>
            <p:nvPr/>
          </p:nvGrpSpPr>
          <p:grpSpPr bwMode="auto">
            <a:xfrm>
              <a:off x="645" y="2763"/>
              <a:ext cx="992" cy="620"/>
              <a:chOff x="645" y="2763"/>
              <a:chExt cx="992" cy="620"/>
            </a:xfrm>
          </p:grpSpPr>
          <p:sp>
            <p:nvSpPr>
              <p:cNvPr id="161808" name="Text Box 16"/>
              <p:cNvSpPr txBox="1">
                <a:spLocks noChangeArrowheads="1"/>
              </p:cNvSpPr>
              <p:nvPr/>
            </p:nvSpPr>
            <p:spPr bwMode="auto">
              <a:xfrm>
                <a:off x="645" y="2763"/>
                <a:ext cx="712" cy="620"/>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solidFill>
                      <a:srgbClr val="00B200"/>
                    </a:solidFill>
                    <a:latin typeface="Comic Sans MS" pitchFamily="66" charset="0"/>
                  </a:rPr>
                  <a:t>tx</a:t>
                </a:r>
                <a:r>
                  <a:rPr lang="zh-CN" altLang="en-US" sz="1400" dirty="0">
                    <a:solidFill>
                      <a:srgbClr val="00B200"/>
                    </a:solidFill>
                    <a:latin typeface="Comic Sans MS" pitchFamily="66" charset="0"/>
                  </a:rPr>
                  <a:t>是</a:t>
                </a:r>
                <a:r>
                  <a:rPr lang="en-US" altLang="zh-CN" sz="1400" dirty="0">
                    <a:solidFill>
                      <a:srgbClr val="00B200"/>
                    </a:solidFill>
                    <a:latin typeface="Comic Sans MS" pitchFamily="66" charset="0"/>
                  </a:rPr>
                  <a:t>Exception</a:t>
                </a:r>
                <a:r>
                  <a:rPr lang="zh-CN" altLang="en-US" sz="1400" dirty="0">
                    <a:solidFill>
                      <a:srgbClr val="00B200"/>
                    </a:solidFill>
                    <a:latin typeface="Comic Sans MS" pitchFamily="66" charset="0"/>
                  </a:rPr>
                  <a:t>类型的</a:t>
                </a:r>
              </a:p>
            </p:txBody>
          </p:sp>
          <p:sp>
            <p:nvSpPr>
              <p:cNvPr id="161809" name="Line 17"/>
              <p:cNvSpPr>
                <a:spLocks noChangeShapeType="1"/>
              </p:cNvSpPr>
              <p:nvPr/>
            </p:nvSpPr>
            <p:spPr bwMode="auto">
              <a:xfrm>
                <a:off x="1253" y="2954"/>
                <a:ext cx="384" cy="17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1814" name="Group 22"/>
            <p:cNvGrpSpPr>
              <a:grpSpLocks/>
            </p:cNvGrpSpPr>
            <p:nvPr/>
          </p:nvGrpSpPr>
          <p:grpSpPr bwMode="auto">
            <a:xfrm>
              <a:off x="3256" y="2597"/>
              <a:ext cx="1550" cy="439"/>
              <a:chOff x="3256" y="2597"/>
              <a:chExt cx="1550" cy="439"/>
            </a:xfrm>
          </p:grpSpPr>
          <p:sp>
            <p:nvSpPr>
              <p:cNvPr id="161812" name="Text Box 20"/>
              <p:cNvSpPr txBox="1">
                <a:spLocks noChangeArrowheads="1"/>
              </p:cNvSpPr>
              <p:nvPr/>
            </p:nvSpPr>
            <p:spPr bwMode="auto">
              <a:xfrm>
                <a:off x="3787" y="2597"/>
                <a:ext cx="1019" cy="439"/>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a:solidFill>
                      <a:srgbClr val="00B200"/>
                    </a:solidFill>
                    <a:latin typeface="Comic Sans MS" pitchFamily="66" charset="0"/>
                  </a:rPr>
                  <a:t>一旦发生异常，则</a:t>
                </a:r>
                <a:r>
                  <a:rPr lang="en-US" altLang="zh-CN" sz="1400">
                    <a:solidFill>
                      <a:srgbClr val="00B200"/>
                    </a:solidFill>
                    <a:latin typeface="Comic Sans MS" pitchFamily="66" charset="0"/>
                  </a:rPr>
                  <a:t>tx</a:t>
                </a:r>
                <a:r>
                  <a:rPr lang="zh-CN" altLang="en-US" sz="1400">
                    <a:solidFill>
                      <a:srgbClr val="00B200"/>
                    </a:solidFill>
                    <a:latin typeface="Comic Sans MS" pitchFamily="66" charset="0"/>
                  </a:rPr>
                  <a:t>一定不为空</a:t>
                </a:r>
              </a:p>
            </p:txBody>
          </p:sp>
          <p:sp>
            <p:nvSpPr>
              <p:cNvPr id="161813" name="Line 21"/>
              <p:cNvSpPr>
                <a:spLocks noChangeShapeType="1"/>
              </p:cNvSpPr>
              <p:nvPr/>
            </p:nvSpPr>
            <p:spPr bwMode="auto">
              <a:xfrm flipV="1">
                <a:off x="3256" y="2763"/>
                <a:ext cx="531" cy="16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1817" name="Group 25"/>
            <p:cNvGrpSpPr>
              <a:grpSpLocks/>
            </p:cNvGrpSpPr>
            <p:nvPr/>
          </p:nvGrpSpPr>
          <p:grpSpPr bwMode="auto">
            <a:xfrm>
              <a:off x="2881" y="1782"/>
              <a:ext cx="1668" cy="657"/>
              <a:chOff x="2881" y="1782"/>
              <a:chExt cx="1668" cy="657"/>
            </a:xfrm>
          </p:grpSpPr>
          <p:sp>
            <p:nvSpPr>
              <p:cNvPr id="161810" name="Text Box 18"/>
              <p:cNvSpPr txBox="1">
                <a:spLocks noChangeArrowheads="1"/>
              </p:cNvSpPr>
              <p:nvPr/>
            </p:nvSpPr>
            <p:spPr bwMode="auto">
              <a:xfrm>
                <a:off x="3460" y="1782"/>
                <a:ext cx="1089" cy="657"/>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pPr>
                <a:r>
                  <a:rPr lang="zh-CN" altLang="en-US" sz="1400">
                    <a:solidFill>
                      <a:srgbClr val="00B200"/>
                    </a:solidFill>
                    <a:latin typeface="Comic Sans MS" pitchFamily="66" charset="0"/>
                  </a:rPr>
                  <a:t>期望该行代码永远不会被执行，断言失败，停止执行立即失败</a:t>
                </a:r>
              </a:p>
            </p:txBody>
          </p:sp>
          <p:sp>
            <p:nvSpPr>
              <p:cNvPr id="161811" name="Line 19"/>
              <p:cNvSpPr>
                <a:spLocks noChangeShapeType="1"/>
              </p:cNvSpPr>
              <p:nvPr/>
            </p:nvSpPr>
            <p:spPr bwMode="auto">
              <a:xfrm flipV="1">
                <a:off x="2881" y="2031"/>
                <a:ext cx="572" cy="40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1832453058"/>
      </p:ext>
    </p:extLst>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smtClean="0">
                <a:latin typeface="Calibri" panose="020F0502020204030204" pitchFamily="34" charset="0"/>
              </a:rPr>
              <a:t>Failures</a:t>
            </a:r>
            <a:r>
              <a:rPr lang="zh-CN" altLang="zh-CN" sz="3200" dirty="0">
                <a:latin typeface="Calibri" panose="020F0502020204030204" pitchFamily="34" charset="0"/>
              </a:rPr>
              <a:t>和</a:t>
            </a:r>
            <a:r>
              <a:rPr lang="en-US" altLang="zh-CN" sz="3200" dirty="0" smtClean="0">
                <a:latin typeface="Calibri" panose="020F0502020204030204" pitchFamily="34" charset="0"/>
              </a:rPr>
              <a:t>Errors</a:t>
            </a:r>
            <a:endParaRPr lang="zh-CN" altLang="en-US" sz="3200" dirty="0">
              <a:latin typeface="Calibri" panose="020F0502020204030204" pitchFamily="34" charset="0"/>
            </a:endParaRPr>
          </a:p>
        </p:txBody>
      </p:sp>
      <p:sp>
        <p:nvSpPr>
          <p:cNvPr id="3" name="内容占位符 2"/>
          <p:cNvSpPr>
            <a:spLocks noGrp="1"/>
          </p:cNvSpPr>
          <p:nvPr>
            <p:ph idx="1"/>
          </p:nvPr>
        </p:nvSpPr>
        <p:spPr>
          <a:xfrm>
            <a:off x="683568" y="818554"/>
            <a:ext cx="7666037" cy="3859430"/>
          </a:xfrm>
        </p:spPr>
        <p:txBody>
          <a:bodyPr/>
          <a:lstStyle/>
          <a:p>
            <a:pPr lvl="0">
              <a:spcBef>
                <a:spcPts val="0"/>
              </a:spcBef>
            </a:pPr>
            <a:r>
              <a:rPr lang="en-US" altLang="zh-CN" sz="2400" dirty="0" smtClean="0"/>
              <a:t>Failures</a:t>
            </a:r>
            <a:r>
              <a:rPr lang="zh-CN" altLang="zh-CN" sz="2400" dirty="0" smtClean="0"/>
              <a:t>是</a:t>
            </a:r>
            <a:r>
              <a:rPr lang="zh-CN" altLang="zh-CN" sz="2400" dirty="0"/>
              <a:t>指测试</a:t>
            </a:r>
            <a:r>
              <a:rPr lang="zh-CN" altLang="zh-CN" sz="2400" dirty="0" smtClean="0"/>
              <a:t>失败</a:t>
            </a:r>
            <a:r>
              <a:rPr lang="zh-CN" altLang="en-US" sz="2400" dirty="0" smtClean="0"/>
              <a:t>，预期结果是实际结果不一致</a:t>
            </a:r>
            <a:endParaRPr lang="zh-CN" altLang="zh-CN" sz="2400" dirty="0"/>
          </a:p>
          <a:p>
            <a:pPr lvl="0">
              <a:spcBef>
                <a:spcPts val="0"/>
              </a:spcBef>
            </a:pPr>
            <a:r>
              <a:rPr lang="en-US" altLang="zh-CN" sz="2400" dirty="0" smtClean="0"/>
              <a:t>Errors</a:t>
            </a:r>
            <a:r>
              <a:rPr lang="zh-CN" altLang="zh-CN" sz="2400" dirty="0" smtClean="0"/>
              <a:t>是</a:t>
            </a:r>
            <a:r>
              <a:rPr lang="zh-CN" altLang="zh-CN" sz="2400" dirty="0"/>
              <a:t>指测试程序本身出错，代码异常引起来</a:t>
            </a:r>
            <a:r>
              <a:rPr lang="zh-CN" altLang="zh-CN" sz="2400" dirty="0" smtClean="0"/>
              <a:t>的</a:t>
            </a:r>
            <a:endParaRPr lang="en-US" altLang="zh-CN" sz="2400" dirty="0" smtClean="0"/>
          </a:p>
          <a:p>
            <a:pPr marL="0" lvl="0" indent="0">
              <a:buNone/>
            </a:pPr>
            <a:endParaRPr lang="zh-CN"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874535252"/>
              </p:ext>
            </p:extLst>
          </p:nvPr>
        </p:nvGraphicFramePr>
        <p:xfrm>
          <a:off x="755576" y="2211710"/>
          <a:ext cx="6768752" cy="2052229"/>
        </p:xfrm>
        <a:graphic>
          <a:graphicData uri="http://schemas.openxmlformats.org/drawingml/2006/table">
            <a:tbl>
              <a:tblPr firstRow="1" bandRow="1">
                <a:tableStyleId>{5C22544A-7EE6-4342-B048-85BDC9FD1C3A}</a:tableStyleId>
              </a:tblPr>
              <a:tblGrid>
                <a:gridCol w="2998814"/>
                <a:gridCol w="3769938"/>
              </a:tblGrid>
              <a:tr h="319430">
                <a:tc>
                  <a:txBody>
                    <a:bodyPr/>
                    <a:lstStyle/>
                    <a:p>
                      <a:r>
                        <a:rPr lang="en-US" altLang="zh-CN" sz="1600" b="1" dirty="0" smtClean="0">
                          <a:solidFill>
                            <a:schemeClr val="tx1"/>
                          </a:solidFill>
                          <a:latin typeface="Calibri" panose="020F0502020204030204" pitchFamily="34" charset="0"/>
                        </a:rPr>
                        <a:t>Failures</a:t>
                      </a:r>
                      <a:endParaRPr lang="zh-CN" altLang="en-US" sz="1600" b="1" dirty="0">
                        <a:solidFill>
                          <a:schemeClr val="tx1"/>
                        </a:solidFill>
                        <a:latin typeface="Calibri" panose="020F0502020204030204" pitchFamily="34" charset="0"/>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b="1" dirty="0" smtClean="0">
                          <a:solidFill>
                            <a:schemeClr val="tx1"/>
                          </a:solidFill>
                          <a:latin typeface="Calibri" panose="020F0502020204030204" pitchFamily="34" charset="0"/>
                        </a:rPr>
                        <a:t>Errors</a:t>
                      </a:r>
                      <a:endParaRPr lang="zh-CN" altLang="en-US" sz="1600" b="1" dirty="0">
                        <a:solidFill>
                          <a:schemeClr val="tx1"/>
                        </a:solidFill>
                        <a:latin typeface="Calibri" panose="020F0502020204030204" pitchFamily="34" charset="0"/>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32799">
                <a:tc>
                  <a:txBody>
                    <a:bodyPr/>
                    <a:lstStyle/>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@Test</a:t>
                      </a:r>
                      <a:endParaRPr lang="zh-CN" altLang="zh-CN" sz="1600" b="1" i="0" kern="1200" baseline="0" dirty="0" smtClean="0">
                        <a:solidFill>
                          <a:schemeClr val="tx1"/>
                        </a:solidFill>
                        <a:effectLst/>
                        <a:latin typeface="Calibri" panose="020F0502020204030204" pitchFamily="34" charset="0"/>
                        <a:ea typeface="+mn-ea"/>
                        <a:cs typeface="+mn-cs"/>
                      </a:endParaRP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public void test(){</a:t>
                      </a:r>
                      <a:endParaRPr lang="zh-CN" altLang="zh-CN" sz="1600" b="1" i="0" kern="1200" baseline="0" dirty="0" smtClean="0">
                        <a:solidFill>
                          <a:schemeClr val="tx1"/>
                        </a:solidFill>
                        <a:effectLst/>
                        <a:latin typeface="Calibri" panose="020F0502020204030204" pitchFamily="34" charset="0"/>
                        <a:ea typeface="+mn-ea"/>
                        <a:cs typeface="+mn-cs"/>
                      </a:endParaRP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    </a:t>
                      </a:r>
                      <a:r>
                        <a:rPr lang="en-US" altLang="zh-CN" sz="1600" b="1" i="0" kern="1200" baseline="0" dirty="0" err="1" smtClean="0">
                          <a:solidFill>
                            <a:schemeClr val="tx1"/>
                          </a:solidFill>
                          <a:effectLst/>
                          <a:latin typeface="Calibri" panose="020F0502020204030204" pitchFamily="34" charset="0"/>
                          <a:ea typeface="+mn-ea"/>
                          <a:cs typeface="+mn-cs"/>
                        </a:rPr>
                        <a:t>int</a:t>
                      </a:r>
                      <a:r>
                        <a:rPr lang="en-US" altLang="zh-CN" sz="1600" b="1" i="0" kern="1200" baseline="0" dirty="0" smtClean="0">
                          <a:solidFill>
                            <a:schemeClr val="tx1"/>
                          </a:solidFill>
                          <a:effectLst/>
                          <a:latin typeface="Calibri" panose="020F0502020204030204" pitchFamily="34" charset="0"/>
                          <a:ea typeface="+mn-ea"/>
                          <a:cs typeface="+mn-cs"/>
                        </a:rPr>
                        <a:t> i=10;</a:t>
                      </a:r>
                      <a:endParaRPr lang="zh-CN" altLang="zh-CN" sz="1600" b="1" i="0" kern="1200" baseline="0" dirty="0" smtClean="0">
                        <a:solidFill>
                          <a:schemeClr val="tx1"/>
                        </a:solidFill>
                        <a:effectLst/>
                        <a:latin typeface="Calibri" panose="020F0502020204030204" pitchFamily="34" charset="0"/>
                        <a:ea typeface="+mn-ea"/>
                        <a:cs typeface="+mn-cs"/>
                      </a:endParaRP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    </a:t>
                      </a:r>
                      <a:r>
                        <a:rPr lang="en-US" altLang="zh-CN" sz="1600" b="1" i="0" kern="1200" baseline="0" dirty="0" err="1" smtClean="0">
                          <a:solidFill>
                            <a:schemeClr val="tx1"/>
                          </a:solidFill>
                          <a:effectLst/>
                          <a:latin typeface="Calibri" panose="020F0502020204030204" pitchFamily="34" charset="0"/>
                          <a:ea typeface="+mn-ea"/>
                          <a:cs typeface="+mn-cs"/>
                        </a:rPr>
                        <a:t>assertEquals</a:t>
                      </a:r>
                      <a:r>
                        <a:rPr lang="en-US" altLang="zh-CN" sz="1600" b="1" i="0" kern="1200" baseline="0" dirty="0" smtClean="0">
                          <a:solidFill>
                            <a:schemeClr val="tx1"/>
                          </a:solidFill>
                          <a:effectLst/>
                          <a:latin typeface="Calibri" panose="020F0502020204030204" pitchFamily="34" charset="0"/>
                          <a:ea typeface="+mn-ea"/>
                          <a:cs typeface="+mn-cs"/>
                        </a:rPr>
                        <a:t>(1, i);</a:t>
                      </a:r>
                      <a:endParaRPr lang="zh-CN" altLang="zh-CN" sz="1600" b="1" i="0" kern="1200" baseline="0" dirty="0" smtClean="0">
                        <a:solidFill>
                          <a:schemeClr val="tx1"/>
                        </a:solidFill>
                        <a:effectLst/>
                        <a:latin typeface="Calibri" panose="020F0502020204030204" pitchFamily="34" charset="0"/>
                        <a:ea typeface="+mn-ea"/>
                        <a:cs typeface="+mn-cs"/>
                      </a:endParaRP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	}</a:t>
                      </a:r>
                      <a:endParaRPr lang="zh-CN" altLang="zh-CN" sz="1600" b="1" i="0" kern="1200" baseline="0" dirty="0" smtClean="0">
                        <a:solidFill>
                          <a:schemeClr val="tx1"/>
                        </a:solidFill>
                        <a:effectLst/>
                        <a:latin typeface="Calibri" panose="020F0502020204030204" pitchFamily="34" charset="0"/>
                        <a:ea typeface="+mn-ea"/>
                        <a:cs typeface="+mn-cs"/>
                      </a:endParaRPr>
                    </a:p>
                    <a:p>
                      <a:pPr marL="0" algn="l" defTabSz="914400" rtl="0" eaLnBrk="1" latinLnBrk="0" hangingPunct="1"/>
                      <a:endParaRPr lang="zh-CN" altLang="en-US" sz="1600" b="1" i="0" kern="1200" baseline="0" dirty="0">
                        <a:solidFill>
                          <a:schemeClr val="tx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@Test</a:t>
                      </a: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public void test(){</a:t>
                      </a: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    </a:t>
                      </a:r>
                      <a:r>
                        <a:rPr lang="en-US" altLang="zh-CN" sz="1600" b="1" i="0" kern="1200" baseline="0" dirty="0" err="1" smtClean="0">
                          <a:solidFill>
                            <a:schemeClr val="tx1"/>
                          </a:solidFill>
                          <a:effectLst/>
                          <a:latin typeface="Calibri" panose="020F0502020204030204" pitchFamily="34" charset="0"/>
                          <a:ea typeface="+mn-ea"/>
                          <a:cs typeface="+mn-cs"/>
                        </a:rPr>
                        <a:t>int</a:t>
                      </a:r>
                      <a:r>
                        <a:rPr lang="en-US" altLang="zh-CN" sz="1600" b="1" i="0" kern="1200" baseline="0" dirty="0" smtClean="0">
                          <a:solidFill>
                            <a:schemeClr val="tx1"/>
                          </a:solidFill>
                          <a:effectLst/>
                          <a:latin typeface="Calibri" panose="020F0502020204030204" pitchFamily="34" charset="0"/>
                          <a:ea typeface="+mn-ea"/>
                          <a:cs typeface="+mn-cs"/>
                        </a:rPr>
                        <a:t>[] i = null;</a:t>
                      </a: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    </a:t>
                      </a:r>
                      <a:r>
                        <a:rPr lang="en-US" altLang="zh-CN" sz="1600" b="1" i="0" kern="1200" baseline="0" dirty="0" err="1" smtClean="0">
                          <a:solidFill>
                            <a:schemeClr val="tx1"/>
                          </a:solidFill>
                          <a:effectLst/>
                          <a:latin typeface="Calibri" panose="020F0502020204030204" pitchFamily="34" charset="0"/>
                          <a:ea typeface="+mn-ea"/>
                          <a:cs typeface="+mn-cs"/>
                        </a:rPr>
                        <a:t>assertEquals</a:t>
                      </a:r>
                      <a:r>
                        <a:rPr lang="en-US" altLang="zh-CN" sz="1600" b="1" i="0" kern="1200" baseline="0" dirty="0" smtClean="0">
                          <a:solidFill>
                            <a:schemeClr val="tx1"/>
                          </a:solidFill>
                          <a:effectLst/>
                          <a:latin typeface="Calibri" panose="020F0502020204030204" pitchFamily="34" charset="0"/>
                          <a:ea typeface="+mn-ea"/>
                          <a:cs typeface="+mn-cs"/>
                        </a:rPr>
                        <a:t>(1, i[0]);</a:t>
                      </a: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a:t>
                      </a:r>
                      <a:endParaRPr lang="zh-CN" altLang="en-US" sz="1600" b="1" i="0" kern="1200" baseline="0" dirty="0">
                        <a:solidFill>
                          <a:schemeClr val="tx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11136436"/>
      </p:ext>
    </p:extLst>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JUnit</a:t>
            </a:r>
            <a:r>
              <a:rPr lang="zh-CN" altLang="en-US" dirty="0" smtClean="0"/>
              <a:t>参数化</a:t>
            </a:r>
            <a:endParaRPr lang="zh-CN" altLang="en-US" dirty="0"/>
          </a:p>
        </p:txBody>
      </p:sp>
      <p:sp>
        <p:nvSpPr>
          <p:cNvPr id="3" name="内容占位符 2"/>
          <p:cNvSpPr>
            <a:spLocks noGrp="1"/>
          </p:cNvSpPr>
          <p:nvPr>
            <p:ph idx="1"/>
          </p:nvPr>
        </p:nvSpPr>
        <p:spPr>
          <a:xfrm>
            <a:off x="467544" y="843558"/>
            <a:ext cx="8435280" cy="3394472"/>
          </a:xfrm>
        </p:spPr>
        <p:txBody>
          <a:bodyPr>
            <a:noAutofit/>
          </a:bodyPr>
          <a:lstStyle/>
          <a:p>
            <a:pPr marL="0" indent="0">
              <a:buNone/>
            </a:pPr>
            <a:endParaRPr lang="zh-CN" altLang="en-US" sz="2400" dirty="0"/>
          </a:p>
          <a:p>
            <a:pPr marL="0" indent="0">
              <a:buNone/>
            </a:pPr>
            <a:endParaRPr lang="en-US" altLang="zh-CN" sz="2800" dirty="0" smtClean="0"/>
          </a:p>
        </p:txBody>
      </p:sp>
      <p:sp>
        <p:nvSpPr>
          <p:cNvPr id="4" name="矩形 3"/>
          <p:cNvSpPr/>
          <p:nvPr/>
        </p:nvSpPr>
        <p:spPr>
          <a:xfrm>
            <a:off x="395536" y="1059582"/>
            <a:ext cx="8208912" cy="2221762"/>
          </a:xfrm>
          <a:prstGeom prst="rect">
            <a:avLst/>
          </a:prstGeom>
        </p:spPr>
        <p:txBody>
          <a:bodyPr wrap="square">
            <a:spAutoFit/>
          </a:bodyPr>
          <a:lstStyle/>
          <a:p>
            <a:pPr>
              <a:lnSpc>
                <a:spcPct val="150000"/>
              </a:lnSpc>
            </a:pPr>
            <a:r>
              <a:rPr lang="zh-CN" altLang="en-US" sz="2400" dirty="0" smtClean="0"/>
              <a:t>     </a:t>
            </a:r>
            <a:r>
              <a:rPr lang="zh-CN" altLang="en-US" sz="2400" dirty="0" smtClean="0">
                <a:latin typeface="楷体" panose="02010609060101010101" pitchFamily="49" charset="-122"/>
                <a:ea typeface="楷体" panose="02010609060101010101" pitchFamily="49" charset="-122"/>
              </a:rPr>
              <a:t>使用</a:t>
            </a:r>
            <a:r>
              <a:rPr lang="en-US" altLang="zh-CN" sz="2400" dirty="0">
                <a:latin typeface="楷体" panose="02010609060101010101" pitchFamily="49" charset="-122"/>
                <a:ea typeface="楷体" panose="02010609060101010101" pitchFamily="49" charset="-122"/>
              </a:rPr>
              <a:t>@ParameterizedTest</a:t>
            </a:r>
            <a:r>
              <a:rPr lang="zh-CN" altLang="en-US" sz="2400" dirty="0">
                <a:latin typeface="楷体" panose="02010609060101010101" pitchFamily="49" charset="-122"/>
                <a:ea typeface="楷体" panose="02010609060101010101" pitchFamily="49" charset="-122"/>
              </a:rPr>
              <a:t>注解，参数化测试使得测试可以测试多次使用不同的参数值。</a:t>
            </a:r>
            <a:endParaRPr lang="en-US" altLang="zh-CN" sz="2400" dirty="0">
              <a:latin typeface="楷体" panose="02010609060101010101" pitchFamily="49" charset="-122"/>
              <a:ea typeface="楷体" panose="02010609060101010101" pitchFamily="49" charset="-122"/>
            </a:endParaRPr>
          </a:p>
          <a:p>
            <a:pPr>
              <a:lnSpc>
                <a:spcPct val="150000"/>
              </a:lnSpc>
            </a:pPr>
            <a:r>
              <a:rPr lang="zh-CN" altLang="en-US" sz="2400" dirty="0" smtClean="0">
                <a:latin typeface="楷体" panose="02010609060101010101" pitchFamily="49" charset="-122"/>
                <a:ea typeface="楷体" panose="02010609060101010101" pitchFamily="49" charset="-122"/>
              </a:rPr>
              <a:t>    数</a:t>
            </a:r>
            <a:r>
              <a:rPr lang="zh-CN" altLang="en-US" sz="2400" dirty="0">
                <a:latin typeface="楷体" panose="02010609060101010101" pitchFamily="49" charset="-122"/>
                <a:ea typeface="楷体" panose="02010609060101010101" pitchFamily="49" charset="-122"/>
              </a:rPr>
              <a:t>化测试方法通常会在参数源索引和方法参数索引之间采用一对一关联之后直接从配置的源中消耗参数</a:t>
            </a:r>
            <a:r>
              <a:rPr lang="zh-CN" altLang="en-US" sz="2400" dirty="0" smtClean="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84282732"/>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JUnit</a:t>
            </a:r>
            <a:r>
              <a:rPr lang="zh-CN" altLang="en-US" dirty="0"/>
              <a:t>参数化</a:t>
            </a:r>
          </a:p>
        </p:txBody>
      </p:sp>
      <p:sp>
        <p:nvSpPr>
          <p:cNvPr id="3" name="内容占位符 2"/>
          <p:cNvSpPr>
            <a:spLocks noGrp="1"/>
          </p:cNvSpPr>
          <p:nvPr>
            <p:ph idx="1"/>
          </p:nvPr>
        </p:nvSpPr>
        <p:spPr>
          <a:xfrm>
            <a:off x="467544" y="843558"/>
            <a:ext cx="8435280" cy="3394472"/>
          </a:xfrm>
        </p:spPr>
        <p:txBody>
          <a:bodyPr>
            <a:noAutofit/>
          </a:bodyPr>
          <a:lstStyle/>
          <a:p>
            <a:pPr marL="0" indent="0">
              <a:buNone/>
            </a:pPr>
            <a:endParaRPr lang="zh-CN" altLang="en-US" sz="1800" b="1" dirty="0"/>
          </a:p>
          <a:p>
            <a:pPr marL="0" indent="0">
              <a:buNone/>
            </a:pPr>
            <a:endParaRPr lang="en-US" altLang="zh-CN" sz="2800" dirty="0" smtClean="0"/>
          </a:p>
        </p:txBody>
      </p:sp>
      <p:sp>
        <p:nvSpPr>
          <p:cNvPr id="4" name="矩形 3"/>
          <p:cNvSpPr/>
          <p:nvPr/>
        </p:nvSpPr>
        <p:spPr>
          <a:xfrm>
            <a:off x="395536" y="803850"/>
            <a:ext cx="8568952" cy="3323987"/>
          </a:xfrm>
          <a:prstGeom prst="rect">
            <a:avLst/>
          </a:prstGeom>
        </p:spPr>
        <p:txBody>
          <a:bodyPr wrap="square">
            <a:spAutoFit/>
          </a:bodyPr>
          <a:lstStyle/>
          <a:p>
            <a:pPr>
              <a:lnSpc>
                <a:spcPct val="150000"/>
              </a:lnSpc>
            </a:pPr>
            <a:r>
              <a:rPr lang="en-US" altLang="zh-CN" sz="2000" dirty="0">
                <a:latin typeface="楷体" panose="02010609060101010101" pitchFamily="49" charset="-122"/>
                <a:ea typeface="楷体" panose="02010609060101010101" pitchFamily="49" charset="-122"/>
              </a:rPr>
              <a:t>     @</a:t>
            </a:r>
            <a:r>
              <a:rPr lang="en-US" altLang="zh-CN" sz="2000" dirty="0" err="1">
                <a:latin typeface="楷体" panose="02010609060101010101" pitchFamily="49" charset="-122"/>
                <a:ea typeface="楷体" panose="02010609060101010101" pitchFamily="49" charset="-122"/>
              </a:rPr>
              <a:t>ValueSource</a:t>
            </a:r>
            <a:r>
              <a:rPr lang="zh-CN" altLang="en-US" sz="2000" dirty="0">
                <a:latin typeface="楷体" panose="02010609060101010101" pitchFamily="49" charset="-122"/>
                <a:ea typeface="楷体" panose="02010609060101010101" pitchFamily="49" charset="-122"/>
              </a:rPr>
              <a:t>是最简单的来源之一。它允许你指定单个数组的文字值，并且只能用于为每个参数化的测试调用提供单个参数。</a:t>
            </a:r>
            <a:endParaRPr lang="en-US" altLang="zh-CN" sz="2000" dirty="0">
              <a:latin typeface="楷体" panose="02010609060101010101" pitchFamily="49" charset="-122"/>
              <a:ea typeface="楷体" panose="02010609060101010101" pitchFamily="49" charset="-122"/>
            </a:endParaRPr>
          </a:p>
          <a:p>
            <a:pPr>
              <a:lnSpc>
                <a:spcPct val="150000"/>
              </a:lnSpc>
            </a:pPr>
            <a:r>
              <a:rPr lang="en-US" altLang="zh-CN" sz="2000" dirty="0" smtClean="0">
                <a:latin typeface="Calibri" panose="020F0502020204030204" pitchFamily="34" charset="0"/>
                <a:ea typeface="楷体" panose="02010609060101010101" pitchFamily="49" charset="-122"/>
              </a:rPr>
              <a:t>@</a:t>
            </a:r>
            <a:r>
              <a:rPr lang="en-US" altLang="zh-CN" sz="2000" dirty="0" err="1">
                <a:latin typeface="Calibri" panose="020F0502020204030204" pitchFamily="34" charset="0"/>
                <a:ea typeface="楷体" panose="02010609060101010101" pitchFamily="49" charset="-122"/>
              </a:rPr>
              <a:t>ParameterizedTest</a:t>
            </a:r>
            <a:endParaRPr lang="en-US" altLang="zh-CN" sz="2000" dirty="0">
              <a:latin typeface="Calibri" panose="020F0502020204030204" pitchFamily="34" charset="0"/>
              <a:ea typeface="楷体" panose="02010609060101010101" pitchFamily="49" charset="-122"/>
            </a:endParaRPr>
          </a:p>
          <a:p>
            <a:pPr>
              <a:lnSpc>
                <a:spcPct val="150000"/>
              </a:lnSpc>
            </a:pPr>
            <a:r>
              <a:rPr lang="en-US" altLang="zh-CN" sz="2000" dirty="0">
                <a:latin typeface="Calibri" panose="020F0502020204030204" pitchFamily="34" charset="0"/>
                <a:ea typeface="楷体" panose="02010609060101010101" pitchFamily="49" charset="-122"/>
              </a:rPr>
              <a:t>@</a:t>
            </a:r>
            <a:r>
              <a:rPr lang="en-US" altLang="zh-CN" sz="2000" dirty="0" err="1">
                <a:latin typeface="Calibri" panose="020F0502020204030204" pitchFamily="34" charset="0"/>
                <a:ea typeface="楷体" panose="02010609060101010101" pitchFamily="49" charset="-122"/>
              </a:rPr>
              <a:t>ValueSource</a:t>
            </a:r>
            <a:r>
              <a:rPr lang="en-US" altLang="zh-CN" sz="2000" dirty="0">
                <a:latin typeface="Calibri" panose="020F0502020204030204" pitchFamily="34" charset="0"/>
                <a:ea typeface="楷体" panose="02010609060101010101" pitchFamily="49" charset="-122"/>
              </a:rPr>
              <a:t>(strings= {"</a:t>
            </a:r>
            <a:r>
              <a:rPr lang="en-US" altLang="zh-CN" sz="2000" dirty="0" err="1">
                <a:latin typeface="Calibri" panose="020F0502020204030204" pitchFamily="34" charset="0"/>
                <a:ea typeface="楷体" panose="02010609060101010101" pitchFamily="49" charset="-122"/>
              </a:rPr>
              <a:t>tom","jerry</a:t>
            </a:r>
            <a:r>
              <a:rPr lang="en-US" altLang="zh-CN" sz="2000" dirty="0">
                <a:latin typeface="Calibri" panose="020F0502020204030204" pitchFamily="34" charset="0"/>
                <a:ea typeface="楷体" panose="02010609060101010101" pitchFamily="49" charset="-122"/>
              </a:rPr>
              <a:t>"})</a:t>
            </a:r>
          </a:p>
          <a:p>
            <a:pPr>
              <a:lnSpc>
                <a:spcPct val="150000"/>
              </a:lnSpc>
            </a:pPr>
            <a:r>
              <a:rPr lang="en-US" altLang="zh-CN" sz="2000" dirty="0">
                <a:latin typeface="Calibri" panose="020F0502020204030204" pitchFamily="34" charset="0"/>
                <a:ea typeface="楷体" panose="02010609060101010101" pitchFamily="49" charset="-122"/>
              </a:rPr>
              <a:t>public void </a:t>
            </a:r>
            <a:r>
              <a:rPr lang="en-US" altLang="zh-CN" sz="2000" dirty="0" err="1">
                <a:latin typeface="Calibri" panose="020F0502020204030204" pitchFamily="34" charset="0"/>
                <a:ea typeface="楷体" panose="02010609060101010101" pitchFamily="49" charset="-122"/>
              </a:rPr>
              <a:t>getUsername</a:t>
            </a:r>
            <a:r>
              <a:rPr lang="en-US" altLang="zh-CN" sz="2000" dirty="0">
                <a:latin typeface="Calibri" panose="020F0502020204030204" pitchFamily="34" charset="0"/>
                <a:ea typeface="楷体" panose="02010609060101010101" pitchFamily="49" charset="-122"/>
              </a:rPr>
              <a:t>(String Name) {</a:t>
            </a:r>
          </a:p>
          <a:p>
            <a:pPr>
              <a:lnSpc>
                <a:spcPct val="150000"/>
              </a:lnSpc>
            </a:pPr>
            <a:r>
              <a:rPr lang="en-US" altLang="zh-CN" sz="2000" dirty="0" err="1">
                <a:latin typeface="Calibri" panose="020F0502020204030204" pitchFamily="34" charset="0"/>
                <a:ea typeface="楷体" panose="02010609060101010101" pitchFamily="49" charset="-122"/>
              </a:rPr>
              <a:t>System.out.println</a:t>
            </a:r>
            <a:r>
              <a:rPr lang="en-US" altLang="zh-CN" sz="2000" dirty="0">
                <a:latin typeface="Calibri" panose="020F0502020204030204" pitchFamily="34" charset="0"/>
                <a:ea typeface="楷体" panose="02010609060101010101" pitchFamily="49" charset="-122"/>
              </a:rPr>
              <a:t>(Name);</a:t>
            </a:r>
          </a:p>
          <a:p>
            <a:pPr>
              <a:lnSpc>
                <a:spcPct val="150000"/>
              </a:lnSpc>
            </a:pPr>
            <a:r>
              <a:rPr lang="en-US" altLang="zh-CN" sz="2000" dirty="0" smtClean="0">
                <a:latin typeface="Calibri" panose="020F0502020204030204" pitchFamily="34" charset="0"/>
                <a:ea typeface="楷体" panose="02010609060101010101" pitchFamily="49" charset="-122"/>
              </a:rPr>
              <a:t>}</a:t>
            </a:r>
            <a:endParaRPr lang="en-US" altLang="zh-CN" sz="2000" dirty="0">
              <a:latin typeface="Calibri" panose="020F0502020204030204" pitchFamily="34" charset="0"/>
              <a:ea typeface="楷体" panose="02010609060101010101" pitchFamily="49" charset="-122"/>
            </a:endParaRPr>
          </a:p>
        </p:txBody>
      </p:sp>
    </p:spTree>
    <p:extLst>
      <p:ext uri="{BB962C8B-B14F-4D97-AF65-F5344CB8AC3E}">
        <p14:creationId xmlns:p14="http://schemas.microsoft.com/office/powerpoint/2010/main" val="2828961396"/>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JUnit</a:t>
            </a:r>
            <a:r>
              <a:rPr lang="zh-CN" altLang="en-US" dirty="0"/>
              <a:t>参数化</a:t>
            </a:r>
          </a:p>
        </p:txBody>
      </p:sp>
      <p:sp>
        <p:nvSpPr>
          <p:cNvPr id="3" name="内容占位符 2"/>
          <p:cNvSpPr>
            <a:spLocks noGrp="1"/>
          </p:cNvSpPr>
          <p:nvPr>
            <p:ph idx="1"/>
          </p:nvPr>
        </p:nvSpPr>
        <p:spPr>
          <a:xfrm>
            <a:off x="467544" y="843558"/>
            <a:ext cx="8435280" cy="3394472"/>
          </a:xfrm>
        </p:spPr>
        <p:txBody>
          <a:bodyPr>
            <a:noAutofit/>
          </a:bodyPr>
          <a:lstStyle/>
          <a:p>
            <a:pPr marL="0" indent="0">
              <a:buNone/>
            </a:pPr>
            <a:endParaRPr lang="zh-CN" altLang="en-US" sz="1800" b="1" dirty="0"/>
          </a:p>
          <a:p>
            <a:pPr marL="0" indent="0">
              <a:buNone/>
            </a:pPr>
            <a:endParaRPr lang="en-US" altLang="zh-CN" sz="2800" dirty="0" smtClean="0"/>
          </a:p>
        </p:txBody>
      </p:sp>
      <p:sp>
        <p:nvSpPr>
          <p:cNvPr id="4" name="矩形 3"/>
          <p:cNvSpPr/>
          <p:nvPr/>
        </p:nvSpPr>
        <p:spPr>
          <a:xfrm>
            <a:off x="395536" y="816887"/>
            <a:ext cx="8568952" cy="3323987"/>
          </a:xfrm>
          <a:prstGeom prst="rect">
            <a:avLst/>
          </a:prstGeom>
        </p:spPr>
        <p:txBody>
          <a:bodyPr wrap="square">
            <a:spAutoFit/>
          </a:bodyPr>
          <a:lstStyle/>
          <a:p>
            <a:pPr>
              <a:lnSpc>
                <a:spcPct val="150000"/>
              </a:lnSpc>
            </a:pPr>
            <a:r>
              <a:rPr lang="en-US" altLang="zh-CN" sz="2000" dirty="0" smtClean="0">
                <a:latin typeface="Calibri" panose="020F0502020204030204" pitchFamily="34" charset="0"/>
                <a:ea typeface="楷体" panose="02010609060101010101" pitchFamily="49" charset="-122"/>
              </a:rPr>
              <a:t>@</a:t>
            </a:r>
            <a:r>
              <a:rPr lang="en-US" altLang="zh-CN" sz="2000" dirty="0" err="1">
                <a:latin typeface="Calibri" panose="020F0502020204030204" pitchFamily="34" charset="0"/>
                <a:ea typeface="楷体" panose="02010609060101010101" pitchFamily="49" charset="-122"/>
              </a:rPr>
              <a:t>CsvFileSource</a:t>
            </a:r>
            <a:r>
              <a:rPr lang="en-US" altLang="zh-CN" sz="2000" dirty="0">
                <a:latin typeface="Calibri" panose="020F0502020204030204" pitchFamily="34" charset="0"/>
                <a:ea typeface="楷体" panose="02010609060101010101" pitchFamily="49" charset="-122"/>
              </a:rPr>
              <a:t> </a:t>
            </a:r>
            <a:r>
              <a:rPr lang="zh-CN" altLang="en-US" sz="2000" dirty="0">
                <a:latin typeface="Calibri" panose="020F0502020204030204" pitchFamily="34" charset="0"/>
                <a:ea typeface="楷体" panose="02010609060101010101" pitchFamily="49" charset="-122"/>
              </a:rPr>
              <a:t>允许使用</a:t>
            </a:r>
            <a:r>
              <a:rPr lang="en-US" altLang="zh-CN" sz="2000" dirty="0">
                <a:latin typeface="Calibri" panose="020F0502020204030204" pitchFamily="34" charset="0"/>
                <a:ea typeface="楷体" panose="02010609060101010101" pitchFamily="49" charset="-122"/>
              </a:rPr>
              <a:t>CSV files </a:t>
            </a:r>
            <a:r>
              <a:rPr lang="zh-CN" altLang="en-US" sz="2000" dirty="0">
                <a:latin typeface="Calibri" panose="020F0502020204030204" pitchFamily="34" charset="0"/>
                <a:ea typeface="楷体" panose="02010609060101010101" pitchFamily="49" charset="-122"/>
              </a:rPr>
              <a:t>提供参数，每一行作为一组参数执行</a:t>
            </a:r>
            <a:endParaRPr lang="en-US" altLang="zh-CN" sz="2000" dirty="0">
              <a:latin typeface="Calibri" panose="020F0502020204030204" pitchFamily="34" charset="0"/>
              <a:ea typeface="楷体" panose="02010609060101010101" pitchFamily="49" charset="-122"/>
            </a:endParaRPr>
          </a:p>
          <a:p>
            <a:pPr>
              <a:lnSpc>
                <a:spcPct val="150000"/>
              </a:lnSpc>
            </a:pPr>
            <a:r>
              <a:rPr lang="en-US" altLang="zh-CN" sz="2000" dirty="0">
                <a:latin typeface="Calibri" panose="020F0502020204030204" pitchFamily="34" charset="0"/>
                <a:ea typeface="楷体" panose="02010609060101010101" pitchFamily="49" charset="-122"/>
              </a:rPr>
              <a:t>@ParameterizedTest</a:t>
            </a:r>
          </a:p>
          <a:p>
            <a:pPr>
              <a:lnSpc>
                <a:spcPct val="150000"/>
              </a:lnSpc>
            </a:pPr>
            <a:r>
              <a:rPr lang="en-US" altLang="zh-CN" sz="2000" dirty="0">
                <a:latin typeface="Calibri" panose="020F0502020204030204" pitchFamily="34" charset="0"/>
                <a:ea typeface="楷体" panose="02010609060101010101" pitchFamily="49" charset="-122"/>
              </a:rPr>
              <a:t>@</a:t>
            </a:r>
            <a:r>
              <a:rPr lang="en-US" altLang="zh-CN" sz="2000" dirty="0" err="1">
                <a:latin typeface="Calibri" panose="020F0502020204030204" pitchFamily="34" charset="0"/>
                <a:ea typeface="楷体" panose="02010609060101010101" pitchFamily="49" charset="-122"/>
              </a:rPr>
              <a:t>CsvFileSource</a:t>
            </a:r>
            <a:r>
              <a:rPr lang="en-US" altLang="zh-CN" sz="2000" dirty="0">
                <a:latin typeface="Calibri" panose="020F0502020204030204" pitchFamily="34" charset="0"/>
                <a:ea typeface="楷体" panose="02010609060101010101" pitchFamily="49" charset="-122"/>
              </a:rPr>
              <a:t>(resources = "two-column.csv", </a:t>
            </a:r>
            <a:r>
              <a:rPr lang="en-US" altLang="zh-CN" sz="2000" dirty="0" err="1">
                <a:latin typeface="Calibri" panose="020F0502020204030204" pitchFamily="34" charset="0"/>
                <a:ea typeface="楷体" panose="02010609060101010101" pitchFamily="49" charset="-122"/>
              </a:rPr>
              <a:t>numLinesToSkip</a:t>
            </a:r>
            <a:r>
              <a:rPr lang="en-US" altLang="zh-CN" sz="2000" dirty="0">
                <a:latin typeface="Calibri" panose="020F0502020204030204" pitchFamily="34" charset="0"/>
                <a:ea typeface="楷体" panose="02010609060101010101" pitchFamily="49" charset="-122"/>
              </a:rPr>
              <a:t> = 1)</a:t>
            </a:r>
          </a:p>
          <a:p>
            <a:pPr>
              <a:lnSpc>
                <a:spcPct val="150000"/>
              </a:lnSpc>
            </a:pPr>
            <a:r>
              <a:rPr lang="en-US" altLang="zh-CN" sz="2000" dirty="0">
                <a:latin typeface="Calibri" panose="020F0502020204030204" pitchFamily="34" charset="0"/>
                <a:ea typeface="楷体" panose="02010609060101010101" pitchFamily="49" charset="-122"/>
              </a:rPr>
              <a:t>void </a:t>
            </a:r>
            <a:r>
              <a:rPr lang="en-US" altLang="zh-CN" sz="2000" dirty="0" err="1">
                <a:latin typeface="Calibri" panose="020F0502020204030204" pitchFamily="34" charset="0"/>
                <a:ea typeface="楷体" panose="02010609060101010101" pitchFamily="49" charset="-122"/>
              </a:rPr>
              <a:t>testWithCsvFileSource</a:t>
            </a:r>
            <a:r>
              <a:rPr lang="en-US" altLang="zh-CN" sz="2000" dirty="0">
                <a:latin typeface="Calibri" panose="020F0502020204030204" pitchFamily="34" charset="0"/>
                <a:ea typeface="楷体" panose="02010609060101010101" pitchFamily="49" charset="-122"/>
              </a:rPr>
              <a:t>(String country, </a:t>
            </a:r>
            <a:r>
              <a:rPr lang="en-US" altLang="zh-CN" sz="2000" dirty="0" err="1">
                <a:latin typeface="Calibri" panose="020F0502020204030204" pitchFamily="34" charset="0"/>
                <a:ea typeface="楷体" panose="02010609060101010101" pitchFamily="49" charset="-122"/>
              </a:rPr>
              <a:t>int</a:t>
            </a:r>
            <a:r>
              <a:rPr lang="en-US" altLang="zh-CN" sz="2000" dirty="0">
                <a:latin typeface="Calibri" panose="020F0502020204030204" pitchFamily="34" charset="0"/>
                <a:ea typeface="楷体" panose="02010609060101010101" pitchFamily="49" charset="-122"/>
              </a:rPr>
              <a:t> reference) {</a:t>
            </a:r>
          </a:p>
          <a:p>
            <a:pPr>
              <a:lnSpc>
                <a:spcPct val="150000"/>
              </a:lnSpc>
            </a:pPr>
            <a:r>
              <a:rPr lang="en-US" altLang="zh-CN" sz="2000" dirty="0">
                <a:latin typeface="Calibri" panose="020F0502020204030204" pitchFamily="34" charset="0"/>
                <a:ea typeface="楷体" panose="02010609060101010101" pitchFamily="49" charset="-122"/>
              </a:rPr>
              <a:t>    </a:t>
            </a:r>
            <a:r>
              <a:rPr lang="en-US" altLang="zh-CN" sz="2000" dirty="0" err="1">
                <a:latin typeface="Calibri" panose="020F0502020204030204" pitchFamily="34" charset="0"/>
                <a:ea typeface="楷体" panose="02010609060101010101" pitchFamily="49" charset="-122"/>
              </a:rPr>
              <a:t>assertNotNull</a:t>
            </a:r>
            <a:r>
              <a:rPr lang="en-US" altLang="zh-CN" sz="2000" dirty="0">
                <a:latin typeface="Calibri" panose="020F0502020204030204" pitchFamily="34" charset="0"/>
                <a:ea typeface="楷体" panose="02010609060101010101" pitchFamily="49" charset="-122"/>
              </a:rPr>
              <a:t>(country);</a:t>
            </a:r>
          </a:p>
          <a:p>
            <a:pPr>
              <a:lnSpc>
                <a:spcPct val="150000"/>
              </a:lnSpc>
            </a:pPr>
            <a:r>
              <a:rPr lang="en-US" altLang="zh-CN" sz="2000" dirty="0">
                <a:latin typeface="Calibri" panose="020F0502020204030204" pitchFamily="34" charset="0"/>
                <a:ea typeface="楷体" panose="02010609060101010101" pitchFamily="49" charset="-122"/>
              </a:rPr>
              <a:t>    </a:t>
            </a:r>
            <a:r>
              <a:rPr lang="en-US" altLang="zh-CN" sz="2000" dirty="0" err="1">
                <a:latin typeface="Calibri" panose="020F0502020204030204" pitchFamily="34" charset="0"/>
                <a:ea typeface="楷体" panose="02010609060101010101" pitchFamily="49" charset="-122"/>
              </a:rPr>
              <a:t>assertNotEquals</a:t>
            </a:r>
            <a:r>
              <a:rPr lang="en-US" altLang="zh-CN" sz="2000" dirty="0">
                <a:latin typeface="Calibri" panose="020F0502020204030204" pitchFamily="34" charset="0"/>
                <a:ea typeface="楷体" panose="02010609060101010101" pitchFamily="49" charset="-122"/>
              </a:rPr>
              <a:t>(0, reference);</a:t>
            </a:r>
          </a:p>
          <a:p>
            <a:pPr>
              <a:lnSpc>
                <a:spcPct val="150000"/>
              </a:lnSpc>
            </a:pPr>
            <a:r>
              <a:rPr lang="en-US" altLang="zh-CN" sz="2000" dirty="0">
                <a:latin typeface="Calibri" panose="020F0502020204030204" pitchFamily="34" charset="0"/>
                <a:ea typeface="楷体" panose="02010609060101010101" pitchFamily="49" charset="-122"/>
              </a:rPr>
              <a:t>}</a:t>
            </a:r>
          </a:p>
        </p:txBody>
      </p:sp>
    </p:spTree>
    <p:extLst>
      <p:ext uri="{BB962C8B-B14F-4D97-AF65-F5344CB8AC3E}">
        <p14:creationId xmlns:p14="http://schemas.microsoft.com/office/powerpoint/2010/main" val="2679480904"/>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p:cNvSpPr>
          <p:nvPr>
            <p:ph type="title"/>
          </p:nvPr>
        </p:nvSpPr>
        <p:spPr/>
        <p:txBody>
          <a:bodyPr/>
          <a:lstStyle/>
          <a:p>
            <a:r>
              <a:rPr lang="zh-CN" altLang="en-US"/>
              <a:t>课程内容</a:t>
            </a:r>
          </a:p>
        </p:txBody>
      </p:sp>
      <p:sp>
        <p:nvSpPr>
          <p:cNvPr id="3077" name="Rectangle 5"/>
          <p:cNvSpPr>
            <a:spLocks noGrp="1"/>
          </p:cNvSpPr>
          <p:nvPr>
            <p:ph type="body" idx="1"/>
          </p:nvPr>
        </p:nvSpPr>
        <p:spPr/>
        <p:txBody>
          <a:bodyPr/>
          <a:lstStyle/>
          <a:p>
            <a:r>
              <a:rPr lang="en-US" altLang="zh-CN" dirty="0" err="1" smtClean="0"/>
              <a:t>JUnit</a:t>
            </a:r>
            <a:r>
              <a:rPr lang="zh-CN" altLang="en-US" dirty="0"/>
              <a:t>简介</a:t>
            </a:r>
          </a:p>
          <a:p>
            <a:r>
              <a:rPr lang="en-US" altLang="zh-CN" dirty="0" err="1" smtClean="0"/>
              <a:t>Junit</a:t>
            </a:r>
            <a:r>
              <a:rPr lang="zh-CN" altLang="en-US" dirty="0" smtClean="0"/>
              <a:t>常用注解</a:t>
            </a:r>
            <a:endParaRPr lang="zh-CN" altLang="en-US" dirty="0"/>
          </a:p>
        </p:txBody>
      </p:sp>
    </p:spTree>
    <p:extLst>
      <p:ext uri="{BB962C8B-B14F-4D97-AF65-F5344CB8AC3E}">
        <p14:creationId xmlns:p14="http://schemas.microsoft.com/office/powerpoint/2010/main" val="2200376140"/>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JUnit</a:t>
            </a:r>
            <a:r>
              <a:rPr lang="zh-CN" altLang="en-US" dirty="0" smtClean="0"/>
              <a:t>参数化</a:t>
            </a:r>
            <a:endParaRPr lang="zh-CN" altLang="en-US" dirty="0"/>
          </a:p>
        </p:txBody>
      </p:sp>
      <p:sp>
        <p:nvSpPr>
          <p:cNvPr id="3" name="内容占位符 2"/>
          <p:cNvSpPr>
            <a:spLocks noGrp="1"/>
          </p:cNvSpPr>
          <p:nvPr>
            <p:ph idx="1"/>
          </p:nvPr>
        </p:nvSpPr>
        <p:spPr>
          <a:xfrm>
            <a:off x="467544" y="843558"/>
            <a:ext cx="8435280" cy="3394472"/>
          </a:xfrm>
        </p:spPr>
        <p:txBody>
          <a:bodyPr>
            <a:noAutofit/>
          </a:bodyPr>
          <a:lstStyle/>
          <a:p>
            <a:pPr marL="0" indent="0">
              <a:buNone/>
            </a:pPr>
            <a:endParaRPr lang="zh-CN" altLang="en-US" sz="1800" b="1" dirty="0"/>
          </a:p>
          <a:p>
            <a:pPr marL="0" indent="0">
              <a:buNone/>
            </a:pPr>
            <a:endParaRPr lang="en-US" altLang="zh-CN" sz="2800" dirty="0" smtClean="0"/>
          </a:p>
        </p:txBody>
      </p:sp>
      <p:sp>
        <p:nvSpPr>
          <p:cNvPr id="4" name="矩形 3"/>
          <p:cNvSpPr/>
          <p:nvPr/>
        </p:nvSpPr>
        <p:spPr>
          <a:xfrm>
            <a:off x="395536" y="803850"/>
            <a:ext cx="8568952" cy="4247317"/>
          </a:xfrm>
          <a:prstGeom prst="rect">
            <a:avLst/>
          </a:prstGeom>
        </p:spPr>
        <p:txBody>
          <a:bodyPr wrap="square">
            <a:spAutoFit/>
          </a:bodyPr>
          <a:lstStyle/>
          <a:p>
            <a:pPr>
              <a:lnSpc>
                <a:spcPct val="150000"/>
              </a:lnSpc>
            </a:pPr>
            <a:r>
              <a:rPr lang="en-US" altLang="zh-CN" b="1" dirty="0" smtClean="0">
                <a:latin typeface="楷体" panose="02010609060101010101" pitchFamily="49" charset="-122"/>
                <a:ea typeface="楷体" panose="02010609060101010101" pitchFamily="49" charset="-122"/>
              </a:rPr>
              <a:t>@</a:t>
            </a:r>
            <a:r>
              <a:rPr lang="en-US" altLang="zh-CN" b="1" dirty="0" err="1">
                <a:latin typeface="楷体" panose="02010609060101010101" pitchFamily="49" charset="-122"/>
                <a:ea typeface="楷体" panose="02010609060101010101" pitchFamily="49" charset="-122"/>
              </a:rPr>
              <a:t>MethodSource</a:t>
            </a:r>
            <a:r>
              <a:rPr lang="zh-CN" altLang="en-US" b="1" dirty="0" smtClean="0">
                <a:latin typeface="楷体" panose="02010609060101010101" pitchFamily="49" charset="-122"/>
                <a:ea typeface="楷体" panose="02010609060101010101" pitchFamily="49" charset="-122"/>
              </a:rPr>
              <a:t>允许引用</a:t>
            </a:r>
            <a:r>
              <a:rPr lang="zh-CN" altLang="en-US" b="1" dirty="0">
                <a:latin typeface="楷体" panose="02010609060101010101" pitchFamily="49" charset="-122"/>
                <a:ea typeface="楷体" panose="02010609060101010101" pitchFamily="49" charset="-122"/>
              </a:rPr>
              <a:t>测试类或外部类中的一个或多个</a:t>
            </a:r>
            <a:r>
              <a:rPr lang="zh-CN" altLang="en-US" b="1" i="1" dirty="0">
                <a:latin typeface="楷体" panose="02010609060101010101" pitchFamily="49" charset="-122"/>
                <a:ea typeface="楷体" panose="02010609060101010101" pitchFamily="49" charset="-122"/>
              </a:rPr>
              <a:t>工厂</a:t>
            </a:r>
            <a:r>
              <a:rPr lang="zh-CN" altLang="en-US" b="1" dirty="0">
                <a:latin typeface="楷体" panose="02010609060101010101" pitchFamily="49" charset="-122"/>
                <a:ea typeface="楷体" panose="02010609060101010101" pitchFamily="49" charset="-122"/>
              </a:rPr>
              <a:t> 方法</a:t>
            </a:r>
            <a:r>
              <a:rPr lang="zh-CN" altLang="en-US" b="1" dirty="0" smtClean="0">
                <a:latin typeface="楷体" panose="02010609060101010101" pitchFamily="49" charset="-122"/>
                <a:ea typeface="楷体" panose="02010609060101010101" pitchFamily="49" charset="-122"/>
              </a:rPr>
              <a:t>。（例如：使用</a:t>
            </a:r>
            <a:r>
              <a:rPr lang="en-US" altLang="zh-CN" b="1" dirty="0" smtClean="0">
                <a:latin typeface="楷体" panose="02010609060101010101" pitchFamily="49" charset="-122"/>
                <a:ea typeface="楷体" panose="02010609060101010101" pitchFamily="49" charset="-122"/>
              </a:rPr>
              <a:t>Apache poi</a:t>
            </a:r>
            <a:r>
              <a:rPr lang="zh-CN" altLang="en-US" b="1" dirty="0" smtClean="0">
                <a:latin typeface="楷体" panose="02010609060101010101" pitchFamily="49" charset="-122"/>
                <a:ea typeface="楷体" panose="02010609060101010101" pitchFamily="49" charset="-122"/>
              </a:rPr>
              <a:t>从</a:t>
            </a:r>
            <a:r>
              <a:rPr lang="en-US" altLang="zh-CN" b="1" dirty="0" smtClean="0">
                <a:latin typeface="楷体" panose="02010609060101010101" pitchFamily="49" charset="-122"/>
                <a:ea typeface="楷体" panose="02010609060101010101" pitchFamily="49" charset="-122"/>
              </a:rPr>
              <a:t>Excel</a:t>
            </a:r>
            <a:r>
              <a:rPr lang="zh-CN" altLang="en-US" b="1" dirty="0" smtClean="0">
                <a:latin typeface="楷体" panose="02010609060101010101" pitchFamily="49" charset="-122"/>
                <a:ea typeface="楷体" panose="02010609060101010101" pitchFamily="49" charset="-122"/>
              </a:rPr>
              <a:t>文件中读取数据，利用</a:t>
            </a:r>
            <a:r>
              <a:rPr lang="en-US" altLang="zh-CN" b="1" dirty="0" smtClean="0">
                <a:latin typeface="楷体" panose="02010609060101010101" pitchFamily="49" charset="-122"/>
                <a:ea typeface="楷体" panose="02010609060101010101" pitchFamily="49" charset="-122"/>
              </a:rPr>
              <a:t>IO</a:t>
            </a:r>
            <a:r>
              <a:rPr lang="zh-CN" altLang="en-US" b="1" dirty="0" smtClean="0">
                <a:latin typeface="楷体" panose="02010609060101010101" pitchFamily="49" charset="-122"/>
                <a:ea typeface="楷体" panose="02010609060101010101" pitchFamily="49" charset="-122"/>
              </a:rPr>
              <a:t>从</a:t>
            </a:r>
            <a:r>
              <a:rPr lang="en-US" altLang="zh-CN" b="1" dirty="0" smtClean="0">
                <a:latin typeface="楷体" panose="02010609060101010101" pitchFamily="49" charset="-122"/>
                <a:ea typeface="楷体" panose="02010609060101010101" pitchFamily="49" charset="-122"/>
              </a:rPr>
              <a:t>txt</a:t>
            </a:r>
            <a:r>
              <a:rPr lang="zh-CN" altLang="en-US" b="1" dirty="0" smtClean="0">
                <a:latin typeface="楷体" panose="02010609060101010101" pitchFamily="49" charset="-122"/>
                <a:ea typeface="楷体" panose="02010609060101010101" pitchFamily="49" charset="-122"/>
              </a:rPr>
              <a:t>中读取数据）</a:t>
            </a:r>
            <a:endParaRPr lang="en-US" altLang="zh-CN" b="1" dirty="0" smtClean="0">
              <a:latin typeface="楷体" panose="02010609060101010101" pitchFamily="49" charset="-122"/>
              <a:ea typeface="楷体" panose="02010609060101010101" pitchFamily="49" charset="-122"/>
            </a:endParaRPr>
          </a:p>
          <a:p>
            <a:pPr>
              <a:lnSpc>
                <a:spcPct val="150000"/>
              </a:lnSpc>
            </a:pPr>
            <a:r>
              <a:rPr lang="en-US" altLang="zh-CN" dirty="0">
                <a:latin typeface="Calibri" panose="020F0502020204030204" pitchFamily="34" charset="0"/>
              </a:rPr>
              <a:t>@</a:t>
            </a:r>
            <a:r>
              <a:rPr lang="en-US" altLang="zh-CN" dirty="0" err="1">
                <a:latin typeface="Calibri" panose="020F0502020204030204" pitchFamily="34" charset="0"/>
              </a:rPr>
              <a:t>ParameterizedTest</a:t>
            </a:r>
            <a:r>
              <a:rPr lang="en-US" altLang="zh-CN" dirty="0">
                <a:latin typeface="Calibri" panose="020F0502020204030204" pitchFamily="34" charset="0"/>
              </a:rPr>
              <a:t> </a:t>
            </a:r>
            <a:endParaRPr lang="en-US" altLang="zh-CN" dirty="0" smtClean="0">
              <a:latin typeface="Calibri" panose="020F0502020204030204" pitchFamily="34" charset="0"/>
            </a:endParaRPr>
          </a:p>
          <a:p>
            <a:pPr>
              <a:lnSpc>
                <a:spcPct val="150000"/>
              </a:lnSpc>
            </a:pPr>
            <a:r>
              <a:rPr lang="en-US" altLang="zh-CN" dirty="0" smtClean="0">
                <a:latin typeface="Calibri" panose="020F0502020204030204" pitchFamily="34" charset="0"/>
              </a:rPr>
              <a:t>@</a:t>
            </a:r>
            <a:r>
              <a:rPr lang="en-US" altLang="zh-CN" dirty="0" err="1">
                <a:latin typeface="Calibri" panose="020F0502020204030204" pitchFamily="34" charset="0"/>
              </a:rPr>
              <a:t>MethodSource</a:t>
            </a:r>
            <a:r>
              <a:rPr lang="en-US" altLang="zh-CN" dirty="0">
                <a:latin typeface="Calibri" panose="020F0502020204030204" pitchFamily="34" charset="0"/>
              </a:rPr>
              <a:t> </a:t>
            </a:r>
            <a:endParaRPr lang="en-US" altLang="zh-CN" dirty="0" smtClean="0">
              <a:latin typeface="Calibri" panose="020F0502020204030204" pitchFamily="34" charset="0"/>
            </a:endParaRPr>
          </a:p>
          <a:p>
            <a:pPr>
              <a:lnSpc>
                <a:spcPct val="150000"/>
              </a:lnSpc>
            </a:pPr>
            <a:r>
              <a:rPr lang="en-US" altLang="zh-CN" dirty="0" smtClean="0">
                <a:latin typeface="Calibri" panose="020F0502020204030204" pitchFamily="34" charset="0"/>
              </a:rPr>
              <a:t>void </a:t>
            </a:r>
            <a:r>
              <a:rPr lang="en-US" altLang="zh-CN" dirty="0" err="1">
                <a:latin typeface="Calibri" panose="020F0502020204030204" pitchFamily="34" charset="0"/>
              </a:rPr>
              <a:t>testWithDefaultLocalMethodSource</a:t>
            </a:r>
            <a:r>
              <a:rPr lang="en-US" altLang="zh-CN" dirty="0">
                <a:latin typeface="Calibri" panose="020F0502020204030204" pitchFamily="34" charset="0"/>
              </a:rPr>
              <a:t>(String argument</a:t>
            </a:r>
            <a:r>
              <a:rPr lang="en-US" altLang="zh-CN" dirty="0" smtClean="0">
                <a:latin typeface="Calibri" panose="020F0502020204030204" pitchFamily="34" charset="0"/>
              </a:rPr>
              <a:t>) </a:t>
            </a:r>
            <a:r>
              <a:rPr lang="en-US" altLang="zh-CN" dirty="0">
                <a:latin typeface="Calibri" panose="020F0502020204030204" pitchFamily="34" charset="0"/>
              </a:rPr>
              <a:t>{ </a:t>
            </a:r>
            <a:endParaRPr lang="en-US" altLang="zh-CN" dirty="0" smtClean="0">
              <a:latin typeface="Calibri" panose="020F0502020204030204" pitchFamily="34" charset="0"/>
            </a:endParaRPr>
          </a:p>
          <a:p>
            <a:pPr>
              <a:lnSpc>
                <a:spcPct val="150000"/>
              </a:lnSpc>
            </a:pPr>
            <a:r>
              <a:rPr lang="en-US" altLang="zh-CN" dirty="0" err="1" smtClean="0">
                <a:latin typeface="Calibri" panose="020F0502020204030204" pitchFamily="34" charset="0"/>
              </a:rPr>
              <a:t>assertNotNull</a:t>
            </a:r>
            <a:r>
              <a:rPr lang="en-US" altLang="zh-CN" dirty="0" smtClean="0">
                <a:latin typeface="Calibri" panose="020F0502020204030204" pitchFamily="34" charset="0"/>
              </a:rPr>
              <a:t>(argument);</a:t>
            </a:r>
          </a:p>
          <a:p>
            <a:pPr>
              <a:lnSpc>
                <a:spcPct val="150000"/>
              </a:lnSpc>
            </a:pPr>
            <a:r>
              <a:rPr lang="en-US" altLang="zh-CN" dirty="0" smtClean="0">
                <a:latin typeface="Calibri" panose="020F0502020204030204" pitchFamily="34" charset="0"/>
              </a:rPr>
              <a:t> }</a:t>
            </a:r>
          </a:p>
          <a:p>
            <a:pPr>
              <a:lnSpc>
                <a:spcPct val="150000"/>
              </a:lnSpc>
            </a:pPr>
            <a:r>
              <a:rPr lang="en-US" altLang="zh-CN" dirty="0" smtClean="0">
                <a:latin typeface="Calibri" panose="020F0502020204030204" pitchFamily="34" charset="0"/>
              </a:rPr>
              <a:t> </a:t>
            </a:r>
            <a:r>
              <a:rPr lang="en-US" altLang="zh-CN" dirty="0">
                <a:latin typeface="Calibri" panose="020F0502020204030204" pitchFamily="34" charset="0"/>
              </a:rPr>
              <a:t>static Stream&lt;String&gt; </a:t>
            </a:r>
            <a:r>
              <a:rPr lang="en-US" altLang="zh-CN" dirty="0" err="1">
                <a:latin typeface="Calibri" panose="020F0502020204030204" pitchFamily="34" charset="0"/>
              </a:rPr>
              <a:t>testWithDefaultLocalMethodSource</a:t>
            </a:r>
            <a:r>
              <a:rPr lang="en-US" altLang="zh-CN" dirty="0">
                <a:latin typeface="Calibri" panose="020F0502020204030204" pitchFamily="34" charset="0"/>
              </a:rPr>
              <a:t>() { </a:t>
            </a:r>
            <a:endParaRPr lang="en-US" altLang="zh-CN" dirty="0" smtClean="0">
              <a:latin typeface="Calibri" panose="020F0502020204030204" pitchFamily="34" charset="0"/>
            </a:endParaRPr>
          </a:p>
          <a:p>
            <a:pPr>
              <a:lnSpc>
                <a:spcPct val="150000"/>
              </a:lnSpc>
            </a:pPr>
            <a:r>
              <a:rPr lang="en-US" altLang="zh-CN" dirty="0" smtClean="0">
                <a:latin typeface="Calibri" panose="020F0502020204030204" pitchFamily="34" charset="0"/>
              </a:rPr>
              <a:t>return </a:t>
            </a:r>
            <a:r>
              <a:rPr lang="en-US" altLang="zh-CN" dirty="0" err="1">
                <a:latin typeface="Calibri" panose="020F0502020204030204" pitchFamily="34" charset="0"/>
              </a:rPr>
              <a:t>Stream.of</a:t>
            </a:r>
            <a:r>
              <a:rPr lang="en-US" altLang="zh-CN" dirty="0">
                <a:latin typeface="Calibri" panose="020F0502020204030204" pitchFamily="34" charset="0"/>
              </a:rPr>
              <a:t>("apple", "banana</a:t>
            </a:r>
            <a:r>
              <a:rPr lang="en-US" altLang="zh-CN" dirty="0" smtClean="0">
                <a:latin typeface="Calibri" panose="020F0502020204030204" pitchFamily="34" charset="0"/>
              </a:rPr>
              <a:t>");</a:t>
            </a:r>
          </a:p>
          <a:p>
            <a:pPr>
              <a:lnSpc>
                <a:spcPct val="150000"/>
              </a:lnSpc>
            </a:pPr>
            <a:r>
              <a:rPr lang="en-US" altLang="zh-CN" dirty="0" smtClean="0">
                <a:latin typeface="Calibri" panose="020F0502020204030204" pitchFamily="34" charset="0"/>
              </a:rPr>
              <a:t> </a:t>
            </a:r>
            <a:r>
              <a:rPr lang="en-US" altLang="zh-CN" dirty="0">
                <a:latin typeface="Calibri" panose="020F0502020204030204" pitchFamily="34" charset="0"/>
              </a:rPr>
              <a:t>}</a:t>
            </a:r>
            <a:endParaRPr lang="zh-CN" altLang="en-US" dirty="0">
              <a:latin typeface="Calibri" panose="020F0502020204030204" pitchFamily="34" charset="0"/>
            </a:endParaRPr>
          </a:p>
        </p:txBody>
      </p:sp>
    </p:spTree>
    <p:extLst>
      <p:ext uri="{BB962C8B-B14F-4D97-AF65-F5344CB8AC3E}">
        <p14:creationId xmlns:p14="http://schemas.microsoft.com/office/powerpoint/2010/main" val="3025595284"/>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9502"/>
            <a:ext cx="7848872" cy="424365"/>
          </a:xfrm>
        </p:spPr>
        <p:txBody>
          <a:bodyPr>
            <a:noAutofit/>
          </a:bodyPr>
          <a:lstStyle/>
          <a:p>
            <a:r>
              <a:rPr lang="zh-CN" altLang="en-US" dirty="0"/>
              <a:t>批量依次执行不同的测试类</a:t>
            </a:r>
          </a:p>
        </p:txBody>
      </p:sp>
      <p:sp>
        <p:nvSpPr>
          <p:cNvPr id="4" name="矩形 3"/>
          <p:cNvSpPr/>
          <p:nvPr/>
        </p:nvSpPr>
        <p:spPr>
          <a:xfrm>
            <a:off x="827584" y="987574"/>
            <a:ext cx="6480720" cy="3508653"/>
          </a:xfrm>
          <a:prstGeom prst="rect">
            <a:avLst/>
          </a:prstGeom>
        </p:spPr>
        <p:txBody>
          <a:bodyPr wrap="square">
            <a:spAutoFit/>
          </a:bodyPr>
          <a:lstStyle/>
          <a:p>
            <a:r>
              <a:rPr lang="zh-CN" altLang="en-US" dirty="0">
                <a:latin typeface="楷体" panose="02010609060101010101" pitchFamily="49" charset="-122"/>
                <a:ea typeface="楷体" panose="02010609060101010101" pitchFamily="49" charset="-122"/>
              </a:rPr>
              <a:t>现有两个测试类</a:t>
            </a:r>
          </a:p>
          <a:p>
            <a:pPr lvl="1"/>
            <a:r>
              <a:rPr lang="en-US" altLang="zh-CN" dirty="0">
                <a:latin typeface="楷体" panose="02010609060101010101" pitchFamily="49" charset="-122"/>
                <a:ea typeface="楷体" panose="02010609060101010101" pitchFamily="49" charset="-122"/>
              </a:rPr>
              <a:t>CalculatorTest.java</a:t>
            </a:r>
          </a:p>
          <a:p>
            <a:pPr lvl="1"/>
            <a:r>
              <a:rPr lang="en-US" altLang="zh-CN" dirty="0">
                <a:latin typeface="楷体" panose="02010609060101010101" pitchFamily="49" charset="-122"/>
                <a:ea typeface="楷体" panose="02010609060101010101" pitchFamily="49" charset="-122"/>
              </a:rPr>
              <a:t>LargestTest.java</a:t>
            </a:r>
          </a:p>
          <a:p>
            <a:r>
              <a:rPr lang="zh-CN" altLang="en-US" dirty="0">
                <a:latin typeface="楷体" panose="02010609060101010101" pitchFamily="49" charset="-122"/>
                <a:ea typeface="楷体" panose="02010609060101010101" pitchFamily="49" charset="-122"/>
              </a:rPr>
              <a:t>如何一下全部运行？如何自动化测试？</a:t>
            </a:r>
          </a:p>
          <a:p>
            <a:pPr>
              <a:lnSpc>
                <a:spcPct val="150000"/>
              </a:lnSpc>
            </a:pPr>
            <a:r>
              <a:rPr lang="en-US" altLang="zh-CN" sz="2000" dirty="0" smtClean="0">
                <a:latin typeface="楷体" panose="02010609060101010101" pitchFamily="49" charset="-122"/>
                <a:ea typeface="楷体" panose="02010609060101010101" pitchFamily="49" charset="-122"/>
              </a:rPr>
              <a:t>@</a:t>
            </a:r>
            <a:r>
              <a:rPr lang="en-US" altLang="zh-CN" sz="2000" dirty="0" err="1">
                <a:latin typeface="楷体" panose="02010609060101010101" pitchFamily="49" charset="-122"/>
                <a:ea typeface="楷体" panose="02010609060101010101" pitchFamily="49" charset="-122"/>
              </a:rPr>
              <a:t>RunWith</a:t>
            </a:r>
            <a:r>
              <a:rPr lang="en-US" altLang="zh-CN" sz="2000" dirty="0">
                <a:latin typeface="楷体" panose="02010609060101010101" pitchFamily="49" charset="-122"/>
                <a:ea typeface="楷体" panose="02010609060101010101" pitchFamily="49" charset="-122"/>
              </a:rPr>
              <a:t>(</a:t>
            </a:r>
            <a:r>
              <a:rPr lang="en-US" altLang="zh-CN" sz="2000" dirty="0" err="1">
                <a:latin typeface="楷体" panose="02010609060101010101" pitchFamily="49" charset="-122"/>
                <a:ea typeface="楷体" panose="02010609060101010101" pitchFamily="49" charset="-122"/>
              </a:rPr>
              <a:t>JUnitPlatform.class</a:t>
            </a:r>
            <a:r>
              <a:rPr lang="en-US" altLang="zh-CN" sz="2000" dirty="0">
                <a:latin typeface="楷体" panose="02010609060101010101" pitchFamily="49" charset="-122"/>
                <a:ea typeface="楷体" panose="02010609060101010101" pitchFamily="49" charset="-122"/>
              </a:rPr>
              <a:t>)</a:t>
            </a:r>
          </a:p>
          <a:p>
            <a:pPr>
              <a:lnSpc>
                <a:spcPct val="150000"/>
              </a:lnSpc>
            </a:pPr>
            <a:r>
              <a:rPr lang="en-US" altLang="zh-CN" sz="2000" dirty="0">
                <a:latin typeface="楷体" panose="02010609060101010101" pitchFamily="49" charset="-122"/>
                <a:ea typeface="楷体" panose="02010609060101010101" pitchFamily="49" charset="-122"/>
              </a:rPr>
              <a:t>@</a:t>
            </a:r>
            <a:r>
              <a:rPr lang="en-US" altLang="zh-CN" sz="2000" dirty="0" err="1">
                <a:latin typeface="楷体" panose="02010609060101010101" pitchFamily="49" charset="-122"/>
                <a:ea typeface="楷体" panose="02010609060101010101" pitchFamily="49" charset="-122"/>
              </a:rPr>
              <a:t>SelectPackages</a:t>
            </a:r>
            <a:r>
              <a:rPr lang="en-US" altLang="zh-CN" sz="2000" dirty="0">
                <a:latin typeface="楷体" panose="02010609060101010101" pitchFamily="49" charset="-122"/>
                <a:ea typeface="楷体" panose="02010609060101010101" pitchFamily="49" charset="-122"/>
              </a:rPr>
              <a:t>("all")</a:t>
            </a:r>
          </a:p>
          <a:p>
            <a:pPr>
              <a:lnSpc>
                <a:spcPct val="150000"/>
              </a:lnSpc>
            </a:pPr>
            <a:r>
              <a:rPr lang="en-US" altLang="zh-CN" sz="2000" dirty="0">
                <a:latin typeface="楷体" panose="02010609060101010101" pitchFamily="49" charset="-122"/>
                <a:ea typeface="楷体" panose="02010609060101010101" pitchFamily="49" charset="-122"/>
              </a:rPr>
              <a:t>public class </a:t>
            </a:r>
            <a:r>
              <a:rPr lang="en-US" altLang="zh-CN" sz="2000" dirty="0" err="1">
                <a:latin typeface="楷体" panose="02010609060101010101" pitchFamily="49" charset="-122"/>
                <a:ea typeface="楷体" panose="02010609060101010101" pitchFamily="49" charset="-122"/>
              </a:rPr>
              <a:t>JUnitPlatformSuiteDemo</a:t>
            </a:r>
            <a:r>
              <a:rPr lang="en-US" altLang="zh-CN" sz="2000" dirty="0">
                <a:latin typeface="楷体" panose="02010609060101010101" pitchFamily="49" charset="-122"/>
                <a:ea typeface="楷体" panose="02010609060101010101" pitchFamily="49" charset="-122"/>
              </a:rPr>
              <a:t> {</a:t>
            </a:r>
          </a:p>
          <a:p>
            <a:pPr>
              <a:lnSpc>
                <a:spcPct val="150000"/>
              </a:lnSpc>
            </a:pPr>
            <a:r>
              <a:rPr lang="en-US" altLang="zh-CN" sz="2000" dirty="0">
                <a:latin typeface="楷体" panose="02010609060101010101" pitchFamily="49" charset="-122"/>
                <a:ea typeface="楷体" panose="02010609060101010101" pitchFamily="49" charset="-122"/>
              </a:rPr>
              <a:t>}</a:t>
            </a:r>
          </a:p>
          <a:p>
            <a:pPr>
              <a:lnSpc>
                <a:spcPct val="150000"/>
              </a:lnSpc>
            </a:pPr>
            <a:r>
              <a:rPr lang="zh-CN" altLang="en-US" sz="2000" dirty="0">
                <a:latin typeface="楷体" panose="02010609060101010101" pitchFamily="49" charset="-122"/>
                <a:ea typeface="楷体" panose="02010609060101010101" pitchFamily="49" charset="-122"/>
              </a:rPr>
              <a:t>注意：类名必须以</a:t>
            </a:r>
            <a:r>
              <a:rPr lang="en-US" altLang="zh-CN" sz="2000" dirty="0">
                <a:latin typeface="楷体" panose="02010609060101010101" pitchFamily="49" charset="-122"/>
                <a:ea typeface="楷体" panose="02010609060101010101" pitchFamily="49" charset="-122"/>
              </a:rPr>
              <a:t>Test</a:t>
            </a:r>
            <a:r>
              <a:rPr lang="zh-CN" altLang="en-US" sz="2000" dirty="0">
                <a:latin typeface="楷体" panose="02010609060101010101" pitchFamily="49" charset="-122"/>
                <a:ea typeface="楷体" panose="02010609060101010101" pitchFamily="49" charset="-122"/>
              </a:rPr>
              <a:t>结尾</a:t>
            </a:r>
          </a:p>
        </p:txBody>
      </p:sp>
    </p:spTree>
    <p:extLst>
      <p:ext uri="{BB962C8B-B14F-4D97-AF65-F5344CB8AC3E}">
        <p14:creationId xmlns:p14="http://schemas.microsoft.com/office/powerpoint/2010/main" val="745363837"/>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p:cNvSpPr>
          <p:nvPr>
            <p:ph type="title"/>
          </p:nvPr>
        </p:nvSpPr>
        <p:spPr/>
        <p:txBody>
          <a:bodyPr/>
          <a:lstStyle/>
          <a:p>
            <a:r>
              <a:rPr lang="en-US" altLang="zh-CN"/>
              <a:t>JUnit</a:t>
            </a:r>
            <a:r>
              <a:rPr lang="zh-CN" altLang="en-US"/>
              <a:t>最佳实践</a:t>
            </a:r>
            <a:r>
              <a:rPr lang="en-US" altLang="zh-CN"/>
              <a:t>(1)</a:t>
            </a:r>
          </a:p>
        </p:txBody>
      </p:sp>
      <p:sp>
        <p:nvSpPr>
          <p:cNvPr id="137221" name="Rectangle 5"/>
          <p:cNvSpPr>
            <a:spLocks noGrp="1"/>
          </p:cNvSpPr>
          <p:nvPr>
            <p:ph type="body" idx="1"/>
          </p:nvPr>
        </p:nvSpPr>
        <p:spPr/>
        <p:txBody>
          <a:bodyPr/>
          <a:lstStyle/>
          <a:p>
            <a:r>
              <a:rPr lang="zh-CN" altLang="en-US" dirty="0"/>
              <a:t>一次只测试一个对象</a:t>
            </a:r>
          </a:p>
          <a:p>
            <a:pPr lvl="1"/>
            <a:r>
              <a:rPr lang="zh-CN" altLang="en-US" dirty="0"/>
              <a:t>单元测试独立地检查你创建的每个对象，这样就可以在第一时间把它们隔离起来。如果一次测试多于一个对象，那么你就无法预测当这些对象发生改变时它们会如何交互</a:t>
            </a:r>
          </a:p>
        </p:txBody>
      </p:sp>
    </p:spTree>
    <p:extLst>
      <p:ext uri="{BB962C8B-B14F-4D97-AF65-F5344CB8AC3E}">
        <p14:creationId xmlns:p14="http://schemas.microsoft.com/office/powerpoint/2010/main" val="340149696"/>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Rectangle 4"/>
          <p:cNvSpPr>
            <a:spLocks noGrp="1"/>
          </p:cNvSpPr>
          <p:nvPr>
            <p:ph type="title"/>
          </p:nvPr>
        </p:nvSpPr>
        <p:spPr/>
        <p:txBody>
          <a:bodyPr/>
          <a:lstStyle/>
          <a:p>
            <a:r>
              <a:rPr lang="en-US" altLang="zh-CN"/>
              <a:t>JUnit</a:t>
            </a:r>
            <a:r>
              <a:rPr lang="zh-CN" altLang="en-US"/>
              <a:t>最佳实践</a:t>
            </a:r>
            <a:r>
              <a:rPr lang="en-US" altLang="zh-CN"/>
              <a:t>(2)</a:t>
            </a:r>
          </a:p>
        </p:txBody>
      </p:sp>
      <p:sp>
        <p:nvSpPr>
          <p:cNvPr id="139269" name="Rectangle 5"/>
          <p:cNvSpPr>
            <a:spLocks noGrp="1"/>
          </p:cNvSpPr>
          <p:nvPr>
            <p:ph type="body" idx="1"/>
          </p:nvPr>
        </p:nvSpPr>
        <p:spPr/>
        <p:txBody>
          <a:bodyPr/>
          <a:lstStyle/>
          <a:p>
            <a:r>
              <a:rPr lang="zh-CN" altLang="en-US" dirty="0"/>
              <a:t>在</a:t>
            </a:r>
            <a:r>
              <a:rPr lang="en-US" altLang="zh-CN" dirty="0"/>
              <a:t>assert</a:t>
            </a:r>
            <a:r>
              <a:rPr lang="zh-CN" altLang="en-US" dirty="0"/>
              <a:t>调用中解释失败原因</a:t>
            </a:r>
          </a:p>
          <a:p>
            <a:pPr lvl="1"/>
            <a:r>
              <a:rPr lang="zh-CN" altLang="en-US" dirty="0"/>
              <a:t>用到</a:t>
            </a:r>
            <a:r>
              <a:rPr lang="en-US" altLang="zh-CN" dirty="0"/>
              <a:t>assert</a:t>
            </a:r>
            <a:r>
              <a:rPr lang="zh-CN" altLang="en-US" dirty="0"/>
              <a:t>方法时，使用第一个参数是</a:t>
            </a:r>
            <a:r>
              <a:rPr lang="en-US" altLang="zh-CN" dirty="0"/>
              <a:t>String</a:t>
            </a:r>
            <a:r>
              <a:rPr lang="zh-CN" altLang="en-US" dirty="0"/>
              <a:t>类型的那个签名，这个参数让你可以提供一个有意义的文本描述，在断言失败时</a:t>
            </a:r>
            <a:r>
              <a:rPr lang="en-US" altLang="zh-CN" dirty="0" err="1"/>
              <a:t>JUnit</a:t>
            </a:r>
            <a:r>
              <a:rPr lang="en-US" altLang="zh-CN" dirty="0"/>
              <a:t> test runner</a:t>
            </a:r>
            <a:r>
              <a:rPr lang="zh-CN" altLang="en-US" dirty="0"/>
              <a:t>会显示这个描述</a:t>
            </a:r>
          </a:p>
        </p:txBody>
      </p:sp>
    </p:spTree>
    <p:extLst>
      <p:ext uri="{BB962C8B-B14F-4D97-AF65-F5344CB8AC3E}">
        <p14:creationId xmlns:p14="http://schemas.microsoft.com/office/powerpoint/2010/main" val="4231569468"/>
      </p:ext>
    </p:extLst>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p:cNvSpPr>
          <p:nvPr>
            <p:ph type="title"/>
          </p:nvPr>
        </p:nvSpPr>
        <p:spPr/>
        <p:txBody>
          <a:bodyPr/>
          <a:lstStyle/>
          <a:p>
            <a:r>
              <a:rPr lang="en-US" altLang="zh-CN"/>
              <a:t>JUnit</a:t>
            </a:r>
            <a:r>
              <a:rPr lang="zh-CN" altLang="en-US"/>
              <a:t>最佳实践</a:t>
            </a:r>
            <a:r>
              <a:rPr lang="en-US" altLang="zh-CN"/>
              <a:t>(3)</a:t>
            </a:r>
          </a:p>
        </p:txBody>
      </p:sp>
      <p:sp>
        <p:nvSpPr>
          <p:cNvPr id="138245" name="Rectangle 5"/>
          <p:cNvSpPr>
            <a:spLocks noGrp="1"/>
          </p:cNvSpPr>
          <p:nvPr>
            <p:ph type="body" idx="1"/>
          </p:nvPr>
        </p:nvSpPr>
        <p:spPr/>
        <p:txBody>
          <a:bodyPr/>
          <a:lstStyle/>
          <a:p>
            <a:r>
              <a:rPr lang="zh-CN" altLang="en-US"/>
              <a:t>选择有意义的测试方法名</a:t>
            </a:r>
          </a:p>
          <a:p>
            <a:pPr lvl="1"/>
            <a:r>
              <a:rPr lang="zh-CN" altLang="en-US"/>
              <a:t>遵守</a:t>
            </a:r>
            <a:r>
              <a:rPr lang="en-US" altLang="zh-CN"/>
              <a:t>testXxx</a:t>
            </a:r>
            <a:r>
              <a:rPr lang="zh-CN" altLang="en-US"/>
              <a:t>的命名模式，其中</a:t>
            </a:r>
            <a:r>
              <a:rPr lang="en-US" altLang="zh-CN"/>
              <a:t>Xxx</a:t>
            </a:r>
            <a:r>
              <a:rPr lang="zh-CN" altLang="en-US"/>
              <a:t>是待测方法名。若你需要为同一个方法增加其他的测试，那么可以改用</a:t>
            </a:r>
            <a:r>
              <a:rPr lang="en-US" altLang="zh-CN"/>
              <a:t>testXxxYyy</a:t>
            </a:r>
            <a:r>
              <a:rPr lang="zh-CN" altLang="en-US"/>
              <a:t>的命名模式，其中</a:t>
            </a:r>
            <a:r>
              <a:rPr lang="en-US" altLang="zh-CN"/>
              <a:t>Yyy</a:t>
            </a:r>
            <a:r>
              <a:rPr lang="zh-CN" altLang="en-US"/>
              <a:t>描述了测试的不同之处</a:t>
            </a:r>
          </a:p>
        </p:txBody>
      </p:sp>
    </p:spTree>
    <p:extLst>
      <p:ext uri="{BB962C8B-B14F-4D97-AF65-F5344CB8AC3E}">
        <p14:creationId xmlns:p14="http://schemas.microsoft.com/office/powerpoint/2010/main" val="1422980843"/>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p:cNvSpPr>
          <p:nvPr>
            <p:ph type="title"/>
          </p:nvPr>
        </p:nvSpPr>
        <p:spPr/>
        <p:txBody>
          <a:bodyPr/>
          <a:lstStyle/>
          <a:p>
            <a:r>
              <a:rPr lang="en-US" altLang="zh-CN"/>
              <a:t>JUnit</a:t>
            </a:r>
            <a:r>
              <a:rPr lang="zh-CN" altLang="en-US"/>
              <a:t>最佳实践</a:t>
            </a:r>
            <a:r>
              <a:rPr lang="en-US" altLang="zh-CN"/>
              <a:t>(4)</a:t>
            </a:r>
          </a:p>
        </p:txBody>
      </p:sp>
      <p:sp>
        <p:nvSpPr>
          <p:cNvPr id="140293" name="Rectangle 5"/>
          <p:cNvSpPr>
            <a:spLocks noGrp="1"/>
          </p:cNvSpPr>
          <p:nvPr>
            <p:ph type="body" idx="1"/>
          </p:nvPr>
        </p:nvSpPr>
        <p:spPr/>
        <p:txBody>
          <a:bodyPr/>
          <a:lstStyle/>
          <a:p>
            <a:r>
              <a:rPr lang="zh-CN" altLang="en-US"/>
              <a:t>一个单元测试等于一个测试方法</a:t>
            </a:r>
          </a:p>
          <a:p>
            <a:pPr lvl="1"/>
            <a:r>
              <a:rPr lang="zh-CN" altLang="en-US"/>
              <a:t>不要试图把多个测试塞进一个方法，这样导致的结果就是测试方法变得更复杂，而且在测试方法中编写的逻辑越多，测试失败的可能性也就越大，需要调试的可能性也就越大</a:t>
            </a:r>
          </a:p>
        </p:txBody>
      </p:sp>
    </p:spTree>
    <p:extLst>
      <p:ext uri="{BB962C8B-B14F-4D97-AF65-F5344CB8AC3E}">
        <p14:creationId xmlns:p14="http://schemas.microsoft.com/office/powerpoint/2010/main" val="3447556425"/>
      </p:ext>
    </p:extLst>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4"/>
          <p:cNvSpPr>
            <a:spLocks noGrp="1"/>
          </p:cNvSpPr>
          <p:nvPr>
            <p:ph type="title"/>
          </p:nvPr>
        </p:nvSpPr>
        <p:spPr/>
        <p:txBody>
          <a:bodyPr/>
          <a:lstStyle/>
          <a:p>
            <a:r>
              <a:rPr lang="en-US" altLang="zh-CN"/>
              <a:t>JUnit</a:t>
            </a:r>
            <a:r>
              <a:rPr lang="zh-CN" altLang="en-US"/>
              <a:t>最佳实践</a:t>
            </a:r>
            <a:r>
              <a:rPr lang="en-US" altLang="zh-CN"/>
              <a:t>(5)</a:t>
            </a:r>
          </a:p>
        </p:txBody>
      </p:sp>
      <p:sp>
        <p:nvSpPr>
          <p:cNvPr id="141317" name="Rectangle 5"/>
          <p:cNvSpPr>
            <a:spLocks noGrp="1"/>
          </p:cNvSpPr>
          <p:nvPr>
            <p:ph type="body" idx="1"/>
          </p:nvPr>
        </p:nvSpPr>
        <p:spPr/>
        <p:txBody>
          <a:bodyPr/>
          <a:lstStyle/>
          <a:p>
            <a:r>
              <a:rPr lang="zh-CN" altLang="en-US"/>
              <a:t>同一个包，分离的目录</a:t>
            </a:r>
          </a:p>
          <a:p>
            <a:pPr lvl="1"/>
            <a:r>
              <a:rPr lang="zh-CN" altLang="en-US"/>
              <a:t>把所有测试和待测类都放在同一个包中，但使用平行目录结构</a:t>
            </a:r>
          </a:p>
        </p:txBody>
      </p:sp>
    </p:spTree>
    <p:extLst>
      <p:ext uri="{BB962C8B-B14F-4D97-AF65-F5344CB8AC3E}">
        <p14:creationId xmlns:p14="http://schemas.microsoft.com/office/powerpoint/2010/main" val="1284602782"/>
      </p:ext>
    </p:extLst>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p:cNvSpPr>
          <p:nvPr>
            <p:ph type="title"/>
          </p:nvPr>
        </p:nvSpPr>
        <p:spPr/>
        <p:txBody>
          <a:bodyPr/>
          <a:lstStyle/>
          <a:p>
            <a:r>
              <a:rPr lang="en-US" altLang="zh-CN" dirty="0" err="1"/>
              <a:t>JUnit</a:t>
            </a:r>
            <a:r>
              <a:rPr lang="zh-CN" altLang="en-US" dirty="0"/>
              <a:t>简介</a:t>
            </a:r>
          </a:p>
        </p:txBody>
      </p:sp>
      <p:sp>
        <p:nvSpPr>
          <p:cNvPr id="5125" name="Rectangle 5"/>
          <p:cNvSpPr>
            <a:spLocks noGrp="1"/>
          </p:cNvSpPr>
          <p:nvPr>
            <p:ph type="body" idx="1"/>
          </p:nvPr>
        </p:nvSpPr>
        <p:spPr/>
        <p:txBody>
          <a:bodyPr/>
          <a:lstStyle/>
          <a:p>
            <a:r>
              <a:rPr lang="en-US" altLang="zh-CN" dirty="0" err="1"/>
              <a:t>JUnit</a:t>
            </a:r>
            <a:r>
              <a:rPr lang="en-US" altLang="zh-CN" dirty="0"/>
              <a:t> </a:t>
            </a:r>
            <a:r>
              <a:rPr lang="zh-CN" altLang="en-US" dirty="0"/>
              <a:t>是 </a:t>
            </a:r>
            <a:r>
              <a:rPr lang="en-US" altLang="zh-CN" dirty="0"/>
              <a:t>Java </a:t>
            </a:r>
            <a:r>
              <a:rPr lang="zh-CN" altLang="en-US" dirty="0"/>
              <a:t>社区中知名度最高的单元测试工具。由 </a:t>
            </a:r>
            <a:r>
              <a:rPr lang="en-US" altLang="zh-CN" dirty="0"/>
              <a:t>Erich Gamma </a:t>
            </a:r>
            <a:r>
              <a:rPr lang="zh-CN" altLang="en-US" dirty="0"/>
              <a:t>和 </a:t>
            </a:r>
            <a:r>
              <a:rPr lang="en-US" altLang="zh-CN" dirty="0"/>
              <a:t>Kent Beck </a:t>
            </a:r>
            <a:r>
              <a:rPr lang="zh-CN" altLang="en-US" dirty="0"/>
              <a:t>共同开发完成 </a:t>
            </a:r>
          </a:p>
        </p:txBody>
      </p:sp>
      <p:pic>
        <p:nvPicPr>
          <p:cNvPr id="1026" name="Picture 2" descr="https://ss0.bdstatic.com/94oJfD_bAAcT8t7mm9GUKT-xh_/timg?image&amp;quality=100&amp;size=b4000_4000&amp;sec=1569566070&amp;di=ce6184feff57bcfecbb8f3d9e18c9e8f&amp;src=http://himg2.huanqiu.com/attachment2010/2015/0721/20150721120111977.jpg"/>
          <p:cNvPicPr>
            <a:picLocks noChangeAspect="1" noChangeArrowheads="1"/>
          </p:cNvPicPr>
          <p:nvPr/>
        </p:nvPicPr>
        <p:blipFill rotWithShape="1">
          <a:blip r:embed="rId3">
            <a:extLst>
              <a:ext uri="{28A0092B-C50C-407E-A947-70E740481C1C}">
                <a14:useLocalDpi xmlns:a14="http://schemas.microsoft.com/office/drawing/2010/main" val="0"/>
              </a:ext>
            </a:extLst>
          </a:blip>
          <a:srcRect l="46226" r="-8744"/>
          <a:stretch/>
        </p:blipFill>
        <p:spPr bwMode="auto">
          <a:xfrm>
            <a:off x="1482810" y="1995687"/>
            <a:ext cx="3092141" cy="244827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0297" y="1995686"/>
            <a:ext cx="2421661" cy="2448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913420"/>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365125" indent="-255588"/>
            <a:r>
              <a:rPr lang="en-US" altLang="zh-CN" dirty="0" err="1"/>
              <a:t>JUnit</a:t>
            </a:r>
            <a:r>
              <a:rPr lang="zh-CN" altLang="en-US" dirty="0"/>
              <a:t>简介</a:t>
            </a:r>
          </a:p>
        </p:txBody>
      </p:sp>
      <p:sp>
        <p:nvSpPr>
          <p:cNvPr id="3" name="内容占位符 2"/>
          <p:cNvSpPr>
            <a:spLocks noGrp="1"/>
          </p:cNvSpPr>
          <p:nvPr>
            <p:ph idx="1"/>
          </p:nvPr>
        </p:nvSpPr>
        <p:spPr>
          <a:xfrm>
            <a:off x="467544" y="843558"/>
            <a:ext cx="8229600" cy="3394472"/>
          </a:xfrm>
        </p:spPr>
        <p:txBody>
          <a:bodyPr>
            <a:normAutofit/>
          </a:bodyPr>
          <a:lstStyle/>
          <a:p>
            <a:pPr marL="365125" indent="-255588"/>
            <a:r>
              <a:rPr lang="en-US" altLang="zh-CN" dirty="0" smtClean="0"/>
              <a:t>JUnit</a:t>
            </a:r>
            <a:r>
              <a:rPr lang="zh-CN" altLang="en-US" dirty="0"/>
              <a:t>是一个</a:t>
            </a:r>
            <a:r>
              <a:rPr lang="en-US" altLang="zh-CN" dirty="0">
                <a:solidFill>
                  <a:srgbClr val="FF0000"/>
                </a:solidFill>
              </a:rPr>
              <a:t>Java</a:t>
            </a:r>
            <a:r>
              <a:rPr lang="zh-CN" altLang="en-US" dirty="0">
                <a:solidFill>
                  <a:srgbClr val="FF0000"/>
                </a:solidFill>
              </a:rPr>
              <a:t>语言的单元测试</a:t>
            </a:r>
            <a:r>
              <a:rPr lang="zh-CN" altLang="en-US" dirty="0"/>
              <a:t>框架。</a:t>
            </a:r>
            <a:r>
              <a:rPr lang="en-US" altLang="zh-CN" dirty="0" err="1"/>
              <a:t>Junit</a:t>
            </a:r>
            <a:r>
              <a:rPr lang="zh-CN" altLang="en-US" dirty="0"/>
              <a:t>测试是程序员测试，即所谓白</a:t>
            </a:r>
            <a:r>
              <a:rPr lang="zh-CN" altLang="en-US" dirty="0" smtClean="0"/>
              <a:t>盒</a:t>
            </a:r>
            <a:r>
              <a:rPr lang="zh-CN" altLang="en-US" dirty="0"/>
              <a:t>测试</a:t>
            </a:r>
            <a:r>
              <a:rPr lang="zh-CN" altLang="en-US" dirty="0" smtClean="0"/>
              <a:t>，</a:t>
            </a:r>
            <a:r>
              <a:rPr lang="zh-CN" altLang="en-US" dirty="0"/>
              <a:t>因为程序员知道被测试</a:t>
            </a:r>
            <a:r>
              <a:rPr lang="zh-CN" altLang="en-US" dirty="0" smtClean="0"/>
              <a:t>的软件如何</a:t>
            </a:r>
            <a:r>
              <a:rPr lang="zh-CN" altLang="en-US" dirty="0"/>
              <a:t>（</a:t>
            </a:r>
            <a:r>
              <a:rPr lang="en-US" altLang="zh-CN" dirty="0"/>
              <a:t>How</a:t>
            </a:r>
            <a:r>
              <a:rPr lang="zh-CN" altLang="en-US" dirty="0"/>
              <a:t>）完成功能和完成什么样（</a:t>
            </a:r>
            <a:r>
              <a:rPr lang="en-US" altLang="zh-CN" dirty="0"/>
              <a:t>What</a:t>
            </a:r>
            <a:r>
              <a:rPr lang="zh-CN" altLang="en-US" dirty="0"/>
              <a:t>）的功能。</a:t>
            </a:r>
            <a:endParaRPr lang="en-US" altLang="zh-CN" dirty="0"/>
          </a:p>
          <a:p>
            <a:pPr marL="365125" indent="-255588"/>
            <a:r>
              <a:rPr lang="zh-CN" altLang="en-US" dirty="0" smtClean="0"/>
              <a:t>最新</a:t>
            </a:r>
            <a:r>
              <a:rPr lang="zh-CN" altLang="en-US" dirty="0"/>
              <a:t>的</a:t>
            </a:r>
            <a:r>
              <a:rPr lang="en-US" altLang="zh-CN" dirty="0" err="1"/>
              <a:t>Junit</a:t>
            </a:r>
            <a:r>
              <a:rPr lang="zh-CN" altLang="en-US" dirty="0"/>
              <a:t>版本是</a:t>
            </a:r>
            <a:r>
              <a:rPr lang="en-US" altLang="zh-CN" dirty="0" smtClean="0"/>
              <a:t>Junit5</a:t>
            </a:r>
          </a:p>
          <a:p>
            <a:pPr marL="365125" indent="-255588"/>
            <a:r>
              <a:rPr lang="en-US" altLang="zh-CN" dirty="0" smtClean="0">
                <a:hlinkClick r:id="rId2"/>
              </a:rPr>
              <a:t>https</a:t>
            </a:r>
            <a:r>
              <a:rPr lang="en-US" altLang="zh-CN" dirty="0">
                <a:hlinkClick r:id="rId2"/>
              </a:rPr>
              <a:t>://</a:t>
            </a:r>
            <a:r>
              <a:rPr lang="en-US" altLang="zh-CN" dirty="0" smtClean="0">
                <a:hlinkClick r:id="rId2"/>
              </a:rPr>
              <a:t>github.com/junit-team/junit5</a:t>
            </a:r>
            <a:endParaRPr lang="en-US" altLang="zh-CN" dirty="0" smtClean="0"/>
          </a:p>
          <a:p>
            <a:pPr marL="365125" indent="-255588"/>
            <a:r>
              <a:rPr lang="en-US" altLang="zh-CN" dirty="0"/>
              <a:t>https://junit.org/junit5/</a:t>
            </a:r>
          </a:p>
          <a:p>
            <a:pPr marL="365125" indent="-255588"/>
            <a:endParaRPr lang="zh-CN" altLang="en-US" dirty="0"/>
          </a:p>
          <a:p>
            <a:endParaRPr lang="zh-CN" altLang="en-US" dirty="0"/>
          </a:p>
        </p:txBody>
      </p:sp>
    </p:spTree>
    <p:extLst>
      <p:ext uri="{BB962C8B-B14F-4D97-AF65-F5344CB8AC3E}">
        <p14:creationId xmlns:p14="http://schemas.microsoft.com/office/powerpoint/2010/main" val="924985785"/>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没有使用</a:t>
            </a:r>
            <a:r>
              <a:rPr lang="en-US" altLang="zh-CN" dirty="0" err="1" smtClean="0"/>
              <a:t>Junit</a:t>
            </a:r>
            <a:r>
              <a:rPr lang="zh-CN" altLang="en-US" dirty="0" smtClean="0"/>
              <a:t>会怎么样？</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835" y="2885845"/>
            <a:ext cx="6972480" cy="223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144368"/>
            <a:ext cx="4320480" cy="1741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6806502"/>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使用了</a:t>
            </a:r>
            <a:r>
              <a:rPr lang="en-US" altLang="zh-CN" dirty="0" smtClean="0"/>
              <a:t>JUnit</a:t>
            </a:r>
            <a:r>
              <a:rPr lang="zh-CN" altLang="en-US" dirty="0" smtClean="0"/>
              <a:t>后</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32" y="1275606"/>
            <a:ext cx="8715375" cy="2121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96184" y="3757572"/>
            <a:ext cx="8208740" cy="523220"/>
          </a:xfrm>
          <a:prstGeom prst="rect">
            <a:avLst/>
          </a:prstGeom>
        </p:spPr>
        <p:txBody>
          <a:bodyPr wrap="square">
            <a:spAutoFit/>
          </a:bodyPr>
          <a:lstStyle/>
          <a:p>
            <a:r>
              <a:rPr lang="en-US" altLang="zh-CN" sz="2800" dirty="0"/>
              <a:t>Keep the bar green to keep the code clean</a:t>
            </a:r>
            <a:endParaRPr lang="zh-CN" altLang="zh-CN" sz="2800" dirty="0"/>
          </a:p>
        </p:txBody>
      </p:sp>
    </p:spTree>
    <p:extLst>
      <p:ext uri="{BB962C8B-B14F-4D97-AF65-F5344CB8AC3E}">
        <p14:creationId xmlns:p14="http://schemas.microsoft.com/office/powerpoint/2010/main" val="223069165"/>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28550"/>
            <a:ext cx="8229600" cy="857250"/>
          </a:xfrm>
        </p:spPr>
        <p:txBody>
          <a:bodyPr>
            <a:normAutofit/>
          </a:bodyPr>
          <a:lstStyle/>
          <a:p>
            <a:r>
              <a:rPr lang="en-US" altLang="zh-CN" dirty="0" smtClean="0"/>
              <a:t>JUnit5 </a:t>
            </a:r>
            <a:r>
              <a:rPr lang="zh-CN" altLang="en-US" dirty="0" smtClean="0"/>
              <a:t>组成</a:t>
            </a:r>
            <a:endParaRPr lang="zh-CN" altLang="en-US" dirty="0"/>
          </a:p>
        </p:txBody>
      </p:sp>
      <p:sp>
        <p:nvSpPr>
          <p:cNvPr id="3" name="内容占位符 2"/>
          <p:cNvSpPr>
            <a:spLocks noGrp="1"/>
          </p:cNvSpPr>
          <p:nvPr>
            <p:ph idx="1"/>
          </p:nvPr>
        </p:nvSpPr>
        <p:spPr>
          <a:xfrm>
            <a:off x="323528" y="843558"/>
            <a:ext cx="8229600" cy="3394472"/>
          </a:xfrm>
        </p:spPr>
        <p:txBody>
          <a:bodyPr>
            <a:noAutofit/>
          </a:bodyPr>
          <a:lstStyle/>
          <a:p>
            <a:pPr marL="0" indent="0">
              <a:lnSpc>
                <a:spcPct val="170000"/>
              </a:lnSpc>
              <a:spcBef>
                <a:spcPts val="0"/>
              </a:spcBef>
              <a:buNone/>
            </a:pPr>
            <a:r>
              <a:rPr lang="en-US" altLang="zh-CN" sz="2000" dirty="0"/>
              <a:t>JUnit 5 = JUnit Platform + JUnit Jupiter + JUnit </a:t>
            </a:r>
            <a:r>
              <a:rPr lang="en-US" altLang="zh-CN" sz="2000" dirty="0" smtClean="0"/>
              <a:t>Vintage</a:t>
            </a:r>
          </a:p>
          <a:p>
            <a:pPr marL="0" indent="0">
              <a:lnSpc>
                <a:spcPct val="170000"/>
              </a:lnSpc>
              <a:spcBef>
                <a:spcPts val="0"/>
              </a:spcBef>
              <a:buNone/>
            </a:pPr>
            <a:r>
              <a:rPr lang="en-US" altLang="zh-CN" sz="2000" b="1" dirty="0" smtClean="0"/>
              <a:t>	</a:t>
            </a:r>
            <a:r>
              <a:rPr lang="en-US" altLang="zh-CN" sz="2000" dirty="0" err="1" smtClean="0"/>
              <a:t>JUnit</a:t>
            </a:r>
            <a:r>
              <a:rPr lang="en-US" altLang="zh-CN" sz="2000" dirty="0" smtClean="0"/>
              <a:t> </a:t>
            </a:r>
            <a:r>
              <a:rPr lang="en-US" altLang="zh-CN" sz="2000" dirty="0"/>
              <a:t>Platform</a:t>
            </a:r>
            <a:r>
              <a:rPr lang="zh-CN" altLang="en-US" sz="2000" dirty="0"/>
              <a:t>是基于</a:t>
            </a:r>
            <a:r>
              <a:rPr lang="en-US" altLang="zh-CN" sz="2000" dirty="0" err="1"/>
              <a:t>JVM</a:t>
            </a:r>
            <a:r>
              <a:rPr lang="zh-CN" altLang="en-US" sz="2000" dirty="0"/>
              <a:t>的运行测试的基础</a:t>
            </a:r>
            <a:r>
              <a:rPr lang="zh-CN" altLang="en-US" sz="2000" dirty="0" smtClean="0"/>
              <a:t>框架，</a:t>
            </a:r>
            <a:r>
              <a:rPr lang="zh-CN" altLang="en-US" sz="2000" dirty="0"/>
              <a:t>它定义了开发运行在这个测试框架上的</a:t>
            </a:r>
            <a:r>
              <a:rPr lang="en-US" altLang="zh-CN" sz="2000" dirty="0" err="1"/>
              <a:t>TestEngine</a:t>
            </a:r>
            <a:r>
              <a:rPr lang="en-US" altLang="zh-CN" sz="2000" dirty="0"/>
              <a:t> API</a:t>
            </a:r>
            <a:r>
              <a:rPr lang="zh-CN" altLang="en-US" sz="2000" dirty="0"/>
              <a:t>。</a:t>
            </a:r>
            <a:r>
              <a:rPr lang="en-US" altLang="zh-CN" sz="2000" dirty="0" smtClean="0"/>
              <a:t>	</a:t>
            </a:r>
          </a:p>
          <a:p>
            <a:pPr marL="0" indent="0">
              <a:lnSpc>
                <a:spcPct val="170000"/>
              </a:lnSpc>
              <a:spcBef>
                <a:spcPts val="0"/>
              </a:spcBef>
              <a:buNone/>
            </a:pPr>
            <a:r>
              <a:rPr lang="en-US" altLang="zh-CN" sz="2000" b="1" dirty="0" smtClean="0"/>
              <a:t>	</a:t>
            </a:r>
            <a:r>
              <a:rPr lang="en-US" altLang="zh-CN" sz="2000" b="1" dirty="0" err="1" smtClean="0"/>
              <a:t>Junit</a:t>
            </a:r>
            <a:r>
              <a:rPr lang="en-US" altLang="zh-CN" sz="2000" b="1" dirty="0" smtClean="0"/>
              <a:t> Jupiter </a:t>
            </a:r>
            <a:r>
              <a:rPr lang="zh-CN" altLang="en-US" sz="2000" dirty="0" smtClean="0"/>
              <a:t>是由在</a:t>
            </a:r>
            <a:r>
              <a:rPr lang="en-US" altLang="zh-CN" sz="2000" dirty="0" err="1" smtClean="0"/>
              <a:t>Junit</a:t>
            </a:r>
            <a:r>
              <a:rPr lang="en-US" altLang="zh-CN" sz="2000" dirty="0" smtClean="0"/>
              <a:t> 5</a:t>
            </a:r>
            <a:r>
              <a:rPr lang="zh-CN" altLang="en-US" sz="2000" dirty="0" smtClean="0"/>
              <a:t>中编写测试和扩展的新编码模型和扩展模型组成。</a:t>
            </a:r>
            <a:r>
              <a:rPr lang="en-US" altLang="zh-CN" sz="2000" dirty="0" smtClean="0"/>
              <a:t>Jupiter</a:t>
            </a:r>
            <a:r>
              <a:rPr lang="zh-CN" altLang="en-US" sz="2000" dirty="0" smtClean="0"/>
              <a:t>子项目还提供了一个</a:t>
            </a:r>
            <a:r>
              <a:rPr lang="en-US" altLang="zh-CN" sz="2000" dirty="0" err="1" smtClean="0"/>
              <a:t>TestEngine</a:t>
            </a:r>
            <a:r>
              <a:rPr lang="zh-CN" altLang="en-US" sz="2000" dirty="0" smtClean="0"/>
              <a:t>，用于在平台上运行基于</a:t>
            </a:r>
            <a:r>
              <a:rPr lang="en-US" altLang="zh-CN" sz="2000" dirty="0" smtClean="0"/>
              <a:t>Jupiter</a:t>
            </a:r>
            <a:r>
              <a:rPr lang="zh-CN" altLang="en-US" sz="2000" dirty="0" smtClean="0"/>
              <a:t>的测试。</a:t>
            </a:r>
          </a:p>
          <a:p>
            <a:pPr marL="0" indent="0">
              <a:lnSpc>
                <a:spcPct val="170000"/>
              </a:lnSpc>
              <a:spcBef>
                <a:spcPts val="0"/>
              </a:spcBef>
              <a:buNone/>
            </a:pPr>
            <a:r>
              <a:rPr lang="en-US" altLang="zh-CN" sz="2000" dirty="0" smtClean="0"/>
              <a:t>	</a:t>
            </a:r>
            <a:r>
              <a:rPr lang="zh-CN" altLang="en-US" sz="2000" b="1" dirty="0" smtClean="0"/>
              <a:t> </a:t>
            </a:r>
            <a:r>
              <a:rPr lang="en-US" altLang="zh-CN" sz="2000" b="1" dirty="0" err="1" smtClean="0"/>
              <a:t>Junit</a:t>
            </a:r>
            <a:r>
              <a:rPr lang="en-US" altLang="zh-CN" sz="2000" b="1" dirty="0" smtClean="0"/>
              <a:t> Vintage</a:t>
            </a:r>
            <a:r>
              <a:rPr lang="zh-CN" altLang="en-US" sz="2000" dirty="0" smtClean="0"/>
              <a:t>提供了一个</a:t>
            </a:r>
            <a:r>
              <a:rPr lang="en-US" altLang="zh-CN" sz="2000" dirty="0" err="1" smtClean="0"/>
              <a:t>TestEngine</a:t>
            </a:r>
            <a:r>
              <a:rPr lang="zh-CN" altLang="en-US" sz="2000" dirty="0" smtClean="0"/>
              <a:t>，用于在平台上基于</a:t>
            </a:r>
            <a:r>
              <a:rPr lang="en-US" altLang="zh-CN" sz="2000" dirty="0" smtClean="0"/>
              <a:t>JUnit3</a:t>
            </a:r>
            <a:r>
              <a:rPr lang="zh-CN" altLang="en-US" sz="2000" dirty="0" smtClean="0"/>
              <a:t>和</a:t>
            </a:r>
            <a:r>
              <a:rPr lang="en-US" altLang="zh-CN" sz="2000" dirty="0" smtClean="0"/>
              <a:t>JUnit4</a:t>
            </a:r>
            <a:r>
              <a:rPr lang="zh-CN" altLang="en-US" sz="2000" dirty="0" smtClean="0"/>
              <a:t>的测试</a:t>
            </a:r>
            <a:endParaRPr lang="zh-CN" altLang="en-US" sz="2000" dirty="0"/>
          </a:p>
        </p:txBody>
      </p:sp>
    </p:spTree>
    <p:extLst>
      <p:ext uri="{BB962C8B-B14F-4D97-AF65-F5344CB8AC3E}">
        <p14:creationId xmlns:p14="http://schemas.microsoft.com/office/powerpoint/2010/main" val="976088721"/>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导入</a:t>
            </a:r>
            <a:r>
              <a:rPr lang="en-US" altLang="zh-CN" dirty="0" smtClean="0"/>
              <a:t>JUnit</a:t>
            </a:r>
            <a:endParaRPr lang="zh-CN" altLang="en-US" dirty="0"/>
          </a:p>
        </p:txBody>
      </p:sp>
      <p:sp>
        <p:nvSpPr>
          <p:cNvPr id="3" name="内容占位符 2"/>
          <p:cNvSpPr>
            <a:spLocks noGrp="1"/>
          </p:cNvSpPr>
          <p:nvPr>
            <p:ph idx="1"/>
          </p:nvPr>
        </p:nvSpPr>
        <p:spPr>
          <a:xfrm>
            <a:off x="611560" y="771550"/>
            <a:ext cx="8229600" cy="3394472"/>
          </a:xfrm>
        </p:spPr>
        <p:txBody>
          <a:bodyPr/>
          <a:lstStyle/>
          <a:p>
            <a:r>
              <a:rPr lang="en-US" altLang="zh-CN" dirty="0" smtClean="0"/>
              <a:t>Build Path-&gt;Configure-&gt;Add Library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35646"/>
            <a:ext cx="5254807" cy="2154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203598"/>
            <a:ext cx="3132747"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4715804"/>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28550"/>
            <a:ext cx="8229600" cy="857250"/>
          </a:xfrm>
        </p:spPr>
        <p:txBody>
          <a:bodyPr>
            <a:normAutofit/>
          </a:bodyPr>
          <a:lstStyle/>
          <a:p>
            <a:r>
              <a:rPr lang="en-US" altLang="zh-CN" dirty="0" smtClean="0"/>
              <a:t>JUnit5 </a:t>
            </a:r>
            <a:r>
              <a:rPr lang="zh-CN" altLang="en-US" dirty="0"/>
              <a:t>常用</a:t>
            </a:r>
            <a:r>
              <a:rPr lang="zh-CN" altLang="en-US" dirty="0" smtClean="0"/>
              <a:t>注解</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787715813"/>
              </p:ext>
            </p:extLst>
          </p:nvPr>
        </p:nvGraphicFramePr>
        <p:xfrm>
          <a:off x="179512" y="1106700"/>
          <a:ext cx="8856984" cy="3841314"/>
        </p:xfrm>
        <a:graphic>
          <a:graphicData uri="http://schemas.openxmlformats.org/drawingml/2006/table">
            <a:tbl>
              <a:tblPr firstRow="1" bandRow="1">
                <a:tableStyleId>{5C22544A-7EE6-4342-B048-85BDC9FD1C3A}</a:tableStyleId>
              </a:tblPr>
              <a:tblGrid>
                <a:gridCol w="2448272"/>
                <a:gridCol w="6408712"/>
              </a:tblGrid>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Calibri" panose="020F0502020204030204" pitchFamily="34" charset="0"/>
                          <a:ea typeface="楷体" panose="02010609060101010101" pitchFamily="49" charset="-122"/>
                          <a:cs typeface="+mn-cs"/>
                        </a:rPr>
                        <a:t>Annotations</a:t>
                      </a:r>
                      <a:endParaRPr lang="zh-CN" altLang="en-US" sz="1400" kern="1200" dirty="0">
                        <a:solidFill>
                          <a:schemeClr val="tx1"/>
                        </a:solidFill>
                        <a:latin typeface="Calibri" panose="020F0502020204030204" pitchFamily="34" charset="0"/>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400" dirty="0" smtClean="0">
                          <a:solidFill>
                            <a:schemeClr val="tx1"/>
                          </a:solidFill>
                          <a:latin typeface="楷体" panose="02010609060101010101" pitchFamily="49" charset="-122"/>
                          <a:ea typeface="楷体" panose="02010609060101010101" pitchFamily="49" charset="-122"/>
                        </a:rPr>
                        <a:t>含义</a:t>
                      </a:r>
                      <a:endParaRPr lang="zh-CN" altLang="en-US" sz="1400" dirty="0">
                        <a:solidFill>
                          <a:schemeClr val="tx1"/>
                        </a:solidFill>
                        <a:latin typeface="楷体" panose="02010609060101010101" pitchFamily="49" charset="-122"/>
                        <a:ea typeface="楷体" panose="02010609060101010101" pitchFamily="49" charset="-122"/>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97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effectLst/>
                          <a:latin typeface="Calibri" panose="020F0502020204030204" pitchFamily="34" charset="0"/>
                          <a:ea typeface="+mn-ea"/>
                          <a:cs typeface="+mn-cs"/>
                        </a:rPr>
                        <a:t>@Test</a:t>
                      </a:r>
                      <a:endParaRPr lang="zh-CN" altLang="en-US" sz="1400" b="1" kern="1200" dirty="0">
                        <a:solidFill>
                          <a:schemeClr val="dk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定义一个要测试的方法</a:t>
                      </a:r>
                      <a:endParaRPr lang="zh-CN" altLang="en-US" sz="1400" b="1" kern="1200" dirty="0">
                        <a:solidFill>
                          <a:schemeClr val="dk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effectLst/>
                          <a:latin typeface="Calibri" panose="020F0502020204030204" pitchFamily="34" charset="0"/>
                          <a:ea typeface="+mn-ea"/>
                          <a:cs typeface="+mn-cs"/>
                        </a:rPr>
                        <a:t>@</a:t>
                      </a:r>
                      <a:r>
                        <a:rPr lang="en-US" altLang="zh-CN" sz="1400" b="1" kern="1200" dirty="0" err="1" smtClean="0">
                          <a:solidFill>
                            <a:schemeClr val="dk1"/>
                          </a:solidFill>
                          <a:effectLst/>
                          <a:latin typeface="Calibri" panose="020F0502020204030204" pitchFamily="34" charset="0"/>
                          <a:ea typeface="+mn-ea"/>
                          <a:cs typeface="+mn-cs"/>
                        </a:rPr>
                        <a:t>BeforeEach</a:t>
                      </a:r>
                      <a:endParaRPr lang="zh-CN" altLang="en-US" sz="1400" b="1" kern="1200" dirty="0">
                        <a:solidFill>
                          <a:schemeClr val="dk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每一个测试方法之前运行，常用来进行一些测试环境的准备，例如：读入数据，初始化类</a:t>
                      </a:r>
                      <a:endParaRPr lang="zh-CN" altLang="en-US" sz="1400" b="1" kern="1200" dirty="0">
                        <a:solidFill>
                          <a:schemeClr val="dk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20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effectLst/>
                          <a:latin typeface="Calibri" panose="020F0502020204030204" pitchFamily="34" charset="0"/>
                          <a:ea typeface="+mn-ea"/>
                          <a:cs typeface="+mn-cs"/>
                        </a:rPr>
                        <a:t>@</a:t>
                      </a:r>
                      <a:r>
                        <a:rPr lang="en-US" altLang="zh-CN" sz="1400" b="1" kern="1200" dirty="0" err="1" smtClean="0">
                          <a:solidFill>
                            <a:schemeClr val="dk1"/>
                          </a:solidFill>
                          <a:effectLst/>
                          <a:latin typeface="Calibri" panose="020F0502020204030204" pitchFamily="34" charset="0"/>
                          <a:ea typeface="+mn-ea"/>
                          <a:cs typeface="+mn-cs"/>
                        </a:rPr>
                        <a:t>AfterEach</a:t>
                      </a:r>
                      <a:endParaRPr lang="zh-CN" altLang="en-US" sz="1400" b="1" kern="1200" dirty="0">
                        <a:solidFill>
                          <a:schemeClr val="dk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每一个测试方法之后运行，与</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a:t>
                      </a:r>
                      <a:r>
                        <a:rPr lang="en-US" altLang="zh-CN" sz="1400" b="1" kern="1200" dirty="0" err="1" smtClean="0">
                          <a:solidFill>
                            <a:schemeClr val="dk1"/>
                          </a:solidFill>
                          <a:effectLst/>
                          <a:latin typeface="楷体" panose="02010609060101010101" pitchFamily="49" charset="-122"/>
                          <a:ea typeface="楷体" panose="02010609060101010101" pitchFamily="49" charset="-122"/>
                          <a:cs typeface="+mn-cs"/>
                        </a:rPr>
                        <a:t>BeforeEach</a:t>
                      </a: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对应，做一个清理</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a:t>
                      </a: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释放的工作</a:t>
                      </a:r>
                      <a:endParaRPr lang="zh-CN" altLang="en-US" sz="1400" b="1" kern="1200" dirty="0">
                        <a:solidFill>
                          <a:schemeClr val="dk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79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effectLst/>
                          <a:latin typeface="Calibri" panose="020F0502020204030204" pitchFamily="34" charset="0"/>
                          <a:ea typeface="+mn-ea"/>
                          <a:cs typeface="+mn-cs"/>
                        </a:rPr>
                        <a:t>@</a:t>
                      </a:r>
                      <a:r>
                        <a:rPr lang="en-US" altLang="zh-CN" sz="1400" b="1" kern="1200" dirty="0" err="1" smtClean="0">
                          <a:solidFill>
                            <a:schemeClr val="dk1"/>
                          </a:solidFill>
                          <a:effectLst/>
                          <a:latin typeface="Calibri" panose="020F0502020204030204" pitchFamily="34" charset="0"/>
                          <a:ea typeface="+mn-ea"/>
                          <a:cs typeface="+mn-cs"/>
                        </a:rPr>
                        <a:t>BeforeAll</a:t>
                      </a:r>
                      <a:endParaRPr lang="zh-CN" altLang="en-US" sz="1400" b="1" kern="1200" dirty="0">
                        <a:solidFill>
                          <a:schemeClr val="dk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只执行一次，执行时机是在所有测试和 </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a:t>
                      </a:r>
                      <a:r>
                        <a:rPr lang="en-US" altLang="zh-CN" sz="1400" b="1" kern="1200" dirty="0" err="1" smtClean="0">
                          <a:solidFill>
                            <a:schemeClr val="dk1"/>
                          </a:solidFill>
                          <a:effectLst/>
                          <a:latin typeface="楷体" panose="02010609060101010101" pitchFamily="49" charset="-122"/>
                          <a:ea typeface="楷体" panose="02010609060101010101" pitchFamily="49" charset="-122"/>
                          <a:cs typeface="+mn-cs"/>
                        </a:rPr>
                        <a:t>BeforeEach</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 </a:t>
                      </a: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注解方法之前。</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static</a:t>
                      </a:r>
                      <a:endParaRPr lang="zh-CN" altLang="en-US" sz="1400" b="1" kern="1200" dirty="0">
                        <a:solidFill>
                          <a:schemeClr val="dk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91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effectLst/>
                          <a:latin typeface="Calibri" panose="020F0502020204030204" pitchFamily="34" charset="0"/>
                          <a:ea typeface="+mn-ea"/>
                          <a:cs typeface="+mn-cs"/>
                        </a:rPr>
                        <a:t>@</a:t>
                      </a:r>
                      <a:r>
                        <a:rPr lang="en-US" altLang="zh-CN" sz="1400" b="1" kern="1200" dirty="0" err="1" smtClean="0">
                          <a:solidFill>
                            <a:schemeClr val="dk1"/>
                          </a:solidFill>
                          <a:effectLst/>
                          <a:latin typeface="Calibri" panose="020F0502020204030204" pitchFamily="34" charset="0"/>
                          <a:ea typeface="+mn-ea"/>
                          <a:cs typeface="+mn-cs"/>
                        </a:rPr>
                        <a:t>AfterAll</a:t>
                      </a:r>
                      <a:endParaRPr lang="zh-CN" altLang="en-US" sz="1400" b="1" kern="1200" dirty="0">
                        <a:solidFill>
                          <a:schemeClr val="dk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只执行一次，执行时机是在所有测试和 </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a:t>
                      </a:r>
                      <a:r>
                        <a:rPr lang="en-US" altLang="zh-CN" sz="1400" b="1" kern="1200" dirty="0" err="1" smtClean="0">
                          <a:solidFill>
                            <a:schemeClr val="dk1"/>
                          </a:solidFill>
                          <a:effectLst/>
                          <a:latin typeface="楷体" panose="02010609060101010101" pitchFamily="49" charset="-122"/>
                          <a:ea typeface="楷体" panose="02010609060101010101" pitchFamily="49" charset="-122"/>
                          <a:cs typeface="+mn-cs"/>
                        </a:rPr>
                        <a:t>AfterEach</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 </a:t>
                      </a: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注解方法之后。</a:t>
                      </a:r>
                      <a:endParaRPr lang="zh-CN" altLang="en-US" sz="1400" b="1" kern="1200" dirty="0">
                        <a:solidFill>
                          <a:schemeClr val="dk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effectLst/>
                          <a:latin typeface="Calibri" panose="020F0502020204030204" pitchFamily="34" charset="0"/>
                          <a:ea typeface="+mn-ea"/>
                          <a:cs typeface="+mn-cs"/>
                        </a:rPr>
                        <a:t>@Disabled</a:t>
                      </a:r>
                      <a:endParaRPr lang="zh-CN" altLang="en-US" sz="1400" b="1" kern="1200" dirty="0">
                        <a:solidFill>
                          <a:schemeClr val="dk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表明测试方法是被忽略的</a:t>
                      </a:r>
                      <a:endParaRPr lang="zh-CN" altLang="en-US" sz="1400" b="1" kern="1200" dirty="0">
                        <a:solidFill>
                          <a:schemeClr val="dk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effectLst/>
                          <a:latin typeface="Calibri" panose="020F0502020204030204" pitchFamily="34" charset="0"/>
                          <a:ea typeface="+mn-ea"/>
                          <a:cs typeface="+mn-cs"/>
                        </a:rPr>
                        <a:t>@ParameterizedTest</a:t>
                      </a:r>
                      <a:endParaRPr lang="zh-CN" altLang="en-US" sz="1400" b="1" kern="1200" dirty="0">
                        <a:solidFill>
                          <a:schemeClr val="dk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表示该方法是一个 参数化测试。这样的方法会被继承，除非它们被覆盖。</a:t>
                      </a:r>
                      <a:endParaRPr lang="zh-CN" altLang="en-US" sz="1400" b="1" kern="1200" dirty="0">
                        <a:solidFill>
                          <a:schemeClr val="dk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effectLst/>
                          <a:latin typeface="Calibri" panose="020F0502020204030204" pitchFamily="34" charset="0"/>
                          <a:ea typeface="+mn-ea"/>
                          <a:cs typeface="+mn-cs"/>
                        </a:rPr>
                        <a:t>@</a:t>
                      </a:r>
                      <a:r>
                        <a:rPr lang="en-US" altLang="zh-CN" sz="1400" b="1" kern="1200" dirty="0" err="1" smtClean="0">
                          <a:solidFill>
                            <a:schemeClr val="dk1"/>
                          </a:solidFill>
                          <a:effectLst/>
                          <a:latin typeface="Calibri" panose="020F0502020204030204" pitchFamily="34" charset="0"/>
                          <a:ea typeface="+mn-ea"/>
                          <a:cs typeface="+mn-cs"/>
                        </a:rPr>
                        <a:t>RepeatedTest</a:t>
                      </a:r>
                      <a:endParaRPr lang="zh-CN" altLang="en-US" sz="1400" b="1" kern="1200" dirty="0">
                        <a:solidFill>
                          <a:schemeClr val="dk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表示该方法是一个 重复测试 的测试模板。这样的方法会被继承，除非它们被覆盖。</a:t>
                      </a:r>
                      <a:endParaRPr lang="zh-CN" altLang="en-US" sz="1400" b="1" kern="1200" dirty="0">
                        <a:solidFill>
                          <a:schemeClr val="dk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err="1" smtClean="0">
                          <a:solidFill>
                            <a:schemeClr val="dk1"/>
                          </a:solidFill>
                          <a:effectLst/>
                          <a:latin typeface="楷体" panose="02010609060101010101" pitchFamily="49" charset="-122"/>
                          <a:ea typeface="楷体" panose="02010609060101010101" pitchFamily="49" charset="-122"/>
                          <a:cs typeface="+mn-cs"/>
                        </a:rPr>
                        <a:t>Junit</a:t>
                      </a: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用例的执行顺序如下：</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运行</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a:t>
                      </a:r>
                      <a:r>
                        <a:rPr lang="en-US" altLang="zh-CN" sz="1400" b="1" kern="1200" dirty="0" err="1" smtClean="0">
                          <a:solidFill>
                            <a:schemeClr val="dk1"/>
                          </a:solidFill>
                          <a:effectLst/>
                          <a:latin typeface="楷体" panose="02010609060101010101" pitchFamily="49" charset="-122"/>
                          <a:ea typeface="楷体" panose="02010609060101010101" pitchFamily="49" charset="-122"/>
                          <a:cs typeface="+mn-cs"/>
                        </a:rPr>
                        <a:t>BeforeAll</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&gt;</a:t>
                      </a: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测试类实例化</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-&gt;</a:t>
                      </a: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运行</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a:t>
                      </a:r>
                      <a:r>
                        <a:rPr lang="en-US" altLang="zh-CN" sz="1400" b="1" kern="1200" dirty="0" err="1" smtClean="0">
                          <a:solidFill>
                            <a:schemeClr val="dk1"/>
                          </a:solidFill>
                          <a:effectLst/>
                          <a:latin typeface="楷体" panose="02010609060101010101" pitchFamily="49" charset="-122"/>
                          <a:ea typeface="楷体" panose="02010609060101010101" pitchFamily="49" charset="-122"/>
                          <a:cs typeface="+mn-cs"/>
                        </a:rPr>
                        <a:t>BeforeEach</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&gt;</a:t>
                      </a: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运行</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@Test-&gt;</a:t>
                      </a: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运行</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a:t>
                      </a:r>
                      <a:r>
                        <a:rPr lang="en-US" altLang="zh-CN" sz="1400" b="1" kern="1200" dirty="0" err="1" smtClean="0">
                          <a:solidFill>
                            <a:schemeClr val="dk1"/>
                          </a:solidFill>
                          <a:effectLst/>
                          <a:latin typeface="楷体" panose="02010609060101010101" pitchFamily="49" charset="-122"/>
                          <a:ea typeface="楷体" panose="02010609060101010101" pitchFamily="49" charset="-122"/>
                          <a:cs typeface="+mn-cs"/>
                        </a:rPr>
                        <a:t>AfterEach</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&gt;</a:t>
                      </a: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运行</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a:t>
                      </a:r>
                      <a:r>
                        <a:rPr lang="en-US" altLang="zh-CN" sz="1400" b="1" kern="1200" dirty="0" err="1" smtClean="0">
                          <a:solidFill>
                            <a:schemeClr val="dk1"/>
                          </a:solidFill>
                          <a:effectLst/>
                          <a:latin typeface="楷体" panose="02010609060101010101" pitchFamily="49" charset="-122"/>
                          <a:ea typeface="楷体" panose="02010609060101010101" pitchFamily="49" charset="-122"/>
                          <a:cs typeface="+mn-cs"/>
                        </a:rPr>
                        <a:t>AfterAll</a:t>
                      </a:r>
                      <a:endParaRPr lang="zh-CN" altLang="en-US" sz="1400" b="1" kern="1200" dirty="0" smtClean="0">
                        <a:solidFill>
                          <a:schemeClr val="dk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527066417"/>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3.2黑盒测试技术——边界值分析法设计测试用例（书上3.2）</Template>
  <TotalTime>1336</TotalTime>
  <Words>1176</Words>
  <Application>Microsoft Office PowerPoint</Application>
  <PresentationFormat>全屏显示(16:9)</PresentationFormat>
  <Paragraphs>230</Paragraphs>
  <Slides>26</Slides>
  <Notes>12</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Profile</vt:lpstr>
      <vt:lpstr>软件测试实用教程 ——方法与实践</vt:lpstr>
      <vt:lpstr>课程内容</vt:lpstr>
      <vt:lpstr>JUnit简介</vt:lpstr>
      <vt:lpstr>JUnit简介</vt:lpstr>
      <vt:lpstr>没有使用Junit会怎么样？</vt:lpstr>
      <vt:lpstr>使用了JUnit后</vt:lpstr>
      <vt:lpstr>JUnit5 组成</vt:lpstr>
      <vt:lpstr>导入JUnit</vt:lpstr>
      <vt:lpstr>JUnit5 常用注解</vt:lpstr>
      <vt:lpstr>断言</vt:lpstr>
      <vt:lpstr>待测类</vt:lpstr>
      <vt:lpstr>该类的测试类[1/4]</vt:lpstr>
      <vt:lpstr>该类的测试类[2/4]</vt:lpstr>
      <vt:lpstr>该类的测试类[3/4]</vt:lpstr>
      <vt:lpstr>该类的测试类[4/4]</vt:lpstr>
      <vt:lpstr>Failures和Errors</vt:lpstr>
      <vt:lpstr>JUnit参数化</vt:lpstr>
      <vt:lpstr>JUnit参数化</vt:lpstr>
      <vt:lpstr>JUnit参数化</vt:lpstr>
      <vt:lpstr>JUnit参数化</vt:lpstr>
      <vt:lpstr>批量依次执行不同的测试类</vt:lpstr>
      <vt:lpstr>JUnit最佳实践(1)</vt:lpstr>
      <vt:lpstr>JUnit最佳实践(2)</vt:lpstr>
      <vt:lpstr>JUnit最佳实践(3)</vt:lpstr>
      <vt:lpstr>JUnit最佳实践(4)</vt:lpstr>
      <vt:lpstr>JUnit最佳实践(5)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刘兴梅; admin</dc:creator>
  <cp:lastModifiedBy>admin</cp:lastModifiedBy>
  <cp:revision>182</cp:revision>
  <dcterms:created xsi:type="dcterms:W3CDTF">2016-09-01T07:45:40Z</dcterms:created>
  <dcterms:modified xsi:type="dcterms:W3CDTF">2019-11-18T08:10:54Z</dcterms:modified>
</cp:coreProperties>
</file>