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5"/>
  </p:notesMasterIdLst>
  <p:handoutMasterIdLst>
    <p:handoutMasterId r:id="rId36"/>
  </p:handoutMasterIdLst>
  <p:sldIdLst>
    <p:sldId id="552" r:id="rId2"/>
    <p:sldId id="553" r:id="rId3"/>
    <p:sldId id="554" r:id="rId4"/>
    <p:sldId id="556" r:id="rId5"/>
    <p:sldId id="555" r:id="rId6"/>
    <p:sldId id="557" r:id="rId7"/>
    <p:sldId id="559" r:id="rId8"/>
    <p:sldId id="560" r:id="rId9"/>
    <p:sldId id="561" r:id="rId10"/>
    <p:sldId id="563" r:id="rId11"/>
    <p:sldId id="564" r:id="rId12"/>
    <p:sldId id="588" r:id="rId13"/>
    <p:sldId id="565" r:id="rId14"/>
    <p:sldId id="566" r:id="rId15"/>
    <p:sldId id="567" r:id="rId16"/>
    <p:sldId id="568" r:id="rId17"/>
    <p:sldId id="586" r:id="rId18"/>
    <p:sldId id="569" r:id="rId19"/>
    <p:sldId id="570" r:id="rId20"/>
    <p:sldId id="571" r:id="rId21"/>
    <p:sldId id="572" r:id="rId22"/>
    <p:sldId id="573" r:id="rId23"/>
    <p:sldId id="574" r:id="rId24"/>
    <p:sldId id="587" r:id="rId25"/>
    <p:sldId id="575" r:id="rId26"/>
    <p:sldId id="576" r:id="rId27"/>
    <p:sldId id="577" r:id="rId28"/>
    <p:sldId id="578" r:id="rId29"/>
    <p:sldId id="579" r:id="rId30"/>
    <p:sldId id="580" r:id="rId31"/>
    <p:sldId id="582" r:id="rId32"/>
    <p:sldId id="583" r:id="rId33"/>
    <p:sldId id="589" r:id="rId3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9" autoAdjust="0"/>
    <p:restoredTop sz="95179" autoAdjust="0"/>
  </p:normalViewPr>
  <p:slideViewPr>
    <p:cSldViewPr>
      <p:cViewPr varScale="1">
        <p:scale>
          <a:sx n="67" d="100"/>
          <a:sy n="67" d="100"/>
        </p:scale>
        <p:origin x="-768"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98544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dirty="0"/>
          </a:p>
        </p:txBody>
      </p:sp>
    </p:spTree>
    <p:extLst>
      <p:ext uri="{BB962C8B-B14F-4D97-AF65-F5344CB8AC3E}">
        <p14:creationId xmlns:p14="http://schemas.microsoft.com/office/powerpoint/2010/main" val="3997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p>
          <a:p>
            <a:r>
              <a:rPr lang="zh-CN" altLang="en-US" dirty="0" smtClean="0"/>
              <a:t>特点分析，需要开发哪些驱动模块，哪些桩模块</a:t>
            </a:r>
            <a:endParaRPr lang="en-US" altLang="zh-CN" dirty="0" smtClean="0"/>
          </a:p>
          <a:p>
            <a:r>
              <a:rPr lang="en-US" altLang="zh-CN" dirty="0" err="1" smtClean="0"/>
              <a:t>GD:getDate</a:t>
            </a:r>
            <a:endParaRPr lang="en-US" altLang="zh-CN" dirty="0" smtClean="0"/>
          </a:p>
          <a:p>
            <a:r>
              <a:rPr lang="en-US" altLang="zh-CN" dirty="0" err="1" smtClean="0"/>
              <a:t>VD:validate</a:t>
            </a:r>
            <a:endParaRPr lang="en-US" altLang="zh-CN" dirty="0" smtClean="0"/>
          </a:p>
          <a:p>
            <a:r>
              <a:rPr lang="en-US" altLang="zh-CN" dirty="0" err="1" smtClean="0"/>
              <a:t>LDOM:lastDayOfMonth</a:t>
            </a:r>
            <a:endParaRPr lang="en-US" altLang="zh-CN" dirty="0" smtClean="0"/>
          </a:p>
          <a:p>
            <a:r>
              <a:rPr lang="en-US" altLang="zh-CN" dirty="0" err="1" smtClean="0"/>
              <a:t>iLY:isLeapYear</a:t>
            </a:r>
            <a:endParaRPr lang="en-US" altLang="zh-CN" dirty="0" smtClean="0"/>
          </a:p>
          <a:p>
            <a:r>
              <a:rPr lang="en-US" altLang="zh-CN" dirty="0" err="1" smtClean="0"/>
              <a:t>ID:IncrementDate</a:t>
            </a:r>
            <a:endParaRPr lang="en-US" altLang="zh-CN" dirty="0" smtClean="0"/>
          </a:p>
          <a:p>
            <a:r>
              <a:rPr lang="en-US" altLang="zh-CN" dirty="0" smtClean="0"/>
              <a:t>PD:</a:t>
            </a:r>
            <a:r>
              <a:rPr lang="zh-CN" altLang="en-US" dirty="0" smtClean="0"/>
              <a:t>打印日期</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124667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10</a:t>
            </a:fld>
            <a:endParaRPr lang="en-US" altLang="zh-CN" dirty="0"/>
          </a:p>
        </p:txBody>
      </p:sp>
    </p:spTree>
    <p:extLst>
      <p:ext uri="{BB962C8B-B14F-4D97-AF65-F5344CB8AC3E}">
        <p14:creationId xmlns:p14="http://schemas.microsoft.com/office/powerpoint/2010/main" val="398043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写全测试用例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13</a:t>
            </a:fld>
            <a:endParaRPr lang="en-US" altLang="zh-CN" dirty="0"/>
          </a:p>
        </p:txBody>
      </p:sp>
    </p:spTree>
    <p:extLst>
      <p:ext uri="{BB962C8B-B14F-4D97-AF65-F5344CB8AC3E}">
        <p14:creationId xmlns:p14="http://schemas.microsoft.com/office/powerpoint/2010/main" val="195380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18</a:t>
            </a:fld>
            <a:endParaRPr lang="zh-CN" altLang="en-US"/>
          </a:p>
        </p:txBody>
      </p:sp>
    </p:spTree>
    <p:extLst>
      <p:ext uri="{BB962C8B-B14F-4D97-AF65-F5344CB8AC3E}">
        <p14:creationId xmlns:p14="http://schemas.microsoft.com/office/powerpoint/2010/main" val="297323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70502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035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58505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868760"/>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集成</a:t>
            </a:r>
            <a:r>
              <a:rPr lang="zh-CN" altLang="en-US" sz="4400" b="1" dirty="0" smtClean="0">
                <a:latin typeface="华文隶书" pitchFamily="2" charset="-122"/>
                <a:ea typeface="华文隶书" pitchFamily="2" charset="-122"/>
              </a:rPr>
              <a:t>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16497719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邻居集成</a:t>
            </a:r>
            <a:endParaRPr lang="zh-CN" altLang="en-US" dirty="0"/>
          </a:p>
        </p:txBody>
      </p:sp>
      <p:sp>
        <p:nvSpPr>
          <p:cNvPr id="2" name="内容占位符 1"/>
          <p:cNvSpPr>
            <a:spLocks noGrp="1"/>
          </p:cNvSpPr>
          <p:nvPr>
            <p:ph idx="1"/>
          </p:nvPr>
        </p:nvSpPr>
        <p:spPr>
          <a:xfrm>
            <a:off x="623392" y="980728"/>
            <a:ext cx="7416824" cy="4843264"/>
          </a:xfrm>
        </p:spPr>
        <p:txBody>
          <a:bodyPr/>
          <a:lstStyle/>
          <a:p>
            <a:r>
              <a:rPr lang="zh-CN" altLang="en-US" dirty="0" smtClean="0">
                <a:solidFill>
                  <a:srgbClr val="FF0000"/>
                </a:solidFill>
              </a:rPr>
              <a:t>概念</a:t>
            </a:r>
            <a:r>
              <a:rPr lang="zh-CN" altLang="en-US" dirty="0" smtClean="0"/>
              <a:t>：</a:t>
            </a:r>
            <a:r>
              <a:rPr lang="zh-CN" altLang="zh-CN" dirty="0" smtClean="0"/>
              <a:t>邻居是指某个指定模块及其所有直接调用该模块的上层模块以及所有被该模块直接调用的下层模块</a:t>
            </a:r>
            <a:endParaRPr lang="en-US" altLang="zh-CN" dirty="0" smtClean="0"/>
          </a:p>
          <a:p>
            <a:r>
              <a:rPr lang="zh-CN" altLang="zh-CN" dirty="0" smtClean="0">
                <a:solidFill>
                  <a:srgbClr val="FF0000"/>
                </a:solidFill>
              </a:rPr>
              <a:t>基本思想</a:t>
            </a:r>
            <a:r>
              <a:rPr lang="zh-CN" altLang="zh-CN" dirty="0" smtClean="0"/>
              <a:t>：将每个集成测试用例限定在某个节点的邻居上，针对某个模块的集成测试用例应同时包含该模块及其邻居</a:t>
            </a:r>
            <a:endParaRPr lang="en-US" altLang="zh-CN" dirty="0" smtClean="0"/>
          </a:p>
          <a:p>
            <a:pPr marL="0" indent="0">
              <a:buNone/>
            </a:pPr>
            <a:r>
              <a:rPr lang="en-US" altLang="zh-CN" dirty="0" smtClean="0"/>
              <a:t>                                                                                                                                                                                                                                                                                                                                                              </a:t>
            </a:r>
            <a:endParaRPr lang="zh-CN" altLang="en-US" dirty="0"/>
          </a:p>
        </p:txBody>
      </p:sp>
      <p:pic>
        <p:nvPicPr>
          <p:cNvPr id="4" name="Picture 6" descr="8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208" y="1556792"/>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9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3" name="内容占位符 2"/>
          <p:cNvSpPr>
            <a:spLocks noGrp="1"/>
          </p:cNvSpPr>
          <p:nvPr>
            <p:ph idx="1"/>
          </p:nvPr>
        </p:nvSpPr>
        <p:spPr/>
        <p:txBody>
          <a:bodyPr/>
          <a:lstStyle/>
          <a:p>
            <a:r>
              <a:rPr lang="zh-CN" altLang="en-US" dirty="0">
                <a:solidFill>
                  <a:srgbClr val="FF0000"/>
                </a:solidFill>
              </a:rPr>
              <a:t>测试用例设计</a:t>
            </a:r>
            <a:r>
              <a:rPr lang="zh-CN" altLang="en-US" dirty="0"/>
              <a:t>：如图所</a:t>
            </a:r>
            <a:r>
              <a:rPr lang="zh-CN" altLang="en-US" dirty="0" smtClean="0"/>
              <a:t>示</a:t>
            </a:r>
            <a:endParaRPr lang="en-US" altLang="zh-CN" dirty="0"/>
          </a:p>
          <a:p>
            <a:pPr lvl="1"/>
            <a:r>
              <a:rPr lang="en-US" altLang="zh-CN" dirty="0" smtClean="0"/>
              <a:t>ND3—GD---VD                        </a:t>
            </a:r>
          </a:p>
          <a:p>
            <a:pPr lvl="1"/>
            <a:r>
              <a:rPr lang="en-US" altLang="zh-CN" dirty="0" smtClean="0"/>
              <a:t>GD-----VD---LDOM </a:t>
            </a:r>
          </a:p>
          <a:p>
            <a:pPr lvl="1"/>
            <a:r>
              <a:rPr lang="en-US" altLang="zh-CN" dirty="0" smtClean="0"/>
              <a:t>VD----LDOM----</a:t>
            </a:r>
            <a:r>
              <a:rPr lang="en-US" altLang="zh-CN" dirty="0" err="1" smtClean="0"/>
              <a:t>iLY</a:t>
            </a:r>
            <a:endParaRPr lang="en-US" altLang="zh-CN" dirty="0" smtClean="0"/>
          </a:p>
          <a:p>
            <a:pPr lvl="1"/>
            <a:r>
              <a:rPr lang="en-US" altLang="zh-CN" dirty="0" smtClean="0"/>
              <a:t>ID—LDOM—</a:t>
            </a:r>
            <a:r>
              <a:rPr lang="en-US" altLang="zh-CN" dirty="0" err="1" smtClean="0"/>
              <a:t>iLY</a:t>
            </a:r>
            <a:endParaRPr lang="en-US" altLang="zh-CN" dirty="0" smtClean="0"/>
          </a:p>
          <a:p>
            <a:endParaRPr lang="zh-CN" altLang="en-US" dirty="0"/>
          </a:p>
        </p:txBody>
      </p:sp>
      <p:sp>
        <p:nvSpPr>
          <p:cNvPr id="4" name="内容占位符 2"/>
          <p:cNvSpPr txBox="1">
            <a:spLocks/>
          </p:cNvSpPr>
          <p:nvPr/>
        </p:nvSpPr>
        <p:spPr bwMode="auto">
          <a:xfrm>
            <a:off x="4367808" y="1988840"/>
            <a:ext cx="396044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en-US" altLang="zh-CN" kern="0" dirty="0" smtClean="0"/>
              <a:t>ND3—VD--LDOM</a:t>
            </a:r>
          </a:p>
          <a:p>
            <a:pPr lvl="1"/>
            <a:r>
              <a:rPr lang="en-US" altLang="zh-CN" kern="0" dirty="0" smtClean="0"/>
              <a:t>ND3---ID---LDOM</a:t>
            </a:r>
          </a:p>
          <a:p>
            <a:pPr lvl="1"/>
            <a:r>
              <a:rPr lang="en-US" altLang="zh-CN" kern="0" dirty="0" smtClean="0"/>
              <a:t>ND3---PD</a:t>
            </a:r>
            <a:endParaRPr lang="zh-CN" altLang="en-US" kern="0" dirty="0"/>
          </a:p>
        </p:txBody>
      </p:sp>
      <p:pic>
        <p:nvPicPr>
          <p:cNvPr id="5" name="Picture 6" descr="8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4232" y="2060848"/>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911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4" name="内容占位符 3"/>
          <p:cNvSpPr>
            <a:spLocks noGrp="1"/>
          </p:cNvSpPr>
          <p:nvPr>
            <p:ph idx="1"/>
          </p:nvPr>
        </p:nvSpPr>
        <p:spPr/>
        <p:txBody>
          <a:bodyPr/>
          <a:lstStyle/>
          <a:p>
            <a:r>
              <a:rPr lang="zh-CN" altLang="en-US" dirty="0" smtClean="0">
                <a:solidFill>
                  <a:srgbClr val="FF0000"/>
                </a:solidFill>
              </a:rPr>
              <a:t>规模</a:t>
            </a:r>
            <a:r>
              <a:rPr lang="zh-CN" altLang="en-US" dirty="0" smtClean="0"/>
              <a:t>：共</a:t>
            </a:r>
            <a:r>
              <a:rPr lang="en-US" altLang="zh-CN" dirty="0" smtClean="0"/>
              <a:t>m</a:t>
            </a:r>
            <a:r>
              <a:rPr lang="zh-CN" altLang="en-US" dirty="0" smtClean="0"/>
              <a:t>个模块，其中</a:t>
            </a:r>
            <a:r>
              <a:rPr lang="en-US" altLang="zh-CN" dirty="0" smtClean="0"/>
              <a:t>n</a:t>
            </a:r>
            <a:r>
              <a:rPr lang="zh-CN" altLang="en-US" dirty="0" smtClean="0"/>
              <a:t>个模块是中间层的模块，根节点直接调用叶子节点，用例数量</a:t>
            </a:r>
            <a:r>
              <a:rPr lang="en-US" altLang="zh-CN" dirty="0" smtClean="0"/>
              <a:t>n+1</a:t>
            </a:r>
            <a:r>
              <a:rPr lang="zh-CN" altLang="en-US" dirty="0" smtClean="0"/>
              <a:t>；否则为</a:t>
            </a:r>
            <a:r>
              <a:rPr lang="en-US" altLang="zh-CN" dirty="0" smtClean="0"/>
              <a:t>n</a:t>
            </a:r>
            <a:r>
              <a:rPr lang="zh-CN" altLang="en-US" dirty="0" smtClean="0"/>
              <a:t>个</a:t>
            </a:r>
            <a:endParaRPr lang="en-US" altLang="zh-CN" dirty="0" smtClean="0"/>
          </a:p>
          <a:p>
            <a:r>
              <a:rPr lang="zh-CN" altLang="en-US" dirty="0" smtClean="0">
                <a:solidFill>
                  <a:srgbClr val="FF0000"/>
                </a:solidFill>
              </a:rPr>
              <a:t>特点</a:t>
            </a:r>
            <a:r>
              <a:rPr lang="zh-CN" altLang="en-US" dirty="0">
                <a:solidFill>
                  <a:srgbClr val="FF0000"/>
                </a:solidFill>
              </a:rPr>
              <a:t>分析</a:t>
            </a:r>
            <a:r>
              <a:rPr lang="zh-CN" altLang="en-US" dirty="0"/>
              <a:t>：试图通过扩大单个测试用例的范围来减少测试用例的总数，导致的结果是缺陷定位变得困难</a:t>
            </a:r>
            <a:endParaRPr lang="zh-CN" altLang="zh-CN" dirty="0"/>
          </a:p>
          <a:p>
            <a:endParaRPr lang="zh-CN" altLang="en-US" dirty="0"/>
          </a:p>
        </p:txBody>
      </p:sp>
    </p:spTree>
    <p:extLst>
      <p:ext uri="{BB962C8B-B14F-4D97-AF65-F5344CB8AC3E}">
        <p14:creationId xmlns:p14="http://schemas.microsoft.com/office/powerpoint/2010/main" val="2058308401"/>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基于独立路径的测试</a:t>
            </a:r>
            <a:endParaRPr lang="zh-CN" altLang="en-US" dirty="0"/>
          </a:p>
        </p:txBody>
      </p:sp>
      <p:sp>
        <p:nvSpPr>
          <p:cNvPr id="2" name="内容占位符 1"/>
          <p:cNvSpPr>
            <a:spLocks noGrp="1"/>
          </p:cNvSpPr>
          <p:nvPr>
            <p:ph idx="1"/>
          </p:nvPr>
        </p:nvSpPr>
        <p:spPr>
          <a:xfrm>
            <a:off x="479376" y="908720"/>
            <a:ext cx="10657184" cy="4843264"/>
          </a:xfrm>
        </p:spPr>
        <p:txBody>
          <a:bodyPr/>
          <a:lstStyle/>
          <a:p>
            <a:r>
              <a:rPr lang="zh-CN" altLang="zh-CN" dirty="0" smtClean="0">
                <a:solidFill>
                  <a:srgbClr val="FF0000"/>
                </a:solidFill>
              </a:rPr>
              <a:t>基本思想</a:t>
            </a:r>
            <a:r>
              <a:rPr lang="zh-CN" altLang="zh-CN" dirty="0" smtClean="0"/>
              <a:t>：将函数调用图看做程序图，每个从根节点到叶子节点的调用形成了路径，每条独立路径即可构成一个集成测试用例</a:t>
            </a:r>
            <a:endParaRPr lang="en-US" altLang="zh-CN" dirty="0" smtClean="0"/>
          </a:p>
          <a:p>
            <a:r>
              <a:rPr lang="zh-CN" altLang="en-US" dirty="0" smtClean="0">
                <a:solidFill>
                  <a:srgbClr val="FF0000"/>
                </a:solidFill>
              </a:rPr>
              <a:t>测试用例设计</a:t>
            </a:r>
            <a:r>
              <a:rPr lang="zh-CN" altLang="en-US" dirty="0" smtClean="0"/>
              <a:t>：</a:t>
            </a:r>
            <a:endParaRPr lang="en-US" altLang="zh-CN" dirty="0" smtClean="0"/>
          </a:p>
          <a:p>
            <a:pPr lvl="1"/>
            <a:r>
              <a:rPr lang="en-US" altLang="zh-CN" dirty="0" smtClean="0"/>
              <a:t>ND3-GD-VD-lDOM-iLY</a:t>
            </a:r>
          </a:p>
          <a:p>
            <a:pPr lvl="1"/>
            <a:r>
              <a:rPr lang="en-US" altLang="zh-CN" dirty="0" smtClean="0"/>
              <a:t>ND3-VD-lDOM-iLY</a:t>
            </a:r>
          </a:p>
          <a:p>
            <a:pPr lvl="1"/>
            <a:r>
              <a:rPr lang="en-US" altLang="zh-CN" dirty="0" smtClean="0"/>
              <a:t>ND3-ID-LDOM-iLY</a:t>
            </a:r>
          </a:p>
          <a:p>
            <a:pPr lvl="1"/>
            <a:r>
              <a:rPr lang="en-US" altLang="zh-CN" dirty="0" smtClean="0"/>
              <a:t>ND3-PD</a:t>
            </a:r>
          </a:p>
          <a:p>
            <a:pPr lvl="1"/>
            <a:endParaRPr lang="en-US" altLang="zh-CN" dirty="0" smtClean="0"/>
          </a:p>
          <a:p>
            <a:endParaRPr lang="zh-CN" altLang="en-US" dirty="0"/>
          </a:p>
        </p:txBody>
      </p:sp>
      <p:pic>
        <p:nvPicPr>
          <p:cNvPr id="6" name="Picture 6" descr="8T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6120" y="2132856"/>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8578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3" name="内容占位符 2"/>
          <p:cNvSpPr>
            <a:spLocks noGrp="1"/>
          </p:cNvSpPr>
          <p:nvPr>
            <p:ph idx="1"/>
          </p:nvPr>
        </p:nvSpPr>
        <p:spPr/>
        <p:txBody>
          <a:bodyPr/>
          <a:lstStyle/>
          <a:p>
            <a:r>
              <a:rPr lang="zh-CN" altLang="en-US" dirty="0">
                <a:solidFill>
                  <a:srgbClr val="FF0000"/>
                </a:solidFill>
              </a:rPr>
              <a:t>规模估算</a:t>
            </a:r>
            <a:r>
              <a:rPr lang="zh-CN" altLang="en-US" dirty="0"/>
              <a:t>：环复杂度</a:t>
            </a:r>
            <a:r>
              <a:rPr lang="en-US" altLang="zh-CN" dirty="0"/>
              <a:t>V</a:t>
            </a:r>
            <a:r>
              <a:rPr lang="zh-CN" altLang="en-US" dirty="0"/>
              <a:t>，测试用例数量也是</a:t>
            </a:r>
            <a:r>
              <a:rPr lang="en-US" altLang="zh-CN" dirty="0"/>
              <a:t>V</a:t>
            </a:r>
            <a:r>
              <a:rPr lang="zh-CN" altLang="en-US" dirty="0"/>
              <a:t>，</a:t>
            </a:r>
            <a:r>
              <a:rPr lang="zh-CN" altLang="en-US" dirty="0" smtClean="0"/>
              <a:t>但是存在</a:t>
            </a:r>
            <a:r>
              <a:rPr lang="zh-CN" altLang="en-US" dirty="0"/>
              <a:t>不可能路径，需要去掉或编写桩模块构造可行路径</a:t>
            </a:r>
            <a:endParaRPr lang="en-US" altLang="zh-CN" dirty="0"/>
          </a:p>
          <a:p>
            <a:r>
              <a:rPr lang="zh-CN" altLang="en-US" dirty="0">
                <a:solidFill>
                  <a:srgbClr val="FF0000"/>
                </a:solidFill>
              </a:rPr>
              <a:t>特点分析</a:t>
            </a:r>
            <a:r>
              <a:rPr lang="zh-CN" altLang="en-US" dirty="0"/>
              <a:t>：减少桩和驱动模块开发量</a:t>
            </a:r>
            <a:endParaRPr lang="en-US" altLang="zh-CN" dirty="0"/>
          </a:p>
          <a:p>
            <a:r>
              <a:rPr lang="zh-CN" altLang="en-US" dirty="0">
                <a:solidFill>
                  <a:srgbClr val="FF0000"/>
                </a:solidFill>
              </a:rPr>
              <a:t>不足</a:t>
            </a:r>
            <a:r>
              <a:rPr lang="zh-CN" altLang="en-US" dirty="0"/>
              <a:t>：缺陷定位困难</a:t>
            </a:r>
            <a:endParaRPr lang="zh-CN" altLang="zh-CN" dirty="0"/>
          </a:p>
          <a:p>
            <a:endParaRPr lang="zh-CN" altLang="en-US" dirty="0"/>
          </a:p>
        </p:txBody>
      </p:sp>
    </p:spTree>
    <p:extLst>
      <p:ext uri="{BB962C8B-B14F-4D97-AF65-F5344CB8AC3E}">
        <p14:creationId xmlns:p14="http://schemas.microsoft.com/office/powerpoint/2010/main" val="6919580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solidFill>
                  <a:srgbClr val="FF0000"/>
                </a:solidFill>
              </a:rPr>
              <a:t>集成测试的遍历顺序</a:t>
            </a:r>
            <a:endParaRPr lang="zh-CN" altLang="en-US" dirty="0">
              <a:solidFill>
                <a:srgbClr val="FF0000"/>
              </a:solidFill>
            </a:endParaRPr>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97814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集成测试遍历顺序的设计</a:t>
            </a:r>
            <a:r>
              <a:rPr lang="en-US" altLang="zh-CN" dirty="0" smtClean="0"/>
              <a:t>—</a:t>
            </a:r>
            <a:r>
              <a:rPr lang="zh-CN" altLang="en-US" dirty="0" smtClean="0"/>
              <a:t>大爆炸集成</a:t>
            </a:r>
            <a:endParaRPr lang="zh-CN" altLang="en-US" dirty="0"/>
          </a:p>
        </p:txBody>
      </p:sp>
      <p:sp>
        <p:nvSpPr>
          <p:cNvPr id="2" name="内容占位符 1"/>
          <p:cNvSpPr>
            <a:spLocks noGrp="1"/>
          </p:cNvSpPr>
          <p:nvPr>
            <p:ph idx="1"/>
          </p:nvPr>
        </p:nvSpPr>
        <p:spPr>
          <a:xfrm>
            <a:off x="623392" y="1106016"/>
            <a:ext cx="11017224" cy="4843264"/>
          </a:xfrm>
        </p:spPr>
        <p:txBody>
          <a:bodyPr/>
          <a:lstStyle/>
          <a:p>
            <a:r>
              <a:rPr lang="zh-CN" altLang="zh-CN" dirty="0" smtClean="0">
                <a:solidFill>
                  <a:srgbClr val="FF0000"/>
                </a:solidFill>
              </a:rPr>
              <a:t>基本思想</a:t>
            </a:r>
            <a:r>
              <a:rPr lang="zh-CN" altLang="zh-CN" dirty="0" smtClean="0"/>
              <a:t>：将所有经过单元测试的模块一次性组装到被测系统中进行测试，完全不考虑模块之间的依赖性和可能的风险</a:t>
            </a:r>
          </a:p>
          <a:p>
            <a:r>
              <a:rPr lang="zh-CN" altLang="en-US" dirty="0" smtClean="0">
                <a:solidFill>
                  <a:srgbClr val="FF0000"/>
                </a:solidFill>
              </a:rPr>
              <a:t>举例</a:t>
            </a:r>
            <a:r>
              <a:rPr lang="zh-CN" altLang="en-US" dirty="0" smtClean="0"/>
              <a:t>：</a:t>
            </a:r>
            <a:r>
              <a:rPr lang="zh-CN" altLang="zh-CN" dirty="0" smtClean="0"/>
              <a:t>将所有</a:t>
            </a:r>
            <a:r>
              <a:rPr lang="en-US" altLang="zh-CN" dirty="0" smtClean="0"/>
              <a:t>7</a:t>
            </a:r>
            <a:r>
              <a:rPr lang="zh-CN" altLang="zh-CN" dirty="0" smtClean="0"/>
              <a:t>个模块放在一起进行测试，即仅需一个测试用例，达到用例规模的最小化</a:t>
            </a:r>
            <a:endParaRPr lang="en-US" altLang="zh-CN" dirty="0" smtClean="0"/>
          </a:p>
          <a:p>
            <a:r>
              <a:rPr lang="zh-CN" altLang="en-US" dirty="0" smtClean="0">
                <a:solidFill>
                  <a:srgbClr val="FF0000"/>
                </a:solidFill>
              </a:rPr>
              <a:t>优点</a:t>
            </a:r>
            <a:r>
              <a:rPr lang="zh-CN" altLang="en-US" dirty="0" smtClean="0"/>
              <a:t>：测试规模小</a:t>
            </a:r>
            <a:endParaRPr lang="en-US" altLang="zh-CN" dirty="0" smtClean="0"/>
          </a:p>
        </p:txBody>
      </p:sp>
    </p:spTree>
    <p:extLst>
      <p:ext uri="{BB962C8B-B14F-4D97-AF65-F5344CB8AC3E}">
        <p14:creationId xmlns:p14="http://schemas.microsoft.com/office/powerpoint/2010/main" val="40279670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集成测试遍历顺序的设计</a:t>
            </a:r>
            <a:r>
              <a:rPr lang="en-US" altLang="zh-CN" dirty="0"/>
              <a:t>—</a:t>
            </a:r>
            <a:r>
              <a:rPr lang="zh-CN" altLang="en-US" dirty="0"/>
              <a:t>大爆炸集成</a:t>
            </a:r>
          </a:p>
        </p:txBody>
      </p:sp>
      <p:sp>
        <p:nvSpPr>
          <p:cNvPr id="3" name="内容占位符 2"/>
          <p:cNvSpPr>
            <a:spLocks noGrp="1"/>
          </p:cNvSpPr>
          <p:nvPr>
            <p:ph idx="1"/>
          </p:nvPr>
        </p:nvSpPr>
        <p:spPr/>
        <p:txBody>
          <a:bodyPr/>
          <a:lstStyle/>
          <a:p>
            <a:r>
              <a:rPr lang="zh-CN" altLang="en-US" dirty="0">
                <a:solidFill>
                  <a:srgbClr val="FF0000"/>
                </a:solidFill>
              </a:rPr>
              <a:t>缺点</a:t>
            </a:r>
            <a:r>
              <a:rPr lang="zh-CN" altLang="en-US" dirty="0"/>
              <a:t>：违反了测试从小范围到大范围展开的原则，难以定位问题</a:t>
            </a:r>
            <a:endParaRPr lang="en-US" altLang="zh-CN" dirty="0"/>
          </a:p>
          <a:p>
            <a:r>
              <a:rPr lang="zh-CN" altLang="en-US" dirty="0">
                <a:solidFill>
                  <a:srgbClr val="FF0000"/>
                </a:solidFill>
              </a:rPr>
              <a:t>适用场景</a:t>
            </a:r>
            <a:r>
              <a:rPr lang="zh-CN" altLang="en-US" dirty="0"/>
              <a:t>：稳定的软件版本，或涉及模块和接口数量不多的情况下（小范围内）</a:t>
            </a:r>
          </a:p>
          <a:p>
            <a:endParaRPr lang="zh-CN" altLang="en-US" dirty="0"/>
          </a:p>
        </p:txBody>
      </p:sp>
    </p:spTree>
    <p:extLst>
      <p:ext uri="{BB962C8B-B14F-4D97-AF65-F5344CB8AC3E}">
        <p14:creationId xmlns:p14="http://schemas.microsoft.com/office/powerpoint/2010/main" val="3523562079"/>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基本思想</a:t>
            </a:r>
            <a:r>
              <a:rPr lang="zh-CN" altLang="zh-CN" dirty="0" smtClean="0"/>
              <a:t>：</a:t>
            </a:r>
            <a:r>
              <a:rPr lang="en-US" altLang="zh-CN" dirty="0" smtClean="0"/>
              <a:t> </a:t>
            </a:r>
            <a:r>
              <a:rPr lang="zh-CN" altLang="zh-CN" dirty="0" smtClean="0"/>
              <a:t>从主控模块</a:t>
            </a:r>
            <a:r>
              <a:rPr lang="en-US" altLang="zh-CN" dirty="0" smtClean="0"/>
              <a:t>(</a:t>
            </a:r>
            <a:r>
              <a:rPr lang="zh-CN" altLang="zh-CN" dirty="0" smtClean="0"/>
              <a:t>主程序，即根节点</a:t>
            </a:r>
            <a:r>
              <a:rPr lang="en-US" altLang="zh-CN" dirty="0" smtClean="0"/>
              <a:t>)</a:t>
            </a:r>
            <a:r>
              <a:rPr lang="zh-CN" altLang="zh-CN" dirty="0" smtClean="0"/>
              <a:t>开始，按照系统程序结构，沿着控制层次从上而下，逐渐将各模块组装起来</a:t>
            </a:r>
            <a:endParaRPr lang="en-US" altLang="zh-CN" dirty="0" smtClean="0"/>
          </a:p>
          <a:p>
            <a:r>
              <a:rPr lang="zh-CN" altLang="en-US" dirty="0">
                <a:solidFill>
                  <a:srgbClr val="FF0000"/>
                </a:solidFill>
              </a:rPr>
              <a:t>广度</a:t>
            </a:r>
            <a:r>
              <a:rPr lang="zh-CN" altLang="en-US" dirty="0" smtClean="0">
                <a:solidFill>
                  <a:srgbClr val="FF0000"/>
                </a:solidFill>
              </a:rPr>
              <a:t>优先</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674467834"/>
              </p:ext>
            </p:extLst>
          </p:nvPr>
        </p:nvGraphicFramePr>
        <p:xfrm>
          <a:off x="983432" y="2996952"/>
          <a:ext cx="10204985" cy="3355975"/>
        </p:xfrm>
        <a:graphic>
          <a:graphicData uri="http://schemas.openxmlformats.org/presentationml/2006/ole">
            <mc:AlternateContent xmlns:mc="http://schemas.openxmlformats.org/markup-compatibility/2006">
              <mc:Choice xmlns:v="urn:schemas-microsoft-com:vml" Requires="v">
                <p:oleObj spid="_x0000_s1069" r:id="rId4" imgW="3552120" imgH="1159560" progId="Visio.Drawing.11">
                  <p:embed/>
                </p:oleObj>
              </mc:Choice>
              <mc:Fallback>
                <p:oleObj r:id="rId4" imgW="3552120" imgH="11595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432" y="2996952"/>
                        <a:ext cx="10204985" cy="335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68930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继续集成</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8686040"/>
              </p:ext>
            </p:extLst>
          </p:nvPr>
        </p:nvGraphicFramePr>
        <p:xfrm>
          <a:off x="1163637" y="1916832"/>
          <a:ext cx="3427535" cy="3799909"/>
        </p:xfrm>
        <a:graphic>
          <a:graphicData uri="http://schemas.openxmlformats.org/presentationml/2006/ole">
            <mc:AlternateContent xmlns:mc="http://schemas.openxmlformats.org/markup-compatibility/2006">
              <mc:Choice xmlns:v="urn:schemas-microsoft-com:vml" Requires="v">
                <p:oleObj spid="_x0000_s2134" r:id="rId3" imgW="1145160" imgH="1260360" progId="Visio.Drawing.11">
                  <p:embed/>
                </p:oleObj>
              </mc:Choice>
              <mc:Fallback>
                <p:oleObj r:id="rId3" imgW="1145160" imgH="126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7" y="1916832"/>
                        <a:ext cx="3427535" cy="3799909"/>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02701933"/>
              </p:ext>
            </p:extLst>
          </p:nvPr>
        </p:nvGraphicFramePr>
        <p:xfrm>
          <a:off x="5799138" y="1268760"/>
          <a:ext cx="3713162" cy="4481184"/>
        </p:xfrm>
        <a:graphic>
          <a:graphicData uri="http://schemas.openxmlformats.org/presentationml/2006/ole">
            <mc:AlternateContent xmlns:mc="http://schemas.openxmlformats.org/markup-compatibility/2006">
              <mc:Choice xmlns:v="urn:schemas-microsoft-com:vml" Requires="v">
                <p:oleObj spid="_x0000_s2135" r:id="rId5" imgW="1337040" imgH="1598040" progId="Visio.Drawing.11">
                  <p:embed/>
                </p:oleObj>
              </mc:Choice>
              <mc:Fallback>
                <p:oleObj r:id="rId5" imgW="1337040" imgH="15980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138" y="1268760"/>
                        <a:ext cx="3713162" cy="4481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869658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单元测试的概念</a:t>
            </a:r>
            <a:endParaRPr lang="en-US" altLang="zh-CN" dirty="0" smtClean="0"/>
          </a:p>
          <a:p>
            <a:r>
              <a:rPr lang="zh-CN" altLang="en-US" dirty="0" smtClean="0"/>
              <a:t>单元选取的基本原则</a:t>
            </a:r>
            <a:endParaRPr lang="en-US" altLang="zh-CN" dirty="0" smtClean="0"/>
          </a:p>
          <a:p>
            <a:r>
              <a:rPr lang="zh-CN" altLang="en-US" dirty="0" smtClean="0"/>
              <a:t>单元测试的主要内容</a:t>
            </a:r>
            <a:endParaRPr lang="zh-CN" altLang="en-US" dirty="0"/>
          </a:p>
        </p:txBody>
      </p:sp>
    </p:spTree>
    <p:extLst>
      <p:ext uri="{BB962C8B-B14F-4D97-AF65-F5344CB8AC3E}">
        <p14:creationId xmlns:p14="http://schemas.microsoft.com/office/powerpoint/2010/main" val="1937310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以广度优先策略自顶向下集成的测试用例设计：</a:t>
            </a:r>
            <a:endParaRPr lang="zh-CN" altLang="en-US" dirty="0"/>
          </a:p>
        </p:txBody>
      </p:sp>
      <p:sp>
        <p:nvSpPr>
          <p:cNvPr id="5" name="内容占位符 2"/>
          <p:cNvSpPr txBox="1">
            <a:spLocks/>
          </p:cNvSpPr>
          <p:nvPr/>
        </p:nvSpPr>
        <p:spPr bwMode="auto">
          <a:xfrm>
            <a:off x="263352"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smtClean="0"/>
              <a:t>a</a:t>
            </a:r>
            <a:r>
              <a:rPr lang="zh-CN" altLang="en-US" sz="2400" kern="0" dirty="0" smtClean="0"/>
              <a:t>）测试</a:t>
            </a:r>
            <a:r>
              <a:rPr lang="en-US" altLang="zh-CN" sz="2400" kern="0" dirty="0" smtClean="0"/>
              <a:t>NextDate3</a:t>
            </a:r>
            <a:endParaRPr lang="zh-CN" altLang="en-US" sz="2400" kern="0" dirty="0"/>
          </a:p>
        </p:txBody>
      </p:sp>
      <p:sp>
        <p:nvSpPr>
          <p:cNvPr id="6" name="内容占位符 2"/>
          <p:cNvSpPr txBox="1">
            <a:spLocks/>
          </p:cNvSpPr>
          <p:nvPr/>
        </p:nvSpPr>
        <p:spPr bwMode="auto">
          <a:xfrm>
            <a:off x="3287688"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b</a:t>
            </a:r>
            <a:r>
              <a:rPr lang="zh-CN" altLang="en-US" sz="2400" kern="0" dirty="0" smtClean="0"/>
              <a:t>）加入</a:t>
            </a:r>
            <a:r>
              <a:rPr lang="en-US" altLang="zh-CN" sz="2400" kern="0" dirty="0" err="1" smtClean="0"/>
              <a:t>GetDate</a:t>
            </a:r>
            <a:endParaRPr lang="zh-CN" altLang="en-US" sz="2400" kern="0" dirty="0"/>
          </a:p>
        </p:txBody>
      </p:sp>
      <p:sp>
        <p:nvSpPr>
          <p:cNvPr id="7" name="内容占位符 2"/>
          <p:cNvSpPr txBox="1">
            <a:spLocks/>
          </p:cNvSpPr>
          <p:nvPr/>
        </p:nvSpPr>
        <p:spPr bwMode="auto">
          <a:xfrm>
            <a:off x="6168008" y="5157192"/>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c</a:t>
            </a:r>
            <a:r>
              <a:rPr lang="zh-CN" altLang="en-US" sz="2400" kern="0" dirty="0" smtClean="0"/>
              <a:t>）加入</a:t>
            </a:r>
            <a:r>
              <a:rPr lang="en-US" altLang="zh-CN" sz="2400" kern="0" dirty="0" err="1" smtClean="0"/>
              <a:t>ValidDate</a:t>
            </a:r>
            <a:endParaRPr lang="zh-CN" altLang="en-US" sz="2400" kern="0" dirty="0"/>
          </a:p>
        </p:txBody>
      </p:sp>
      <p:sp>
        <p:nvSpPr>
          <p:cNvPr id="8" name="内容占位符 2"/>
          <p:cNvSpPr txBox="1">
            <a:spLocks/>
          </p:cNvSpPr>
          <p:nvPr/>
        </p:nvSpPr>
        <p:spPr bwMode="auto">
          <a:xfrm>
            <a:off x="8688288" y="4869160"/>
            <a:ext cx="364670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d</a:t>
            </a:r>
            <a:r>
              <a:rPr lang="zh-CN" altLang="en-US" sz="2400" kern="0" dirty="0" smtClean="0"/>
              <a:t>）加入</a:t>
            </a:r>
            <a:r>
              <a:rPr lang="en-US" altLang="zh-CN" sz="2400" kern="0" dirty="0" err="1" smtClean="0"/>
              <a:t>IncrementDate</a:t>
            </a:r>
            <a:endParaRPr lang="zh-CN" altLang="en-US" sz="2400" kern="0" dirty="0"/>
          </a:p>
        </p:txBody>
      </p:sp>
      <p:pic>
        <p:nvPicPr>
          <p:cNvPr id="10" name="图片 9"/>
          <p:cNvPicPr>
            <a:picLocks noChangeAspect="1"/>
          </p:cNvPicPr>
          <p:nvPr/>
        </p:nvPicPr>
        <p:blipFill>
          <a:blip r:embed="rId2"/>
          <a:stretch>
            <a:fillRect/>
          </a:stretch>
        </p:blipFill>
        <p:spPr>
          <a:xfrm>
            <a:off x="983432" y="1988840"/>
            <a:ext cx="2015438" cy="2533372"/>
          </a:xfrm>
          <a:prstGeom prst="rect">
            <a:avLst/>
          </a:prstGeom>
        </p:spPr>
      </p:pic>
      <p:pic>
        <p:nvPicPr>
          <p:cNvPr id="11" name="图片 10"/>
          <p:cNvPicPr>
            <a:picLocks noChangeAspect="1"/>
          </p:cNvPicPr>
          <p:nvPr/>
        </p:nvPicPr>
        <p:blipFill>
          <a:blip r:embed="rId3"/>
          <a:stretch>
            <a:fillRect/>
          </a:stretch>
        </p:blipFill>
        <p:spPr>
          <a:xfrm>
            <a:off x="3863752" y="2276872"/>
            <a:ext cx="1970400" cy="2308183"/>
          </a:xfrm>
          <a:prstGeom prst="rect">
            <a:avLst/>
          </a:prstGeom>
        </p:spPr>
      </p:pic>
      <p:pic>
        <p:nvPicPr>
          <p:cNvPr id="12" name="图片 11"/>
          <p:cNvPicPr>
            <a:picLocks noChangeAspect="1"/>
          </p:cNvPicPr>
          <p:nvPr/>
        </p:nvPicPr>
        <p:blipFill>
          <a:blip r:embed="rId4"/>
          <a:stretch>
            <a:fillRect/>
          </a:stretch>
        </p:blipFill>
        <p:spPr>
          <a:xfrm>
            <a:off x="6672063" y="1988840"/>
            <a:ext cx="2229367" cy="2995008"/>
          </a:xfrm>
          <a:prstGeom prst="rect">
            <a:avLst/>
          </a:prstGeom>
        </p:spPr>
      </p:pic>
      <p:pic>
        <p:nvPicPr>
          <p:cNvPr id="13" name="图片 12"/>
          <p:cNvPicPr>
            <a:picLocks noChangeAspect="1"/>
          </p:cNvPicPr>
          <p:nvPr/>
        </p:nvPicPr>
        <p:blipFill>
          <a:blip r:embed="rId5"/>
          <a:stretch>
            <a:fillRect/>
          </a:stretch>
        </p:blipFill>
        <p:spPr>
          <a:xfrm>
            <a:off x="9408368" y="1556792"/>
            <a:ext cx="2443297" cy="3096344"/>
          </a:xfrm>
          <a:prstGeom prst="rect">
            <a:avLst/>
          </a:prstGeom>
        </p:spPr>
      </p:pic>
    </p:spTree>
    <p:extLst>
      <p:ext uri="{BB962C8B-B14F-4D97-AF65-F5344CB8AC3E}">
        <p14:creationId xmlns:p14="http://schemas.microsoft.com/office/powerpoint/2010/main" val="11871271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a:xfrm>
            <a:off x="695400" y="1124744"/>
            <a:ext cx="10668000" cy="4267200"/>
          </a:xfrm>
        </p:spPr>
        <p:txBody>
          <a:bodyPr>
            <a:noAutofit/>
          </a:bodyPr>
          <a:lstStyle/>
          <a:p>
            <a:r>
              <a:rPr lang="zh-CN" altLang="zh-CN" dirty="0" smtClean="0"/>
              <a:t>优势</a:t>
            </a:r>
            <a:endParaRPr lang="en-US" altLang="zh-CN" dirty="0" smtClean="0"/>
          </a:p>
          <a:p>
            <a:pPr lvl="1"/>
            <a:r>
              <a:rPr lang="zh-CN" altLang="zh-CN" dirty="0" smtClean="0"/>
              <a:t>优先从根节点开始测试，有助于早期实现并验证系统主要功能，给开发团队和用户带来成功的信心，也便于早期验证主要的控制和判断，避免主控程序的缺陷，确保开发进度</a:t>
            </a:r>
          </a:p>
          <a:p>
            <a:pPr lvl="1"/>
            <a:r>
              <a:rPr lang="zh-CN" altLang="zh-CN" dirty="0" smtClean="0"/>
              <a:t>单个测试用例包含多个模块，可从整体上降低测试用例规模</a:t>
            </a:r>
          </a:p>
          <a:p>
            <a:pPr lvl="1"/>
            <a:r>
              <a:rPr lang="zh-CN" altLang="zh-CN" dirty="0" smtClean="0"/>
              <a:t>采用递增方式展开测试，每个新的测试用例一般仅加入一个新的模块，便于缺陷定位</a:t>
            </a:r>
          </a:p>
          <a:p>
            <a:endParaRPr lang="zh-CN" altLang="en-US" dirty="0"/>
          </a:p>
        </p:txBody>
      </p:sp>
    </p:spTree>
    <p:extLst>
      <p:ext uri="{BB962C8B-B14F-4D97-AF65-F5344CB8AC3E}">
        <p14:creationId xmlns:p14="http://schemas.microsoft.com/office/powerpoint/2010/main" val="19625953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桩模块的开发和维护工作量较大</a:t>
            </a:r>
          </a:p>
          <a:p>
            <a:pPr lvl="1"/>
            <a:r>
              <a:rPr lang="zh-CN" altLang="zh-CN" dirty="0" smtClean="0"/>
              <a:t>难以早期发现底层模块中复杂算法的缺陷，且随着测试的进行，系统越来越复杂，底层模块的测试很难保证充分性</a:t>
            </a:r>
          </a:p>
          <a:p>
            <a:pPr lvl="1"/>
            <a:r>
              <a:rPr lang="zh-CN" altLang="zh-CN" dirty="0" smtClean="0"/>
              <a:t>不利于测试的并行，难以充分展开人力</a:t>
            </a:r>
          </a:p>
          <a:p>
            <a:endParaRPr lang="zh-CN" altLang="en-US" dirty="0"/>
          </a:p>
        </p:txBody>
      </p:sp>
    </p:spTree>
    <p:extLst>
      <p:ext uri="{BB962C8B-B14F-4D97-AF65-F5344CB8AC3E}">
        <p14:creationId xmlns:p14="http://schemas.microsoft.com/office/powerpoint/2010/main" val="28745106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自底向上的集成</a:t>
            </a:r>
            <a:endParaRPr lang="zh-CN" altLang="en-US" dirty="0"/>
          </a:p>
        </p:txBody>
      </p:sp>
      <p:sp>
        <p:nvSpPr>
          <p:cNvPr id="2" name="内容占位符 1"/>
          <p:cNvSpPr>
            <a:spLocks noGrp="1"/>
          </p:cNvSpPr>
          <p:nvPr>
            <p:ph idx="1"/>
          </p:nvPr>
        </p:nvSpPr>
        <p:spPr>
          <a:xfrm>
            <a:off x="695400" y="1034008"/>
            <a:ext cx="10668000" cy="4267200"/>
          </a:xfrm>
        </p:spPr>
        <p:txBody>
          <a:bodyPr/>
          <a:lstStyle/>
          <a:p>
            <a:r>
              <a:rPr lang="zh-CN" altLang="zh-CN" dirty="0" smtClean="0"/>
              <a:t>自底向上的集成</a:t>
            </a:r>
            <a:r>
              <a:rPr lang="en-US" altLang="zh-CN" dirty="0" smtClean="0"/>
              <a:t>(Bottom Up)</a:t>
            </a:r>
          </a:p>
          <a:p>
            <a:r>
              <a:rPr lang="zh-CN" altLang="zh-CN" dirty="0" smtClean="0"/>
              <a:t>基本思想：从底层模块</a:t>
            </a:r>
            <a:r>
              <a:rPr lang="en-US" altLang="zh-CN" dirty="0" smtClean="0"/>
              <a:t>(</a:t>
            </a:r>
            <a:r>
              <a:rPr lang="zh-CN" altLang="zh-CN" dirty="0" smtClean="0"/>
              <a:t>即叶子节点</a:t>
            </a:r>
            <a:r>
              <a:rPr lang="en-US" altLang="zh-CN" dirty="0" smtClean="0"/>
              <a:t>)</a:t>
            </a:r>
            <a:r>
              <a:rPr lang="zh-CN" altLang="zh-CN" dirty="0" smtClean="0"/>
              <a:t>开始，按照调用图的结构，从下而上，逐层将各模块组装起来</a:t>
            </a:r>
          </a:p>
          <a:p>
            <a:endParaRPr lang="zh-CN" altLang="en-US" dirty="0"/>
          </a:p>
        </p:txBody>
      </p:sp>
    </p:spTree>
    <p:extLst>
      <p:ext uri="{BB962C8B-B14F-4D97-AF65-F5344CB8AC3E}">
        <p14:creationId xmlns:p14="http://schemas.microsoft.com/office/powerpoint/2010/main" val="2429585063"/>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自底向上的集成</a:t>
            </a:r>
          </a:p>
        </p:txBody>
      </p:sp>
      <p:sp>
        <p:nvSpPr>
          <p:cNvPr id="3" name="内容占位符 2"/>
          <p:cNvSpPr>
            <a:spLocks noGrp="1"/>
          </p:cNvSpPr>
          <p:nvPr>
            <p:ph idx="1"/>
          </p:nvPr>
        </p:nvSpPr>
        <p:spPr/>
        <p:txBody>
          <a:bodyPr/>
          <a:lstStyle/>
          <a:p>
            <a:endParaRPr lang="zh-CN" altLang="en-US"/>
          </a:p>
        </p:txBody>
      </p:sp>
      <p:pic>
        <p:nvPicPr>
          <p:cNvPr id="4" name="Picture 6" descr="8t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352" y="1484784"/>
            <a:ext cx="11460162" cy="36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849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优先从叶子节点开始测试，有助于早期发现底层模块中复杂算法的缺陷，且驱动模块的开发有利于规范和约束系统上层模块的设计，在一定程度上增加系统可测试性</a:t>
            </a:r>
          </a:p>
          <a:p>
            <a:pPr lvl="1"/>
            <a:r>
              <a:rPr lang="zh-CN" altLang="zh-CN" dirty="0" smtClean="0"/>
              <a:t>单个测试用例包含多个模块，可从整体上降低测试用例规模</a:t>
            </a:r>
          </a:p>
          <a:p>
            <a:pPr lvl="1"/>
            <a:r>
              <a:rPr lang="zh-CN" altLang="zh-CN" dirty="0" smtClean="0"/>
              <a:t>多个集成测试可并行展开，确保测试工作进度</a:t>
            </a:r>
          </a:p>
          <a:p>
            <a:endParaRPr lang="zh-CN" altLang="en-US" dirty="0"/>
          </a:p>
        </p:txBody>
      </p:sp>
    </p:spTree>
    <p:extLst>
      <p:ext uri="{BB962C8B-B14F-4D97-AF65-F5344CB8AC3E}">
        <p14:creationId xmlns:p14="http://schemas.microsoft.com/office/powerpoint/2010/main" val="1679811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驱动模块的开发和维护工作量较大</a:t>
            </a:r>
          </a:p>
          <a:p>
            <a:pPr lvl="1"/>
            <a:r>
              <a:rPr lang="zh-CN" altLang="zh-CN" dirty="0" smtClean="0"/>
              <a:t>难以早期发现上层模块中有关逻辑和控制方面的缺陷</a:t>
            </a:r>
          </a:p>
          <a:p>
            <a:pPr lvl="1"/>
            <a:r>
              <a:rPr lang="zh-CN" altLang="zh-CN" dirty="0" smtClean="0"/>
              <a:t>直至加入最后一个模块才能看到整个系统框架，难以早期发现时序问题和资源竞争问题</a:t>
            </a:r>
          </a:p>
          <a:p>
            <a:endParaRPr lang="zh-CN" altLang="en-US" dirty="0"/>
          </a:p>
        </p:txBody>
      </p:sp>
    </p:spTree>
    <p:extLst>
      <p:ext uri="{BB962C8B-B14F-4D97-AF65-F5344CB8AC3E}">
        <p14:creationId xmlns:p14="http://schemas.microsoft.com/office/powerpoint/2010/main" val="16427820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另一种叫法：</a:t>
            </a:r>
            <a:r>
              <a:rPr lang="zh-CN" altLang="zh-CN" dirty="0" smtClean="0"/>
              <a:t>三明治集成</a:t>
            </a:r>
            <a:r>
              <a:rPr lang="en-US" altLang="zh-CN" dirty="0" smtClean="0"/>
              <a:t>(Sandwich)</a:t>
            </a:r>
          </a:p>
          <a:p>
            <a:r>
              <a:rPr lang="zh-CN" altLang="zh-CN" dirty="0" smtClean="0">
                <a:solidFill>
                  <a:srgbClr val="FF0000"/>
                </a:solidFill>
              </a:rPr>
              <a:t>基本思想</a:t>
            </a:r>
            <a:r>
              <a:rPr lang="zh-CN" altLang="zh-CN" dirty="0" smtClean="0"/>
              <a:t>：将自顶向下和自底向上集成方法结合起来的集成策略。在调用图上按照一定的策略，分别自顶向下和自底向上展开集成，并在子树上进行大爆炸集成</a:t>
            </a:r>
          </a:p>
          <a:p>
            <a:endParaRPr lang="zh-CN" altLang="en-US" dirty="0"/>
          </a:p>
        </p:txBody>
      </p:sp>
    </p:spTree>
    <p:extLst>
      <p:ext uri="{BB962C8B-B14F-4D97-AF65-F5344CB8AC3E}">
        <p14:creationId xmlns:p14="http://schemas.microsoft.com/office/powerpoint/2010/main" val="40668038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zh-CN" dirty="0" smtClean="0"/>
              <a:t>策略</a:t>
            </a:r>
            <a:r>
              <a:rPr lang="en-US" altLang="zh-CN" dirty="0" smtClean="0"/>
              <a:t>1</a:t>
            </a:r>
            <a:r>
              <a:rPr lang="zh-CN" altLang="en-US" dirty="0" smtClean="0"/>
              <a:t>：</a:t>
            </a:r>
            <a:r>
              <a:rPr lang="zh-CN" altLang="zh-CN" dirty="0" smtClean="0"/>
              <a:t>将系统划分为三层，中间层为目标层，测试时对目标层上面的层使用自顶向下的集成策略，对目标层下面的层使用自底向上的集成策略</a:t>
            </a:r>
            <a:endParaRPr lang="en-US" altLang="zh-CN" dirty="0" smtClean="0"/>
          </a:p>
          <a:p>
            <a:endParaRPr lang="zh-CN" altLang="zh-CN" dirty="0" smtClean="0"/>
          </a:p>
          <a:p>
            <a:endParaRPr lang="zh-CN" altLang="en-US" dirty="0"/>
          </a:p>
        </p:txBody>
      </p:sp>
      <p:pic>
        <p:nvPicPr>
          <p:cNvPr id="4" name="Picture 6" descr="8t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4" y="2521868"/>
            <a:ext cx="1107122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561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6048672" cy="4843264"/>
          </a:xfrm>
        </p:spPr>
        <p:txBody>
          <a:bodyPr/>
          <a:lstStyle/>
          <a:p>
            <a:r>
              <a:rPr lang="zh-CN" altLang="zh-CN" dirty="0" smtClean="0"/>
              <a:t>策略</a:t>
            </a:r>
            <a:r>
              <a:rPr lang="en-US" altLang="zh-CN" dirty="0" smtClean="0"/>
              <a:t>2</a:t>
            </a:r>
            <a:r>
              <a:rPr lang="zh-CN" altLang="en-US" dirty="0" smtClean="0"/>
              <a:t>：</a:t>
            </a:r>
            <a:r>
              <a:rPr lang="zh-CN" altLang="zh-CN" dirty="0" smtClean="0"/>
              <a:t>基于策略</a:t>
            </a:r>
            <a:r>
              <a:rPr lang="en-US" altLang="zh-CN" dirty="0" smtClean="0"/>
              <a:t>1</a:t>
            </a:r>
            <a:r>
              <a:rPr lang="zh-CN" altLang="zh-CN" dirty="0" smtClean="0"/>
              <a:t>并对目标层采用独立测试策略，确保目标层模块在集成测试之前得到充分的测试</a:t>
            </a:r>
            <a:endParaRPr lang="en-US" altLang="zh-CN" dirty="0" smtClean="0"/>
          </a:p>
          <a:p>
            <a:r>
              <a:rPr lang="zh-CN" altLang="zh-CN" dirty="0" smtClean="0"/>
              <a:t>策略</a:t>
            </a:r>
            <a:r>
              <a:rPr lang="en-US" altLang="zh-CN" dirty="0" smtClean="0"/>
              <a:t>3</a:t>
            </a:r>
            <a:r>
              <a:rPr lang="zh-CN" altLang="en-US" dirty="0" smtClean="0"/>
              <a:t>：</a:t>
            </a:r>
            <a:r>
              <a:rPr lang="zh-CN" altLang="zh-CN" dirty="0" smtClean="0"/>
              <a:t>对包含</a:t>
            </a:r>
            <a:r>
              <a:rPr lang="zh-CN" altLang="zh-CN" dirty="0" smtClean="0">
                <a:solidFill>
                  <a:srgbClr val="FF0000"/>
                </a:solidFill>
              </a:rPr>
              <a:t>读操作的子系统自底向上</a:t>
            </a:r>
            <a:r>
              <a:rPr lang="zh-CN" altLang="zh-CN" dirty="0" smtClean="0"/>
              <a:t>集成测试直至根节点，然后对</a:t>
            </a:r>
            <a:r>
              <a:rPr lang="zh-CN" altLang="zh-CN" dirty="0" smtClean="0">
                <a:solidFill>
                  <a:srgbClr val="FF0000"/>
                </a:solidFill>
              </a:rPr>
              <a:t>包含写操作的子系统自顶向下集成测试</a:t>
            </a:r>
            <a:r>
              <a:rPr lang="zh-CN" altLang="zh-CN" dirty="0" smtClean="0"/>
              <a:t>直至叶子节点</a:t>
            </a:r>
          </a:p>
          <a:p>
            <a:endParaRPr lang="zh-CN" altLang="en-US" dirty="0"/>
          </a:p>
        </p:txBody>
      </p:sp>
      <p:pic>
        <p:nvPicPr>
          <p:cNvPr id="7" name="图片 6"/>
          <p:cNvPicPr>
            <a:picLocks noChangeAspect="1"/>
          </p:cNvPicPr>
          <p:nvPr/>
        </p:nvPicPr>
        <p:blipFill>
          <a:blip r:embed="rId3"/>
          <a:stretch>
            <a:fillRect/>
          </a:stretch>
        </p:blipFill>
        <p:spPr>
          <a:xfrm>
            <a:off x="7032104" y="3573016"/>
            <a:ext cx="3744416" cy="2786542"/>
          </a:xfrm>
          <a:prstGeom prst="rect">
            <a:avLst/>
          </a:prstGeom>
        </p:spPr>
      </p:pic>
      <p:pic>
        <p:nvPicPr>
          <p:cNvPr id="8" name="图片 7"/>
          <p:cNvPicPr>
            <a:picLocks noChangeAspect="1"/>
          </p:cNvPicPr>
          <p:nvPr/>
        </p:nvPicPr>
        <p:blipFill>
          <a:blip r:embed="rId4"/>
          <a:stretch>
            <a:fillRect/>
          </a:stretch>
        </p:blipFill>
        <p:spPr>
          <a:xfrm>
            <a:off x="7104112" y="1052736"/>
            <a:ext cx="3861062" cy="2473167"/>
          </a:xfrm>
          <a:prstGeom prst="rect">
            <a:avLst/>
          </a:prstGeom>
        </p:spPr>
      </p:pic>
    </p:spTree>
    <p:extLst>
      <p:ext uri="{BB962C8B-B14F-4D97-AF65-F5344CB8AC3E}">
        <p14:creationId xmlns:p14="http://schemas.microsoft.com/office/powerpoint/2010/main" val="1640121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408110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优势</a:t>
            </a:r>
            <a:r>
              <a:rPr lang="zh-CN" altLang="zh-CN" dirty="0" smtClean="0"/>
              <a:t>：结合了自顶向下和自底向上的集成的优势</a:t>
            </a:r>
            <a:endParaRPr lang="en-US" altLang="zh-CN" dirty="0" smtClean="0"/>
          </a:p>
          <a:p>
            <a:r>
              <a:rPr lang="zh-CN" altLang="zh-CN" dirty="0" smtClean="0">
                <a:solidFill>
                  <a:srgbClr val="FF0000"/>
                </a:solidFill>
              </a:rPr>
              <a:t>不足</a:t>
            </a:r>
            <a:r>
              <a:rPr lang="zh-CN" altLang="en-US" dirty="0" smtClean="0"/>
              <a:t>：</a:t>
            </a:r>
            <a:endParaRPr lang="zh-CN" altLang="zh-CN" dirty="0" smtClean="0"/>
          </a:p>
          <a:p>
            <a:pPr lvl="1"/>
            <a:r>
              <a:rPr lang="zh-CN" altLang="zh-CN" dirty="0" smtClean="0"/>
              <a:t>中间的目标层可能得不到充分的测试</a:t>
            </a:r>
          </a:p>
          <a:p>
            <a:pPr lvl="1"/>
            <a:r>
              <a:rPr lang="zh-CN" altLang="zh-CN" dirty="0" smtClean="0"/>
              <a:t>需要同时开发桩和驱动模块，这部分工作量</a:t>
            </a:r>
            <a:r>
              <a:rPr lang="zh-CN" altLang="en-US" dirty="0" smtClean="0"/>
              <a:t>比较大</a:t>
            </a:r>
            <a:endParaRPr lang="en-US" altLang="zh-CN" dirty="0" smtClean="0"/>
          </a:p>
          <a:p>
            <a:pPr lvl="1"/>
            <a:r>
              <a:rPr lang="zh-CN" altLang="zh-CN" dirty="0" smtClean="0"/>
              <a:t>需在子树上进行大爆炸集成，一旦发现缺陷，涉及的接口数量较多，增加了缺陷定位难度</a:t>
            </a:r>
          </a:p>
          <a:p>
            <a:endParaRPr lang="zh-CN" altLang="en-US" dirty="0"/>
          </a:p>
        </p:txBody>
      </p:sp>
    </p:spTree>
    <p:extLst>
      <p:ext uri="{BB962C8B-B14F-4D97-AF65-F5344CB8AC3E}">
        <p14:creationId xmlns:p14="http://schemas.microsoft.com/office/powerpoint/2010/main" val="26778329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集成测试策略的比较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6800291"/>
              </p:ext>
            </p:extLst>
          </p:nvPr>
        </p:nvGraphicFramePr>
        <p:xfrm>
          <a:off x="623392" y="1196752"/>
          <a:ext cx="11232751" cy="4236803"/>
        </p:xfrm>
        <a:graphic>
          <a:graphicData uri="http://schemas.openxmlformats.org/drawingml/2006/table">
            <a:tbl>
              <a:tblPr firstRow="1" bandRow="1">
                <a:tableStyleId>{5C22544A-7EE6-4342-B048-85BDC9FD1C3A}</a:tableStyleId>
              </a:tblPr>
              <a:tblGrid>
                <a:gridCol w="1532671"/>
                <a:gridCol w="2211248"/>
                <a:gridCol w="1224136"/>
                <a:gridCol w="1512168"/>
                <a:gridCol w="1584176"/>
                <a:gridCol w="1584176"/>
                <a:gridCol w="1584176"/>
              </a:tblGrid>
              <a:tr h="635037">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项目</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测试用例数目</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桩模块</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驱动模块</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缺陷定位</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并行测试</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系统概貌</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r>
              <a:tr h="632926">
                <a:tc>
                  <a:txBody>
                    <a:bodyPr/>
                    <a:lstStyle/>
                    <a:p>
                      <a:r>
                        <a:rPr lang="zh-CN" altLang="en-US" sz="2600" b="1" baseline="0" dirty="0" smtClean="0">
                          <a:latin typeface="Times New Roman" panose="02020603050405020304" pitchFamily="18" charset="0"/>
                          <a:ea typeface="楷体" panose="02010609060101010101" pitchFamily="49" charset="-122"/>
                        </a:rPr>
                        <a:t>成对集成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由边数决定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792088">
                <a:tc>
                  <a:txBody>
                    <a:bodyPr/>
                    <a:lstStyle/>
                    <a:p>
                      <a:r>
                        <a:rPr lang="zh-CN" altLang="en-US" sz="2600" b="1" baseline="0" dirty="0" smtClean="0">
                          <a:latin typeface="Times New Roman" panose="02020603050405020304" pitchFamily="18" charset="0"/>
                          <a:ea typeface="楷体" panose="02010609060101010101" pitchFamily="49" charset="-122"/>
                        </a:rPr>
                        <a:t>邻居集成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主要由中间节点数决定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大爆炸</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少</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en-US" altLang="zh-CN" sz="2600" b="1" baseline="0" dirty="0" smtClean="0">
                          <a:latin typeface="Times New Roman" panose="02020603050405020304" pitchFamily="18" charset="0"/>
                          <a:ea typeface="楷体" panose="02010609060101010101" pitchFamily="49" charset="-122"/>
                        </a:rPr>
                        <a:t>N/A</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自顶向下</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自底向上</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三明治</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4105976597"/>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smtClean="0"/>
              <a:t>集成测试的基本概念</a:t>
            </a:r>
            <a:endParaRPr lang="en-US" altLang="zh-CN" dirty="0" smtClean="0"/>
          </a:p>
          <a:p>
            <a:r>
              <a:rPr lang="zh-CN" altLang="en-US" smtClean="0"/>
              <a:t>集成测试的方法：成对、邻居、基于独立路径</a:t>
            </a:r>
            <a:endParaRPr lang="en-US" altLang="zh-CN" dirty="0" smtClean="0"/>
          </a:p>
          <a:p>
            <a:r>
              <a:rPr lang="zh-CN" altLang="en-US" smtClean="0"/>
              <a:t>集成测试遍历顺序：大爆炸、自顶向下、自底向上、混合</a:t>
            </a:r>
            <a:endParaRPr lang="en-US" altLang="zh-CN" dirty="0" smtClean="0"/>
          </a:p>
          <a:p>
            <a:r>
              <a:rPr lang="zh-CN" altLang="en-US" smtClean="0"/>
              <a:t>集成测试策略的比较</a:t>
            </a:r>
            <a:endParaRPr lang="zh-CN" altLang="en-US" dirty="0"/>
          </a:p>
        </p:txBody>
      </p:sp>
    </p:spTree>
    <p:extLst>
      <p:ext uri="{BB962C8B-B14F-4D97-AF65-F5344CB8AC3E}">
        <p14:creationId xmlns:p14="http://schemas.microsoft.com/office/powerpoint/2010/main" val="1467047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331484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集成测试的基本概念</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什么是集成测试</a:t>
            </a:r>
            <a:r>
              <a:rPr lang="en-US" altLang="zh-CN" dirty="0" smtClean="0"/>
              <a:t>(integration testing)</a:t>
            </a:r>
          </a:p>
          <a:p>
            <a:pPr lvl="1"/>
            <a:r>
              <a:rPr lang="zh-CN" altLang="zh-CN" dirty="0" smtClean="0"/>
              <a:t>集成测试就是在</a:t>
            </a:r>
            <a:r>
              <a:rPr lang="zh-CN" altLang="zh-CN" dirty="0" smtClean="0">
                <a:solidFill>
                  <a:srgbClr val="FF0000"/>
                </a:solidFill>
              </a:rPr>
              <a:t>单元测试的基础上</a:t>
            </a:r>
            <a:r>
              <a:rPr lang="zh-CN" altLang="zh-CN" dirty="0" smtClean="0"/>
              <a:t>，将所有已通过单元测试的模块按照概要设计的要求</a:t>
            </a:r>
            <a:r>
              <a:rPr lang="zh-CN" altLang="zh-CN" dirty="0" smtClean="0">
                <a:solidFill>
                  <a:srgbClr val="FF0000"/>
                </a:solidFill>
              </a:rPr>
              <a:t>组装</a:t>
            </a:r>
            <a:r>
              <a:rPr lang="zh-CN" altLang="zh-CN" dirty="0" smtClean="0"/>
              <a:t>为</a:t>
            </a:r>
            <a:r>
              <a:rPr lang="zh-CN" altLang="zh-CN" dirty="0" smtClean="0">
                <a:solidFill>
                  <a:srgbClr val="FF0000"/>
                </a:solidFill>
              </a:rPr>
              <a:t>子系统或系统</a:t>
            </a:r>
            <a:r>
              <a:rPr lang="zh-CN" altLang="zh-CN" dirty="0" smtClean="0"/>
              <a:t>，并进行测试的过程，目的是确保各单元模块组合在一起后能够按</a:t>
            </a:r>
            <a:r>
              <a:rPr lang="zh-CN" altLang="zh-CN" dirty="0" smtClean="0">
                <a:solidFill>
                  <a:srgbClr val="FF0000"/>
                </a:solidFill>
              </a:rPr>
              <a:t>既定意图协作运行</a:t>
            </a:r>
            <a:r>
              <a:rPr lang="zh-CN" altLang="zh-CN" dirty="0" smtClean="0"/>
              <a:t>，并确保增量的行为正确</a:t>
            </a:r>
            <a:endParaRPr lang="en-US" altLang="zh-CN" dirty="0" smtClean="0"/>
          </a:p>
          <a:p>
            <a:pPr lvl="1"/>
            <a:endParaRPr lang="zh-CN" altLang="en-US" dirty="0"/>
          </a:p>
        </p:txBody>
      </p:sp>
    </p:spTree>
    <p:extLst>
      <p:ext uri="{BB962C8B-B14F-4D97-AF65-F5344CB8AC3E}">
        <p14:creationId xmlns:p14="http://schemas.microsoft.com/office/powerpoint/2010/main" val="408176022"/>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讨论</a:t>
            </a:r>
            <a:endParaRPr lang="zh-CN" altLang="en-US" dirty="0"/>
          </a:p>
        </p:txBody>
      </p:sp>
      <p:sp>
        <p:nvSpPr>
          <p:cNvPr id="2" name="内容占位符 1"/>
          <p:cNvSpPr>
            <a:spLocks noGrp="1"/>
          </p:cNvSpPr>
          <p:nvPr>
            <p:ph idx="1"/>
          </p:nvPr>
        </p:nvSpPr>
        <p:spPr/>
        <p:txBody>
          <a:bodyPr/>
          <a:lstStyle/>
          <a:p>
            <a:r>
              <a:rPr lang="zh-CN" altLang="en-US" dirty="0" smtClean="0"/>
              <a:t>单元测试通过后，是否需要集成在一起进行测试？</a:t>
            </a:r>
            <a:endParaRPr lang="en-US" altLang="zh-CN" dirty="0" smtClean="0"/>
          </a:p>
          <a:p>
            <a:pPr lvl="1"/>
            <a:r>
              <a:rPr lang="zh-CN" altLang="en-US" dirty="0" smtClean="0"/>
              <a:t>需要</a:t>
            </a:r>
            <a:endParaRPr lang="en-US" altLang="zh-CN" dirty="0" smtClean="0"/>
          </a:p>
          <a:p>
            <a:pPr lvl="1"/>
            <a:r>
              <a:rPr lang="zh-CN" altLang="en-US" dirty="0" smtClean="0"/>
              <a:t>每个模块能够单独工作，但将这些模块集成在一起，某些模块有可能不能正常工作</a:t>
            </a:r>
            <a:endParaRPr lang="zh-CN" altLang="en-US" dirty="0"/>
          </a:p>
        </p:txBody>
      </p:sp>
    </p:spTree>
    <p:extLst>
      <p:ext uri="{BB962C8B-B14F-4D97-AF65-F5344CB8AC3E}">
        <p14:creationId xmlns:p14="http://schemas.microsoft.com/office/powerpoint/2010/main" val="579646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集成测试内容</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zh-CN" altLang="en-US" dirty="0" smtClean="0"/>
              <a:t>集成测试内容：</a:t>
            </a:r>
            <a:endParaRPr lang="en-US" altLang="zh-CN" dirty="0" smtClean="0"/>
          </a:p>
          <a:p>
            <a:pPr lvl="1">
              <a:spcBef>
                <a:spcPts val="0"/>
              </a:spcBef>
            </a:pPr>
            <a:r>
              <a:rPr lang="zh-CN" altLang="zh-CN" dirty="0" smtClean="0"/>
              <a:t>将各个具有相互调用关系的模块组装起来时，检查穿越模块接口的数据是否会丢失</a:t>
            </a:r>
            <a:endParaRPr lang="en-US" altLang="zh-CN" dirty="0" smtClean="0"/>
          </a:p>
          <a:p>
            <a:pPr lvl="1">
              <a:spcBef>
                <a:spcPts val="0"/>
              </a:spcBef>
            </a:pPr>
            <a:r>
              <a:rPr lang="zh-CN" altLang="zh-CN" dirty="0" smtClean="0"/>
              <a:t>判断各子功能组合起来能否达到预期要求的父功能</a:t>
            </a:r>
          </a:p>
          <a:p>
            <a:pPr lvl="1">
              <a:spcBef>
                <a:spcPts val="0"/>
              </a:spcBef>
            </a:pPr>
            <a:r>
              <a:rPr lang="zh-CN" altLang="zh-CN" dirty="0" smtClean="0"/>
              <a:t>检查一个模块的功能是否会对其他模块的功能产生不利影响</a:t>
            </a:r>
            <a:endParaRPr lang="en-US" altLang="zh-CN" dirty="0" smtClean="0"/>
          </a:p>
          <a:p>
            <a:pPr lvl="1">
              <a:spcBef>
                <a:spcPts val="0"/>
              </a:spcBef>
            </a:pPr>
            <a:r>
              <a:rPr lang="zh-CN" altLang="zh-CN" dirty="0"/>
              <a:t>检查全局数据结构是否正确，以及在完成模块功能的过程中是否会被异常修改</a:t>
            </a:r>
          </a:p>
          <a:p>
            <a:pPr lvl="1">
              <a:spcBef>
                <a:spcPts val="0"/>
              </a:spcBef>
            </a:pPr>
            <a:r>
              <a:rPr lang="zh-CN" altLang="zh-CN" dirty="0"/>
              <a:t>单个模块的误差累积起来，是否会放大到不可接受的程度</a:t>
            </a:r>
          </a:p>
          <a:p>
            <a:pPr lvl="1">
              <a:spcBef>
                <a:spcPts val="0"/>
              </a:spcBef>
            </a:pPr>
            <a:endParaRPr lang="zh-CN" altLang="zh-CN" dirty="0" smtClean="0"/>
          </a:p>
          <a:p>
            <a:pPr lvl="1">
              <a:spcBef>
                <a:spcPts val="0"/>
              </a:spcBef>
            </a:pPr>
            <a:endParaRPr lang="zh-CN" altLang="en-US" dirty="0"/>
          </a:p>
        </p:txBody>
      </p:sp>
    </p:spTree>
    <p:extLst>
      <p:ext uri="{BB962C8B-B14F-4D97-AF65-F5344CB8AC3E}">
        <p14:creationId xmlns:p14="http://schemas.microsoft.com/office/powerpoint/2010/main" val="17499846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solidFill>
                  <a:srgbClr val="FF0000"/>
                </a:solidFill>
              </a:rPr>
              <a:t>集成测试的</a:t>
            </a:r>
            <a:r>
              <a:rPr lang="zh-CN" altLang="en-US" dirty="0">
                <a:solidFill>
                  <a:srgbClr val="FF0000"/>
                </a:solidFill>
              </a:rPr>
              <a:t>方法</a:t>
            </a:r>
            <a:endParaRPr lang="en-US" altLang="zh-CN" dirty="0" smtClean="0">
              <a:solidFill>
                <a:srgbClr val="FF0000"/>
              </a:solidFill>
            </a:endParaRPr>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350021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集成测试方法</a:t>
            </a:r>
            <a:endParaRPr lang="zh-CN" altLang="en-US" dirty="0"/>
          </a:p>
        </p:txBody>
      </p:sp>
      <p:sp>
        <p:nvSpPr>
          <p:cNvPr id="2" name="内容占位符 1"/>
          <p:cNvSpPr>
            <a:spLocks noGrp="1"/>
          </p:cNvSpPr>
          <p:nvPr>
            <p:ph idx="1"/>
          </p:nvPr>
        </p:nvSpPr>
        <p:spPr/>
        <p:txBody>
          <a:bodyPr/>
          <a:lstStyle/>
          <a:p>
            <a:r>
              <a:rPr lang="zh-CN" altLang="en-US" dirty="0" smtClean="0"/>
              <a:t>成对集成</a:t>
            </a:r>
            <a:endParaRPr lang="en-US" altLang="zh-CN" dirty="0" smtClean="0"/>
          </a:p>
          <a:p>
            <a:r>
              <a:rPr lang="zh-CN" altLang="en-US" dirty="0" smtClean="0"/>
              <a:t>邻居集成</a:t>
            </a:r>
            <a:endParaRPr lang="en-US" altLang="zh-CN" dirty="0" smtClean="0"/>
          </a:p>
          <a:p>
            <a:r>
              <a:rPr lang="zh-CN" altLang="en-US" dirty="0" smtClean="0"/>
              <a:t>基于独立路径的集成</a:t>
            </a:r>
            <a:endParaRPr lang="zh-CN" altLang="en-US" dirty="0"/>
          </a:p>
        </p:txBody>
      </p:sp>
    </p:spTree>
    <p:extLst>
      <p:ext uri="{BB962C8B-B14F-4D97-AF65-F5344CB8AC3E}">
        <p14:creationId xmlns:p14="http://schemas.microsoft.com/office/powerpoint/2010/main" val="4278706394"/>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成对集成</a:t>
            </a:r>
            <a:endParaRPr lang="zh-CN" altLang="en-US" dirty="0"/>
          </a:p>
        </p:txBody>
      </p:sp>
      <p:sp>
        <p:nvSpPr>
          <p:cNvPr id="2" name="内容占位符 1"/>
          <p:cNvSpPr>
            <a:spLocks noGrp="1"/>
          </p:cNvSpPr>
          <p:nvPr>
            <p:ph idx="1"/>
          </p:nvPr>
        </p:nvSpPr>
        <p:spPr>
          <a:xfrm>
            <a:off x="623392" y="980728"/>
            <a:ext cx="7128792" cy="4843264"/>
          </a:xfrm>
        </p:spPr>
        <p:txBody>
          <a:bodyPr/>
          <a:lstStyle/>
          <a:p>
            <a:r>
              <a:rPr lang="zh-CN" altLang="zh-CN" dirty="0" smtClean="0">
                <a:solidFill>
                  <a:srgbClr val="FF0000"/>
                </a:solidFill>
              </a:rPr>
              <a:t>基本思想</a:t>
            </a:r>
            <a:r>
              <a:rPr lang="zh-CN" altLang="zh-CN" dirty="0" smtClean="0"/>
              <a:t>：将每个集成测试用例限定在一对调用单元上，每个集成测试用例都是最小的集成单元，仅涉及一对调用的接口</a:t>
            </a:r>
            <a:endParaRPr lang="en-US" altLang="zh-CN" dirty="0" smtClean="0"/>
          </a:p>
          <a:p>
            <a:r>
              <a:rPr lang="zh-CN" altLang="en-US" dirty="0" smtClean="0">
                <a:solidFill>
                  <a:srgbClr val="FF0000"/>
                </a:solidFill>
              </a:rPr>
              <a:t>测试用例设计</a:t>
            </a:r>
            <a:r>
              <a:rPr lang="zh-CN" altLang="en-US" dirty="0" smtClean="0"/>
              <a:t>：两个典型的模块成对集成</a:t>
            </a:r>
            <a:endParaRPr lang="en-US" altLang="zh-CN" dirty="0" smtClean="0"/>
          </a:p>
          <a:p>
            <a:r>
              <a:rPr lang="zh-CN" altLang="en-US" dirty="0" smtClean="0">
                <a:solidFill>
                  <a:srgbClr val="FF0000"/>
                </a:solidFill>
              </a:rPr>
              <a:t>规模估算</a:t>
            </a:r>
            <a:r>
              <a:rPr lang="zh-CN" altLang="en-US" dirty="0" smtClean="0"/>
              <a:t>：共</a:t>
            </a:r>
            <a:r>
              <a:rPr lang="en-US" altLang="zh-CN" dirty="0" smtClean="0"/>
              <a:t>m</a:t>
            </a:r>
            <a:r>
              <a:rPr lang="zh-CN" altLang="en-US" dirty="0" smtClean="0"/>
              <a:t>个模块，</a:t>
            </a:r>
            <a:r>
              <a:rPr lang="en-US" altLang="zh-CN" dirty="0" smtClean="0"/>
              <a:t>n</a:t>
            </a:r>
            <a:r>
              <a:rPr lang="zh-CN" altLang="en-US" dirty="0" smtClean="0"/>
              <a:t>条边，因每</a:t>
            </a:r>
            <a:r>
              <a:rPr lang="zh-CN" altLang="en-US" dirty="0"/>
              <a:t>条边对应一对调用接口，确定一个成对测试用例，因此包含</a:t>
            </a:r>
            <a:r>
              <a:rPr lang="en-US" altLang="zh-CN" dirty="0"/>
              <a:t>n</a:t>
            </a:r>
            <a:r>
              <a:rPr lang="zh-CN" altLang="en-US" dirty="0"/>
              <a:t>个测试用例</a:t>
            </a:r>
            <a:endParaRPr lang="en-US" altLang="zh-CN" dirty="0"/>
          </a:p>
          <a:p>
            <a:endParaRPr lang="en-US" altLang="zh-CN" dirty="0" smtClean="0"/>
          </a:p>
          <a:p>
            <a:endParaRPr lang="en-US" altLang="zh-CN" dirty="0" smtClean="0"/>
          </a:p>
          <a:p>
            <a:endParaRPr lang="zh-CN" altLang="en-US" dirty="0"/>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8912" y="908720"/>
            <a:ext cx="4383088"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640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21488</TotalTime>
  <Words>1443</Words>
  <Application>Microsoft Office PowerPoint</Application>
  <PresentationFormat>自定义</PresentationFormat>
  <Paragraphs>203</Paragraphs>
  <Slides>33</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Profile</vt:lpstr>
      <vt:lpstr>Visio.Drawing.11</vt:lpstr>
      <vt:lpstr>软件测试实用教程 ——方法与实践</vt:lpstr>
      <vt:lpstr>内容回顾</vt:lpstr>
      <vt:lpstr>目   录</vt:lpstr>
      <vt:lpstr>集成测试的基本概念</vt:lpstr>
      <vt:lpstr>讨论</vt:lpstr>
      <vt:lpstr>集成测试内容</vt:lpstr>
      <vt:lpstr>目   录</vt:lpstr>
      <vt:lpstr>集成测试方法</vt:lpstr>
      <vt:lpstr>集成测试方法—成对集成</vt:lpstr>
      <vt:lpstr>集成测试方法—邻居集成</vt:lpstr>
      <vt:lpstr>集成测试方法—邻居集成</vt:lpstr>
      <vt:lpstr>集成测试方法—邻居集成</vt:lpstr>
      <vt:lpstr>集成测试方法—基于独立路径的测试</vt:lpstr>
      <vt:lpstr>集成测试方法—基于独立路径的测试</vt:lpstr>
      <vt:lpstr>目   录</vt:lpstr>
      <vt:lpstr>集成测试遍历顺序的设计—大爆炸集成</vt:lpstr>
      <vt:lpstr>集成测试遍历顺序的设计—大爆炸集成</vt:lpstr>
      <vt:lpstr>自顶向下集成</vt:lpstr>
      <vt:lpstr>自顶向下集成</vt:lpstr>
      <vt:lpstr>自顶向下集成</vt:lpstr>
      <vt:lpstr>自顶向下的集成</vt:lpstr>
      <vt:lpstr>自顶向下的集成</vt:lpstr>
      <vt:lpstr>自底向上的集成</vt:lpstr>
      <vt:lpstr>自底向上的集成</vt:lpstr>
      <vt:lpstr>自底向上的集成</vt:lpstr>
      <vt:lpstr>自底向上的集成</vt:lpstr>
      <vt:lpstr>混合集成</vt:lpstr>
      <vt:lpstr>混合集成</vt:lpstr>
      <vt:lpstr>混合集成</vt:lpstr>
      <vt:lpstr>混合集成</vt:lpstr>
      <vt:lpstr>集成测试策略的比较</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lenovo-pc</cp:lastModifiedBy>
  <cp:revision>346</cp:revision>
  <dcterms:created xsi:type="dcterms:W3CDTF">2008-07-27T05:17:11Z</dcterms:created>
  <dcterms:modified xsi:type="dcterms:W3CDTF">2019-11-27T05:43:23Z</dcterms:modified>
</cp:coreProperties>
</file>