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6" r:id="rId6"/>
    <p:sldId id="268" r:id="rId7"/>
    <p:sldId id="269" r:id="rId8"/>
    <p:sldId id="265" r:id="rId9"/>
    <p:sldId id="274" r:id="rId10"/>
    <p:sldId id="267" r:id="rId11"/>
    <p:sldId id="275" r:id="rId12"/>
    <p:sldId id="276" r:id="rId13"/>
    <p:sldId id="277" r:id="rId14"/>
    <p:sldId id="278" r:id="rId15"/>
    <p:sldId id="279" r:id="rId16"/>
    <p:sldId id="271" r:id="rId17"/>
    <p:sldId id="272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68A"/>
    <a:srgbClr val="2A9688"/>
    <a:srgbClr val="48C09B"/>
    <a:srgbClr val="D3EBF2"/>
    <a:srgbClr val="E1F0F7"/>
    <a:srgbClr val="D5EFF0"/>
    <a:srgbClr val="174F96"/>
    <a:srgbClr val="3DACBC"/>
    <a:srgbClr val="339FC4"/>
    <a:srgbClr val="257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1E90-54DB-45FE-B49A-A42DF6E3B274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324C3-4243-41F2-9DF5-1C8E1B5D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324C3-4243-41F2-9DF5-1C8E1B5D0E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6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6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7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1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73A4-F5E6-45A3-9E2C-61B82159636C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0DBA-36D0-4D3D-A85D-B00529F46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2931042" y="501978"/>
            <a:ext cx="6329916" cy="6329914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3120145" y="4205298"/>
            <a:ext cx="6058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>
                    <a:alpha val="7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2019</a:t>
            </a:r>
            <a:r>
              <a:rPr lang="zh-TW" altLang="en-US" sz="4800" dirty="0" smtClean="0">
                <a:solidFill>
                  <a:schemeClr val="bg1">
                    <a:alpha val="7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工程科學研習營</a:t>
            </a:r>
            <a:endParaRPr lang="zh-CN" altLang="en-US" sz="4800" dirty="0">
              <a:solidFill>
                <a:schemeClr val="bg1">
                  <a:alpha val="7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4114800" y="4123472"/>
            <a:ext cx="4068763" cy="0"/>
          </a:xfrm>
          <a:prstGeom prst="line">
            <a:avLst/>
          </a:prstGeom>
          <a:ln w="19050">
            <a:solidFill>
              <a:schemeClr val="bg1">
                <a:alpha val="39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20232" y="2764623"/>
            <a:ext cx="42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bg1">
                    <a:alpha val="73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4800" dirty="0" smtClean="0">
                <a:solidFill>
                  <a:schemeClr val="bg1">
                    <a:alpha val="73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製作</a:t>
            </a:r>
            <a:endParaRPr lang="zh-CN" altLang="en-US" sz="4800" dirty="0">
              <a:solidFill>
                <a:schemeClr val="bg1">
                  <a:alpha val="73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849217" y="420153"/>
            <a:ext cx="6493566" cy="6493564"/>
          </a:xfrm>
          <a:prstGeom prst="ellipse">
            <a:avLst/>
          </a:prstGeom>
          <a:noFill/>
          <a:ln>
            <a:gradFill flip="none" rotWithShape="1">
              <a:gsLst>
                <a:gs pos="21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2" grpId="0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Cube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scontent.fkhh1-2.fna.fbcdn.net/v/t1.15752-9/50261119_407981719940275_5822149248598147072_n.jpg?_nc_cat=109&amp;_nc_ht=scontent.fkhh1-2.fna&amp;oh=7fd2e5e0d6fc1e93736ea27228744bd4&amp;oe=5CB602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1" t="7086" r="14893" b="6939"/>
          <a:stretch/>
        </p:blipFill>
        <p:spPr bwMode="auto">
          <a:xfrm>
            <a:off x="1040296" y="1690688"/>
            <a:ext cx="4353339" cy="41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95730" y="1690688"/>
            <a:ext cx="575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完成</a:t>
            </a:r>
            <a:endParaRPr lang="zh-TW" altLang="en-US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4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scontent.fkhh1-2.fna.fbcdn.net/v/t1.15752-9/50192601_229029254685932_2573710447198863360_n.jpg?_nc_cat=108&amp;_nc_ht=scontent.fkhh1-2.fna&amp;oh=f4d64932e4f0860712f77f9c4c96511d&amp;oe=5CBE80E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9" r="13477" b="21948"/>
          <a:stretch/>
        </p:blipFill>
        <p:spPr bwMode="auto">
          <a:xfrm>
            <a:off x="3593705" y="2249494"/>
            <a:ext cx="4184173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焊接模具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64118" y="2180712"/>
            <a:ext cx="3633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將</a:t>
            </a:r>
            <a:r>
              <a:rPr lang="en-US" altLang="zh-TW" sz="28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8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塞入孔內固定</a:t>
            </a:r>
            <a:endParaRPr lang="en-US" altLang="zh-TW" sz="2800" dirty="0" smtClean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※</a:t>
            </a:r>
            <a:r>
              <a:rPr lang="zh-TW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注意</a:t>
            </a:r>
            <a:r>
              <a:rPr lang="en-US" altLang="zh-TW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8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排列方向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67633" y="1955800"/>
            <a:ext cx="2798891" cy="4152900"/>
            <a:chOff x="1485900" y="508000"/>
            <a:chExt cx="3911600" cy="5803900"/>
          </a:xfrm>
        </p:grpSpPr>
        <p:grpSp>
          <p:nvGrpSpPr>
            <p:cNvPr id="9" name="群組 8"/>
            <p:cNvGrpSpPr/>
            <p:nvPr/>
          </p:nvGrpSpPr>
          <p:grpSpPr>
            <a:xfrm>
              <a:off x="1549400" y="2895600"/>
              <a:ext cx="1219200" cy="3416300"/>
              <a:chOff x="1295400" y="482600"/>
              <a:chExt cx="1219200" cy="3416300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接點 10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/>
            <p:cNvGrpSpPr/>
            <p:nvPr/>
          </p:nvGrpSpPr>
          <p:grpSpPr>
            <a:xfrm>
              <a:off x="4178300" y="2895600"/>
              <a:ext cx="1219200" cy="3416300"/>
              <a:chOff x="1295400" y="482600"/>
              <a:chExt cx="1219200" cy="3416300"/>
            </a:xfrm>
          </p:grpSpPr>
          <p:sp>
            <p:nvSpPr>
              <p:cNvPr id="14" name="橢圓 13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" name="直線接點 14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1485900" y="508000"/>
              <a:ext cx="1219200" cy="3416300"/>
              <a:chOff x="1295400" y="482600"/>
              <a:chExt cx="1219200" cy="3416300"/>
            </a:xfrm>
          </p:grpSpPr>
          <p:sp>
            <p:nvSpPr>
              <p:cNvPr id="18" name="橢圓 17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4114800" y="508000"/>
              <a:ext cx="1219200" cy="3416300"/>
              <a:chOff x="1295400" y="482600"/>
              <a:chExt cx="1219200" cy="3416300"/>
            </a:xfrm>
          </p:grpSpPr>
          <p:sp>
            <p:nvSpPr>
              <p:cNvPr id="22" name="橢圓 21"/>
              <p:cNvSpPr/>
              <p:nvPr/>
            </p:nvSpPr>
            <p:spPr>
              <a:xfrm>
                <a:off x="1295400" y="939800"/>
                <a:ext cx="850900" cy="8509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1574800" y="1365250"/>
                <a:ext cx="0" cy="2533650"/>
              </a:xfrm>
              <a:prstGeom prst="line">
                <a:avLst/>
              </a:prstGeom>
              <a:ln w="76200">
                <a:solidFill>
                  <a:srgbClr val="48C0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V="1">
                <a:off x="1828800" y="482600"/>
                <a:ext cx="685800" cy="88265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51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khh1-2.fna.fbcdn.net/v/t1.15752-9/50309832_418823655325628_307547738889781248_n.jpg?_nc_cat=111&amp;_nc_ht=scontent.fkhh1-2.fna&amp;oh=32b5ab96170e28ea6fe3dbbf86495fb8&amp;oe=5CB732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23142" r="37269" b="36719"/>
          <a:stretch/>
        </p:blipFill>
        <p:spPr bwMode="auto">
          <a:xfrm rot="13500000">
            <a:off x="1943099" y="929579"/>
            <a:ext cx="3721100" cy="36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content.fkhh1-2.fna.fbcdn.net/v/t1.15752-9/49348881_235550000690337_7623270430152851456_n.jpg?_nc_cat=111&amp;_nc_ht=scontent.fkhh1-2.fna&amp;oh=c9ddb2636203b41271556322dcf92916&amp;oe=5CD2C6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8" t="7616" r="13229" b="10972"/>
          <a:stretch/>
        </p:blipFill>
        <p:spPr bwMode="auto">
          <a:xfrm rot="13500000">
            <a:off x="6265025" y="2109703"/>
            <a:ext cx="3740464" cy="37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/>
          <p:cNvSpPr/>
          <p:nvPr/>
        </p:nvSpPr>
        <p:spPr>
          <a:xfrm rot="10800000">
            <a:off x="3803649" y="151474"/>
            <a:ext cx="5213577" cy="261325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等腰三角形 29"/>
          <p:cNvSpPr/>
          <p:nvPr/>
        </p:nvSpPr>
        <p:spPr>
          <a:xfrm>
            <a:off x="2888140" y="3982604"/>
            <a:ext cx="5213577" cy="2613255"/>
          </a:xfrm>
          <a:prstGeom prst="triangle">
            <a:avLst/>
          </a:prstGeom>
          <a:solidFill>
            <a:srgbClr val="30A6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864086" y="581325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將左邊的腳位折起來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40886" y="3773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不可短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</a:t>
            </a:r>
          </a:p>
        </p:txBody>
      </p:sp>
    </p:spTree>
    <p:extLst>
      <p:ext uri="{BB962C8B-B14F-4D97-AF65-F5344CB8AC3E}">
        <p14:creationId xmlns:p14="http://schemas.microsoft.com/office/powerpoint/2010/main" val="174253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khh1-2.fna.fbcdn.net/v/t1.15752-9/50273930_391813731573879_1098567748583161856_n.jpg?_nc_cat=108&amp;_nc_ht=scontent.fkhh1-2.fna&amp;oh=aff8bd1003f9942c556cf63110b53839&amp;oe=5CB366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7618" r="11253" b="1609"/>
          <a:stretch/>
        </p:blipFill>
        <p:spPr bwMode="auto">
          <a:xfrm>
            <a:off x="634999" y="660400"/>
            <a:ext cx="5481321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content.fkhh1-2.fna.fbcdn.net/v/t1.15752-9/50679503_2263308117326680_1147082591057215488_n.jpg?_nc_cat=109&amp;_nc_ht=scontent.fkhh1-2.fna&amp;oh=6674523aa91de713b4b65f5ce3c796be&amp;oe=5CCDF17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9838" r="7951" b="4976"/>
          <a:stretch/>
        </p:blipFill>
        <p:spPr bwMode="auto">
          <a:xfrm>
            <a:off x="6375399" y="660400"/>
            <a:ext cx="5175527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690015" y="564815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用烙鐵打把接線處焊接在一起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36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884584" y="791013"/>
            <a:ext cx="5175527" cy="4622800"/>
            <a:chOff x="884584" y="791013"/>
            <a:chExt cx="5175527" cy="4622800"/>
          </a:xfrm>
        </p:grpSpPr>
        <p:pic>
          <p:nvPicPr>
            <p:cNvPr id="3" name="Picture 6" descr="https://scontent.fkhh1-2.fna.fbcdn.net/v/t1.15752-9/50679503_2263308117326680_1147082591057215488_n.jpg?_nc_cat=109&amp;_nc_ht=scontent.fkhh1-2.fna&amp;oh=6674523aa91de713b4b65f5ce3c796be&amp;oe=5CCDF17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1" t="9838" r="7951" b="4976"/>
            <a:stretch/>
          </p:blipFill>
          <p:spPr bwMode="auto">
            <a:xfrm>
              <a:off x="884584" y="791013"/>
              <a:ext cx="5175527" cy="462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直線接點 3"/>
            <p:cNvCxnSpPr/>
            <p:nvPr/>
          </p:nvCxnSpPr>
          <p:spPr>
            <a:xfrm flipH="1">
              <a:off x="1928191" y="2564296"/>
              <a:ext cx="775252" cy="104360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2594113" y="2812774"/>
              <a:ext cx="1400038" cy="238539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 flipV="1">
              <a:off x="1928191" y="3607905"/>
              <a:ext cx="1365941" cy="49695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/>
            <p:cNvSpPr/>
            <p:nvPr/>
          </p:nvSpPr>
          <p:spPr>
            <a:xfrm>
              <a:off x="1634985" y="3263498"/>
              <a:ext cx="646045" cy="665922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941291" y="3766931"/>
              <a:ext cx="646045" cy="665922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475229" y="791014"/>
            <a:ext cx="5294910" cy="4622800"/>
            <a:chOff x="6475229" y="791014"/>
            <a:chExt cx="5294910" cy="4622800"/>
          </a:xfrm>
        </p:grpSpPr>
        <p:pic>
          <p:nvPicPr>
            <p:cNvPr id="7170" name="Picture 2" descr="https://scontent.fkhh1-1.fna.fbcdn.net/v/t1.15752-9/s2048x2048/50542068_803020003376055_7899073335613456384_n.jpg?_nc_cat=100&amp;_nc_ht=scontent.fkhh1-1.fna&amp;oh=42f5d72b57849d5e7cf53912e2e1ae29&amp;oe=5CB9349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73" t="7413" r="1969" b="27253"/>
            <a:stretch/>
          </p:blipFill>
          <p:spPr bwMode="auto">
            <a:xfrm>
              <a:off x="6475229" y="791014"/>
              <a:ext cx="5294910" cy="462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直線接點 14"/>
            <p:cNvCxnSpPr/>
            <p:nvPr/>
          </p:nvCxnSpPr>
          <p:spPr>
            <a:xfrm flipV="1">
              <a:off x="8060635" y="3263498"/>
              <a:ext cx="278295" cy="3444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8199783" y="1302026"/>
              <a:ext cx="129208" cy="19614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V="1">
              <a:off x="9960112" y="3263498"/>
              <a:ext cx="278295" cy="34440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0099260" y="1302026"/>
              <a:ext cx="129208" cy="196147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93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content.fkhh1-1.fna.fbcdn.net/v/t1.15752-9/50522243_2039869752768297_1657092094688231424_n.jpg?_nc_cat=105&amp;_nc_ht=scontent.fkhh1-1.fna&amp;oh=c247d908cff4ab81c6f0cf4fb19afaa8&amp;oe=5CBAB40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r="13875" b="14333"/>
          <a:stretch/>
        </p:blipFill>
        <p:spPr bwMode="auto">
          <a:xfrm>
            <a:off x="778013" y="630238"/>
            <a:ext cx="5107910" cy="4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content.fkhh1-2.fna.fbcdn.net/v/t1.15752-9/50229481_342697026460330_6038863102101946368_n.jpg?_nc_cat=110&amp;_nc_ht=scontent.fkhh1-2.fna&amp;oh=5d073cf6528c58220fa5c5b01ce5170a&amp;oe=5CB847B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7" t="27031" r="19767" b="36719"/>
          <a:stretch/>
        </p:blipFill>
        <p:spPr bwMode="auto">
          <a:xfrm>
            <a:off x="6743700" y="633412"/>
            <a:ext cx="4610100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>
            <a:off x="2405270" y="2683565"/>
            <a:ext cx="248478" cy="20807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375453" y="775252"/>
            <a:ext cx="124239" cy="23822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1917907" y="2375249"/>
            <a:ext cx="1163569" cy="119936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652674" y="2375249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677833" y="1669571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603114" y="2306681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677833" y="3004948"/>
            <a:ext cx="825404" cy="8508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29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6489" y="806186"/>
            <a:ext cx="3499022" cy="349902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椭圆 3"/>
          <p:cNvSpPr/>
          <p:nvPr/>
        </p:nvSpPr>
        <p:spPr>
          <a:xfrm>
            <a:off x="4512487" y="972184"/>
            <a:ext cx="3167026" cy="3167026"/>
          </a:xfrm>
          <a:prstGeom prst="ellipse">
            <a:avLst/>
          </a:prstGeom>
          <a:gradFill>
            <a:gsLst>
              <a:gs pos="75900">
                <a:srgbClr val="FFFFFF">
                  <a:alpha val="38000"/>
                </a:srgbClr>
              </a:gs>
              <a:gs pos="50000">
                <a:srgbClr val="FFFFFF">
                  <a:alpha val="23000"/>
                </a:srgbClr>
              </a:gs>
              <a:gs pos="23000">
                <a:srgbClr val="FFFFFF">
                  <a:alpha val="0"/>
                </a:srgbClr>
              </a:gs>
              <a:gs pos="6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723957" y="1447701"/>
            <a:ext cx="27440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</a:p>
          <a:p>
            <a:pPr algn="ctr"/>
            <a:r>
              <a:rPr lang="en-US" altLang="zh-CN" sz="72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three</a:t>
            </a:r>
            <a:endParaRPr lang="zh-CN" altLang="en-US" sz="7200" dirty="0">
              <a:solidFill>
                <a:schemeClr val="bg1">
                  <a:alpha val="59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8009" y="4568561"/>
            <a:ext cx="569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與</a:t>
            </a:r>
            <a:r>
              <a:rPr lang="en-US" altLang="zh-TW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Arduino mini </a:t>
            </a:r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焊接</a:t>
            </a:r>
            <a:endParaRPr lang="zh-CN" altLang="en-US" sz="3200" dirty="0">
              <a:solidFill>
                <a:schemeClr val="bg1">
                  <a:alpha val="77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7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 Cube</a:t>
            </a:r>
            <a:r>
              <a:rPr lang="zh-TW" altLang="en-US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mini </a:t>
            </a:r>
            <a:r>
              <a:rPr lang="zh-TW" altLang="en-US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</a:t>
            </a:r>
            <a:endParaRPr lang="zh-TW" altLang="en-US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958" y="2035732"/>
            <a:ext cx="2207216" cy="4019366"/>
          </a:xfrm>
        </p:spPr>
      </p:pic>
      <p:sp>
        <p:nvSpPr>
          <p:cNvPr id="7" name="文字方塊 6"/>
          <p:cNvSpPr txBox="1"/>
          <p:nvPr/>
        </p:nvSpPr>
        <p:spPr>
          <a:xfrm>
            <a:off x="838200" y="1690688"/>
            <a:ext cx="5362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腳位配置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(LED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Cube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腳焊長一點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準備單芯線</a:t>
            </a:r>
            <a:r>
              <a:rPr lang="en-US" altLang="zh-TW" sz="2800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??)</a:t>
            </a:r>
            <a:endParaRPr lang="zh-TW" altLang="en-US" sz="2800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2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31042" y="501978"/>
            <a:ext cx="6329916" cy="6329914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49217" y="420153"/>
            <a:ext cx="6493566" cy="6493564"/>
          </a:xfrm>
          <a:prstGeom prst="ellipse">
            <a:avLst/>
          </a:prstGeom>
          <a:noFill/>
          <a:ln>
            <a:gradFill flip="none" rotWithShape="1">
              <a:gsLst>
                <a:gs pos="21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09784" y="682114"/>
            <a:ext cx="5972432" cy="5972430"/>
          </a:xfrm>
          <a:prstGeom prst="ellipse">
            <a:avLst/>
          </a:prstGeom>
          <a:gradFill>
            <a:gsLst>
              <a:gs pos="33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58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82655" y="2967335"/>
            <a:ext cx="3459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alpha val="63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THANKS</a:t>
            </a:r>
            <a:endParaRPr lang="zh-CN" altLang="en-US" sz="7200" dirty="0">
              <a:solidFill>
                <a:schemeClr val="bg1">
                  <a:alpha val="63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4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174882" y="264043"/>
            <a:ext cx="6329916" cy="6329914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-2877880" y="542262"/>
            <a:ext cx="5773480" cy="5773478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-2589206" y="830935"/>
            <a:ext cx="5196132" cy="5196130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椭圆 11"/>
          <p:cNvSpPr>
            <a:spLocks noChangeAspect="1"/>
          </p:cNvSpPr>
          <p:nvPr/>
        </p:nvSpPr>
        <p:spPr>
          <a:xfrm>
            <a:off x="-2319316" y="1119609"/>
            <a:ext cx="4618784" cy="4618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3058814" y="371233"/>
            <a:ext cx="6115536" cy="6115534"/>
          </a:xfrm>
          <a:prstGeom prst="ellipse">
            <a:avLst/>
          </a:prstGeom>
          <a:gradFill>
            <a:gsLst>
              <a:gs pos="54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51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-2319080" y="1119609"/>
            <a:ext cx="4618784" cy="4618782"/>
          </a:xfrm>
          <a:prstGeom prst="ellipse">
            <a:avLst/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>
            <a:off x="-4136000" y="-697194"/>
            <a:ext cx="8252388" cy="8252388"/>
          </a:xfrm>
          <a:prstGeom prst="arc">
            <a:avLst>
              <a:gd name="adj1" fmla="val 19688952"/>
              <a:gd name="adj2" fmla="val 3424238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-5071273" y="-1632349"/>
            <a:ext cx="10122698" cy="10122698"/>
          </a:xfrm>
          <a:prstGeom prst="arc">
            <a:avLst>
              <a:gd name="adj1" fmla="val 21106816"/>
              <a:gd name="adj2" fmla="val 2559178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-6007898" y="-2568974"/>
            <a:ext cx="11995948" cy="11995948"/>
          </a:xfrm>
          <a:prstGeom prst="arc">
            <a:avLst>
              <a:gd name="adj1" fmla="val 403816"/>
              <a:gd name="adj2" fmla="val 2111295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>
            <a:off x="-6944523" y="-3505599"/>
            <a:ext cx="13869198" cy="13869198"/>
          </a:xfrm>
          <a:prstGeom prst="arc">
            <a:avLst>
              <a:gd name="adj1" fmla="val 1097148"/>
              <a:gd name="adj2" fmla="val 1775339"/>
            </a:avLst>
          </a:prstGeom>
          <a:noFill/>
          <a:ln>
            <a:gradFill flip="none" rotWithShape="1">
              <a:gsLst>
                <a:gs pos="3300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7114" y="1228398"/>
            <a:ext cx="5838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C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O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N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T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E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N</a:t>
            </a:r>
          </a:p>
          <a:p>
            <a:r>
              <a:rPr lang="en-US" altLang="zh-CN" sz="4000" dirty="0" smtClean="0">
                <a:solidFill>
                  <a:srgbClr val="E1F0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pitchFamily="50" charset="0"/>
              </a:rPr>
              <a:t>T</a:t>
            </a:r>
          </a:p>
        </p:txBody>
      </p:sp>
      <p:sp>
        <p:nvSpPr>
          <p:cNvPr id="22" name="椭圆 21"/>
          <p:cNvSpPr/>
          <p:nvPr/>
        </p:nvSpPr>
        <p:spPr>
          <a:xfrm flipV="1">
            <a:off x="3402207" y="1138646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4870269" y="2578508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5806901" y="4019958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V="1">
            <a:off x="6438592" y="5459821"/>
            <a:ext cx="259534" cy="259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747336" y="2462178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276999" y="1022316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302271" y="1047588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327544" y="1072861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4772608" y="2487450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4797881" y="2512723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5684131" y="3897002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5709403" y="3922274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5734676" y="3947547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17891" y="5343491"/>
            <a:ext cx="505446" cy="50544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3163" y="5368763"/>
            <a:ext cx="454902" cy="454902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6368436" y="5394036"/>
            <a:ext cx="404356" cy="404356"/>
          </a:xfrm>
          <a:prstGeom prst="ellipse">
            <a:avLst/>
          </a:prstGeom>
          <a:noFill/>
          <a:ln>
            <a:solidFill>
              <a:schemeClr val="bg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64741" y="2454592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Cube</a:t>
            </a:r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製作與焊接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75819" y="1010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材料介紹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2951" y="3892258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與</a:t>
            </a:r>
            <a:r>
              <a:rPr lang="en-US" altLang="zh-TW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Arduino mini</a:t>
            </a:r>
            <a:r>
              <a:rPr lang="zh-TW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焊接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08037" y="53376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在此输入第四个标题</a:t>
            </a:r>
            <a:endParaRPr lang="zh-CN" altLang="en-US" sz="28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3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4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5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7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1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5" dur="2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09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mph" presetSubtype="0" autoRev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34" dur="25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38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45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3" animBg="1"/>
      <p:bldP spid="5" grpId="4" animBg="1"/>
      <p:bldP spid="5" grpId="5" animBg="1"/>
      <p:bldP spid="10" grpId="3" animBg="1"/>
      <p:bldP spid="10" grpId="4" animBg="1"/>
      <p:bldP spid="10" grpId="5" animBg="1"/>
      <p:bldP spid="32" grpId="0" animBg="1"/>
      <p:bldP spid="11" grpId="3" animBg="1"/>
      <p:bldP spid="11" grpId="4" animBg="1"/>
      <p:bldP spid="11" grpId="5" animBg="1"/>
      <p:bldP spid="16" grpId="0" animBg="1"/>
      <p:bldP spid="17" grpId="0" animBg="1"/>
      <p:bldP spid="18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33" grpId="0" animBg="1"/>
      <p:bldP spid="33" grpId="1" animBg="1"/>
      <p:bldP spid="33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6489" y="806186"/>
            <a:ext cx="3499022" cy="349902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椭圆 3"/>
          <p:cNvSpPr/>
          <p:nvPr/>
        </p:nvSpPr>
        <p:spPr>
          <a:xfrm>
            <a:off x="4512487" y="972184"/>
            <a:ext cx="3167026" cy="3167026"/>
          </a:xfrm>
          <a:prstGeom prst="ellipse">
            <a:avLst/>
          </a:prstGeom>
          <a:gradFill>
            <a:gsLst>
              <a:gs pos="75900">
                <a:srgbClr val="FFFFFF">
                  <a:alpha val="38000"/>
                </a:srgbClr>
              </a:gs>
              <a:gs pos="50000">
                <a:srgbClr val="FFFFFF">
                  <a:alpha val="23000"/>
                </a:srgbClr>
              </a:gs>
              <a:gs pos="23000">
                <a:srgbClr val="FFFFFF">
                  <a:alpha val="0"/>
                </a:srgbClr>
              </a:gs>
              <a:gs pos="6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5101425" y="1401535"/>
            <a:ext cx="1989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</a:p>
          <a:p>
            <a:pPr algn="ctr"/>
            <a:r>
              <a:rPr lang="en-US" altLang="zh-CN" sz="7200" dirty="0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one</a:t>
            </a:r>
            <a:endParaRPr lang="zh-CN" altLang="en-US" sz="7200" dirty="0">
              <a:solidFill>
                <a:schemeClr val="bg1">
                  <a:alpha val="59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4434" y="456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材料</a:t>
            </a:r>
            <a:r>
              <a:rPr lang="zh-TW" altLang="en-US" sz="3200" dirty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介紹</a:t>
            </a:r>
            <a:endParaRPr lang="zh-CN" altLang="en-US" sz="3200" dirty="0">
              <a:solidFill>
                <a:schemeClr val="bg1">
                  <a:alpha val="77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材料介紹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RGB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*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mini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*</a:t>
            </a:r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9V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電池</a:t>
            </a:r>
            <a:endParaRPr lang="en-US" altLang="zh-TW" sz="3200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9V</a:t>
            </a:r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電池頭</a:t>
            </a:r>
            <a:endParaRPr lang="en-US" altLang="zh-TW" sz="3200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焊接模板</a:t>
            </a:r>
            <a:endParaRPr lang="zh-TW" altLang="en-US" sz="3200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0" l="108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2" y="1022212"/>
            <a:ext cx="2123660" cy="21236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000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70" y="557227"/>
            <a:ext cx="3053630" cy="3053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75" b="94625" l="5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15" y="3951923"/>
            <a:ext cx="1981200" cy="1981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15" b="9740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18" y="3708083"/>
            <a:ext cx="2468880" cy="24688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20145" r="11417" b="20290"/>
          <a:stretch/>
        </p:blipFill>
        <p:spPr>
          <a:xfrm>
            <a:off x="3578748" y="3951923"/>
            <a:ext cx="2047461" cy="21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46489" y="806186"/>
            <a:ext cx="3499022" cy="349902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FFFFF">
                    <a:alpha val="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4" name="椭圆 3"/>
          <p:cNvSpPr/>
          <p:nvPr/>
        </p:nvSpPr>
        <p:spPr>
          <a:xfrm>
            <a:off x="4512487" y="972184"/>
            <a:ext cx="3167026" cy="3167026"/>
          </a:xfrm>
          <a:prstGeom prst="ellipse">
            <a:avLst/>
          </a:prstGeom>
          <a:gradFill>
            <a:gsLst>
              <a:gs pos="75900">
                <a:srgbClr val="FFFFFF">
                  <a:alpha val="38000"/>
                </a:srgbClr>
              </a:gs>
              <a:gs pos="50000">
                <a:srgbClr val="FFFFFF">
                  <a:alpha val="23000"/>
                </a:srgbClr>
              </a:gs>
              <a:gs pos="23000">
                <a:srgbClr val="FFFFFF">
                  <a:alpha val="0"/>
                </a:srgbClr>
              </a:gs>
              <a:gs pos="600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5101425" y="1401535"/>
            <a:ext cx="19891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err="1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  <a:r>
              <a:rPr lang="en-US" altLang="zh-TW" sz="7200" dirty="0" err="1" smtClean="0">
                <a:solidFill>
                  <a:schemeClr val="bg1">
                    <a:alpha val="59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two</a:t>
            </a:r>
            <a:endParaRPr lang="en-US" altLang="zh-CN" sz="6600" dirty="0" smtClean="0">
              <a:solidFill>
                <a:schemeClr val="bg1">
                  <a:alpha val="59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13481" y="4568561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LED Cube</a:t>
            </a:r>
            <a:r>
              <a:rPr lang="zh-TW" altLang="en-US" sz="3200" dirty="0" smtClean="0">
                <a:solidFill>
                  <a:schemeClr val="bg1">
                    <a:alpha val="77000"/>
                  </a:schemeClr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製作與焊接</a:t>
            </a:r>
            <a:endParaRPr lang="zh-CN" altLang="en-US" sz="3200" dirty="0">
              <a:solidFill>
                <a:schemeClr val="bg1">
                  <a:alpha val="77000"/>
                </a:schemeClr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0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</a:t>
            </a:r>
            <a:r>
              <a:rPr lang="en-US" altLang="zh-TW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zh-TW" altLang="en-US" b="1" dirty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6000" l="10667" r="8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01" y="1049999"/>
            <a:ext cx="2483305" cy="248330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85" b="95385" l="3231" r="95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62" y="763790"/>
            <a:ext cx="2464455" cy="24644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64828" y="34426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84372" y="34327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烙鐵架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向下箭號 20"/>
          <p:cNvSpPr/>
          <p:nvPr/>
        </p:nvSpPr>
        <p:spPr>
          <a:xfrm rot="19000314">
            <a:off x="8662647" y="1804519"/>
            <a:ext cx="586408" cy="616226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38200" y="3432744"/>
            <a:ext cx="6272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烙鐵使用前確定烙鐵架上的海綿是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濕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烙鐵很燙，請小心使用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烙鐵使用完請務必放回烙鐵架上</a:t>
            </a:r>
            <a:endParaRPr lang="en-US" altLang="zh-TW" sz="28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89" y="4030045"/>
            <a:ext cx="2202707" cy="2202707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8531144" y="59340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焊錫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焊接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0583" cy="442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Step1.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先把烙鐵放在焊點上</a:t>
            </a:r>
            <a:endParaRPr lang="en-US" altLang="zh-TW" sz="3200" b="1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Step2.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將焊錫戳在焊點與烙鐵之間</a:t>
            </a:r>
            <a:endParaRPr lang="en-US" altLang="zh-TW" sz="3200" b="1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Step3.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移開焊錫</a:t>
            </a:r>
            <a:endParaRPr lang="en-US" altLang="zh-TW" sz="3200" b="1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Step4. 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移開烙鐵</a:t>
            </a:r>
            <a:endParaRPr lang="en-US" altLang="zh-TW" sz="3200" b="1" dirty="0" smtClean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b="1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2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注意：烙鐵不能放在焊點放太久</a:t>
            </a:r>
            <a:endParaRPr lang="en-US" altLang="zh-TW" sz="3200" b="1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8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焊錫會氧化，焊接可能失敗</a:t>
            </a:r>
            <a:endParaRPr lang="en-US" altLang="zh-TW" sz="2800" b="1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28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800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會燒壞</a:t>
            </a:r>
            <a:endParaRPr lang="en-US" altLang="zh-TW" sz="2800" b="1" dirty="0" smtClean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3200" b="1" dirty="0">
              <a:solidFill>
                <a:schemeClr val="bg1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Cube</a:t>
            </a:r>
            <a:r>
              <a:rPr lang="zh-TW" altLang="en-US" b="1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製作－</a:t>
            </a:r>
            <a:r>
              <a:rPr lang="zh-TW" altLang="en-US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全彩</a:t>
            </a:r>
            <a:r>
              <a:rPr lang="en-US" altLang="zh-TW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簡介</a:t>
            </a:r>
            <a:endParaRPr lang="zh-TW" altLang="en-US" b="1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0" y="1690688"/>
            <a:ext cx="4368161" cy="414034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595730" y="1690688"/>
            <a:ext cx="57580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左</a:t>
            </a:r>
            <a:r>
              <a:rPr lang="zh-TW" alt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圖</a:t>
            </a:r>
            <a:r>
              <a:rPr lang="zh-TW" altLang="en-US" sz="3200" b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為</a:t>
            </a:r>
            <a:r>
              <a:rPr lang="en-US" altLang="zh-TW" sz="3200" b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RGB LED</a:t>
            </a:r>
            <a:r>
              <a:rPr lang="zh-TW" altLang="en-US" sz="3200" b="1" dirty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內部構造示意圖，請注意最長腳為共地端，其在內部的連接構造亦特別大，焊接</a:t>
            </a:r>
            <a:r>
              <a:rPr lang="zh-TW" altLang="en-US" sz="3200" b="1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時</a:t>
            </a:r>
            <a:r>
              <a:rPr lang="zh-TW" altLang="en-US" sz="3200" b="1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注意「不可</a:t>
            </a:r>
            <a:r>
              <a:rPr lang="zh-TW" altLang="en-US" sz="3200" b="1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接</a:t>
            </a:r>
            <a:r>
              <a:rPr lang="zh-TW" altLang="en-US" sz="3200" b="1" smtClean="0">
                <a:solidFill>
                  <a:schemeClr val="bg1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反」！</a:t>
            </a:r>
            <a:endParaRPr lang="zh-TW" altLang="en-US" sz="3200" b="1" dirty="0">
              <a:solidFill>
                <a:schemeClr val="bg1"/>
              </a:solidFill>
            </a:endParaRPr>
          </a:p>
          <a:p>
            <a:r>
              <a:rPr lang="zh-TW" altLang="en-US" sz="3200" b="1" dirty="0"/>
              <a:t> </a:t>
            </a:r>
            <a:endParaRPr lang="en-US" altLang="zh-TW" sz="3200" b="1" dirty="0" smtClean="0"/>
          </a:p>
          <a:p>
            <a:endParaRPr lang="zh-TW" altLang="en-US" sz="3200" b="1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：正負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不可接反，</a:t>
            </a: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</a:t>
            </a:r>
            <a:r>
              <a:rPr lang="en-US" altLang="zh-TW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欲哭無淚。 </a:t>
            </a:r>
          </a:p>
        </p:txBody>
      </p:sp>
    </p:spTree>
    <p:extLst>
      <p:ext uri="{BB962C8B-B14F-4D97-AF65-F5344CB8AC3E}">
        <p14:creationId xmlns:p14="http://schemas.microsoft.com/office/powerpoint/2010/main" val="27889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khh1-1.fna.fbcdn.net/v/t1.15752-9/s2048x2048/50211421_366128030885475_1880495664698228736_n.jpg?_nc_cat=105&amp;_nc_ht=scontent.fkhh1-1.fna&amp;oh=5da5aad35f3f70a4cf5d21afc24d1034&amp;oe=5CC4817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1" t="35277" r="39645" b="27714"/>
          <a:stretch/>
        </p:blipFill>
        <p:spPr bwMode="auto">
          <a:xfrm rot="16200000">
            <a:off x="468800" y="2231610"/>
            <a:ext cx="3120885" cy="23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khh1-2.fna.fbcdn.net/v/t1.15752-9/s2048x2048/50398068_234669650790890_8729195513548636160_n.jpg?_nc_cat=111&amp;_nc_ht=scontent.fkhh1-2.fna&amp;oh=a34cb02cabfc2b3241737854dd817a3a&amp;oe=5CC83FA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 t="14978" r="34522" b="28457"/>
          <a:stretch/>
        </p:blipFill>
        <p:spPr bwMode="auto">
          <a:xfrm>
            <a:off x="3417958" y="3318170"/>
            <a:ext cx="2649569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khh1-2.fna.fbcdn.net/v/t1.15752-9/s2048x2048/49947779_410905042980734_2862447693916012544_n.jpg?_nc_cat=107&amp;_nc_ht=scontent.fkhh1-2.fna&amp;oh=85248a14938fcaabcac1c851b24e5236&amp;oe=5CB8880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9" t="25896" r="40148" b="34287"/>
          <a:stretch/>
        </p:blipFill>
        <p:spPr bwMode="auto">
          <a:xfrm>
            <a:off x="6328149" y="1839016"/>
            <a:ext cx="2553452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.fkhh1-2.fna.fbcdn.net/v/t1.15752-9/50480727_319072545391343_6457941374913216512_n.jpg?_nc_cat=104&amp;_nc_ht=scontent.fkhh1-2.fna&amp;oh=7b34659173c8383b1a8b88d46731cf93&amp;oe=5CB9C1A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2900" r="22635" b="8373"/>
          <a:stretch/>
        </p:blipFill>
        <p:spPr bwMode="auto">
          <a:xfrm>
            <a:off x="9102467" y="3318170"/>
            <a:ext cx="2610937" cy="3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3019290" y="3825738"/>
            <a:ext cx="596348" cy="536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09603" y="3825737"/>
            <a:ext cx="596348" cy="536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679544" y="3825736"/>
            <a:ext cx="596348" cy="5367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8810" y="5190447"/>
            <a:ext cx="2876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Step1.</a:t>
            </a:r>
            <a:r>
              <a:rPr lang="zh-TW" altLang="en-US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選擇</a:t>
            </a:r>
            <a:r>
              <a:rPr lang="en-US" altLang="zh-TW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LED</a:t>
            </a:r>
            <a:r>
              <a:rPr lang="zh-TW" altLang="en-US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顏色並折成</a:t>
            </a:r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90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度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※</a:t>
            </a:r>
            <a:r>
              <a:rPr lang="zh-TW" altLang="en-US" sz="24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只能選紅色、藍色</a:t>
            </a:r>
            <a:r>
              <a:rPr lang="en-US" altLang="zh-TW" sz="2400" dirty="0" smtClean="0">
                <a:solidFill>
                  <a:srgbClr val="FFFF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solidFill>
                <a:srgbClr val="FFFF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7464" y="1520824"/>
            <a:ext cx="287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Step2. </a:t>
            </a:r>
            <a:r>
              <a:rPr lang="zh-TW" altLang="en-US" sz="2400" dirty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把另外兩個顏色的腳折到另外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一邊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15206" y="5146136"/>
            <a:ext cx="287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Step3. 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剪掉多餘的腳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69521" y="2305218"/>
            <a:ext cx="287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Step4. </a:t>
            </a:r>
            <a:r>
              <a:rPr lang="zh-TW" altLang="en-US" sz="2400" dirty="0" smtClean="0">
                <a:solidFill>
                  <a:srgbClr val="D3EBF2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將共地腳往外折</a:t>
            </a:r>
            <a:endParaRPr lang="en-US" altLang="zh-TW" sz="2400" dirty="0">
              <a:solidFill>
                <a:srgbClr val="D3EBF2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0520225" y="4041398"/>
            <a:ext cx="1193179" cy="2240133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838200" y="6831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Cube</a:t>
            </a:r>
            <a:r>
              <a:rPr lang="zh-TW" altLang="en-US" b="1" dirty="0" smtClean="0">
                <a:solidFill>
                  <a:srgbClr val="D3EB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zh-TW" altLang="en-US" b="1" dirty="0">
              <a:solidFill>
                <a:srgbClr val="D3EB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72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325</Words>
  <Application>Microsoft Office PowerPoint</Application>
  <PresentationFormat>寬螢幕</PresentationFormat>
  <Paragraphs>69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Helvetica Light</vt:lpstr>
      <vt:lpstr>方正兰亭细黑_GBK</vt:lpstr>
      <vt:lpstr>微軟正黑體</vt:lpstr>
      <vt:lpstr>新細明體</vt:lpstr>
      <vt:lpstr>Arial</vt:lpstr>
      <vt:lpstr>Comic Sans MS</vt:lpstr>
      <vt:lpstr>Wingdings</vt:lpstr>
      <vt:lpstr>Office 主题​​</vt:lpstr>
      <vt:lpstr>PowerPoint 簡報</vt:lpstr>
      <vt:lpstr>PowerPoint 簡報</vt:lpstr>
      <vt:lpstr>PowerPoint 簡報</vt:lpstr>
      <vt:lpstr>材料介紹</vt:lpstr>
      <vt:lpstr>PowerPoint 簡報</vt:lpstr>
      <vt:lpstr>焊接-工具介紹</vt:lpstr>
      <vt:lpstr>焊接-步驟</vt:lpstr>
      <vt:lpstr>Cube製作－全彩LED簡介</vt:lpstr>
      <vt:lpstr>PowerPoint 簡報</vt:lpstr>
      <vt:lpstr>Cube製作</vt:lpstr>
      <vt:lpstr>焊接模具</vt:lpstr>
      <vt:lpstr>PowerPoint 簡報</vt:lpstr>
      <vt:lpstr>PowerPoint 簡報</vt:lpstr>
      <vt:lpstr>PowerPoint 簡報</vt:lpstr>
      <vt:lpstr>PowerPoint 簡報</vt:lpstr>
      <vt:lpstr>PowerPoint 簡報</vt:lpstr>
      <vt:lpstr>LED Cube與Arduino mini 焊接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Winnie Liu</cp:lastModifiedBy>
  <cp:revision>90</cp:revision>
  <dcterms:created xsi:type="dcterms:W3CDTF">2016-06-11T04:25:02Z</dcterms:created>
  <dcterms:modified xsi:type="dcterms:W3CDTF">2019-01-19T01:12:05Z</dcterms:modified>
</cp:coreProperties>
</file>