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2" r:id="rId5"/>
    <p:sldId id="263" r:id="rId6"/>
    <p:sldId id="275" r:id="rId7"/>
    <p:sldId id="269" r:id="rId8"/>
    <p:sldId id="271" r:id="rId9"/>
    <p:sldId id="273" r:id="rId10"/>
    <p:sldId id="260" r:id="rId11"/>
    <p:sldId id="26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99FF99"/>
    <a:srgbClr val="99FFCC"/>
    <a:srgbClr val="0066FF"/>
    <a:srgbClr val="99FF66"/>
    <a:srgbClr val="FFFF66"/>
    <a:srgbClr val="006600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1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64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3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7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1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5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00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6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8380325" y="6176963"/>
            <a:ext cx="5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5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z.nthu.edu.tw/~u9721201/penguin2/time/On15plus/epsilon_N_Math.pdf" TargetMode="Externa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6120" y="1920093"/>
            <a:ext cx="7772400" cy="1437162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報名序號：  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125501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600" b="1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zh-TW" sz="1600" b="1" dirty="0">
                <a:latin typeface="標楷體" pitchFamily="65" charset="-120"/>
                <a:ea typeface="標楷體" pitchFamily="65" charset="-120"/>
              </a:rPr>
              <a:t>報名序號</a:t>
            </a:r>
            <a:r>
              <a:rPr lang="en-US" altLang="zh-TW" sz="1600" b="1" dirty="0">
                <a:latin typeface="標楷體" pitchFamily="65" charset="-120"/>
                <a:ea typeface="標楷體" pitchFamily="65" charset="-120"/>
              </a:rPr>
              <a:t>=</a:t>
            </a:r>
            <a:r>
              <a:rPr lang="zh-TW" altLang="zh-TW" sz="1600" b="1" dirty="0">
                <a:latin typeface="標楷體" pitchFamily="65" charset="-120"/>
                <a:ea typeface="標楷體" pitchFamily="65" charset="-120"/>
              </a:rPr>
              <a:t>網站通知之報名六碼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ID)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團隊名稱：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TensorVolar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55040" y="4460594"/>
            <a:ext cx="727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注意</a:t>
            </a:r>
            <a:r>
              <a:rPr lang="en-US" altLang="zh-TW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2:</a:t>
            </a:r>
            <a:r>
              <a:rPr lang="zh-TW" altLang="en-US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依據競賽須知第七條，第</a:t>
            </a:r>
            <a:r>
              <a:rPr lang="en-US" altLang="zh-TW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4</a:t>
            </a:r>
            <a:r>
              <a:rPr lang="zh-TW" altLang="en-US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項 規定：</a:t>
            </a:r>
            <a:endParaRPr lang="en-US" altLang="zh-TW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0"/>
            <a:r>
              <a:rPr lang="zh-TW" altLang="zh-TW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測驗報告之簡報資料不得使用學校系所標誌、提及學校系所、教授姓名及任何可供辨識參賽團隊組織或個人身分的資料或資訊，違者取消參賽資格或由評審會議決議處理方式。</a:t>
            </a:r>
            <a:endParaRPr lang="zh-TW" altLang="en-US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983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</a:t>
            </a:r>
            <a:r>
              <a:rPr lang="zh-TW" altLang="en-US" sz="3200" b="1" u="sng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測驗報告</a:t>
            </a:r>
            <a:endParaRPr lang="zh-TW" altLang="en-US" sz="3200" b="1" u="sng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5040" y="4056088"/>
            <a:ext cx="7274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注意</a:t>
            </a:r>
            <a:r>
              <a:rPr lang="en-US" altLang="zh-TW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1: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撰寫本文件請使用</a:t>
            </a:r>
            <a:r>
              <a:rPr lang="en-US" altLang="zh-TW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power-point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撰寫，並</a:t>
            </a:r>
            <a:r>
              <a:rPr lang="zh-TW" altLang="en-US" sz="2000" b="1" dirty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轉檔為</a:t>
            </a:r>
            <a:r>
              <a:rPr lang="en-US" altLang="zh-TW" sz="2000" b="1" dirty="0">
                <a:solidFill>
                  <a:srgbClr val="C0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PDF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繳交。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7281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三、執行環境</a:t>
            </a:r>
            <a:r>
              <a:rPr lang="en-US" altLang="zh-TW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套裝選擇</a:t>
            </a:r>
            <a:r>
              <a:rPr lang="en-US" altLang="zh-TW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執行方式 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1E27E8-6C52-4233-A69D-F89F4B218059}"/>
              </a:ext>
            </a:extLst>
          </p:cNvPr>
          <p:cNvSpPr txBox="1"/>
          <p:nvPr/>
        </p:nvSpPr>
        <p:spPr>
          <a:xfrm>
            <a:off x="1038226" y="1395237"/>
            <a:ext cx="6800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執行環境</a:t>
            </a:r>
            <a:r>
              <a:rPr lang="en-US" altLang="zh-TW" sz="2800" b="1" dirty="0"/>
              <a:t>: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系統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Linux-Ubuntu </a:t>
            </a:r>
            <a:r>
              <a:rPr lang="en-US" altLang="zh-TW" sz="2800" dirty="0"/>
              <a:t>16.04</a:t>
            </a:r>
          </a:p>
          <a:p>
            <a:endParaRPr lang="en-US" altLang="zh-TW" sz="2800" dirty="0"/>
          </a:p>
          <a:p>
            <a:r>
              <a:rPr lang="zh-TW" altLang="en-US" sz="2800" b="1" dirty="0"/>
              <a:t>使用工具</a:t>
            </a:r>
            <a:r>
              <a:rPr lang="en-US" altLang="zh-TW" sz="2800" b="1" dirty="0"/>
              <a:t>:</a:t>
            </a:r>
          </a:p>
          <a:p>
            <a:r>
              <a:rPr lang="en-US" altLang="zh-TW" sz="2800" dirty="0"/>
              <a:t>	Python v.0.4.1</a:t>
            </a:r>
          </a:p>
          <a:p>
            <a:r>
              <a:rPr lang="en-US" altLang="zh-TW" sz="2800" dirty="0"/>
              <a:t>	pandas v0.23.4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err="1"/>
              <a:t>numpy</a:t>
            </a:r>
            <a:endParaRPr lang="en-US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800" dirty="0" err="1"/>
              <a:t>sklearn</a:t>
            </a:r>
            <a:r>
              <a:rPr lang="en-US" altLang="zh-TW" sz="2800" dirty="0"/>
              <a:t> v0.19.2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737281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四、</a:t>
            </a:r>
            <a:r>
              <a:rPr lang="en-US" altLang="zh-TW" sz="3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.csv</a:t>
            </a:r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轉檔程式</a:t>
            </a:r>
            <a:r>
              <a:rPr lang="en-US" altLang="zh-TW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.pdf</a:t>
            </a:r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轉檔程式</a:t>
            </a:r>
            <a:r>
              <a:rPr lang="en-US" altLang="zh-TW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18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（截圖或程式碼，用於繳交團隊測驗結果）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760" y="2254720"/>
            <a:ext cx="72745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csv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檔案用於批閱</a:t>
            </a:r>
            <a:r>
              <a:rPr lang="en-US" altLang="zh-TW" sz="2000" b="1" dirty="0" err="1">
                <a:latin typeface="Arial" pitchFamily="34" charset="0"/>
                <a:ea typeface="標楷體" pitchFamily="65" charset="-120"/>
                <a:cs typeface="Arial" pitchFamily="34" charset="0"/>
              </a:rPr>
              <a:t>ProjectA</a:t>
            </a:r>
            <a:r>
              <a:rPr lang="en-US" altLang="zh-TW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/</a:t>
            </a:r>
            <a:r>
              <a:rPr lang="en-US" altLang="zh-TW" sz="2000" b="1" dirty="0" err="1">
                <a:latin typeface="Arial" pitchFamily="34" charset="0"/>
                <a:ea typeface="標楷體" pitchFamily="65" charset="-120"/>
                <a:cs typeface="Arial" pitchFamily="34" charset="0"/>
              </a:rPr>
              <a:t>ProjectB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之正確性，請團隊自行撰寫轉檔程式並上傳至國網平台執行。</a:t>
            </a:r>
            <a:endParaRPr lang="en-US" altLang="zh-TW" sz="20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endParaRPr lang="en-US" altLang="zh-TW" sz="20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en-US" altLang="zh-TW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pdf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檔案用於確保團隊繳交之解答權益，可依照批閱狀況做檢驗，確認最終成績是否有誤，故請務必繳交</a:t>
            </a:r>
            <a:r>
              <a:rPr lang="en-US" altLang="zh-TW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pdf</a:t>
            </a:r>
            <a:r>
              <a:rPr lang="zh-TW" altLang="en-US" sz="20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檔案。</a:t>
            </a:r>
            <a:endParaRPr lang="en-US" altLang="zh-TW" sz="20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endParaRPr lang="en-US" altLang="zh-TW" sz="20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轉檔程式共兩份：</a:t>
            </a:r>
            <a:endParaRPr lang="en-US" altLang="zh-TW" sz="2000" b="1" dirty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zh-TW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.excel</a:t>
            </a:r>
            <a:r>
              <a:rPr lang="zh-TW" altLang="en-US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檔案轉檔為</a:t>
            </a:r>
            <a:r>
              <a:rPr lang="en-US" altLang="zh-TW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.csv</a:t>
            </a:r>
            <a:r>
              <a:rPr lang="zh-TW" altLang="en-US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檔案</a:t>
            </a:r>
            <a:endParaRPr lang="en-US" altLang="zh-TW" sz="2000" b="1" dirty="0">
              <a:solidFill>
                <a:srgbClr val="FF0000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zh-TW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.csv</a:t>
            </a:r>
            <a:r>
              <a:rPr lang="zh-TW" altLang="en-US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檔案轉檔為</a:t>
            </a:r>
            <a:r>
              <a:rPr lang="en-US" altLang="zh-TW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.pdf</a:t>
            </a:r>
            <a:r>
              <a:rPr lang="zh-TW" altLang="en-US" sz="2000" b="1" dirty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260948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28650" y="365126"/>
            <a:ext cx="7886700" cy="73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報告檔案結束。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3085" y="941967"/>
            <a:ext cx="8037830" cy="452431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【</a:t>
            </a:r>
            <a:r>
              <a:rPr lang="zh-TW" altLang="en-US" sz="28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提醒</a:t>
            </a:r>
            <a:r>
              <a:rPr lang="en-US" altLang="zh-TW" sz="28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】</a:t>
            </a:r>
          </a:p>
          <a:p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10/27(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六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請繳交以下幾項檔案：</a:t>
            </a:r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組別編號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報名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ID_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_report.pdf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團隊測驗報告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簡報用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             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組別編號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報名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ID_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_test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.csv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團隊測驗結果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檢核用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          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組別編號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報名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ID_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_test.pdf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團隊測驗結果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檢核用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編名準則：</a:t>
            </a:r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組別編號－大專與研究生組請列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，創新與學研組請列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</a:t>
            </a:r>
          </a:p>
          <a:p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報名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－共六碼，可參閱競賽網站公告文件。</a:t>
            </a:r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題目－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ProjectA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請列 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ProjectB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請列 </a:t>
            </a:r>
            <a:r>
              <a:rPr lang="en-US" altLang="zh-TW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0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endParaRPr lang="en-US" altLang="zh-TW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EX</a:t>
            </a: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1_123456_A_report.pdf</a:t>
            </a:r>
          </a:p>
          <a:p>
            <a:endParaRPr lang="zh-TW" altLang="en-US" sz="2000" b="1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8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0074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zh-TW" altLang="zh-TW" sz="32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資料</a:t>
            </a:r>
            <a:r>
              <a:rPr lang="zh-TW" altLang="zh-TW" sz="32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前處理</a:t>
            </a:r>
            <a:endParaRPr lang="zh-TW" altLang="en-US" sz="32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8" name="群組 87"/>
          <p:cNvGrpSpPr/>
          <p:nvPr/>
        </p:nvGrpSpPr>
        <p:grpSpPr>
          <a:xfrm>
            <a:off x="505460" y="1034657"/>
            <a:ext cx="8108944" cy="1385814"/>
            <a:chOff x="708660" y="1034657"/>
            <a:chExt cx="8108944" cy="13858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9E85DF-1023-492D-A0BF-8B6C68EA27C1}"/>
                </a:ext>
              </a:extLst>
            </p:cNvPr>
            <p:cNvSpPr/>
            <p:nvPr/>
          </p:nvSpPr>
          <p:spPr>
            <a:xfrm>
              <a:off x="708660" y="1034657"/>
              <a:ext cx="8108944" cy="1385814"/>
            </a:xfrm>
            <a:prstGeom prst="rect">
              <a:avLst/>
            </a:prstGeom>
            <a:solidFill>
              <a:srgbClr val="00660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2EA042E-2857-4F03-8614-EEB43D291465}"/>
                </a:ext>
              </a:extLst>
            </p:cNvPr>
            <p:cNvSpPr/>
            <p:nvPr/>
          </p:nvSpPr>
          <p:spPr>
            <a:xfrm>
              <a:off x="2265373" y="1260074"/>
              <a:ext cx="3158274" cy="4194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同類型資料加熱曲線近乎相同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2EA042E-2857-4F03-8614-EEB43D291465}"/>
                </a:ext>
              </a:extLst>
            </p:cNvPr>
            <p:cNvSpPr/>
            <p:nvPr/>
          </p:nvSpPr>
          <p:spPr>
            <a:xfrm>
              <a:off x="2265373" y="1791968"/>
              <a:ext cx="3158274" cy="4194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升溫最慢之熱偶線主導收斂時間</a:t>
              </a:r>
              <a:endParaRPr lang="zh-TW" altLang="en-US" sz="16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2EA042E-2857-4F03-8614-EEB43D291465}"/>
                </a:ext>
              </a:extLst>
            </p:cNvPr>
            <p:cNvSpPr/>
            <p:nvPr/>
          </p:nvSpPr>
          <p:spPr>
            <a:xfrm>
              <a:off x="5558118" y="1791968"/>
              <a:ext cx="3035018" cy="4194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資料差異多為時間方向上的平移</a:t>
              </a:r>
              <a:endParaRPr lang="zh-TW" altLang="en-US" sz="16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2EA042E-2857-4F03-8614-EEB43D291465}"/>
                </a:ext>
              </a:extLst>
            </p:cNvPr>
            <p:cNvSpPr/>
            <p:nvPr/>
          </p:nvSpPr>
          <p:spPr>
            <a:xfrm>
              <a:off x="5558118" y="1260074"/>
              <a:ext cx="3035017" cy="4194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原始</a:t>
              </a:r>
              <a:r>
                <a:rPr lang="en-US" altLang="zh-TW" dirty="0" smtClean="0"/>
                <a:t>CSV</a:t>
              </a:r>
              <a:r>
                <a:rPr lang="zh-TW" altLang="en-US" dirty="0" smtClean="0"/>
                <a:t>中包含雜訊</a:t>
              </a:r>
              <a:endParaRPr lang="zh-TW" altLang="en-US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949563" y="1174480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006600"/>
                  </a:solidFill>
                </a:rPr>
                <a:t>觀察</a:t>
              </a:r>
              <a:endParaRPr lang="en-US" altLang="zh-TW" sz="3200" dirty="0" smtClean="0">
                <a:solidFill>
                  <a:srgbClr val="006600"/>
                </a:solidFill>
              </a:endParaRPr>
            </a:p>
            <a:p>
              <a:r>
                <a:rPr lang="zh-TW" altLang="en-US" sz="3200" dirty="0" smtClean="0">
                  <a:solidFill>
                    <a:srgbClr val="006600"/>
                  </a:solidFill>
                </a:rPr>
                <a:t>資料</a:t>
              </a:r>
              <a:endParaRPr lang="zh-TW" altLang="en-US" sz="32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505460" y="2629812"/>
            <a:ext cx="8108944" cy="1285970"/>
            <a:chOff x="708660" y="2953709"/>
            <a:chExt cx="8108944" cy="1285970"/>
          </a:xfrm>
        </p:grpSpPr>
        <p:grpSp>
          <p:nvGrpSpPr>
            <p:cNvPr id="76" name="群組 75"/>
            <p:cNvGrpSpPr/>
            <p:nvPr/>
          </p:nvGrpSpPr>
          <p:grpSpPr>
            <a:xfrm>
              <a:off x="708660" y="2953709"/>
              <a:ext cx="8108944" cy="1285970"/>
              <a:chOff x="708660" y="1034658"/>
              <a:chExt cx="8108944" cy="128597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F9E85DF-1023-492D-A0BF-8B6C68EA27C1}"/>
                  </a:ext>
                </a:extLst>
              </p:cNvPr>
              <p:cNvSpPr/>
              <p:nvPr/>
            </p:nvSpPr>
            <p:spPr>
              <a:xfrm>
                <a:off x="708660" y="1034658"/>
                <a:ext cx="8108944" cy="1285970"/>
              </a:xfrm>
              <a:prstGeom prst="rect">
                <a:avLst/>
              </a:prstGeom>
              <a:solidFill>
                <a:srgbClr val="0000CC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EA042E-2857-4F03-8614-EEB43D291465}"/>
                  </a:ext>
                </a:extLst>
              </p:cNvPr>
              <p:cNvSpPr/>
              <p:nvPr/>
            </p:nvSpPr>
            <p:spPr>
              <a:xfrm>
                <a:off x="2288685" y="1179913"/>
                <a:ext cx="3134962" cy="419450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將熱偶線依升溫順序排序</a:t>
                </a:r>
                <a:endParaRPr lang="zh-TW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2EA042E-2857-4F03-8614-EEB43D291465}"/>
                  </a:ext>
                </a:extLst>
              </p:cNvPr>
              <p:cNvSpPr/>
              <p:nvPr/>
            </p:nvSpPr>
            <p:spPr>
              <a:xfrm>
                <a:off x="5561259" y="1179913"/>
                <a:ext cx="3031876" cy="419450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將資料線平移</a:t>
                </a:r>
                <a:endParaRPr lang="zh-TW" altLang="en-US" dirty="0" smtClean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2EA042E-2857-4F03-8614-EEB43D291465}"/>
                  </a:ext>
                </a:extLst>
              </p:cNvPr>
              <p:cNvSpPr/>
              <p:nvPr/>
            </p:nvSpPr>
            <p:spPr>
              <a:xfrm>
                <a:off x="2288685" y="1707197"/>
                <a:ext cx="3134962" cy="419450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濾除含雜訊的熱偶線</a:t>
                </a:r>
                <a:endParaRPr lang="zh-TW" altLang="en-US" sz="16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2EA042E-2857-4F03-8614-EEB43D291465}"/>
                  </a:ext>
                </a:extLst>
              </p:cNvPr>
              <p:cNvSpPr/>
              <p:nvPr/>
            </p:nvSpPr>
            <p:spPr>
              <a:xfrm>
                <a:off x="5555073" y="1711807"/>
                <a:ext cx="3037517" cy="419450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標註</a:t>
                </a:r>
                <a:endParaRPr lang="zh-TW" altLang="en-US" sz="1600" dirty="0"/>
              </a:p>
            </p:txBody>
          </p:sp>
        </p:grpSp>
        <p:sp>
          <p:nvSpPr>
            <p:cNvPr id="86" name="文字方塊 85"/>
            <p:cNvSpPr txBox="1"/>
            <p:nvPr/>
          </p:nvSpPr>
          <p:spPr>
            <a:xfrm>
              <a:off x="949562" y="3087639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 smtClean="0">
                  <a:solidFill>
                    <a:srgbClr val="7030A0"/>
                  </a:solidFill>
                </a:rPr>
                <a:t>採取</a:t>
              </a:r>
              <a:endParaRPr lang="en-US" altLang="zh-TW" sz="32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zh-TW" altLang="en-US" sz="3200" dirty="0" smtClean="0">
                  <a:solidFill>
                    <a:srgbClr val="7030A0"/>
                  </a:solidFill>
                </a:rPr>
                <a:t>措施</a:t>
              </a:r>
              <a:endParaRPr lang="en-US" altLang="zh-TW" sz="32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90" name="圖片 89">
            <a:extLst>
              <a:ext uri="{FF2B5EF4-FFF2-40B4-BE49-F238E27FC236}">
                <a16:creationId xmlns:a16="http://schemas.microsoft.com/office/drawing/2014/main" id="{8AB74745-4703-4C09-A75E-1AE7775A0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3" t="11992" r="35132" b="3019"/>
          <a:stretch/>
        </p:blipFill>
        <p:spPr>
          <a:xfrm>
            <a:off x="767031" y="4262033"/>
            <a:ext cx="2502463" cy="1857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CE13BAA4-348E-4395-8D42-9C84B0A4F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" t="11561" r="42655" b="2831"/>
          <a:stretch/>
        </p:blipFill>
        <p:spPr>
          <a:xfrm>
            <a:off x="6078209" y="4249336"/>
            <a:ext cx="2278889" cy="1857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271F4FC8-382D-4A20-8877-C9FD0772D9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5" t="27759" r="22948" b="5813"/>
          <a:stretch/>
        </p:blipFill>
        <p:spPr>
          <a:xfrm>
            <a:off x="3473457" y="4262033"/>
            <a:ext cx="2426444" cy="1852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8" name="矩形 97">
            <a:extLst>
              <a:ext uri="{FF2B5EF4-FFF2-40B4-BE49-F238E27FC236}">
                <a16:creationId xmlns:a16="http://schemas.microsoft.com/office/drawing/2014/main" id="{DF0268F4-024F-4E5D-824B-9224DFE74EA1}"/>
              </a:ext>
            </a:extLst>
          </p:cNvPr>
          <p:cNvSpPr/>
          <p:nvPr/>
        </p:nvSpPr>
        <p:spPr>
          <a:xfrm>
            <a:off x="1695285" y="5689548"/>
            <a:ext cx="645953" cy="4194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G14</a:t>
            </a:r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F0268F4-024F-4E5D-824B-9224DFE74EA1}"/>
              </a:ext>
            </a:extLst>
          </p:cNvPr>
          <p:cNvSpPr/>
          <p:nvPr/>
        </p:nvSpPr>
        <p:spPr>
          <a:xfrm>
            <a:off x="4390629" y="5691580"/>
            <a:ext cx="645953" cy="4194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G35</a:t>
            </a:r>
            <a:endParaRPr lang="zh-TW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F0268F4-024F-4E5D-824B-9224DFE74EA1}"/>
              </a:ext>
            </a:extLst>
          </p:cNvPr>
          <p:cNvSpPr/>
          <p:nvPr/>
        </p:nvSpPr>
        <p:spPr>
          <a:xfrm>
            <a:off x="6952592" y="5684355"/>
            <a:ext cx="645953" cy="4194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G57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D42F138A-845E-4612-A493-9C0FF9EF4068}"/>
              </a:ext>
            </a:extLst>
          </p:cNvPr>
          <p:cNvSpPr txBox="1"/>
          <p:nvPr/>
        </p:nvSpPr>
        <p:spPr>
          <a:xfrm>
            <a:off x="948944" y="6168045"/>
            <a:ext cx="7311644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</a:rPr>
              <a:t>視覺化作圖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※</a:t>
            </a:r>
            <a:r>
              <a:rPr lang="zh-TW" altLang="en-US" sz="1200" dirty="0">
                <a:solidFill>
                  <a:schemeClr val="tx1"/>
                </a:solidFill>
              </a:rPr>
              <a:t>註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由於無資料視覺化模組，</a:t>
            </a:r>
            <a:r>
              <a:rPr lang="zh-TW" altLang="en-US" sz="1200" dirty="0" smtClean="0">
                <a:solidFill>
                  <a:schemeClr val="tx1"/>
                </a:solidFill>
              </a:rPr>
              <a:t>本操作</a:t>
            </a:r>
            <a:r>
              <a:rPr lang="zh-TW" altLang="en-US" sz="1200" dirty="0" smtClean="0">
                <a:solidFill>
                  <a:schemeClr val="tx1"/>
                </a:solidFill>
              </a:rPr>
              <a:t>使用</a:t>
            </a:r>
            <a:r>
              <a:rPr lang="zh-TW" altLang="en-US" sz="1200" dirty="0" smtClean="0">
                <a:solidFill>
                  <a:schemeClr val="tx1"/>
                </a:solidFill>
              </a:rPr>
              <a:t>終端機介面</a:t>
            </a:r>
            <a:r>
              <a:rPr lang="zh-TW" altLang="en-US" sz="1200" dirty="0">
                <a:solidFill>
                  <a:schemeClr val="tx1"/>
                </a:solidFill>
              </a:rPr>
              <a:t>繪製</a:t>
            </a:r>
            <a:r>
              <a:rPr lang="zh-TW" altLang="en-US" sz="1200" dirty="0" smtClean="0">
                <a:solidFill>
                  <a:schemeClr val="tx1"/>
                </a:solidFill>
              </a:rPr>
              <a:t>資料圖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smtClean="0">
                <a:solidFill>
                  <a:schemeClr val="tx1"/>
                </a:solidFill>
              </a:rPr>
              <a:t>show_data_chart.py) </a:t>
            </a:r>
            <a:r>
              <a:rPr lang="zh-TW" altLang="en-US" sz="1200" dirty="0" smtClean="0">
                <a:solidFill>
                  <a:schemeClr val="tx1"/>
                </a:solidFill>
              </a:rPr>
              <a:t>。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F1EB83-E829-459D-BF1B-404250B96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17" y="1166677"/>
                <a:ext cx="8434388" cy="41932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sz="2400" dirty="0" smtClean="0"/>
                  <a:t>由於數據</a:t>
                </a:r>
                <a:r>
                  <a:rPr lang="zh-TW" altLang="en-US" sz="2400" b="1" dirty="0"/>
                  <a:t>精度</a:t>
                </a:r>
                <a:r>
                  <a:rPr lang="zh-TW" altLang="en-US" sz="2400" b="1" dirty="0" smtClean="0"/>
                  <a:t>不足</a:t>
                </a:r>
                <a:r>
                  <a:rPr lang="zh-TW" altLang="en-US" sz="2400" dirty="0" smtClean="0"/>
                  <a:t>，</a:t>
                </a:r>
                <a:r>
                  <a:rPr lang="zh-TW" altLang="en-US" sz="2400" dirty="0" smtClean="0"/>
                  <a:t>無法得到</a:t>
                </a:r>
                <a:r>
                  <a:rPr lang="zh-TW" altLang="en-US" sz="2400" i="1" dirty="0" smtClean="0"/>
                  <a:t>「對</a:t>
                </a:r>
                <a:r>
                  <a:rPr lang="zh-TW" altLang="en-US" sz="2400" i="1" dirty="0"/>
                  <a:t>任意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altLang="zh-TW" sz="2400" i="1" dirty="0">
                    <a:solidFill>
                      <a:srgbClr val="FF0000"/>
                    </a:solidFill>
                  </a:rPr>
                  <a:t>0</a:t>
                </a:r>
                <a:r>
                  <a:rPr lang="zh-TW" altLang="en-US" sz="2400" i="1" dirty="0"/>
                  <a:t>都有對應的自然數</a:t>
                </a:r>
                <a:r>
                  <a:rPr lang="en-US" altLang="zh-TW" sz="2400" i="1" dirty="0"/>
                  <a:t>N</a:t>
                </a:r>
                <a:r>
                  <a:rPr lang="zh-TW" altLang="en-US" sz="2400" i="1" dirty="0"/>
                  <a:t>，使得每當</a:t>
                </a:r>
                <a:r>
                  <a:rPr lang="en-US" altLang="zh-TW" sz="2400" i="1" dirty="0"/>
                  <a:t>n</a:t>
                </a:r>
                <a:r>
                  <a:rPr lang="zh-TW" altLang="en-US" sz="2400" i="1" dirty="0"/>
                  <a:t> ≥ </a:t>
                </a:r>
                <a:r>
                  <a:rPr lang="en-US" altLang="zh-TW" sz="2400" i="1" dirty="0"/>
                  <a:t>N</a:t>
                </a:r>
                <a:r>
                  <a:rPr lang="zh-TW" altLang="en-US" sz="2400" i="1" dirty="0"/>
                  <a:t>時，皆有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sz="2400" i="1" dirty="0"/>
                  <a:t>」</a:t>
                </a:r>
                <a:r>
                  <a:rPr lang="zh-TW" altLang="en-US" sz="2400" dirty="0"/>
                  <a:t>之條件，故無法使用</a:t>
                </a:r>
                <a:r>
                  <a:rPr lang="zh-TW" altLang="zh-TW" sz="2400" b="1" dirty="0"/>
                  <a:t>單調收斂定理</a:t>
                </a:r>
                <a:r>
                  <a:rPr lang="zh-TW" altLang="en-US" sz="2400" dirty="0"/>
                  <a:t>定義收斂</a:t>
                </a:r>
                <a:r>
                  <a:rPr lang="zh-TW" altLang="en-US" sz="2400" dirty="0" smtClean="0"/>
                  <a:t>。</a:t>
                </a:r>
                <a:endParaRPr lang="en-US" altLang="zh-TW" sz="2400" dirty="0"/>
              </a:p>
              <a:p>
                <a:pPr algn="just"/>
                <a:endParaRPr lang="en-US" altLang="zh-TW" sz="1400" dirty="0"/>
              </a:p>
              <a:p>
                <a:pPr algn="just"/>
                <a:r>
                  <a:rPr lang="zh-TW" altLang="en-US" sz="2400" dirty="0" smtClean="0"/>
                  <a:t>定義，在</a:t>
                </a:r>
                <a:r>
                  <a:rPr lang="en-US" altLang="zh-TW" sz="2400" b="1" dirty="0"/>
                  <a:t>n</a:t>
                </a:r>
                <a:r>
                  <a:rPr lang="zh-TW" altLang="en-US" sz="2400" b="1" dirty="0"/>
                  <a:t>個時間單位</a:t>
                </a:r>
                <a:r>
                  <a:rPr lang="zh-TW" altLang="en-US" sz="2400" dirty="0"/>
                  <a:t>內</a:t>
                </a:r>
                <a:r>
                  <a:rPr lang="zh-TW" altLang="en-US" sz="2400" dirty="0" smtClean="0"/>
                  <a:t>，其溫度</a:t>
                </a:r>
                <a:r>
                  <a:rPr lang="zh-TW" altLang="en-US" sz="2400" dirty="0"/>
                  <a:t>與其平均溫度的</a:t>
                </a:r>
                <a:r>
                  <a:rPr lang="zh-TW" altLang="en-US" sz="2400" b="1" dirty="0"/>
                  <a:t>曼哈頓距離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相減取絕對值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平均值小於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TW" altLang="en-US" sz="2400" dirty="0"/>
                  <a:t>時，</a:t>
                </a:r>
                <a:r>
                  <a:rPr lang="zh-TW" altLang="en-US" sz="2400" dirty="0" smtClean="0"/>
                  <a:t>便判定為達到溫度</a:t>
                </a:r>
                <a:r>
                  <a:rPr lang="zh-TW" altLang="en-US" sz="2400" dirty="0"/>
                  <a:t>收斂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持溫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F1EB83-E829-459D-BF1B-404250B96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17" y="1166677"/>
                <a:ext cx="8434388" cy="4193293"/>
              </a:xfrm>
              <a:blipFill>
                <a:blip r:embed="rId2"/>
                <a:stretch>
                  <a:fillRect l="-1012" t="-1890" r="-1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6A3E7D13-B77E-4B7B-AF97-AF51EB5F7026}"/>
              </a:ext>
            </a:extLst>
          </p:cNvPr>
          <p:cNvGrpSpPr/>
          <p:nvPr/>
        </p:nvGrpSpPr>
        <p:grpSpPr>
          <a:xfrm>
            <a:off x="5267346" y="3726723"/>
            <a:ext cx="3248004" cy="2284772"/>
            <a:chOff x="5178677" y="3862522"/>
            <a:chExt cx="3248004" cy="1913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967C8B1-AA49-4D27-B956-E54AA0E466F7}"/>
                    </a:ext>
                  </a:extLst>
                </p:cNvPr>
                <p:cNvSpPr/>
                <p:nvPr/>
              </p:nvSpPr>
              <p:spPr>
                <a:xfrm>
                  <a:off x="5178677" y="3862522"/>
                  <a:ext cx="3248004" cy="9204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zh-TW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zh-TW" altLang="en-US" sz="24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b="1" i="1">
                                    <a:latin typeface="Cambria Math" panose="02040503050406030204" pitchFamily="18" charset="0"/>
                                  </a:rPr>
                                  <m:t>𝑻𝒂𝒗𝒈</m:t>
                                </m:r>
                              </m:e>
                            </m:d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400" b="1" i="0">
                                <a:latin typeface="Cambria Math" panose="02040503050406030204" pitchFamily="18" charset="0"/>
                              </a:rPr>
                              <m:t>&lt; </m:t>
                            </m:r>
                            <m:r>
                              <a:rPr lang="zh-TW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nary>
                      </m:oMath>
                    </m:oMathPara>
                  </a14:m>
                  <a:endParaRPr lang="zh-TW" altLang="en-US" sz="2000" b="1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967C8B1-AA49-4D27-B956-E54AA0E46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677" y="3862522"/>
                  <a:ext cx="3248004" cy="9204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33930675-F17E-4308-891C-E933D6DD66F6}"/>
                    </a:ext>
                  </a:extLst>
                </p:cNvPr>
                <p:cNvSpPr txBox="1"/>
                <p:nvPr/>
              </p:nvSpPr>
              <p:spPr>
                <a:xfrm>
                  <a:off x="5482708" y="4852986"/>
                  <a:ext cx="2476500" cy="9233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T</a:t>
                  </a:r>
                  <a:r>
                    <a:rPr lang="en-US" altLang="zh-TW" baseline="-25000" dirty="0"/>
                    <a:t>n</a:t>
                  </a:r>
                  <a:r>
                    <a:rPr lang="en-US" altLang="zh-TW" dirty="0"/>
                    <a:t> </a:t>
                  </a:r>
                  <a:r>
                    <a:rPr lang="zh-TW" altLang="en-US" dirty="0"/>
                    <a:t> </a:t>
                  </a:r>
                  <a:r>
                    <a:rPr lang="en-US" altLang="zh-TW" dirty="0"/>
                    <a:t>: </a:t>
                  </a:r>
                  <a:r>
                    <a:rPr lang="zh-TW" altLang="en-US" dirty="0"/>
                    <a:t>溫度點</a:t>
                  </a:r>
                  <a:r>
                    <a:rPr lang="en-US" altLang="zh-TW" dirty="0"/>
                    <a:t>(1~n)</a:t>
                  </a:r>
                </a:p>
                <a:p>
                  <a:r>
                    <a:rPr lang="en-US" altLang="zh-TW" dirty="0" err="1"/>
                    <a:t>T</a:t>
                  </a:r>
                  <a:r>
                    <a:rPr lang="en-US" altLang="zh-TW" baseline="-25000" dirty="0" err="1"/>
                    <a:t>avg</a:t>
                  </a:r>
                  <a:r>
                    <a:rPr lang="en-US" altLang="zh-TW" dirty="0"/>
                    <a:t>: </a:t>
                  </a:r>
                  <a:r>
                    <a:rPr lang="zh-TW" altLang="en-US" dirty="0"/>
                    <a:t>溫度平均</a:t>
                  </a:r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a14:m>
                  <a:r>
                    <a:rPr lang="zh-TW" altLang="en-US" dirty="0"/>
                    <a:t>    </a:t>
                  </a:r>
                  <a:r>
                    <a:rPr lang="en-US" altLang="zh-TW" dirty="0"/>
                    <a:t>: </a:t>
                  </a:r>
                  <a:r>
                    <a:rPr lang="zh-TW" altLang="en-US" dirty="0"/>
                    <a:t>收斂範圍</a:t>
                  </a:r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33930675-F17E-4308-891C-E933D6DD6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708" y="4852986"/>
                  <a:ext cx="247650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11" t="-21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群組 8"/>
          <p:cNvGrpSpPr/>
          <p:nvPr/>
        </p:nvGrpSpPr>
        <p:grpSpPr>
          <a:xfrm>
            <a:off x="1209236" y="4044853"/>
            <a:ext cx="3362764" cy="1870094"/>
            <a:chOff x="1273547" y="4622780"/>
            <a:chExt cx="3362764" cy="187009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6764E01-061F-4A48-8000-6AE0ABA2942D}"/>
                </a:ext>
              </a:extLst>
            </p:cNvPr>
            <p:cNvGrpSpPr/>
            <p:nvPr/>
          </p:nvGrpSpPr>
          <p:grpSpPr>
            <a:xfrm>
              <a:off x="1570819" y="4807446"/>
              <a:ext cx="2845593" cy="1533525"/>
              <a:chOff x="876300" y="4724400"/>
              <a:chExt cx="2845593" cy="1533525"/>
            </a:xfrm>
          </p:grpSpPr>
          <p:sp>
            <p:nvSpPr>
              <p:cNvPr id="14" name="手繪多邊形: 圖案 13">
                <a:extLst>
                  <a:ext uri="{FF2B5EF4-FFF2-40B4-BE49-F238E27FC236}">
                    <a16:creationId xmlns:a16="http://schemas.microsoft.com/office/drawing/2014/main" id="{1B831509-4B96-43A5-87DD-FE2A78697AAD}"/>
                  </a:ext>
                </a:extLst>
              </p:cNvPr>
              <p:cNvSpPr/>
              <p:nvPr/>
            </p:nvSpPr>
            <p:spPr>
              <a:xfrm>
                <a:off x="876300" y="5033759"/>
                <a:ext cx="2657475" cy="1224166"/>
              </a:xfrm>
              <a:custGeom>
                <a:avLst/>
                <a:gdLst>
                  <a:gd name="connsiteX0" fmla="*/ 0 w 2657475"/>
                  <a:gd name="connsiteY0" fmla="*/ 1224166 h 1224166"/>
                  <a:gd name="connsiteX1" fmla="*/ 666750 w 2657475"/>
                  <a:gd name="connsiteY1" fmla="*/ 376441 h 1224166"/>
                  <a:gd name="connsiteX2" fmla="*/ 1724025 w 2657475"/>
                  <a:gd name="connsiteY2" fmla="*/ 43066 h 1224166"/>
                  <a:gd name="connsiteX3" fmla="*/ 2657475 w 2657475"/>
                  <a:gd name="connsiteY3" fmla="*/ 14491 h 122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7475" h="1224166">
                    <a:moveTo>
                      <a:pt x="0" y="1224166"/>
                    </a:moveTo>
                    <a:cubicBezTo>
                      <a:pt x="189706" y="898728"/>
                      <a:pt x="379413" y="573291"/>
                      <a:pt x="666750" y="376441"/>
                    </a:cubicBezTo>
                    <a:cubicBezTo>
                      <a:pt x="954087" y="179591"/>
                      <a:pt x="1392238" y="103391"/>
                      <a:pt x="1724025" y="43066"/>
                    </a:cubicBezTo>
                    <a:cubicBezTo>
                      <a:pt x="2055812" y="-17259"/>
                      <a:pt x="2356643" y="-1384"/>
                      <a:pt x="2657475" y="14491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DF0E4AE-E1EC-49C4-9872-1928EB8A9C4F}"/>
                  </a:ext>
                </a:extLst>
              </p:cNvPr>
              <p:cNvGrpSpPr/>
              <p:nvPr/>
            </p:nvGrpSpPr>
            <p:grpSpPr>
              <a:xfrm>
                <a:off x="2771775" y="5072061"/>
                <a:ext cx="533400" cy="180975"/>
                <a:chOff x="2876550" y="5153025"/>
                <a:chExt cx="533400" cy="180975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DB813474-87B5-4ED1-B14E-E81DE151E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6550" y="5153025"/>
                  <a:ext cx="0" cy="18097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D361CCB7-1288-4BE1-BB3C-67A4B7FAE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950" y="5153025"/>
                  <a:ext cx="0" cy="18097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14BBE293-942C-426E-8A20-6C4C3E069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6550" y="5238750"/>
                  <a:ext cx="533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4D3240A3-3611-48C5-A765-84D495590080}"/>
                  </a:ext>
                </a:extLst>
              </p:cNvPr>
              <p:cNvCxnSpPr/>
              <p:nvPr/>
            </p:nvCxnSpPr>
            <p:spPr>
              <a:xfrm flipV="1">
                <a:off x="876300" y="4724400"/>
                <a:ext cx="0" cy="1533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F9F76952-9958-4FC4-9141-BD5EC7AE61E5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>
                <a:off x="876300" y="6257925"/>
                <a:ext cx="28455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E131FDB-A336-4870-A2B6-668C9858C49C}"/>
                </a:ext>
              </a:extLst>
            </p:cNvPr>
            <p:cNvSpPr txBox="1"/>
            <p:nvPr/>
          </p:nvSpPr>
          <p:spPr>
            <a:xfrm>
              <a:off x="1273547" y="4622780"/>
              <a:ext cx="1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</a:t>
              </a:r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35DBFC7-87FA-4204-81F3-03EE00CC2CD3}"/>
                </a:ext>
              </a:extLst>
            </p:cNvPr>
            <p:cNvSpPr txBox="1"/>
            <p:nvPr/>
          </p:nvSpPr>
          <p:spPr>
            <a:xfrm>
              <a:off x="4507689" y="6123542"/>
              <a:ext cx="1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75C86A8-FFBC-4B81-8FF7-29B4E33CE16F}"/>
                </a:ext>
              </a:extLst>
            </p:cNvPr>
            <p:cNvSpPr txBox="1"/>
            <p:nvPr/>
          </p:nvSpPr>
          <p:spPr>
            <a:xfrm>
              <a:off x="3286718" y="5318281"/>
              <a:ext cx="93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取</a:t>
              </a:r>
              <a:r>
                <a:rPr lang="en-US" altLang="zh-TW" dirty="0">
                  <a:solidFill>
                    <a:srgbClr val="FF0000"/>
                  </a:solidFill>
                </a:rPr>
                <a:t>n</a:t>
              </a:r>
              <a:r>
                <a:rPr lang="zh-TW" altLang="en-US" dirty="0">
                  <a:solidFill>
                    <a:srgbClr val="FF0000"/>
                  </a:solidFill>
                </a:rPr>
                <a:t>個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59731D9-7317-4B3A-B987-33EE97303A3C}"/>
              </a:ext>
            </a:extLst>
          </p:cNvPr>
          <p:cNvSpPr/>
          <p:nvPr/>
        </p:nvSpPr>
        <p:spPr>
          <a:xfrm>
            <a:off x="1551827" y="6498054"/>
            <a:ext cx="6496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收斂定義參考</a:t>
            </a:r>
            <a:r>
              <a:rPr lang="en-US" altLang="zh-TW" sz="1200" dirty="0"/>
              <a:t>:</a:t>
            </a:r>
            <a:r>
              <a:rPr lang="zh-TW" altLang="en-US" sz="1200" dirty="0">
                <a:hlinkClick r:id="rId5"/>
              </a:rPr>
              <a:t>http://oz.nthu.edu.tw/~u9721201/penguin2/time/On15plus/epsilon_N_Math.pdf</a:t>
            </a:r>
            <a:endParaRPr lang="zh-TW" altLang="en-US" sz="1200" dirty="0"/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628650" y="365127"/>
            <a:ext cx="7886700" cy="60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32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2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定義持溫</a:t>
            </a:r>
            <a:endParaRPr lang="zh-TW" altLang="en-US" sz="32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25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2153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三</a:t>
            </a:r>
            <a:r>
              <a:rPr lang="zh-TW" altLang="zh-TW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zh-TW" altLang="zh-TW" sz="3200" b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演算法和模型</a:t>
            </a:r>
            <a:r>
              <a:rPr lang="zh-TW" altLang="zh-TW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介紹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AABD24D-BE2F-4906-894D-214D133113B6}"/>
              </a:ext>
            </a:extLst>
          </p:cNvPr>
          <p:cNvSpPr/>
          <p:nvPr/>
        </p:nvSpPr>
        <p:spPr>
          <a:xfrm>
            <a:off x="5532392" y="4899732"/>
            <a:ext cx="1615233" cy="16152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輸出結果</a:t>
            </a:r>
          </a:p>
        </p:txBody>
      </p:sp>
      <p:sp>
        <p:nvSpPr>
          <p:cNvPr id="4" name="矩形 3"/>
          <p:cNvSpPr/>
          <p:nvPr/>
        </p:nvSpPr>
        <p:spPr>
          <a:xfrm>
            <a:off x="575948" y="2065164"/>
            <a:ext cx="2755222" cy="207178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分類   </a:t>
            </a:r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5948" y="1144600"/>
            <a:ext cx="2755222" cy="53473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Inputs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28103" y="3323472"/>
            <a:ext cx="2439405" cy="66159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Support Vector Machine</a:t>
            </a:r>
          </a:p>
          <a:p>
            <a:pPr algn="ctr"/>
            <a:r>
              <a:rPr lang="zh-TW" altLang="en-US" dirty="0" smtClean="0"/>
              <a:t>支持向量</a:t>
            </a:r>
            <a:r>
              <a:rPr lang="zh-TW" altLang="en-US" dirty="0"/>
              <a:t>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F983C6-48A7-416D-AD86-1B07A3FC0043}"/>
              </a:ext>
            </a:extLst>
          </p:cNvPr>
          <p:cNvSpPr/>
          <p:nvPr/>
        </p:nvSpPr>
        <p:spPr>
          <a:xfrm>
            <a:off x="728103" y="2589116"/>
            <a:ext cx="2439405" cy="497480"/>
          </a:xfrm>
          <a:prstGeom prst="rect">
            <a:avLst/>
          </a:prstGeom>
          <a:solidFill>
            <a:srgbClr val="99FF6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特徵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前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10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個筆溫度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1706016" y="1791121"/>
            <a:ext cx="483577" cy="7454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1706016" y="3130556"/>
            <a:ext cx="483577" cy="1929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973198" y="2708375"/>
            <a:ext cx="1483214" cy="1802147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zh-TW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建置平均模型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5948" y="4407392"/>
            <a:ext cx="2755222" cy="207178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前處理   </a:t>
            </a:r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28103" y="4957539"/>
            <a:ext cx="24394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資料平移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28101" y="5443284"/>
            <a:ext cx="24394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熱偶</a:t>
            </a:r>
            <a:r>
              <a:rPr lang="zh-TW" altLang="en-US" dirty="0"/>
              <a:t>線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1840691" y="4105844"/>
            <a:ext cx="214224" cy="7454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>
            <a:off x="1588422" y="4105844"/>
            <a:ext cx="214224" cy="7454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35"/>
          <p:cNvSpPr/>
          <p:nvPr/>
        </p:nvSpPr>
        <p:spPr>
          <a:xfrm>
            <a:off x="2092960" y="4105844"/>
            <a:ext cx="214224" cy="7454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28100" y="5934778"/>
            <a:ext cx="24394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獲取</a:t>
            </a:r>
            <a:r>
              <a:rPr lang="zh-TW" altLang="en-US" dirty="0" smtClean="0"/>
              <a:t>關鍵資料線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08958" y="2708374"/>
            <a:ext cx="1483214" cy="1802147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zh-TW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建置平均模型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40655" y="2708374"/>
            <a:ext cx="1483214" cy="1802147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zh-TW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建置平均模型</a:t>
            </a:r>
            <a:r>
              <a:rPr lang="zh-TW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200072" y="6400800"/>
            <a:ext cx="116987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331170" y="1977390"/>
            <a:ext cx="0" cy="439755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331170" y="2016303"/>
            <a:ext cx="468761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982262" y="2016303"/>
            <a:ext cx="0" cy="58205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953559" y="6372225"/>
            <a:ext cx="1" cy="2233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947802" y="6559518"/>
            <a:ext cx="157073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3479800" y="2162175"/>
            <a:ext cx="0" cy="438752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484880" y="2199183"/>
            <a:ext cx="28981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350565" y="2199183"/>
            <a:ext cx="0" cy="3991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695534" y="6374943"/>
            <a:ext cx="0" cy="3149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1659255" y="6679743"/>
            <a:ext cx="199834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3637280" y="2324100"/>
            <a:ext cx="0" cy="43929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657600" y="2361743"/>
            <a:ext cx="10947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4714805" y="2361743"/>
            <a:ext cx="0" cy="2366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4120296" y="3172162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平均模型</a:t>
            </a:r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5750212" y="3172162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平均模型</a:t>
            </a:r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381909" y="3172162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平均模型</a:t>
            </a:r>
            <a:endParaRPr lang="zh-TW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4113994" y="3607014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計算收斂</a:t>
            </a:r>
            <a:endParaRPr lang="zh-TW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5745374" y="3607014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計算收斂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376175" y="3607014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計算收斂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4108427" y="4043648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計算耗時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5745374" y="4041866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計算耗時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20CBEFA-AD21-4C58-867F-AB955CC34147}"/>
              </a:ext>
            </a:extLst>
          </p:cNvPr>
          <p:cNvSpPr/>
          <p:nvPr/>
        </p:nvSpPr>
        <p:spPr>
          <a:xfrm>
            <a:off x="7376174" y="4041865"/>
            <a:ext cx="1200705" cy="330795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r>
              <a:rPr lang="zh-TW" altLang="en-US" dirty="0" smtClean="0"/>
              <a:t>耗時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25" idx="2"/>
            <a:endCxn id="21" idx="1"/>
          </p:cNvCxnSpPr>
          <p:nvPr/>
        </p:nvCxnSpPr>
        <p:spPr>
          <a:xfrm>
            <a:off x="4714805" y="4510522"/>
            <a:ext cx="1054132" cy="62575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38" idx="2"/>
            <a:endCxn id="21" idx="0"/>
          </p:cNvCxnSpPr>
          <p:nvPr/>
        </p:nvCxnSpPr>
        <p:spPr>
          <a:xfrm flipH="1">
            <a:off x="6340009" y="4510521"/>
            <a:ext cx="10556" cy="3892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39" idx="2"/>
            <a:endCxn id="21" idx="7"/>
          </p:cNvCxnSpPr>
          <p:nvPr/>
        </p:nvCxnSpPr>
        <p:spPr>
          <a:xfrm flipH="1">
            <a:off x="6911080" y="4510521"/>
            <a:ext cx="1071182" cy="6257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2153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三</a:t>
            </a:r>
            <a:r>
              <a:rPr lang="zh-TW" altLang="zh-TW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zh-TW" altLang="zh-TW" sz="3200" b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演算法和模型</a:t>
            </a:r>
            <a:r>
              <a:rPr lang="zh-TW" altLang="zh-TW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介紹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47F1EB83-E829-459D-BF1B-404250B9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17" y="1953759"/>
            <a:ext cx="8434388" cy="94259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 smtClean="0"/>
              <a:t>核心概念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發現</a:t>
            </a:r>
            <a:r>
              <a:rPr lang="zh-TW" altLang="en-US" sz="2400" b="1" dirty="0" smtClean="0"/>
              <a:t>升溫最慢</a:t>
            </a:r>
            <a:r>
              <a:rPr lang="zh-TW" altLang="en-US" sz="2400" dirty="0" smtClean="0"/>
              <a:t>的熱偶線會決定收斂時間，因此利用其建立平均模型。</a:t>
            </a:r>
            <a:endParaRPr lang="en-US" altLang="zh-TW" sz="2400" dirty="0"/>
          </a:p>
        </p:txBody>
      </p: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47F1EB83-E829-459D-BF1B-404250B96044}"/>
              </a:ext>
            </a:extLst>
          </p:cNvPr>
          <p:cNvSpPr txBox="1">
            <a:spLocks/>
          </p:cNvSpPr>
          <p:nvPr/>
        </p:nvSpPr>
        <p:spPr>
          <a:xfrm>
            <a:off x="419117" y="1251298"/>
            <a:ext cx="2081015" cy="633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sz="3200" dirty="0" smtClean="0"/>
              <a:t>平均模型</a:t>
            </a:r>
            <a:endParaRPr lang="en-US" altLang="zh-TW" sz="32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81634" y="2910618"/>
            <a:ext cx="2308806" cy="3673865"/>
            <a:chOff x="781634" y="2910618"/>
            <a:chExt cx="2308806" cy="3673865"/>
          </a:xfrm>
        </p:grpSpPr>
        <p:cxnSp>
          <p:nvCxnSpPr>
            <p:cNvPr id="51" name="直線單箭頭接點 50"/>
            <p:cNvCxnSpPr>
              <a:stCxn id="42" idx="2"/>
              <a:endCxn id="48" idx="0"/>
            </p:cNvCxnSpPr>
            <p:nvPr/>
          </p:nvCxnSpPr>
          <p:spPr>
            <a:xfrm>
              <a:off x="1936037" y="3330068"/>
              <a:ext cx="0" cy="2834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AFB532C-0DDA-4F9D-85C4-BC813DB0877F}"/>
                </a:ext>
              </a:extLst>
            </p:cNvPr>
            <p:cNvSpPr/>
            <p:nvPr/>
          </p:nvSpPr>
          <p:spPr>
            <a:xfrm>
              <a:off x="781634" y="2910618"/>
              <a:ext cx="2308806" cy="419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G14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0F1A51-76BE-44E9-8C25-12E7EB71CEDF}"/>
                </a:ext>
              </a:extLst>
            </p:cNvPr>
            <p:cNvSpPr/>
            <p:nvPr/>
          </p:nvSpPr>
          <p:spPr>
            <a:xfrm>
              <a:off x="787664" y="3590495"/>
              <a:ext cx="2302776" cy="1113638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/>
                <a:t>取最晚</a:t>
              </a:r>
              <a:r>
                <a:rPr lang="zh-TW" altLang="en-US" sz="2000" dirty="0"/>
                <a:t>升溫的熱偶</a:t>
              </a:r>
              <a:r>
                <a:rPr lang="zh-TW" altLang="en-US" sz="2000" dirty="0" smtClean="0"/>
                <a:t>線做為樣本</a:t>
              </a:r>
              <a:endParaRPr lang="zh-TW" altLang="en-US" sz="20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C0F1A51-76BE-44E9-8C25-12E7EB71CEDF}"/>
                </a:ext>
              </a:extLst>
            </p:cNvPr>
            <p:cNvSpPr/>
            <p:nvPr/>
          </p:nvSpPr>
          <p:spPr>
            <a:xfrm>
              <a:off x="787664" y="4786978"/>
              <a:ext cx="2302776" cy="527289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X</a:t>
              </a:r>
              <a:r>
                <a:rPr lang="zh-TW" altLang="en-US" sz="2000" dirty="0" smtClean="0"/>
                <a:t>方向平移</a:t>
              </a:r>
              <a:endParaRPr lang="zh-TW" altLang="en-US" sz="20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C0F1A51-76BE-44E9-8C25-12E7EB71CEDF}"/>
                </a:ext>
              </a:extLst>
            </p:cNvPr>
            <p:cNvSpPr/>
            <p:nvPr/>
          </p:nvSpPr>
          <p:spPr>
            <a:xfrm>
              <a:off x="787664" y="5387769"/>
              <a:ext cx="2302776" cy="527289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/>
                <a:t>計算平均模型</a:t>
              </a:r>
              <a:endParaRPr lang="zh-TW" altLang="en-US" sz="2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AFB532C-0DDA-4F9D-85C4-BC813DB0877F}"/>
                </a:ext>
              </a:extLst>
            </p:cNvPr>
            <p:cNvSpPr/>
            <p:nvPr/>
          </p:nvSpPr>
          <p:spPr>
            <a:xfrm>
              <a:off x="781634" y="6165033"/>
              <a:ext cx="2308806" cy="419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模型</a:t>
              </a:r>
              <a:endParaRPr lang="zh-TW" altLang="en-US" dirty="0"/>
            </a:p>
          </p:txBody>
        </p:sp>
      </p:grpSp>
      <p:pic>
        <p:nvPicPr>
          <p:cNvPr id="53" name="圖片 52">
            <a:extLst>
              <a:ext uri="{FF2B5EF4-FFF2-40B4-BE49-F238E27FC236}">
                <a16:creationId xmlns:a16="http://schemas.microsoft.com/office/drawing/2014/main" id="{CE13BAA4-348E-4395-8D42-9C84B0A4FE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" t="11561" r="42655" b="2831"/>
          <a:stretch/>
        </p:blipFill>
        <p:spPr>
          <a:xfrm>
            <a:off x="3821145" y="2910618"/>
            <a:ext cx="4508372" cy="3673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F0268F4-024F-4E5D-824B-9224DFE74EA1}"/>
              </a:ext>
            </a:extLst>
          </p:cNvPr>
          <p:cNvSpPr/>
          <p:nvPr/>
        </p:nvSpPr>
        <p:spPr>
          <a:xfrm>
            <a:off x="5563629" y="6076709"/>
            <a:ext cx="1277901" cy="5077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G57</a:t>
            </a:r>
            <a:endParaRPr lang="zh-TW" altLang="en-US" dirty="0"/>
          </a:p>
        </p:txBody>
      </p:sp>
      <p:sp>
        <p:nvSpPr>
          <p:cNvPr id="55" name="箭號: 向右 15">
            <a:extLst>
              <a:ext uri="{FF2B5EF4-FFF2-40B4-BE49-F238E27FC236}">
                <a16:creationId xmlns:a16="http://schemas.microsoft.com/office/drawing/2014/main" id="{C1176CED-3543-4F93-BF0F-0D25DD12A371}"/>
              </a:ext>
            </a:extLst>
          </p:cNvPr>
          <p:cNvSpPr/>
          <p:nvPr/>
        </p:nvSpPr>
        <p:spPr>
          <a:xfrm rot="10800000">
            <a:off x="5172213" y="4834765"/>
            <a:ext cx="620786" cy="369332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右 15">
            <a:extLst>
              <a:ext uri="{FF2B5EF4-FFF2-40B4-BE49-F238E27FC236}">
                <a16:creationId xmlns:a16="http://schemas.microsoft.com/office/drawing/2014/main" id="{C1176CED-3543-4F93-BF0F-0D25DD12A371}"/>
              </a:ext>
            </a:extLst>
          </p:cNvPr>
          <p:cNvSpPr/>
          <p:nvPr/>
        </p:nvSpPr>
        <p:spPr>
          <a:xfrm>
            <a:off x="4015525" y="4834765"/>
            <a:ext cx="620786" cy="369332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0268F4-024F-4E5D-824B-9224DFE74EA1}"/>
              </a:ext>
            </a:extLst>
          </p:cNvPr>
          <p:cNvSpPr/>
          <p:nvPr/>
        </p:nvSpPr>
        <p:spPr>
          <a:xfrm>
            <a:off x="4927606" y="5194452"/>
            <a:ext cx="1277901" cy="507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</a:rPr>
              <a:t>平移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3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2/2a/Svm_max_sep_hyperplane_with_margin.png">
            <a:extLst>
              <a:ext uri="{FF2B5EF4-FFF2-40B4-BE49-F238E27FC236}">
                <a16:creationId xmlns:a16="http://schemas.microsoft.com/office/drawing/2014/main" id="{25CB0E25-D5D9-4E59-BC9D-2E6068FE0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7" y="2478276"/>
            <a:ext cx="3353042" cy="26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2" descr="i">
            <a:extLst>
              <a:ext uri="{FF2B5EF4-FFF2-40B4-BE49-F238E27FC236}">
                <a16:creationId xmlns:a16="http://schemas.microsoft.com/office/drawing/2014/main" id="{6EB78317-D355-49F2-A4A1-FB2F37A8E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7300" y="79930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7BD8AF-9179-4A13-862F-808B29E0A95C}"/>
              </a:ext>
            </a:extLst>
          </p:cNvPr>
          <p:cNvSpPr txBox="1"/>
          <p:nvPr/>
        </p:nvSpPr>
        <p:spPr>
          <a:xfrm>
            <a:off x="628649" y="5239317"/>
            <a:ext cx="367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</a:t>
            </a:r>
            <a:r>
              <a:rPr lang="zh-TW" altLang="en-US" dirty="0"/>
              <a:t> 的基本理念為在 </a:t>
            </a:r>
            <a:r>
              <a:rPr lang="en-US" altLang="zh-TW" dirty="0"/>
              <a:t>n </a:t>
            </a:r>
            <a:r>
              <a:rPr lang="zh-TW" altLang="en-US" dirty="0"/>
              <a:t>維的特徵空間中，找到一 </a:t>
            </a:r>
            <a:r>
              <a:rPr lang="en-US" altLang="zh-TW" dirty="0"/>
              <a:t>n-1</a:t>
            </a:r>
            <a:r>
              <a:rPr lang="zh-TW" altLang="en-US" dirty="0"/>
              <a:t> 維的</a:t>
            </a:r>
            <a:r>
              <a:rPr lang="zh-TW" altLang="en-US" dirty="0">
                <a:solidFill>
                  <a:srgbClr val="FF0000"/>
                </a:solidFill>
              </a:rPr>
              <a:t>超平面</a:t>
            </a:r>
            <a:r>
              <a:rPr lang="zh-TW" altLang="en-US" dirty="0"/>
              <a:t>來將兩類資料點分開</a:t>
            </a:r>
            <a:r>
              <a:rPr lang="zh-TW" altLang="en-US" dirty="0" smtClean="0"/>
              <a:t>，其中，此</a:t>
            </a:r>
            <a:r>
              <a:rPr lang="zh-TW" altLang="en-US" dirty="0"/>
              <a:t>超平面到兩類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margin </a:t>
            </a:r>
            <a:r>
              <a:rPr lang="zh-TW" altLang="en-US" dirty="0"/>
              <a:t>是最大的。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365127"/>
            <a:ext cx="7886700" cy="732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三</a:t>
            </a:r>
            <a:r>
              <a:rPr lang="zh-TW" altLang="zh-TW" sz="3200" b="1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、演算法和模型介紹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7F1EB83-E829-459D-BF1B-404250B96044}"/>
              </a:ext>
            </a:extLst>
          </p:cNvPr>
          <p:cNvSpPr txBox="1">
            <a:spLocks/>
          </p:cNvSpPr>
          <p:nvPr/>
        </p:nvSpPr>
        <p:spPr>
          <a:xfrm>
            <a:off x="419117" y="1251298"/>
            <a:ext cx="8227172" cy="995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TW" sz="3200" dirty="0"/>
              <a:t>Support Vector </a:t>
            </a:r>
            <a:r>
              <a:rPr lang="en-US" altLang="zh-TW" sz="3200" dirty="0" smtClean="0"/>
              <a:t>Machine</a:t>
            </a:r>
            <a:r>
              <a:rPr lang="zh-TW" altLang="en-US" sz="3200" dirty="0" smtClean="0"/>
              <a:t> 支持向量</a:t>
            </a:r>
            <a:r>
              <a:rPr lang="zh-TW" altLang="en-US" sz="3200" dirty="0"/>
              <a:t>機</a:t>
            </a:r>
          </a:p>
          <a:p>
            <a:pPr marL="0" indent="0" algn="just">
              <a:buNone/>
            </a:pP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1257300" y="1986882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SVM </a:t>
            </a:r>
            <a:r>
              <a:rPr lang="zh-TW" altLang="en-US" sz="2000" dirty="0"/>
              <a:t>線性</a:t>
            </a:r>
            <a:r>
              <a:rPr lang="zh-TW" altLang="en-US" sz="2000" dirty="0" smtClean="0"/>
              <a:t>分類</a:t>
            </a:r>
            <a:endParaRPr lang="zh-TW" altLang="en-US" sz="2000" dirty="0"/>
          </a:p>
        </p:txBody>
      </p:sp>
      <p:pic>
        <p:nvPicPr>
          <p:cNvPr id="10" name="Picture 2" descr="https://cdn-images-1.medium.com/max/1000/1*m5D3IgPc72Kk2IWhAIZwhA.png">
            <a:extLst>
              <a:ext uri="{FF2B5EF4-FFF2-40B4-BE49-F238E27FC236}">
                <a16:creationId xmlns:a16="http://schemas.microsoft.com/office/drawing/2014/main" id="{CD4C2BD2-3694-47C9-90DE-34D5721A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52" y="2711369"/>
            <a:ext cx="3305299" cy="18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5332379" y="1985124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SVM </a:t>
            </a:r>
            <a:r>
              <a:rPr lang="zh-TW" altLang="en-US" sz="2000" dirty="0"/>
              <a:t>非</a:t>
            </a:r>
            <a:r>
              <a:rPr lang="zh-TW" altLang="en-US" sz="2000" dirty="0" smtClean="0"/>
              <a:t>線性分類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7BD8AF-9179-4A13-862F-808B29E0A95C}"/>
              </a:ext>
            </a:extLst>
          </p:cNvPr>
          <p:cNvSpPr txBox="1"/>
          <p:nvPr/>
        </p:nvSpPr>
        <p:spPr>
          <a:xfrm>
            <a:off x="4572000" y="5239316"/>
            <a:ext cx="367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可以想像成是將特徵空間變換為更高維的的空間，並在當中尋找最大間隔超平面</a:t>
            </a:r>
            <a:r>
              <a:rPr lang="en-US" altLang="zh-TW" dirty="0"/>
              <a:t>, </a:t>
            </a:r>
            <a:r>
              <a:rPr lang="zh-TW" altLang="en-US" dirty="0"/>
              <a:t>對應回原空間即為非線性的。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102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E8B36-E7AD-4B45-B2A0-75B9A84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630" y="2433994"/>
            <a:ext cx="3432662" cy="21958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非線性分類使用核函數</a:t>
            </a:r>
            <a:r>
              <a:rPr lang="en-US" altLang="zh-TW" sz="2000" dirty="0"/>
              <a:t>(kernel)</a:t>
            </a:r>
            <a:r>
              <a:rPr lang="zh-TW" altLang="en-US" sz="2000" dirty="0"/>
              <a:t>來映射特徵空間，最常見的為</a:t>
            </a:r>
            <a:r>
              <a:rPr lang="zh-TW" altLang="en-US" sz="2000" dirty="0">
                <a:solidFill>
                  <a:srgbClr val="FF0000"/>
                </a:solidFill>
              </a:rPr>
              <a:t>高斯徑向基函數核 </a:t>
            </a:r>
            <a:r>
              <a:rPr lang="en-US" altLang="zh-TW" sz="2000" dirty="0">
                <a:solidFill>
                  <a:srgbClr val="FF0000"/>
                </a:solidFill>
              </a:rPr>
              <a:t>(RBF)</a:t>
            </a:r>
            <a:r>
              <a:rPr lang="zh-TW" altLang="en-US" sz="2000" dirty="0"/>
              <a:t>，對於兩個</a:t>
            </a:r>
            <a:r>
              <a:rPr lang="en-US" altLang="zh-TW" sz="2000" dirty="0"/>
              <a:t>sample</a:t>
            </a:r>
            <a:r>
              <a:rPr lang="zh-TW" altLang="en-US" sz="2000" dirty="0"/>
              <a:t>它的定義如下所示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pic>
        <p:nvPicPr>
          <p:cNvPr id="3074" name="Picture 2" descr="ãrbf kernel linear kernelãçåçæå°çµæ">
            <a:extLst>
              <a:ext uri="{FF2B5EF4-FFF2-40B4-BE49-F238E27FC236}">
                <a16:creationId xmlns:a16="http://schemas.microsoft.com/office/drawing/2014/main" id="{DAB4B51B-6054-4029-809F-6D5E1EDD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0" y="1990539"/>
            <a:ext cx="5151290" cy="386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595315F-181C-4FD0-951E-66022BC18B3B}"/>
              </a:ext>
            </a:extLst>
          </p:cNvPr>
          <p:cNvSpPr txBox="1"/>
          <p:nvPr/>
        </p:nvSpPr>
        <p:spPr>
          <a:xfrm>
            <a:off x="1323355" y="5854006"/>
            <a:ext cx="240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套用在</a:t>
            </a:r>
            <a:r>
              <a:rPr lang="en-US" altLang="zh-TW" sz="1600" dirty="0"/>
              <a:t> Iris </a:t>
            </a:r>
            <a:r>
              <a:rPr lang="zh-TW" altLang="en-US" sz="1600" dirty="0"/>
              <a:t>資料集的範例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28650" y="365127"/>
            <a:ext cx="7886700" cy="732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三</a:t>
            </a:r>
            <a:r>
              <a:rPr lang="zh-TW" altLang="zh-TW" sz="3200" b="1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、演算法和模型介紹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7F1EB83-E829-459D-BF1B-404250B96044}"/>
              </a:ext>
            </a:extLst>
          </p:cNvPr>
          <p:cNvSpPr txBox="1">
            <a:spLocks/>
          </p:cNvSpPr>
          <p:nvPr/>
        </p:nvSpPr>
        <p:spPr>
          <a:xfrm>
            <a:off x="419117" y="1251298"/>
            <a:ext cx="8227172" cy="995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TW" sz="3200" dirty="0"/>
              <a:t>SVM </a:t>
            </a:r>
            <a:r>
              <a:rPr lang="zh-TW" altLang="en-US" sz="3200" dirty="0"/>
              <a:t>非線性分類細說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2D52D2-A514-4B2A-A519-64B711DF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2" y="4560457"/>
            <a:ext cx="3842795" cy="10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95C971-8A57-4D19-897B-0F89E2A44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3159"/>
                <a:ext cx="7886700" cy="5364696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000" b="1" dirty="0" smtClean="0"/>
                  <a:t>用於計算收斂</a:t>
                </a:r>
                <a:r>
                  <a:rPr lang="zh-TW" altLang="en-US" sz="2000" b="1" dirty="0"/>
                  <a:t>的</a:t>
                </a:r>
                <a:r>
                  <a:rPr lang="en-US" altLang="zh-TW" sz="2000" b="1" dirty="0" smtClean="0"/>
                  <a:t>n</a:t>
                </a:r>
                <a:r>
                  <a:rPr lang="zh-TW" altLang="en-US" sz="2000" b="1" dirty="0" smtClean="0"/>
                  <a:t> </a:t>
                </a:r>
                <a:r>
                  <a:rPr lang="en-US" altLang="zh-TW" sz="1600" dirty="0" smtClean="0"/>
                  <a:t>(SAMPLE_LEN)</a:t>
                </a:r>
                <a:endParaRPr lang="en-US" altLang="zh-TW" sz="16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sz="1800" dirty="0"/>
                  <a:t>目前</a:t>
                </a:r>
                <a:r>
                  <a:rPr lang="zh-TW" altLang="en-US" sz="1800" dirty="0" smtClean="0"/>
                  <a:t>選用</a:t>
                </a:r>
                <a:r>
                  <a:rPr lang="en-US" altLang="zh-TW" sz="1800" dirty="0" smtClean="0"/>
                  <a:t>10</a:t>
                </a:r>
                <a:r>
                  <a:rPr lang="zh-TW" altLang="en-US" sz="1800" dirty="0"/>
                  <a:t>。</a:t>
                </a:r>
                <a:r>
                  <a:rPr lang="zh-TW" altLang="en-US" sz="1800" dirty="0" smtClean="0"/>
                  <a:t>經實驗求得</a:t>
                </a:r>
                <a:r>
                  <a:rPr lang="en-US" altLang="zh-TW" sz="1800" dirty="0" smtClean="0"/>
                  <a:t>10</a:t>
                </a:r>
                <a:r>
                  <a:rPr lang="zh-TW" altLang="en-US" sz="1800" dirty="0" smtClean="0"/>
                  <a:t>為最佳。</a:t>
                </a:r>
                <a:endParaRPr lang="en-US" altLang="zh-TW" sz="1800" dirty="0"/>
              </a:p>
              <a:p>
                <a:r>
                  <a:rPr lang="zh-TW" altLang="en-US" sz="2000" b="1" dirty="0" smtClean="0"/>
                  <a:t>用於計算收斂</a:t>
                </a:r>
                <a:r>
                  <a:rPr lang="zh-TW" altLang="en-US" sz="2000" b="1" dirty="0"/>
                  <a:t>的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TW" altLang="en-US" sz="2000" b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TW" sz="1600" dirty="0" smtClean="0">
                    <a:ea typeface="Cambria Math" panose="02040503050406030204" pitchFamily="18" charset="0"/>
                  </a:rPr>
                  <a:t>(EPSILON)</a:t>
                </a:r>
                <a:endParaRPr lang="en-US" altLang="zh-TW" sz="200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sz="1800" dirty="0" smtClean="0"/>
                  <a:t>目前選用</a:t>
                </a:r>
                <a:r>
                  <a:rPr lang="en-US" altLang="zh-TW" sz="1800" dirty="0" smtClean="0"/>
                  <a:t>0.01</a:t>
                </a:r>
                <a:r>
                  <a:rPr lang="zh-TW" altLang="en-US" sz="1800" dirty="0" smtClean="0"/>
                  <a:t>。與數據特性有關。</a:t>
                </a:r>
                <a:endParaRPr lang="en-US" altLang="zh-TW" sz="1800" dirty="0"/>
              </a:p>
              <a:p>
                <a:r>
                  <a:rPr lang="zh-TW" altLang="en-US" sz="2000" b="1" dirty="0" smtClean="0"/>
                  <a:t>用於預測的資料長度 </a:t>
                </a:r>
                <a:r>
                  <a:rPr lang="en-US" altLang="zh-TW" sz="1600" dirty="0" smtClean="0"/>
                  <a:t>(</a:t>
                </a:r>
                <a:r>
                  <a:rPr lang="en-US" altLang="zh-TW" sz="1600" dirty="0" err="1" smtClean="0"/>
                  <a:t>datalen</a:t>
                </a:r>
                <a:r>
                  <a:rPr lang="en-US" altLang="zh-TW" sz="1600" dirty="0" smtClean="0"/>
                  <a:t>)</a:t>
                </a:r>
                <a:endParaRPr lang="en-US" altLang="zh-TW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sz="1800" dirty="0" smtClean="0"/>
                  <a:t>目前選用</a:t>
                </a:r>
                <a:r>
                  <a:rPr lang="en-US" altLang="zh-TW" sz="1800" dirty="0" smtClean="0"/>
                  <a:t>15</a:t>
                </a:r>
                <a:r>
                  <a:rPr lang="zh-TW" altLang="en-US" sz="1800" dirty="0" smtClean="0"/>
                  <a:t>，與用於預測的測試資料長度有關。</a:t>
                </a:r>
                <a:endParaRPr lang="en-US" altLang="zh-TW" sz="1800" dirty="0"/>
              </a:p>
              <a:p>
                <a:r>
                  <a:rPr lang="zh-TW" altLang="en-US" sz="2000" b="1" dirty="0"/>
                  <a:t>用於</a:t>
                </a:r>
                <a:r>
                  <a:rPr lang="zh-TW" altLang="en-US" sz="2000" b="1" dirty="0" smtClean="0"/>
                  <a:t>決定升溫</a:t>
                </a:r>
                <a:r>
                  <a:rPr lang="zh-TW" altLang="en-US" sz="2000" b="1" dirty="0"/>
                  <a:t>最慢</a:t>
                </a:r>
                <a:r>
                  <a:rPr lang="zh-TW" altLang="en-US" sz="2000" b="1" dirty="0" smtClean="0"/>
                  <a:t>的</a:t>
                </a:r>
                <a:r>
                  <a:rPr lang="zh-TW" altLang="en-US" sz="2000" b="1" dirty="0"/>
                  <a:t>熱偶</a:t>
                </a:r>
                <a:r>
                  <a:rPr lang="zh-TW" altLang="en-US" sz="2000" b="1" dirty="0" smtClean="0"/>
                  <a:t>線 </a:t>
                </a:r>
                <a:r>
                  <a:rPr lang="en-US" altLang="zh-TW" sz="1400" dirty="0" smtClean="0"/>
                  <a:t>(LAST_DATA_DECIDE_INDEX)</a:t>
                </a:r>
                <a:endParaRPr lang="en-US" altLang="zh-TW" sz="14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sz="1800" dirty="0" smtClean="0"/>
                  <a:t>與數據特性有關，以此索引判定升溫最慢之熱偶線。</a:t>
                </a:r>
                <a:endParaRPr lang="en-US" altLang="zh-TW" sz="1800" dirty="0"/>
              </a:p>
              <a:p>
                <a:r>
                  <a:rPr lang="zh-TW" altLang="en-US" sz="2000" b="1" dirty="0"/>
                  <a:t>用於</a:t>
                </a:r>
                <a:r>
                  <a:rPr lang="zh-TW" altLang="en-US" sz="2000" b="1" dirty="0" smtClean="0"/>
                  <a:t>決定平移</a:t>
                </a:r>
                <a:r>
                  <a:rPr lang="zh-TW" altLang="en-US" sz="2000" b="1" dirty="0"/>
                  <a:t>之</a:t>
                </a:r>
                <a:r>
                  <a:rPr lang="zh-TW" altLang="en-US" sz="2000" b="1" dirty="0" smtClean="0"/>
                  <a:t>參考索引 </a:t>
                </a:r>
                <a:r>
                  <a:rPr lang="en-US" altLang="zh-TW" sz="1400" dirty="0" smtClean="0"/>
                  <a:t>(ALIGNED_INDEX)</a:t>
                </a:r>
                <a:endParaRPr lang="en-US" altLang="zh-TW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sz="1800" dirty="0"/>
                  <a:t>與</a:t>
                </a:r>
                <a:r>
                  <a:rPr lang="zh-TW" altLang="en-US" sz="1800" dirty="0" smtClean="0"/>
                  <a:t>數據特</a:t>
                </a:r>
                <a:r>
                  <a:rPr lang="zh-TW" altLang="en-US" sz="1800" dirty="0"/>
                  <a:t>性</a:t>
                </a:r>
                <a:r>
                  <a:rPr lang="zh-TW" altLang="en-US" sz="1800" dirty="0" smtClean="0"/>
                  <a:t>有關，以溫度上升中點為佳。</a:t>
                </a:r>
                <a:endParaRPr lang="en-US" altLang="zh-TW" sz="1800" dirty="0"/>
              </a:p>
              <a:p>
                <a:r>
                  <a:rPr lang="zh-TW" altLang="en-US" sz="2000" b="1" dirty="0"/>
                  <a:t>用於</a:t>
                </a:r>
                <a:r>
                  <a:rPr lang="zh-TW" altLang="en-US" sz="2000" b="1" dirty="0" smtClean="0"/>
                  <a:t>平滑曲線的 </a:t>
                </a:r>
                <a:r>
                  <a:rPr lang="en-US" altLang="zh-TW" sz="1400" dirty="0" smtClean="0"/>
                  <a:t>(MOVING_LEN)</a:t>
                </a:r>
                <a:endParaRPr lang="en-US" altLang="zh-TW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TW" altLang="en-US" sz="1800" dirty="0" smtClean="0"/>
                  <a:t>以滑動平均緩和數據。</a:t>
                </a:r>
                <a:endParaRPr lang="en-US" altLang="zh-TW" sz="1800" dirty="0" smtClean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95C971-8A57-4D19-897B-0F89E2A44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3159"/>
                <a:ext cx="7886700" cy="5364696"/>
              </a:xfrm>
              <a:blipFill>
                <a:blip r:embed="rId2"/>
                <a:stretch>
                  <a:fillRect l="-696" t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628650" y="365127"/>
            <a:ext cx="7886700" cy="732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三</a:t>
            </a:r>
            <a:r>
              <a:rPr lang="zh-TW" altLang="zh-TW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、模型</a:t>
            </a:r>
            <a:r>
              <a:rPr lang="zh-TW" alt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參數說明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3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934</Words>
  <Application>Microsoft Office PowerPoint</Application>
  <PresentationFormat>如螢幕大小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細明體</vt:lpstr>
      <vt:lpstr>微軟正黑體</vt:lpstr>
      <vt:lpstr>標楷體</vt:lpstr>
      <vt:lpstr>Arial</vt:lpstr>
      <vt:lpstr>Cambria Math</vt:lpstr>
      <vt:lpstr>Times New Roman</vt:lpstr>
      <vt:lpstr>Wingdings</vt:lpstr>
      <vt:lpstr>Office 佈景主題</vt:lpstr>
      <vt:lpstr>報名序號：   125501    (報名序號=網站通知之報名六碼ID)   團隊名稱：TensorVolar</vt:lpstr>
      <vt:lpstr>PowerPoint 簡報</vt:lpstr>
      <vt:lpstr>一、資料前處理</vt:lpstr>
      <vt:lpstr>PowerPoint 簡報</vt:lpstr>
      <vt:lpstr>三、演算法和模型介紹</vt:lpstr>
      <vt:lpstr>三、演算法和模型介紹</vt:lpstr>
      <vt:lpstr>PowerPoint 簡報</vt:lpstr>
      <vt:lpstr>PowerPoint 簡報</vt:lpstr>
      <vt:lpstr>PowerPoint 簡報</vt:lpstr>
      <vt:lpstr>三、執行環境/套裝選擇/執行方式 </vt:lpstr>
      <vt:lpstr>四、.csv轉檔程式/.pdf轉檔程式 （截圖或程式碼，用於繳交團隊測驗結果）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雁丞 朱</cp:lastModifiedBy>
  <cp:revision>73</cp:revision>
  <dcterms:created xsi:type="dcterms:W3CDTF">2018-07-31T03:49:54Z</dcterms:created>
  <dcterms:modified xsi:type="dcterms:W3CDTF">2018-10-25T17:45:49Z</dcterms:modified>
</cp:coreProperties>
</file>