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DA55F7-FE58-5146-927B-1AD74CE24D0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C7CA321-FE05-D64B-A85C-D353E7891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918B8EA-F7FC-FE4B-9618-0C5FBF9E7BEB}"/>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A920EC6B-B20C-B047-9380-B3E1D43FFB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F643CC-D258-D048-B80D-FFD27AE88D2B}"/>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53961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7DDF69-B8BA-924D-9C3D-BF086E219AC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CB8D352-4B30-FA4F-A71B-0B9863D9D77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33260C-C1EC-D64B-8D16-5AA79B8A98DB}"/>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71068E36-662D-FD49-BE2B-35FC577C511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284F26-2439-C44A-91FA-19F87D6F2831}"/>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33516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07D16F-977B-E840-9BCF-882760D4AB3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81C7F47-FE5D-6943-8358-50155A00CA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76BF179-22EA-DB49-AA66-9BFC059F46BD}"/>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168A675E-E209-9049-BBB3-F50DD289CE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F937D9-F7F3-214A-9FCB-D1447E0649E3}"/>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225941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89CC1-BCCB-5648-98C9-346E37B2B62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29521B6-BC97-E349-82F4-B01F2D102CB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36A2704-35A6-E74A-B923-B3E1D11AA3F1}"/>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EDF9A628-DC63-F646-8397-37746C8CBE9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6EB7EA-E81C-1341-953E-A3FBD8466BD8}"/>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39022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54D63B-F914-9547-BAD2-032968757F8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66208ED-B292-CD49-867E-677CFB735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FEF9894-268D-4A4F-9101-47440DB5B0FF}"/>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B14507BC-4D26-AD40-8D13-025B06CFD0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7021353-E982-8545-A842-C4A51F272EE4}"/>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423850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33BE8-5C3E-1F4B-A38E-6223315EAD0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3B076E-07F1-2C4D-957F-D315075A9CC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B96FFBE-5AA6-664F-ADFD-B95EB0D183C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E004E8C-4B5C-DF41-823A-23E5437447C7}"/>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40ABAEE2-D197-C745-80CE-43DABB18397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0BB680-21B1-3B46-95C0-A39AE1722EDF}"/>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294976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C3DD90-A3BA-124D-8E9C-568DE00BB22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A64403B-A822-684E-AFF2-83DD1A746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AFCFE87-ABAE-8149-9441-16BE630D236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B4B0187-233A-7D45-856F-2ACC30F51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A0A69C1-09A9-4448-845F-A79968A3505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1F3295B-0847-834F-86EF-636364CCA3E1}"/>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8" name="Нижний колонтитул 7">
            <a:extLst>
              <a:ext uri="{FF2B5EF4-FFF2-40B4-BE49-F238E27FC236}">
                <a16:creationId xmlns:a16="http://schemas.microsoft.com/office/drawing/2014/main" id="{7DD1DFFA-7F64-8143-9D3B-B2500E2A497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051AF3E-500B-9947-AAC2-31C3DDD7264C}"/>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55526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A2946-2185-0F4B-B22A-C7CEB7135EC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4856175-4CD0-1342-A4F8-F482C3C9E8F3}"/>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4" name="Нижний колонтитул 3">
            <a:extLst>
              <a:ext uri="{FF2B5EF4-FFF2-40B4-BE49-F238E27FC236}">
                <a16:creationId xmlns:a16="http://schemas.microsoft.com/office/drawing/2014/main" id="{3D82F988-AB08-6241-8C66-011909CB445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1D274DF-F1A1-E94B-B2F4-64A185C5F53F}"/>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5882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F5F0B9B-804F-DD47-8A0B-BEBFA867080F}"/>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3" name="Нижний колонтитул 2">
            <a:extLst>
              <a:ext uri="{FF2B5EF4-FFF2-40B4-BE49-F238E27FC236}">
                <a16:creationId xmlns:a16="http://schemas.microsoft.com/office/drawing/2014/main" id="{EEF5E78C-6468-FB42-8F00-C907DB1B82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0E1E6E0-5E56-EE4B-923E-97EA071A76D2}"/>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74331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1B9C9F-1C9B-1948-AC23-DFE797A0D24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EAB9D6C-BF2E-D247-9664-F4E54445A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6CCE3C-5200-A94A-841F-B793235E1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AAA4537-CC59-5F4A-A758-A07684FF8FC2}"/>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85CF4A92-1E7A-AE40-870F-11421C03AB4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CED9623-0E1D-6642-B484-073510A0E105}"/>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57194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6536DC-E10F-9F47-845E-06C221F7E83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AC2A2B9-D9AB-B647-A187-D0D55261F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41FA170-7F03-8149-B5B2-0C6483AEB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6EB6034-31DE-D047-9FBE-2DC4D7FCC939}"/>
              </a:ext>
            </a:extLst>
          </p:cNvPr>
          <p:cNvSpPr>
            <a:spLocks noGrp="1"/>
          </p:cNvSpPr>
          <p:nvPr>
            <p:ph type="dt" sz="half" idx="10"/>
          </p:nvPr>
        </p:nvSpPr>
        <p:spPr/>
        <p:txBody>
          <a:bodyPr/>
          <a:lstStyle/>
          <a:p>
            <a:fld id="{E9F36BAF-9D9C-DE4E-8D98-3D6E2F89C0E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A85B3F69-0670-1D45-9527-7BCAE5FD35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DA40C48-171C-B445-B4F0-B01C5C2EF96C}"/>
              </a:ext>
            </a:extLst>
          </p:cNvPr>
          <p:cNvSpPr>
            <a:spLocks noGrp="1"/>
          </p:cNvSpPr>
          <p:nvPr>
            <p:ph type="sldNum" sz="quarter" idx="12"/>
          </p:nvPr>
        </p:nvSpPr>
        <p:spPr/>
        <p:txBody>
          <a:bodyPr/>
          <a:lstStyle/>
          <a:p>
            <a:fld id="{7935A999-E741-484C-818A-284E813DE846}" type="slidenum">
              <a:rPr lang="ru-RU" smtClean="0"/>
              <a:t>‹#›</a:t>
            </a:fld>
            <a:endParaRPr lang="ru-RU"/>
          </a:p>
        </p:txBody>
      </p:sp>
    </p:spTree>
    <p:extLst>
      <p:ext uri="{BB962C8B-B14F-4D97-AF65-F5344CB8AC3E}">
        <p14:creationId xmlns:p14="http://schemas.microsoft.com/office/powerpoint/2010/main" val="150954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DA535C-8E81-F842-AB45-91B1535CE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8B8C69B-AA70-7F49-8999-239493725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B1FB0C0-8865-244E-9CCF-EB6681749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36BAF-9D9C-DE4E-8D98-3D6E2F89C0E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0886AD17-B994-B749-A25B-C759A32F5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AC770A-215C-904B-9CF5-40282E784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5A999-E741-484C-818A-284E813DE846}" type="slidenum">
              <a:rPr lang="ru-RU" smtClean="0"/>
              <a:t>‹#›</a:t>
            </a:fld>
            <a:endParaRPr lang="ru-RU"/>
          </a:p>
        </p:txBody>
      </p:sp>
    </p:spTree>
    <p:extLst>
      <p:ext uri="{BB962C8B-B14F-4D97-AF65-F5344CB8AC3E}">
        <p14:creationId xmlns:p14="http://schemas.microsoft.com/office/powerpoint/2010/main" val="384089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0C385E-3816-F947-A109-573EA5DDAFDA}"/>
              </a:ext>
            </a:extLst>
          </p:cNvPr>
          <p:cNvSpPr>
            <a:spLocks noGrp="1"/>
          </p:cNvSpPr>
          <p:nvPr>
            <p:ph type="ctrTitle"/>
          </p:nvPr>
        </p:nvSpPr>
        <p:spPr/>
        <p:txBody>
          <a:bodyPr/>
          <a:lstStyle/>
          <a:p>
            <a:r>
              <a:rPr lang="ru-RU"/>
              <a:t>протоколы физического и канального уровней</a:t>
            </a:r>
          </a:p>
        </p:txBody>
      </p:sp>
      <p:sp>
        <p:nvSpPr>
          <p:cNvPr id="3" name="Подзаголовок 2">
            <a:extLst>
              <a:ext uri="{FF2B5EF4-FFF2-40B4-BE49-F238E27FC236}">
                <a16:creationId xmlns:a16="http://schemas.microsoft.com/office/drawing/2014/main" id="{864606F6-B9F4-1A44-981C-3F6E1747C254}"/>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14457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2CB870-FE09-7942-8812-71D07960BC8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65840B6-A964-1742-9863-6674AB8D5FC0}"/>
              </a:ext>
            </a:extLst>
          </p:cNvPr>
          <p:cNvSpPr>
            <a:spLocks noGrp="1"/>
          </p:cNvSpPr>
          <p:nvPr>
            <p:ph idx="1"/>
          </p:nvPr>
        </p:nvSpPr>
        <p:spPr/>
        <p:txBody>
          <a:bodyPr/>
          <a:lstStyle/>
          <a:p>
            <a:r>
              <a:rPr lang="ru-RU" b="0" i="0">
                <a:solidFill>
                  <a:srgbClr val="333333"/>
                </a:solidFill>
                <a:effectLst/>
                <a:latin typeface="Arial" panose="020B0604020202020204" pitchFamily="34" charset="0"/>
              </a:rPr>
              <a:t>Тем не менее, можно выделить ряд информационных полей, которые обычно присутствуют в заголовке кадра</a:t>
            </a:r>
            <a:endParaRPr lang="ru-RU"/>
          </a:p>
        </p:txBody>
      </p:sp>
    </p:spTree>
    <p:extLst>
      <p:ext uri="{BB962C8B-B14F-4D97-AF65-F5344CB8AC3E}">
        <p14:creationId xmlns:p14="http://schemas.microsoft.com/office/powerpoint/2010/main" val="248950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796412-9FD9-2747-8D6C-F853C006F6E5}"/>
              </a:ext>
            </a:extLst>
          </p:cNvPr>
          <p:cNvSpPr>
            <a:spLocks noGrp="1"/>
          </p:cNvSpPr>
          <p:nvPr>
            <p:ph type="title"/>
          </p:nvPr>
        </p:nvSpPr>
        <p:spPr/>
        <p:txBody>
          <a:bodyPr/>
          <a:lstStyle/>
          <a:p>
            <a:r>
              <a:rPr lang="ru-RU" b="0" i="0">
                <a:solidFill>
                  <a:srgbClr val="333333"/>
                </a:solidFill>
                <a:effectLst/>
                <a:latin typeface="Arial" panose="020B0604020202020204" pitchFamily="34" charset="0"/>
              </a:rPr>
              <a:t>К таким полям относятся:</a:t>
            </a:r>
            <a:br>
              <a:rPr lang="ru-RU"/>
            </a:br>
            <a:endParaRPr lang="ru-RU"/>
          </a:p>
        </p:txBody>
      </p:sp>
      <p:sp>
        <p:nvSpPr>
          <p:cNvPr id="3" name="Объект 2">
            <a:extLst>
              <a:ext uri="{FF2B5EF4-FFF2-40B4-BE49-F238E27FC236}">
                <a16:creationId xmlns:a16="http://schemas.microsoft.com/office/drawing/2014/main" id="{AC0A5BF4-5ADE-444C-A5B0-F419EED46455}"/>
              </a:ext>
            </a:extLst>
          </p:cNvPr>
          <p:cNvSpPr>
            <a:spLocks noGrp="1"/>
          </p:cNvSpPr>
          <p:nvPr>
            <p:ph idx="1"/>
          </p:nvPr>
        </p:nvSpPr>
        <p:spPr/>
        <p:txBody>
          <a:bodyPr>
            <a:normAutofit fontScale="55000" lnSpcReduction="20000"/>
          </a:bodyPr>
          <a:lstStyle/>
          <a:p>
            <a:br>
              <a:rPr lang="ru-RU"/>
            </a:br>
            <a:r>
              <a:rPr lang="ru-RU" b="0" i="0">
                <a:solidFill>
                  <a:srgbClr val="333333"/>
                </a:solidFill>
                <a:effectLst/>
                <a:latin typeface="Arial" panose="020B0604020202020204" pitchFamily="34" charset="0"/>
              </a:rPr>
              <a:t>1. Специальные поля, предназначенные для определения границ кадров. Поскольку в физической среде могут постоянно проходить какие-либо сигналы, то сетевые адаптеры должны уметь разбираться в том, когда начинается передача кадра и когда она заканчивается.</a:t>
            </a:r>
            <a:br>
              <a:rPr lang="ru-RU"/>
            </a:br>
            <a:br>
              <a:rPr lang="ru-RU"/>
            </a:br>
            <a:r>
              <a:rPr lang="ru-RU" b="0" i="0">
                <a:solidFill>
                  <a:srgbClr val="333333"/>
                </a:solidFill>
                <a:effectLst/>
                <a:latin typeface="Arial" panose="020B0604020202020204" pitchFamily="34" charset="0"/>
              </a:rPr>
              <a:t>2. Поле, предназначенное для определения протокола сетевого уровня, которому необходимо передать данные. Так как на одном компьютере могут функционировать программные модули различных протоколов сетевого уровня, то протоколы канального уровня должны уметь распределять данные по этим протоколам.</a:t>
            </a:r>
            <a:br>
              <a:rPr lang="ru-RU"/>
            </a:br>
            <a:br>
              <a:rPr lang="ru-RU"/>
            </a:br>
            <a:r>
              <a:rPr lang="ru-RU" b="0" i="0">
                <a:solidFill>
                  <a:srgbClr val="333333"/>
                </a:solidFill>
                <a:effectLst/>
                <a:latin typeface="Arial" panose="020B0604020202020204" pitchFamily="34" charset="0"/>
              </a:rPr>
              <a:t>3. Контрольная сумма (или специальный код) содержимого кадра, которая позволяет принимающей стороне определить наличие ошибок в принятых данных. Принцип ее использования состоит в следующем. Сетевой адаптер отправляющего компьютера после формирования кадра вычисляет значение его контрольной суммы на основе содержимого и помещает это значение в заголовок кадра. Принимающая сторона также вычисляет контрольную сумму полученного кадра и сравнивает его со значением, помещенным в заголовке. Если они не совпадают, то это означает, что во время передачи кадра произошла ошибка.</a:t>
            </a:r>
          </a:p>
          <a:p>
            <a:r>
              <a:rPr lang="ru-RU" b="0" i="0">
                <a:solidFill>
                  <a:srgbClr val="333333"/>
                </a:solidFill>
                <a:effectLst/>
                <a:latin typeface="Arial" panose="020B0604020202020204" pitchFamily="34" charset="0"/>
              </a:rPr>
              <a:t>4. Поля, предназначенные для адресации абонентов в сложных сетях (определены для протоколов, применяемых в сетях, базирующихся на сложных топологиях).</a:t>
            </a:r>
            <a:br>
              <a:rPr lang="ru-RU"/>
            </a:br>
            <a:endParaRPr lang="ru-RU"/>
          </a:p>
        </p:txBody>
      </p:sp>
    </p:spTree>
    <p:extLst>
      <p:ext uri="{BB962C8B-B14F-4D97-AF65-F5344CB8AC3E}">
        <p14:creationId xmlns:p14="http://schemas.microsoft.com/office/powerpoint/2010/main" val="232453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AFECAD-9E7E-D641-8B33-404973576416}"/>
              </a:ext>
            </a:extLst>
          </p:cNvPr>
          <p:cNvSpPr>
            <a:spLocks noGrp="1"/>
          </p:cNvSpPr>
          <p:nvPr>
            <p:ph type="title"/>
          </p:nvPr>
        </p:nvSpPr>
        <p:spPr/>
        <p:txBody>
          <a:bodyPr/>
          <a:lstStyle/>
          <a:p>
            <a:endParaRPr lang="ru-RU"/>
          </a:p>
        </p:txBody>
      </p:sp>
      <p:pic>
        <p:nvPicPr>
          <p:cNvPr id="4" name="Рисунок 4">
            <a:extLst>
              <a:ext uri="{FF2B5EF4-FFF2-40B4-BE49-F238E27FC236}">
                <a16:creationId xmlns:a16="http://schemas.microsoft.com/office/drawing/2014/main" id="{5E04C498-9CFC-B142-98FC-87F8008D8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094" y="1751852"/>
            <a:ext cx="9460706" cy="5063476"/>
          </a:xfrm>
        </p:spPr>
      </p:pic>
    </p:spTree>
    <p:extLst>
      <p:ext uri="{BB962C8B-B14F-4D97-AF65-F5344CB8AC3E}">
        <p14:creationId xmlns:p14="http://schemas.microsoft.com/office/powerpoint/2010/main" val="13426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F7011C-8BE9-D34F-9A43-84D79E4C3E9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087230D-453E-4348-98F0-3025B9F22E50}"/>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63699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DB52AC-69CE-F14F-875D-71A5E66CD14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D0D90B4-31C0-2744-BAD5-396809D46866}"/>
              </a:ext>
            </a:extLst>
          </p:cNvPr>
          <p:cNvSpPr>
            <a:spLocks noGrp="1"/>
          </p:cNvSpPr>
          <p:nvPr>
            <p:ph idx="1"/>
          </p:nvPr>
        </p:nvSpPr>
        <p:spPr/>
        <p:txBody>
          <a:bodyPr/>
          <a:lstStyle/>
          <a:p>
            <a:r>
              <a:rPr lang="ru-RU" b="0" i="0">
                <a:solidFill>
                  <a:srgbClr val="333333"/>
                </a:solidFill>
                <a:effectLst/>
                <a:latin typeface="Arial" panose="020B0604020202020204" pitchFamily="34" charset="0"/>
              </a:rPr>
              <a:t>Протоколы канального уровня определяют удобный для сетевого обмена способ представления информации, а также необходимый набор правил, позволяющий упорядочивать взаимодействие абонентов.</a:t>
            </a:r>
            <a:endParaRPr lang="ru-RU"/>
          </a:p>
        </p:txBody>
      </p:sp>
    </p:spTree>
    <p:extLst>
      <p:ext uri="{BB962C8B-B14F-4D97-AF65-F5344CB8AC3E}">
        <p14:creationId xmlns:p14="http://schemas.microsoft.com/office/powerpoint/2010/main" val="246939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9D252-5B58-1A43-A79D-1D6007926E2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DAC2BF3-7360-8A4F-9F1F-1CF677AE90F3}"/>
              </a:ext>
            </a:extLst>
          </p:cNvPr>
          <p:cNvSpPr>
            <a:spLocks noGrp="1"/>
          </p:cNvSpPr>
          <p:nvPr>
            <p:ph idx="1"/>
          </p:nvPr>
        </p:nvSpPr>
        <p:spPr/>
        <p:txBody>
          <a:bodyPr/>
          <a:lstStyle/>
          <a:p>
            <a:br>
              <a:rPr lang="ru-RU"/>
            </a:br>
            <a:r>
              <a:rPr lang="ru-RU" b="0" i="0">
                <a:solidFill>
                  <a:srgbClr val="333333"/>
                </a:solidFill>
                <a:effectLst/>
                <a:latin typeface="Arial" panose="020B0604020202020204" pitchFamily="34" charset="0"/>
              </a:rPr>
              <a:t>На канальном уровне данные рассматриваются как последовательный поток битов. </a:t>
            </a:r>
            <a:endParaRPr lang="ru-RU"/>
          </a:p>
        </p:txBody>
      </p:sp>
    </p:spTree>
    <p:extLst>
      <p:ext uri="{BB962C8B-B14F-4D97-AF65-F5344CB8AC3E}">
        <p14:creationId xmlns:p14="http://schemas.microsoft.com/office/powerpoint/2010/main" val="182622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6899AE-58DE-8C43-A9E0-A99B180B132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AC416ED-75CD-5C44-9D27-5346E8E20CB9}"/>
              </a:ext>
            </a:extLst>
          </p:cNvPr>
          <p:cNvSpPr>
            <a:spLocks noGrp="1"/>
          </p:cNvSpPr>
          <p:nvPr>
            <p:ph idx="1"/>
          </p:nvPr>
        </p:nvSpPr>
        <p:spPr/>
        <p:txBody>
          <a:bodyPr/>
          <a:lstStyle/>
          <a:p>
            <a:r>
              <a:rPr lang="ru-RU" b="0" i="0">
                <a:solidFill>
                  <a:srgbClr val="333333"/>
                </a:solidFill>
                <a:effectLst/>
                <a:latin typeface="Arial" panose="020B0604020202020204" pitchFamily="34" charset="0"/>
              </a:rPr>
              <a:t>Перед передачей по физическим каналам этот поток, в соответствии с принципом пакетной коммутации, разделяется на "порции", каждая из которых снабжается заголовком, содержащим некоторую служебную информацию, т.е. формируется пакет</a:t>
            </a:r>
            <a:endParaRPr lang="ru-RU"/>
          </a:p>
        </p:txBody>
      </p:sp>
    </p:spTree>
    <p:extLst>
      <p:ext uri="{BB962C8B-B14F-4D97-AF65-F5344CB8AC3E}">
        <p14:creationId xmlns:p14="http://schemas.microsoft.com/office/powerpoint/2010/main" val="301196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2C48C6-558F-C740-8F3D-4D31CA542E5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D9922FD-5959-5A49-968E-1119BF502248}"/>
              </a:ext>
            </a:extLst>
          </p:cNvPr>
          <p:cNvSpPr>
            <a:spLocks noGrp="1"/>
          </p:cNvSpPr>
          <p:nvPr>
            <p:ph idx="1"/>
          </p:nvPr>
        </p:nvSpPr>
        <p:spPr/>
        <p:txBody>
          <a:bodyPr/>
          <a:lstStyle/>
          <a:p>
            <a:r>
              <a:rPr lang="ru-RU" b="0" i="0">
                <a:solidFill>
                  <a:srgbClr val="333333"/>
                </a:solidFill>
                <a:effectLst/>
                <a:latin typeface="Arial" panose="020B0604020202020204" pitchFamily="34" charset="0"/>
              </a:rPr>
              <a:t>На канальном уровне пакет называется </a:t>
            </a:r>
            <a:r>
              <a:rPr lang="ru-RU" b="1" i="0">
                <a:solidFill>
                  <a:srgbClr val="333333"/>
                </a:solidFill>
                <a:effectLst/>
                <a:latin typeface="Arial" panose="020B0604020202020204" pitchFamily="34" charset="0"/>
              </a:rPr>
              <a:t>кадром</a:t>
            </a:r>
            <a:r>
              <a:rPr lang="ru-RU" b="0" i="0">
                <a:solidFill>
                  <a:srgbClr val="333333"/>
                </a:solidFill>
                <a:effectLst/>
                <a:latin typeface="Arial" panose="020B0604020202020204" pitchFamily="34" charset="0"/>
              </a:rPr>
              <a:t> (</a:t>
            </a:r>
            <a:r>
              <a:rPr lang="af-ZA" b="0" i="0">
                <a:solidFill>
                  <a:srgbClr val="333333"/>
                </a:solidFill>
                <a:effectLst/>
                <a:latin typeface="Arial" panose="020B0604020202020204" pitchFamily="34" charset="0"/>
              </a:rPr>
              <a:t>frame).</a:t>
            </a:r>
            <a:endParaRPr lang="ru-RU"/>
          </a:p>
        </p:txBody>
      </p:sp>
    </p:spTree>
    <p:extLst>
      <p:ext uri="{BB962C8B-B14F-4D97-AF65-F5344CB8AC3E}">
        <p14:creationId xmlns:p14="http://schemas.microsoft.com/office/powerpoint/2010/main" val="232855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BA2EF4-77A6-0E47-99A2-0AB480EE439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F3F03C5-1A32-1147-B560-8D912E47CEE9}"/>
              </a:ext>
            </a:extLst>
          </p:cNvPr>
          <p:cNvSpPr>
            <a:spLocks noGrp="1"/>
          </p:cNvSpPr>
          <p:nvPr>
            <p:ph idx="1"/>
          </p:nvPr>
        </p:nvSpPr>
        <p:spPr/>
        <p:txBody>
          <a:bodyPr/>
          <a:lstStyle/>
          <a:p>
            <a:br>
              <a:rPr lang="ru-RU"/>
            </a:br>
            <a:r>
              <a:rPr lang="ru-RU" b="0" i="0">
                <a:solidFill>
                  <a:srgbClr val="333333"/>
                </a:solidFill>
                <a:effectLst/>
                <a:latin typeface="Arial" panose="020B0604020202020204" pitchFamily="34" charset="0"/>
              </a:rPr>
              <a:t>Структура заголовка кадра зависит от набора задач, которые решает протокол</a:t>
            </a:r>
            <a:endParaRPr lang="ru-RU"/>
          </a:p>
        </p:txBody>
      </p:sp>
    </p:spTree>
    <p:extLst>
      <p:ext uri="{BB962C8B-B14F-4D97-AF65-F5344CB8AC3E}">
        <p14:creationId xmlns:p14="http://schemas.microsoft.com/office/powerpoint/2010/main" val="274701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74E5F-AC8E-054D-BCB8-201023B8BC9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2898548-BF53-2146-9468-790A875F1792}"/>
              </a:ext>
            </a:extLst>
          </p:cNvPr>
          <p:cNvSpPr>
            <a:spLocks noGrp="1"/>
          </p:cNvSpPr>
          <p:nvPr>
            <p:ph idx="1"/>
          </p:nvPr>
        </p:nvSpPr>
        <p:spPr/>
        <p:txBody>
          <a:bodyPr/>
          <a:lstStyle/>
          <a:p>
            <a:r>
              <a:rPr lang="ru-RU" b="0" i="0">
                <a:solidFill>
                  <a:srgbClr val="333333"/>
                </a:solidFill>
                <a:effectLst/>
                <a:latin typeface="Arial" panose="020B0604020202020204" pitchFamily="34" charset="0"/>
              </a:rPr>
              <a:t>Сложность канальных протоколов во многом определяется сложностью топологии сети</a:t>
            </a:r>
            <a:endParaRPr lang="ru-RU"/>
          </a:p>
        </p:txBody>
      </p:sp>
    </p:spTree>
    <p:extLst>
      <p:ext uri="{BB962C8B-B14F-4D97-AF65-F5344CB8AC3E}">
        <p14:creationId xmlns:p14="http://schemas.microsoft.com/office/powerpoint/2010/main" val="135996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BD041-492F-304E-A0DB-2CB8D0015F8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9244407-3068-8349-AA66-ADB01754C36C}"/>
              </a:ext>
            </a:extLst>
          </p:cNvPr>
          <p:cNvSpPr>
            <a:spLocks noGrp="1"/>
          </p:cNvSpPr>
          <p:nvPr>
            <p:ph idx="1"/>
          </p:nvPr>
        </p:nvSpPr>
        <p:spPr/>
        <p:txBody>
          <a:bodyPr/>
          <a:lstStyle/>
          <a:p>
            <a:r>
              <a:rPr lang="ru-RU"/>
              <a:t>Канальные проьоколы разделяются на две группы:</a:t>
            </a:r>
          </a:p>
          <a:p>
            <a:r>
              <a:rPr lang="ru-RU"/>
              <a:t>точка-точка</a:t>
            </a:r>
          </a:p>
          <a:p>
            <a:r>
              <a:rPr lang="ru-RU"/>
              <a:t>усложненные</a:t>
            </a:r>
          </a:p>
        </p:txBody>
      </p:sp>
    </p:spTree>
    <p:extLst>
      <p:ext uri="{BB962C8B-B14F-4D97-AF65-F5344CB8AC3E}">
        <p14:creationId xmlns:p14="http://schemas.microsoft.com/office/powerpoint/2010/main" val="96410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C79A26-A75E-C043-9F90-3340D81773A7}"/>
              </a:ext>
            </a:extLst>
          </p:cNvPr>
          <p:cNvSpPr>
            <a:spLocks noGrp="1"/>
          </p:cNvSpPr>
          <p:nvPr>
            <p:ph type="title"/>
          </p:nvPr>
        </p:nvSpPr>
        <p:spPr/>
        <p:txBody>
          <a:bodyPr/>
          <a:lstStyle/>
          <a:p>
            <a:r>
              <a:rPr lang="ru-RU"/>
              <a:t>Структура кадра данных</a:t>
            </a:r>
          </a:p>
        </p:txBody>
      </p:sp>
      <p:sp>
        <p:nvSpPr>
          <p:cNvPr id="3" name="Объект 2">
            <a:extLst>
              <a:ext uri="{FF2B5EF4-FFF2-40B4-BE49-F238E27FC236}">
                <a16:creationId xmlns:a16="http://schemas.microsoft.com/office/drawing/2014/main" id="{D47DD22F-0DF5-C246-8199-98E277E50366}"/>
              </a:ext>
            </a:extLst>
          </p:cNvPr>
          <p:cNvSpPr>
            <a:spLocks noGrp="1"/>
          </p:cNvSpPr>
          <p:nvPr>
            <p:ph idx="1"/>
          </p:nvPr>
        </p:nvSpPr>
        <p:spPr/>
        <p:txBody>
          <a:bodyPr/>
          <a:lstStyle/>
          <a:p>
            <a:r>
              <a:rPr lang="ru-RU" b="0" i="0">
                <a:solidFill>
                  <a:srgbClr val="333333"/>
                </a:solidFill>
                <a:effectLst/>
                <a:latin typeface="Arial" panose="020B0604020202020204" pitchFamily="34" charset="0"/>
              </a:rPr>
              <a:t>Состав заголовка кадра зависит от многих факторов, определяемых набором функций, которые выполняет протокол. </a:t>
            </a:r>
            <a:endParaRPr lang="ru-RU"/>
          </a:p>
        </p:txBody>
      </p:sp>
    </p:spTree>
    <p:extLst>
      <p:ext uri="{BB962C8B-B14F-4D97-AF65-F5344CB8AC3E}">
        <p14:creationId xmlns:p14="http://schemas.microsoft.com/office/powerpoint/2010/main" val="38698191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13</Slides>
  <Notes>0</Notes>
  <HiddenSlides>0</HiddenSlide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Тема Office</vt:lpstr>
      <vt:lpstr>протоколы физического и канального уровней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Структура кадра данных</vt:lpstr>
      <vt:lpstr>Презентация PowerPoint</vt:lpstr>
      <vt:lpstr>К таким полям относятся: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протоколы физического и канального уровней</dc:title>
  <dc:creator>А А</dc:creator>
  <cp:lastModifiedBy>А А</cp:lastModifiedBy>
  <cp:revision>2</cp:revision>
  <dcterms:created xsi:type="dcterms:W3CDTF">2021-02-07T06:42:35Z</dcterms:created>
  <dcterms:modified xsi:type="dcterms:W3CDTF">2021-02-08T03:34:01Z</dcterms:modified>
</cp:coreProperties>
</file>