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276"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257" r:id="rId8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407442-2251-4C4C-A6BD-703F9F8B6EB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F4AF66A-25B7-E149-BA72-6852B859D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48F95DF-28FD-A849-84FD-1F24D60981D5}"/>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F110E84C-F546-6C42-80E6-11FEF291FAF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20EB08-6E8B-384E-8EE5-1A0FAB9D977F}"/>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353018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FE7120-EC37-EE4F-8AAE-46A5151CC44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BF8639B-88B9-FC46-9DE6-6679FC2D8B7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3C7623-6D1B-EF45-940F-7280C0F53B19}"/>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E53C6D85-3C4B-624E-9923-FB563B47AF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ACD2CE-9DBA-7C4F-8C16-9248E357EAB4}"/>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225288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965D082-C17B-1044-ABE9-F373B223F34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EA32A41-D42D-9E45-8AA7-139A282BD8E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26A28A6-8A13-D547-AD2F-817A49D51F45}"/>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CFE5DE79-094E-B146-BA3A-E7ECF80FEE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FD1D69-A156-C94E-A2D6-435BF4459069}"/>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328983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4F00B-879E-0640-A3BF-B78D8D16D68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C8F4252-6855-684D-837B-981C6BA16D9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AEF9A2-E068-B248-B2F7-0D643DD83545}"/>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4BE3C6E9-E5CF-CA4A-B3FC-47427352596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D6A0FF-17F4-9644-BA33-7EF282E6CB8F}"/>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143630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790CD4-212F-204A-92BA-345158DE7D2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5B41E13-1E37-8D4C-ABE2-D3F943608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DFEF4E-E125-2A4B-8B38-D62CA60E759A}"/>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AE43282E-6941-AE4E-8692-F30551BA6A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5FA98A-D807-6849-8FE9-6301D6AEB286}"/>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23495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6CC9E-43DB-B142-A366-0DDCE02D17A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56F4708-34A7-664C-8B12-3DC673BEE1B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C1BAD90-B019-144D-9267-026F1F4CF96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B879A20-F414-B64B-A9FD-A328E1220F41}"/>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4B873AA4-1ED7-794F-9391-D1903054480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FEC823C-7B1E-3D4B-8BA0-36A66C705FB5}"/>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361824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D73667-079F-764D-BE0F-21591EEA9EA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B844597-FCA5-6940-B743-6FD44596E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3B0095E-1333-104B-9CD9-FAA25CCEF45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67B740B-CB83-3747-8FE8-CAC368AB4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757535C-5F7C-CF4E-84F9-706259A581C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90F29B1-BECA-2F4E-8B7A-89E60DF5B6DB}"/>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8" name="Нижний колонтитул 7">
            <a:extLst>
              <a:ext uri="{FF2B5EF4-FFF2-40B4-BE49-F238E27FC236}">
                <a16:creationId xmlns:a16="http://schemas.microsoft.com/office/drawing/2014/main" id="{7C56F1B7-5521-0945-B2DB-F44CBFB5EC1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2B1A0E8-8EE1-DE4C-8C93-5B6E039EE548}"/>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148027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32DA47-6749-FB43-B10E-63CDE692981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4DC3468-171D-F440-856D-5A8E73803DBD}"/>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4" name="Нижний колонтитул 3">
            <a:extLst>
              <a:ext uri="{FF2B5EF4-FFF2-40B4-BE49-F238E27FC236}">
                <a16:creationId xmlns:a16="http://schemas.microsoft.com/office/drawing/2014/main" id="{06A70FC2-94EC-F048-B08C-A6254F76E19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F32A1D6-D77C-DE4D-B859-C3AFA15F6503}"/>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384070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2969525-0497-FE4D-80EA-72F02DB5438F}"/>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3" name="Нижний колонтитул 2">
            <a:extLst>
              <a:ext uri="{FF2B5EF4-FFF2-40B4-BE49-F238E27FC236}">
                <a16:creationId xmlns:a16="http://schemas.microsoft.com/office/drawing/2014/main" id="{DFF5FC0F-E235-4741-94C5-5FFA23D6DBD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F2CB898-2CE9-734B-A405-8BBEC9C391D0}"/>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398880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3D153-AB7A-9F4A-89A0-178FBEE1327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3554345-F525-754A-B25A-F8926F533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F135C21-C70F-174B-AFFD-397854563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382FCD1-6579-2341-ABDC-66850DC00D39}"/>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1F5BD158-C2AA-CB4A-BEE2-E9497DADCA7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674C124-5DF1-4344-B41D-4736F1F60AA2}"/>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294238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35E278-D305-1341-993C-23B942A442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24B64F-CEDC-824F-8A0E-41C36DEFD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90B7A97-EBBC-B549-975F-126FA11D7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DBA0A89-42C8-914F-8655-BFF9786BACD8}"/>
              </a:ext>
            </a:extLst>
          </p:cNvPr>
          <p:cNvSpPr>
            <a:spLocks noGrp="1"/>
          </p:cNvSpPr>
          <p:nvPr>
            <p:ph type="dt" sz="half" idx="10"/>
          </p:nvPr>
        </p:nvSpPr>
        <p:spPr/>
        <p:txBody>
          <a:bodyPr/>
          <a:lstStyle/>
          <a:p>
            <a:fld id="{6D5EFE44-C8B9-6643-8C05-68D868C445B3}" type="datetimeFigureOut">
              <a:rPr lang="ru-RU" smtClean="0"/>
              <a:t>07.02.2021</a:t>
            </a:fld>
            <a:endParaRPr lang="ru-RU"/>
          </a:p>
        </p:txBody>
      </p:sp>
      <p:sp>
        <p:nvSpPr>
          <p:cNvPr id="6" name="Нижний колонтитул 5">
            <a:extLst>
              <a:ext uri="{FF2B5EF4-FFF2-40B4-BE49-F238E27FC236}">
                <a16:creationId xmlns:a16="http://schemas.microsoft.com/office/drawing/2014/main" id="{71BFB78C-6432-E748-BFA6-B8EDC7E6D9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4AE6121-CC0F-4A4B-B704-84EE2449FC7E}"/>
              </a:ext>
            </a:extLst>
          </p:cNvPr>
          <p:cNvSpPr>
            <a:spLocks noGrp="1"/>
          </p:cNvSpPr>
          <p:nvPr>
            <p:ph type="sldNum" sz="quarter" idx="12"/>
          </p:nvPr>
        </p:nvSpPr>
        <p:spPr/>
        <p:txBody>
          <a:bodyPr/>
          <a:lstStyle/>
          <a:p>
            <a:fld id="{C1406733-918E-F945-8354-57C6DE636D7E}" type="slidenum">
              <a:rPr lang="ru-RU" smtClean="0"/>
              <a:t>‹#›</a:t>
            </a:fld>
            <a:endParaRPr lang="ru-RU"/>
          </a:p>
        </p:txBody>
      </p:sp>
    </p:spTree>
    <p:extLst>
      <p:ext uri="{BB962C8B-B14F-4D97-AF65-F5344CB8AC3E}">
        <p14:creationId xmlns:p14="http://schemas.microsoft.com/office/powerpoint/2010/main" val="121031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2C5EAA-1AEC-474F-998F-105116606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46015C5-613C-9B4A-881A-402FDA1CD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09FC32-F9E8-6840-85F8-1B160C6E8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EFE44-C8B9-6643-8C05-68D868C445B3}" type="datetimeFigureOut">
              <a:rPr lang="ru-RU" smtClean="0"/>
              <a:t>07.02.2021</a:t>
            </a:fld>
            <a:endParaRPr lang="ru-RU"/>
          </a:p>
        </p:txBody>
      </p:sp>
      <p:sp>
        <p:nvSpPr>
          <p:cNvPr id="5" name="Нижний колонтитул 4">
            <a:extLst>
              <a:ext uri="{FF2B5EF4-FFF2-40B4-BE49-F238E27FC236}">
                <a16:creationId xmlns:a16="http://schemas.microsoft.com/office/drawing/2014/main" id="{76FE7613-5E19-C948-892D-61DCBCD80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43E3DBF-35C8-E240-98B5-7BD0810C9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06733-918E-F945-8354-57C6DE636D7E}" type="slidenum">
              <a:rPr lang="ru-RU" smtClean="0"/>
              <a:t>‹#›</a:t>
            </a:fld>
            <a:endParaRPr lang="ru-RU"/>
          </a:p>
        </p:txBody>
      </p:sp>
    </p:spTree>
    <p:extLst>
      <p:ext uri="{BB962C8B-B14F-4D97-AF65-F5344CB8AC3E}">
        <p14:creationId xmlns:p14="http://schemas.microsoft.com/office/powerpoint/2010/main" val="10933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7572C6-92B8-5448-A91E-14D86A5DCB5D}"/>
              </a:ext>
            </a:extLst>
          </p:cNvPr>
          <p:cNvSpPr>
            <a:spLocks noGrp="1"/>
          </p:cNvSpPr>
          <p:nvPr>
            <p:ph type="ctrTitle"/>
          </p:nvPr>
        </p:nvSpPr>
        <p:spPr/>
        <p:txBody>
          <a:bodyPr/>
          <a:lstStyle/>
          <a:p>
            <a:r>
              <a:rPr lang="ru-RU"/>
              <a:t>классификация тестирования по уровням</a:t>
            </a:r>
          </a:p>
        </p:txBody>
      </p:sp>
      <p:sp>
        <p:nvSpPr>
          <p:cNvPr id="3" name="Подзаголовок 2">
            <a:extLst>
              <a:ext uri="{FF2B5EF4-FFF2-40B4-BE49-F238E27FC236}">
                <a16:creationId xmlns:a16="http://schemas.microsoft.com/office/drawing/2014/main" id="{FB42B8D5-75D5-DD47-AD34-C5B73B446445}"/>
              </a:ext>
            </a:extLst>
          </p:cNvPr>
          <p:cNvSpPr>
            <a:spLocks noGrp="1"/>
          </p:cNvSpPr>
          <p:nvPr>
            <p:ph type="subTitle" idx="1"/>
          </p:nvPr>
        </p:nvSpPr>
        <p:spPr/>
        <p:txBody>
          <a:bodyPr/>
          <a:lstStyle/>
          <a:p>
            <a:r>
              <a:rPr lang="af-ZA"/>
              <a:t>https://www.google.com/amp/s/m.habr.com/ru/amp/post/279535/</a:t>
            </a:r>
            <a:endParaRPr lang="ru-RU"/>
          </a:p>
        </p:txBody>
      </p:sp>
    </p:spTree>
    <p:extLst>
      <p:ext uri="{BB962C8B-B14F-4D97-AF65-F5344CB8AC3E}">
        <p14:creationId xmlns:p14="http://schemas.microsoft.com/office/powerpoint/2010/main" val="341383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466211-DEC0-A640-8E20-7DF92BC19944}"/>
              </a:ext>
            </a:extLst>
          </p:cNvPr>
          <p:cNvSpPr>
            <a:spLocks noGrp="1"/>
          </p:cNvSpPr>
          <p:nvPr>
            <p:ph type="title"/>
          </p:nvPr>
        </p:nvSpPr>
        <p:spPr/>
        <p:txBody>
          <a:bodyPr/>
          <a:lstStyle/>
          <a:p>
            <a:r>
              <a:rPr lang="ru-RU" b="1" i="0">
                <a:solidFill>
                  <a:srgbClr val="111111"/>
                </a:solidFill>
                <a:effectLst/>
                <a:latin typeface="-apple-system"/>
              </a:rPr>
              <a:t>Этапы тестирования:</a:t>
            </a:r>
            <a:endParaRPr lang="ru-RU"/>
          </a:p>
        </p:txBody>
      </p:sp>
      <p:sp>
        <p:nvSpPr>
          <p:cNvPr id="3" name="Объект 2">
            <a:extLst>
              <a:ext uri="{FF2B5EF4-FFF2-40B4-BE49-F238E27FC236}">
                <a16:creationId xmlns:a16="http://schemas.microsoft.com/office/drawing/2014/main" id="{62B227CF-7C44-A34E-BC01-1A20E91295D2}"/>
              </a:ext>
            </a:extLst>
          </p:cNvPr>
          <p:cNvSpPr>
            <a:spLocks noGrp="1"/>
          </p:cNvSpPr>
          <p:nvPr>
            <p:ph idx="1"/>
          </p:nvPr>
        </p:nvSpPr>
        <p:spPr/>
        <p:txBody>
          <a:bodyPr/>
          <a:lstStyle/>
          <a:p>
            <a:r>
              <a:rPr lang="ru-RU" b="0" i="0">
                <a:solidFill>
                  <a:srgbClr val="111111"/>
                </a:solidFill>
                <a:effectLst/>
                <a:latin typeface="-apple-system"/>
              </a:rPr>
              <a:t>1. Анализ продукта</a:t>
            </a:r>
            <a:br>
              <a:rPr lang="ru-RU"/>
            </a:br>
            <a:r>
              <a:rPr lang="ru-RU" b="0" i="0">
                <a:solidFill>
                  <a:srgbClr val="111111"/>
                </a:solidFill>
                <a:effectLst/>
                <a:latin typeface="-apple-system"/>
              </a:rPr>
              <a:t>2. Работа с требованиями</a:t>
            </a:r>
            <a:br>
              <a:rPr lang="ru-RU"/>
            </a:br>
            <a:r>
              <a:rPr lang="ru-RU" b="0" i="0">
                <a:solidFill>
                  <a:srgbClr val="111111"/>
                </a:solidFill>
                <a:effectLst/>
                <a:latin typeface="-apple-system"/>
              </a:rPr>
              <a:t>3. Разработка стратегии тестирования</a:t>
            </a:r>
            <a:br>
              <a:rPr lang="ru-RU"/>
            </a:br>
            <a:r>
              <a:rPr lang="ru-RU" b="0" i="0">
                <a:solidFill>
                  <a:srgbClr val="111111"/>
                </a:solidFill>
                <a:effectLst/>
                <a:latin typeface="-apple-system"/>
              </a:rPr>
              <a:t>и планирование процедур контроля качества</a:t>
            </a:r>
            <a:br>
              <a:rPr lang="ru-RU"/>
            </a:br>
            <a:r>
              <a:rPr lang="ru-RU" b="0" i="0">
                <a:solidFill>
                  <a:srgbClr val="111111"/>
                </a:solidFill>
                <a:effectLst/>
                <a:latin typeface="-apple-system"/>
              </a:rPr>
              <a:t>4. Создание тестовой документации</a:t>
            </a:r>
            <a:br>
              <a:rPr lang="ru-RU"/>
            </a:br>
            <a:r>
              <a:rPr lang="ru-RU" b="0" i="0">
                <a:solidFill>
                  <a:srgbClr val="111111"/>
                </a:solidFill>
                <a:effectLst/>
                <a:latin typeface="-apple-system"/>
              </a:rPr>
              <a:t>5. Тестирование прототипа</a:t>
            </a:r>
            <a:br>
              <a:rPr lang="ru-RU"/>
            </a:br>
            <a:r>
              <a:rPr lang="ru-RU" b="0" i="0">
                <a:solidFill>
                  <a:srgbClr val="111111"/>
                </a:solidFill>
                <a:effectLst/>
                <a:latin typeface="-apple-system"/>
              </a:rPr>
              <a:t>6. Основное тестирование</a:t>
            </a:r>
            <a:br>
              <a:rPr lang="ru-RU"/>
            </a:br>
            <a:r>
              <a:rPr lang="ru-RU" b="0" i="0">
                <a:solidFill>
                  <a:srgbClr val="111111"/>
                </a:solidFill>
                <a:effectLst/>
                <a:latin typeface="-apple-system"/>
              </a:rPr>
              <a:t>7. Стабилизация</a:t>
            </a:r>
            <a:br>
              <a:rPr lang="ru-RU"/>
            </a:br>
            <a:r>
              <a:rPr lang="ru-RU" b="0" i="0">
                <a:solidFill>
                  <a:srgbClr val="111111"/>
                </a:solidFill>
                <a:effectLst/>
                <a:latin typeface="-apple-system"/>
              </a:rPr>
              <a:t>8. Эксплуатация</a:t>
            </a:r>
            <a:endParaRPr lang="ru-RU"/>
          </a:p>
        </p:txBody>
      </p:sp>
    </p:spTree>
    <p:extLst>
      <p:ext uri="{BB962C8B-B14F-4D97-AF65-F5344CB8AC3E}">
        <p14:creationId xmlns:p14="http://schemas.microsoft.com/office/powerpoint/2010/main" val="190038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CB5D1C-B93B-1B46-B3A9-36B01F82D2B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15AEF19-85B4-8C4E-8624-B4C749581DA4}"/>
              </a:ext>
            </a:extLst>
          </p:cNvPr>
          <p:cNvSpPr>
            <a:spLocks noGrp="1"/>
          </p:cNvSpPr>
          <p:nvPr>
            <p:ph idx="1"/>
          </p:nvPr>
        </p:nvSpPr>
        <p:spPr/>
        <p:txBody>
          <a:bodyPr>
            <a:normAutofit lnSpcReduction="10000"/>
          </a:bodyPr>
          <a:lstStyle/>
          <a:p>
            <a:r>
              <a:rPr lang="ru-RU" b="1" i="0">
                <a:solidFill>
                  <a:srgbClr val="111111"/>
                </a:solidFill>
                <a:effectLst/>
                <a:latin typeface="-apple-system"/>
              </a:rPr>
              <a:t>Тест план (</a:t>
            </a:r>
            <a:r>
              <a:rPr lang="af-ZA" b="1" i="0">
                <a:solidFill>
                  <a:srgbClr val="111111"/>
                </a:solidFill>
                <a:effectLst/>
                <a:latin typeface="-apple-system"/>
              </a:rPr>
              <a:t>Test Plan)</a:t>
            </a:r>
            <a:r>
              <a:rPr lang="af-ZA" b="0" i="0">
                <a:solidFill>
                  <a:srgbClr val="111111"/>
                </a:solidFill>
                <a:effectLst/>
                <a:latin typeface="-apple-system"/>
              </a:rPr>
              <a:t> — </a:t>
            </a:r>
            <a:r>
              <a:rPr lang="ru-RU" b="0" i="0">
                <a:solidFill>
                  <a:srgbClr val="111111"/>
                </a:solidFill>
                <a:effectLst/>
                <a:latin typeface="-apple-system"/>
              </a:rPr>
              <a:t>это документ, описывающий весь объем работ по тестированию, начиная с описания объекта, стратегии, расписания, критериев начала и окончания тестирования, до необходимого в процессе работы оборудования, специальных знаний, а также оценки рисков с вариантами их разрешения.</a:t>
            </a:r>
            <a:br>
              <a:rPr lang="ru-RU"/>
            </a:br>
            <a:r>
              <a:rPr lang="ru-RU" b="0" i="0">
                <a:solidFill>
                  <a:srgbClr val="111111"/>
                </a:solidFill>
                <a:effectLst/>
                <a:latin typeface="-apple-system"/>
              </a:rPr>
              <a:t>Отвечает на вопросы:</a:t>
            </a:r>
            <a:br>
              <a:rPr lang="ru-RU"/>
            </a:br>
            <a:r>
              <a:rPr lang="ru-RU" b="0" i="0">
                <a:solidFill>
                  <a:srgbClr val="111111"/>
                </a:solidFill>
                <a:effectLst/>
                <a:latin typeface="-apple-system"/>
              </a:rPr>
              <a:t>Что надо тестировать?</a:t>
            </a:r>
            <a:br>
              <a:rPr lang="ru-RU"/>
            </a:br>
            <a:r>
              <a:rPr lang="ru-RU" b="0" i="0">
                <a:solidFill>
                  <a:srgbClr val="111111"/>
                </a:solidFill>
                <a:effectLst/>
                <a:latin typeface="-apple-system"/>
              </a:rPr>
              <a:t>Что будете тестировать?</a:t>
            </a:r>
            <a:br>
              <a:rPr lang="ru-RU"/>
            </a:br>
            <a:r>
              <a:rPr lang="ru-RU" b="0" i="0">
                <a:solidFill>
                  <a:srgbClr val="111111"/>
                </a:solidFill>
                <a:effectLst/>
                <a:latin typeface="-apple-system"/>
              </a:rPr>
              <a:t>Как будете тестировать?</a:t>
            </a:r>
            <a:br>
              <a:rPr lang="ru-RU"/>
            </a:br>
            <a:r>
              <a:rPr lang="ru-RU" b="0" i="0">
                <a:solidFill>
                  <a:srgbClr val="111111"/>
                </a:solidFill>
                <a:effectLst/>
                <a:latin typeface="-apple-system"/>
              </a:rPr>
              <a:t>Когда будете тестировать?</a:t>
            </a:r>
            <a:br>
              <a:rPr lang="ru-RU"/>
            </a:br>
            <a:r>
              <a:rPr lang="ru-RU" b="0" i="0">
                <a:solidFill>
                  <a:srgbClr val="111111"/>
                </a:solidFill>
                <a:effectLst/>
                <a:latin typeface="-apple-system"/>
              </a:rPr>
              <a:t>Критерии начала тестирования.</a:t>
            </a:r>
            <a:br>
              <a:rPr lang="ru-RU"/>
            </a:br>
            <a:r>
              <a:rPr lang="ru-RU" b="0" i="0">
                <a:solidFill>
                  <a:srgbClr val="111111"/>
                </a:solidFill>
                <a:effectLst/>
                <a:latin typeface="-apple-system"/>
              </a:rPr>
              <a:t>Критерии окончания тестирования.</a:t>
            </a:r>
            <a:endParaRPr lang="ru-RU"/>
          </a:p>
        </p:txBody>
      </p:sp>
    </p:spTree>
    <p:extLst>
      <p:ext uri="{BB962C8B-B14F-4D97-AF65-F5344CB8AC3E}">
        <p14:creationId xmlns:p14="http://schemas.microsoft.com/office/powerpoint/2010/main" val="147570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B0EA3-17A5-8D4D-B1F8-D920D2FC1B24}"/>
              </a:ext>
            </a:extLst>
          </p:cNvPr>
          <p:cNvSpPr>
            <a:spLocks noGrp="1"/>
          </p:cNvSpPr>
          <p:nvPr>
            <p:ph type="title"/>
          </p:nvPr>
        </p:nvSpPr>
        <p:spPr/>
        <p:txBody>
          <a:bodyPr/>
          <a:lstStyle/>
          <a:p>
            <a:r>
              <a:rPr lang="ru-RU" b="1" i="0">
                <a:solidFill>
                  <a:srgbClr val="111111"/>
                </a:solidFill>
                <a:effectLst/>
                <a:latin typeface="-apple-system"/>
              </a:rPr>
              <a:t>Основные пункты тест плана</a:t>
            </a:r>
            <a:endParaRPr lang="ru-RU"/>
          </a:p>
        </p:txBody>
      </p:sp>
      <p:sp>
        <p:nvSpPr>
          <p:cNvPr id="3" name="Объект 2">
            <a:extLst>
              <a:ext uri="{FF2B5EF4-FFF2-40B4-BE49-F238E27FC236}">
                <a16:creationId xmlns:a16="http://schemas.microsoft.com/office/drawing/2014/main" id="{2310279C-B8F8-3E4E-B47E-3BAB06BAD1D2}"/>
              </a:ext>
            </a:extLst>
          </p:cNvPr>
          <p:cNvSpPr>
            <a:spLocks noGrp="1"/>
          </p:cNvSpPr>
          <p:nvPr>
            <p:ph idx="1"/>
          </p:nvPr>
        </p:nvSpPr>
        <p:spPr/>
        <p:txBody>
          <a:bodyPr>
            <a:normAutofit fontScale="77500" lnSpcReduction="20000"/>
          </a:bodyPr>
          <a:lstStyle/>
          <a:p>
            <a:r>
              <a:rPr lang="ru-RU" b="0" i="0">
                <a:solidFill>
                  <a:srgbClr val="111111"/>
                </a:solidFill>
                <a:effectLst/>
                <a:latin typeface="-apple-system"/>
              </a:rPr>
              <a:t>В стандарте </a:t>
            </a:r>
            <a:r>
              <a:rPr lang="af-ZA" b="0" i="0">
                <a:solidFill>
                  <a:srgbClr val="111111"/>
                </a:solidFill>
                <a:effectLst/>
                <a:latin typeface="-apple-system"/>
              </a:rPr>
              <a:t>IEEE 829 </a:t>
            </a:r>
            <a:r>
              <a:rPr lang="ru-RU" b="0" i="0">
                <a:solidFill>
                  <a:srgbClr val="111111"/>
                </a:solidFill>
                <a:effectLst/>
                <a:latin typeface="-apple-system"/>
              </a:rPr>
              <a:t>перечислены пункты, из которых должен (пусть — может) состоять тест-план:</a:t>
            </a:r>
            <a:br>
              <a:rPr lang="ru-RU"/>
            </a:br>
            <a:r>
              <a:rPr lang="af-ZA" b="0" i="0">
                <a:solidFill>
                  <a:srgbClr val="111111"/>
                </a:solidFill>
                <a:effectLst/>
                <a:latin typeface="-apple-system"/>
              </a:rPr>
              <a:t>a) Test plan identifier;</a:t>
            </a:r>
            <a:br>
              <a:rPr lang="af-ZA"/>
            </a:br>
            <a:r>
              <a:rPr lang="af-ZA" b="0" i="0">
                <a:solidFill>
                  <a:srgbClr val="111111"/>
                </a:solidFill>
                <a:effectLst/>
                <a:latin typeface="-apple-system"/>
              </a:rPr>
              <a:t>b) Introduction;</a:t>
            </a:r>
            <a:br>
              <a:rPr lang="af-ZA"/>
            </a:br>
            <a:r>
              <a:rPr lang="af-ZA" b="0" i="0">
                <a:solidFill>
                  <a:srgbClr val="111111"/>
                </a:solidFill>
                <a:effectLst/>
                <a:latin typeface="-apple-system"/>
              </a:rPr>
              <a:t>c) Test items;</a:t>
            </a:r>
            <a:br>
              <a:rPr lang="af-ZA"/>
            </a:br>
            <a:r>
              <a:rPr lang="af-ZA" b="0" i="0">
                <a:solidFill>
                  <a:srgbClr val="111111"/>
                </a:solidFill>
                <a:effectLst/>
                <a:latin typeface="-apple-system"/>
              </a:rPr>
              <a:t>d) Features to be tested;</a:t>
            </a:r>
            <a:br>
              <a:rPr lang="af-ZA"/>
            </a:br>
            <a:r>
              <a:rPr lang="af-ZA" b="0" i="0">
                <a:solidFill>
                  <a:srgbClr val="111111"/>
                </a:solidFill>
                <a:effectLst/>
                <a:latin typeface="-apple-system"/>
              </a:rPr>
              <a:t>e) Features not to be tested;</a:t>
            </a:r>
            <a:br>
              <a:rPr lang="af-ZA"/>
            </a:br>
            <a:r>
              <a:rPr lang="af-ZA" b="0" i="0">
                <a:solidFill>
                  <a:srgbClr val="111111"/>
                </a:solidFill>
                <a:effectLst/>
                <a:latin typeface="-apple-system"/>
              </a:rPr>
              <a:t>f) Approach;</a:t>
            </a:r>
            <a:br>
              <a:rPr lang="af-ZA"/>
            </a:br>
            <a:r>
              <a:rPr lang="af-ZA" b="0" i="0">
                <a:solidFill>
                  <a:srgbClr val="111111"/>
                </a:solidFill>
                <a:effectLst/>
                <a:latin typeface="-apple-system"/>
              </a:rPr>
              <a:t>g) Item pass/fail criteria;</a:t>
            </a:r>
            <a:br>
              <a:rPr lang="af-ZA"/>
            </a:br>
            <a:r>
              <a:rPr lang="af-ZA" b="0" i="0">
                <a:solidFill>
                  <a:srgbClr val="111111"/>
                </a:solidFill>
                <a:effectLst/>
                <a:latin typeface="-apple-system"/>
              </a:rPr>
              <a:t>h) Suspension criteria and resumption requirements;</a:t>
            </a:r>
            <a:br>
              <a:rPr lang="af-ZA"/>
            </a:br>
            <a:r>
              <a:rPr lang="af-ZA" b="0" i="0">
                <a:solidFill>
                  <a:srgbClr val="111111"/>
                </a:solidFill>
                <a:effectLst/>
                <a:latin typeface="-apple-system"/>
              </a:rPr>
              <a:t>i) Test deliverables;</a:t>
            </a:r>
            <a:br>
              <a:rPr lang="af-ZA"/>
            </a:br>
            <a:r>
              <a:rPr lang="af-ZA" b="0" i="0">
                <a:solidFill>
                  <a:srgbClr val="111111"/>
                </a:solidFill>
                <a:effectLst/>
                <a:latin typeface="-apple-system"/>
              </a:rPr>
              <a:t>j) Testing tasks;</a:t>
            </a:r>
            <a:br>
              <a:rPr lang="af-ZA"/>
            </a:br>
            <a:r>
              <a:rPr lang="af-ZA" b="0" i="0">
                <a:solidFill>
                  <a:srgbClr val="111111"/>
                </a:solidFill>
                <a:effectLst/>
                <a:latin typeface="-apple-system"/>
              </a:rPr>
              <a:t>k) Environmental needs;</a:t>
            </a:r>
            <a:br>
              <a:rPr lang="af-ZA"/>
            </a:br>
            <a:r>
              <a:rPr lang="af-ZA" b="0" i="0">
                <a:solidFill>
                  <a:srgbClr val="111111"/>
                </a:solidFill>
                <a:effectLst/>
                <a:latin typeface="-apple-system"/>
              </a:rPr>
              <a:t>l) Responsibilities;</a:t>
            </a:r>
            <a:br>
              <a:rPr lang="af-ZA"/>
            </a:br>
            <a:r>
              <a:rPr lang="af-ZA" b="0" i="0">
                <a:solidFill>
                  <a:srgbClr val="111111"/>
                </a:solidFill>
                <a:effectLst/>
                <a:latin typeface="-apple-system"/>
              </a:rPr>
              <a:t>m) Staffing and training needs;</a:t>
            </a:r>
            <a:br>
              <a:rPr lang="af-ZA"/>
            </a:br>
            <a:r>
              <a:rPr lang="af-ZA" b="0" i="0">
                <a:solidFill>
                  <a:srgbClr val="111111"/>
                </a:solidFill>
                <a:effectLst/>
                <a:latin typeface="-apple-system"/>
              </a:rPr>
              <a:t>n) Schedule;</a:t>
            </a:r>
            <a:br>
              <a:rPr lang="af-ZA"/>
            </a:br>
            <a:r>
              <a:rPr lang="af-ZA" b="0" i="0">
                <a:solidFill>
                  <a:srgbClr val="111111"/>
                </a:solidFill>
                <a:effectLst/>
                <a:latin typeface="-apple-system"/>
              </a:rPr>
              <a:t>o) Risks and contingencies;</a:t>
            </a:r>
            <a:br>
              <a:rPr lang="af-ZA"/>
            </a:br>
            <a:r>
              <a:rPr lang="af-ZA" b="0" i="0">
                <a:solidFill>
                  <a:srgbClr val="111111"/>
                </a:solidFill>
                <a:effectLst/>
                <a:latin typeface="-apple-system"/>
              </a:rPr>
              <a:t>p) Approvals.</a:t>
            </a:r>
            <a:endParaRPr lang="ru-RU"/>
          </a:p>
        </p:txBody>
      </p:sp>
    </p:spTree>
    <p:extLst>
      <p:ext uri="{BB962C8B-B14F-4D97-AF65-F5344CB8AC3E}">
        <p14:creationId xmlns:p14="http://schemas.microsoft.com/office/powerpoint/2010/main" val="199079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7DA2F9-EE3E-CE4E-BFBD-EE47549CE44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5C57511-BF85-9845-8BB1-FA22C4796699}"/>
              </a:ext>
            </a:extLst>
          </p:cNvPr>
          <p:cNvSpPr>
            <a:spLocks noGrp="1"/>
          </p:cNvSpPr>
          <p:nvPr>
            <p:ph idx="1"/>
          </p:nvPr>
        </p:nvSpPr>
        <p:spPr/>
        <p:txBody>
          <a:bodyPr/>
          <a:lstStyle/>
          <a:p>
            <a:r>
              <a:rPr lang="ru-RU" b="1" i="0">
                <a:solidFill>
                  <a:srgbClr val="111111"/>
                </a:solidFill>
                <a:effectLst/>
                <a:latin typeface="-apple-system"/>
              </a:rPr>
              <a:t>Тест дизайн</a:t>
            </a:r>
            <a:r>
              <a:rPr lang="ru-RU" b="0" i="0">
                <a:solidFill>
                  <a:srgbClr val="111111"/>
                </a:solidFill>
                <a:effectLst/>
                <a:latin typeface="-apple-system"/>
              </a:rPr>
              <a:t> – это этап процесса тестирования ПО, на котором проектируются и создаются тестовые сценарии (тест кейсы), в соответствии с определёнными ранее критериями качества и целями тестирования.</a:t>
            </a:r>
            <a:br>
              <a:rPr lang="ru-RU"/>
            </a:br>
            <a:r>
              <a:rPr lang="ru-RU" b="0" i="0">
                <a:solidFill>
                  <a:srgbClr val="111111"/>
                </a:solidFill>
                <a:effectLst/>
                <a:latin typeface="-apple-system"/>
              </a:rPr>
              <a:t>Роли, ответственные за тест дизайн:</a:t>
            </a:r>
            <a:br>
              <a:rPr lang="ru-RU"/>
            </a:br>
            <a:r>
              <a:rPr lang="ru-RU" b="0" i="0">
                <a:solidFill>
                  <a:srgbClr val="111111"/>
                </a:solidFill>
                <a:effectLst/>
                <a:latin typeface="-apple-system"/>
              </a:rPr>
              <a:t>• Тест аналитик — определяет «ЧТО тестировать?»</a:t>
            </a:r>
            <a:br>
              <a:rPr lang="ru-RU"/>
            </a:br>
            <a:r>
              <a:rPr lang="ru-RU" b="0" i="0">
                <a:solidFill>
                  <a:srgbClr val="111111"/>
                </a:solidFill>
                <a:effectLst/>
                <a:latin typeface="-apple-system"/>
              </a:rPr>
              <a:t>• Тест дизайнер — определяет «КАК тестировать?»</a:t>
            </a:r>
            <a:endParaRPr lang="ru-RU"/>
          </a:p>
        </p:txBody>
      </p:sp>
    </p:spTree>
    <p:extLst>
      <p:ext uri="{BB962C8B-B14F-4D97-AF65-F5344CB8AC3E}">
        <p14:creationId xmlns:p14="http://schemas.microsoft.com/office/powerpoint/2010/main" val="73741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CFF74A-6F21-AA43-97D7-622CBB37C327}"/>
              </a:ext>
            </a:extLst>
          </p:cNvPr>
          <p:cNvSpPr>
            <a:spLocks noGrp="1"/>
          </p:cNvSpPr>
          <p:nvPr>
            <p:ph type="title"/>
          </p:nvPr>
        </p:nvSpPr>
        <p:spPr/>
        <p:txBody>
          <a:bodyPr/>
          <a:lstStyle/>
          <a:p>
            <a:r>
              <a:rPr lang="ru-RU" b="1" i="0">
                <a:solidFill>
                  <a:srgbClr val="111111"/>
                </a:solidFill>
                <a:effectLst/>
                <a:latin typeface="-apple-system"/>
              </a:rPr>
              <a:t>Техники тест дизайна</a:t>
            </a:r>
            <a:endParaRPr lang="ru-RU"/>
          </a:p>
        </p:txBody>
      </p:sp>
      <p:sp>
        <p:nvSpPr>
          <p:cNvPr id="3" name="Объект 2">
            <a:extLst>
              <a:ext uri="{FF2B5EF4-FFF2-40B4-BE49-F238E27FC236}">
                <a16:creationId xmlns:a16="http://schemas.microsoft.com/office/drawing/2014/main" id="{464C8EBB-DB6F-BD4A-BCC0-A1D271021700}"/>
              </a:ext>
            </a:extLst>
          </p:cNvPr>
          <p:cNvSpPr>
            <a:spLocks noGrp="1"/>
          </p:cNvSpPr>
          <p:nvPr>
            <p:ph idx="1"/>
          </p:nvPr>
        </p:nvSpPr>
        <p:spPr/>
        <p:txBody>
          <a:bodyPr/>
          <a:lstStyle/>
          <a:p>
            <a:r>
              <a:rPr lang="ru-RU" b="1" i="0">
                <a:solidFill>
                  <a:srgbClr val="111111"/>
                </a:solidFill>
                <a:effectLst/>
                <a:latin typeface="-apple-system"/>
              </a:rPr>
              <a:t>Эквивалентное Разделение (</a:t>
            </a:r>
            <a:r>
              <a:rPr lang="af-ZA" b="1" i="0">
                <a:solidFill>
                  <a:srgbClr val="111111"/>
                </a:solidFill>
                <a:effectLst/>
                <a:latin typeface="-apple-system"/>
              </a:rPr>
              <a:t>Equivalence Partitioning — EP)</a:t>
            </a:r>
            <a:r>
              <a:rPr lang="af-ZA" b="0" i="0">
                <a:solidFill>
                  <a:srgbClr val="111111"/>
                </a:solidFill>
                <a:effectLst/>
                <a:latin typeface="-apple-system"/>
              </a:rPr>
              <a:t>. </a:t>
            </a:r>
            <a:r>
              <a:rPr lang="ru-RU" b="0" i="0">
                <a:solidFill>
                  <a:srgbClr val="111111"/>
                </a:solidFill>
                <a:effectLst/>
                <a:latin typeface="-apple-system"/>
              </a:rPr>
              <a:t>Как пример, у вас есть диапазон допустимых значений от 1 до 10, вы должны выбрать одно верное значение внутри интервала, скажем, 5, и одно неверное значение вне интервала — 0.</a:t>
            </a:r>
            <a:endParaRPr lang="ru-RU"/>
          </a:p>
        </p:txBody>
      </p:sp>
    </p:spTree>
    <p:extLst>
      <p:ext uri="{BB962C8B-B14F-4D97-AF65-F5344CB8AC3E}">
        <p14:creationId xmlns:p14="http://schemas.microsoft.com/office/powerpoint/2010/main" val="148132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3A7D46-C1DC-4A40-BC64-5F4DE829CC6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AF6702D-52CE-3C42-88F7-72BBB3157BAF}"/>
              </a:ext>
            </a:extLst>
          </p:cNvPr>
          <p:cNvSpPr>
            <a:spLocks noGrp="1"/>
          </p:cNvSpPr>
          <p:nvPr>
            <p:ph idx="1"/>
          </p:nvPr>
        </p:nvSpPr>
        <p:spPr/>
        <p:txBody>
          <a:bodyPr/>
          <a:lstStyle/>
          <a:p>
            <a:r>
              <a:rPr lang="ru-RU" b="1" i="0">
                <a:solidFill>
                  <a:srgbClr val="111111"/>
                </a:solidFill>
                <a:effectLst/>
                <a:latin typeface="-apple-system"/>
              </a:rPr>
              <a:t>Анализ Граничных Значений (</a:t>
            </a:r>
            <a:r>
              <a:rPr lang="af-ZA" b="1" i="0">
                <a:solidFill>
                  <a:srgbClr val="111111"/>
                </a:solidFill>
                <a:effectLst/>
                <a:latin typeface="-apple-system"/>
              </a:rPr>
              <a:t>Boundary Value Analysis — BVA).</a:t>
            </a:r>
            <a:r>
              <a:rPr lang="af-ZA" b="0" i="0">
                <a:solidFill>
                  <a:srgbClr val="111111"/>
                </a:solidFill>
                <a:effectLst/>
                <a:latin typeface="-apple-system"/>
              </a:rPr>
              <a:t> </a:t>
            </a:r>
            <a:r>
              <a:rPr lang="ru-RU" b="0" i="0">
                <a:solidFill>
                  <a:srgbClr val="111111"/>
                </a:solidFill>
                <a:effectLst/>
                <a:latin typeface="-apple-system"/>
              </a:rPr>
              <a:t>Если взять пример выше, в качестве значений для позитивного тестирования выберем минимальную и максимальную границы (1 и 10), и значения больше и меньше границ (0 и 11). Анализ Граничный значений может быть применен к полям, записям, файлам, или к любого рода сущностям имеющим ограничения.</a:t>
            </a:r>
            <a:endParaRPr lang="ru-RU"/>
          </a:p>
        </p:txBody>
      </p:sp>
    </p:spTree>
    <p:extLst>
      <p:ext uri="{BB962C8B-B14F-4D97-AF65-F5344CB8AC3E}">
        <p14:creationId xmlns:p14="http://schemas.microsoft.com/office/powerpoint/2010/main" val="76440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9565A-53A1-B84B-8D5B-169A4AF8724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CA6214F-DFA6-094F-970A-9FC8F1D10B40}"/>
              </a:ext>
            </a:extLst>
          </p:cNvPr>
          <p:cNvSpPr>
            <a:spLocks noGrp="1"/>
          </p:cNvSpPr>
          <p:nvPr>
            <p:ph idx="1"/>
          </p:nvPr>
        </p:nvSpPr>
        <p:spPr/>
        <p:txBody>
          <a:bodyPr/>
          <a:lstStyle/>
          <a:p>
            <a:r>
              <a:rPr lang="ru-RU" b="1" i="0">
                <a:solidFill>
                  <a:srgbClr val="111111"/>
                </a:solidFill>
                <a:effectLst/>
                <a:latin typeface="-apple-system"/>
              </a:rPr>
              <a:t>Причина / Следствие (</a:t>
            </a:r>
            <a:r>
              <a:rPr lang="af-ZA" b="1" i="0">
                <a:solidFill>
                  <a:srgbClr val="111111"/>
                </a:solidFill>
                <a:effectLst/>
                <a:latin typeface="-apple-system"/>
              </a:rPr>
              <a:t>Cause/Effect — CE).</a:t>
            </a:r>
            <a:r>
              <a:rPr lang="af-ZA" b="0" i="0">
                <a:solidFill>
                  <a:srgbClr val="111111"/>
                </a:solidFill>
                <a:effectLst/>
                <a:latin typeface="-apple-system"/>
              </a:rPr>
              <a:t> </a:t>
            </a:r>
            <a:r>
              <a:rPr lang="ru-RU" b="0" i="0">
                <a:solidFill>
                  <a:srgbClr val="111111"/>
                </a:solidFill>
                <a:effectLst/>
                <a:latin typeface="-apple-system"/>
              </a:rPr>
              <a:t>Это, как правило, ввод комбинаций условий (причин), для получения ответа от системы (Следствие). Например, вы проверяете возможность добавлять клиента, используя определенную экранную форму. Для этого вам необходимо будет ввести несколько полей, таких как «Имя», «Адрес», «Номер Телефона» а затем, нажать кнопку «Добавить» — это «Причина». После нажатия кнопки «Добавить», система добавляет клиента в базу данных и показывает его номер на экране — это «Следствие».</a:t>
            </a:r>
            <a:endParaRPr lang="ru-RU"/>
          </a:p>
        </p:txBody>
      </p:sp>
    </p:spTree>
    <p:extLst>
      <p:ext uri="{BB962C8B-B14F-4D97-AF65-F5344CB8AC3E}">
        <p14:creationId xmlns:p14="http://schemas.microsoft.com/office/powerpoint/2010/main" val="68279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99936E-1AD8-D543-A6EF-1B30CCDCC92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065A159-6F34-EE47-BE51-E7F13CF53E02}"/>
              </a:ext>
            </a:extLst>
          </p:cNvPr>
          <p:cNvSpPr>
            <a:spLocks noGrp="1"/>
          </p:cNvSpPr>
          <p:nvPr>
            <p:ph idx="1"/>
          </p:nvPr>
        </p:nvSpPr>
        <p:spPr/>
        <p:txBody>
          <a:bodyPr/>
          <a:lstStyle/>
          <a:p>
            <a:r>
              <a:rPr lang="ru-RU" b="1" i="0">
                <a:solidFill>
                  <a:srgbClr val="111111"/>
                </a:solidFill>
                <a:effectLst/>
                <a:latin typeface="-apple-system"/>
              </a:rPr>
              <a:t>Предугадывание ошибки (</a:t>
            </a:r>
            <a:r>
              <a:rPr lang="af-ZA" b="1" i="0">
                <a:solidFill>
                  <a:srgbClr val="111111"/>
                </a:solidFill>
                <a:effectLst/>
                <a:latin typeface="-apple-system"/>
              </a:rPr>
              <a:t>Error Guessing — EG).</a:t>
            </a:r>
            <a:r>
              <a:rPr lang="af-ZA" b="0" i="0">
                <a:solidFill>
                  <a:srgbClr val="111111"/>
                </a:solidFill>
                <a:effectLst/>
                <a:latin typeface="-apple-system"/>
              </a:rPr>
              <a:t> </a:t>
            </a:r>
            <a:r>
              <a:rPr lang="ru-RU" b="0" i="0">
                <a:solidFill>
                  <a:srgbClr val="111111"/>
                </a:solidFill>
                <a:effectLst/>
                <a:latin typeface="-apple-system"/>
              </a:rPr>
              <a:t>Это когда тестировщик использует свои знания системы и способность к интерпретации спецификации на предмет того, чтобы «предугадать» при каких входных условиях система может выдать ошибку. Например, спецификация говорит: «пользователь должен ввести код». Тестировщик будет думать: «Что, если я не введу код?», «Что, если я введу неправильный код? », и так далее. Это и есть предугадывание ошибки.</a:t>
            </a:r>
            <a:endParaRPr lang="ru-RU"/>
          </a:p>
        </p:txBody>
      </p:sp>
    </p:spTree>
    <p:extLst>
      <p:ext uri="{BB962C8B-B14F-4D97-AF65-F5344CB8AC3E}">
        <p14:creationId xmlns:p14="http://schemas.microsoft.com/office/powerpoint/2010/main" val="239601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43BD09-0068-014D-A85A-95353FB3DFA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E194EA-485E-8E4A-BF51-7965B1A09760}"/>
              </a:ext>
            </a:extLst>
          </p:cNvPr>
          <p:cNvSpPr>
            <a:spLocks noGrp="1"/>
          </p:cNvSpPr>
          <p:nvPr>
            <p:ph idx="1"/>
          </p:nvPr>
        </p:nvSpPr>
        <p:spPr/>
        <p:txBody>
          <a:bodyPr>
            <a:normAutofit fontScale="92500" lnSpcReduction="20000"/>
          </a:bodyPr>
          <a:lstStyle/>
          <a:p>
            <a:r>
              <a:rPr lang="ru-RU" b="1" i="0">
                <a:solidFill>
                  <a:srgbClr val="111111"/>
                </a:solidFill>
                <a:effectLst/>
                <a:latin typeface="-apple-system"/>
              </a:rPr>
              <a:t>Попарное тестирование (</a:t>
            </a:r>
            <a:r>
              <a:rPr lang="af-ZA" b="1" i="0">
                <a:solidFill>
                  <a:srgbClr val="111111"/>
                </a:solidFill>
                <a:effectLst/>
                <a:latin typeface="-apple-system"/>
              </a:rPr>
              <a:t>Pairwise Testing)</a:t>
            </a:r>
            <a:r>
              <a:rPr lang="af-ZA" b="0" i="0">
                <a:solidFill>
                  <a:srgbClr val="111111"/>
                </a:solidFill>
                <a:effectLst/>
                <a:latin typeface="-apple-system"/>
              </a:rPr>
              <a:t> — </a:t>
            </a:r>
            <a:r>
              <a:rPr lang="ru-RU" b="0" i="0">
                <a:solidFill>
                  <a:srgbClr val="111111"/>
                </a:solidFill>
                <a:effectLst/>
                <a:latin typeface="-apple-system"/>
              </a:rPr>
              <a:t>это техника формирования наборов тестовых данных. Сформулировать суть можно, например, вот так: формирование таких наборов данных, в которых каждое тестируемое значение каждого из проверяемых параметров хотя бы единожды сочетается с каждым тестируемым значением всех остальных проверяемых параметров.</a:t>
            </a:r>
            <a:br>
              <a:rPr lang="ru-RU"/>
            </a:br>
            <a:br>
              <a:rPr lang="ru-RU"/>
            </a:br>
            <a:r>
              <a:rPr lang="ru-RU" b="0" i="0">
                <a:solidFill>
                  <a:srgbClr val="111111"/>
                </a:solidFill>
                <a:effectLst/>
                <a:latin typeface="-apple-system"/>
              </a:rPr>
              <a:t>Допустим, какое-то значений (налог) для человека рассчитывается на основании его пола, возраста и наличия детей — получаем три входных параметра, для каждого из которых для тестов выбираем каким-то образом значения. Например: пол — мужской или женский; возраст — до 25, от 25 до 60, более 60; наличие детей — да или нет. Для проверки правильности расчётов можно, конечно, перебрать все комбинации значений всех параметров</a:t>
            </a:r>
            <a:endParaRPr lang="ru-RU"/>
          </a:p>
        </p:txBody>
      </p:sp>
    </p:spTree>
    <p:extLst>
      <p:ext uri="{BB962C8B-B14F-4D97-AF65-F5344CB8AC3E}">
        <p14:creationId xmlns:p14="http://schemas.microsoft.com/office/powerpoint/2010/main" val="289826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C736C-93DD-1747-8E9A-854C31D58FA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6966761-4F4D-8841-991B-F3DA17F04FF1}"/>
              </a:ext>
            </a:extLst>
          </p:cNvPr>
          <p:cNvSpPr>
            <a:spLocks noGrp="1"/>
          </p:cNvSpPr>
          <p:nvPr>
            <p:ph idx="1"/>
          </p:nvPr>
        </p:nvSpPr>
        <p:spPr/>
        <p:txBody>
          <a:bodyPr/>
          <a:lstStyle/>
          <a:p>
            <a:endParaRPr lang="ru-RU"/>
          </a:p>
        </p:txBody>
      </p:sp>
      <p:graphicFrame>
        <p:nvGraphicFramePr>
          <p:cNvPr id="5" name="Таблица 4">
            <a:extLst>
              <a:ext uri="{FF2B5EF4-FFF2-40B4-BE49-F238E27FC236}">
                <a16:creationId xmlns:a16="http://schemas.microsoft.com/office/drawing/2014/main" id="{D5956E34-6D41-B844-8813-653016B21722}"/>
              </a:ext>
            </a:extLst>
          </p:cNvPr>
          <p:cNvGraphicFramePr/>
          <p:nvPr>
            <p:extLst>
              <p:ext uri="{D42A27DB-BD31-4B8C-83A1-F6EECF244321}">
                <p14:modId xmlns:p14="http://schemas.microsoft.com/office/powerpoint/2010/main" val="3466311964"/>
              </p:ext>
            </p:extLst>
          </p:nvPr>
        </p:nvGraphicFramePr>
        <p:xfrm>
          <a:off x="5774531" y="0"/>
          <a:ext cx="2875360" cy="6857994"/>
        </p:xfrm>
        <a:graphic>
          <a:graphicData uri="http://schemas.openxmlformats.org/drawingml/2006/table">
            <a:tbl>
              <a:tblPr>
                <a:tableStyleId>{5C22544A-7EE6-4342-B048-85BDC9FD1C3A}</a:tableStyleId>
              </a:tblPr>
              <a:tblGrid>
                <a:gridCol w="718840">
                  <a:extLst>
                    <a:ext uri="{9D8B030D-6E8A-4147-A177-3AD203B41FA5}">
                      <a16:colId xmlns:a16="http://schemas.microsoft.com/office/drawing/2014/main" val="3465013114"/>
                    </a:ext>
                  </a:extLst>
                </a:gridCol>
                <a:gridCol w="718840">
                  <a:extLst>
                    <a:ext uri="{9D8B030D-6E8A-4147-A177-3AD203B41FA5}">
                      <a16:colId xmlns:a16="http://schemas.microsoft.com/office/drawing/2014/main" val="1685709658"/>
                    </a:ext>
                  </a:extLst>
                </a:gridCol>
                <a:gridCol w="718840">
                  <a:extLst>
                    <a:ext uri="{9D8B030D-6E8A-4147-A177-3AD203B41FA5}">
                      <a16:colId xmlns:a16="http://schemas.microsoft.com/office/drawing/2014/main" val="900067277"/>
                    </a:ext>
                  </a:extLst>
                </a:gridCol>
                <a:gridCol w="718840">
                  <a:extLst>
                    <a:ext uri="{9D8B030D-6E8A-4147-A177-3AD203B41FA5}">
                      <a16:colId xmlns:a16="http://schemas.microsoft.com/office/drawing/2014/main" val="505438754"/>
                    </a:ext>
                  </a:extLst>
                </a:gridCol>
              </a:tblGrid>
              <a:tr h="467394">
                <a:tc>
                  <a:txBody>
                    <a:bodyPr/>
                    <a:lstStyle/>
                    <a:p>
                      <a:pPr fontAlgn="t"/>
                      <a:r>
                        <a:rPr lang="ru-RU" sz="300">
                          <a:effectLst/>
                        </a:rPr>
                        <a:t>№</a:t>
                      </a:r>
                    </a:p>
                  </a:txBody>
                  <a:tcPr marL="7150" marR="7150" marT="3575" marB="5363"/>
                </a:tc>
                <a:tc>
                  <a:txBody>
                    <a:bodyPr/>
                    <a:lstStyle/>
                    <a:p>
                      <a:pPr fontAlgn="t"/>
                      <a:r>
                        <a:rPr lang="ru-RU" sz="300">
                          <a:effectLst/>
                        </a:rPr>
                        <a:t>пол</a:t>
                      </a:r>
                    </a:p>
                  </a:txBody>
                  <a:tcPr marL="7150" marR="7150" marT="3575" marB="5363"/>
                </a:tc>
                <a:tc>
                  <a:txBody>
                    <a:bodyPr/>
                    <a:lstStyle/>
                    <a:p>
                      <a:pPr fontAlgn="t"/>
                      <a:r>
                        <a:rPr lang="ru-RU" sz="300">
                          <a:effectLst/>
                        </a:rPr>
                        <a:t>возраст</a:t>
                      </a:r>
                    </a:p>
                  </a:txBody>
                  <a:tcPr marL="7150" marR="7150" marT="3575" marB="5363"/>
                </a:tc>
                <a:tc>
                  <a:txBody>
                    <a:bodyPr/>
                    <a:lstStyle/>
                    <a:p>
                      <a:pPr fontAlgn="t"/>
                      <a:r>
                        <a:rPr lang="ru-RU" sz="300">
                          <a:effectLst/>
                        </a:rPr>
                        <a:t>дети</a:t>
                      </a:r>
                    </a:p>
                  </a:txBody>
                  <a:tcPr marL="7150" marR="7150" marT="3575" marB="5363"/>
                </a:tc>
                <a:extLst>
                  <a:ext uri="{0D108BD9-81ED-4DB2-BD59-A6C34878D82A}">
                    <a16:rowId xmlns:a16="http://schemas.microsoft.com/office/drawing/2014/main" val="904682145"/>
                  </a:ext>
                </a:extLst>
              </a:tr>
              <a:tr h="532550">
                <a:tc>
                  <a:txBody>
                    <a:bodyPr/>
                    <a:lstStyle/>
                    <a:p>
                      <a:pPr fontAlgn="t"/>
                      <a:r>
                        <a:rPr lang="ru-RU" sz="300">
                          <a:effectLst/>
                        </a:rPr>
                        <a:t>1</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до 25</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1541939367"/>
                  </a:ext>
                </a:extLst>
              </a:tr>
              <a:tr h="532550">
                <a:tc>
                  <a:txBody>
                    <a:bodyPr/>
                    <a:lstStyle/>
                    <a:p>
                      <a:pPr fontAlgn="t"/>
                      <a:r>
                        <a:rPr lang="ru-RU" sz="300">
                          <a:effectLst/>
                        </a:rPr>
                        <a:t>2</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до 25</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2786268527"/>
                  </a:ext>
                </a:extLst>
              </a:tr>
              <a:tr h="532550">
                <a:tc>
                  <a:txBody>
                    <a:bodyPr/>
                    <a:lstStyle/>
                    <a:p>
                      <a:pPr fontAlgn="t"/>
                      <a:r>
                        <a:rPr lang="ru-RU" sz="300">
                          <a:effectLst/>
                        </a:rPr>
                        <a:t>3</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25-60</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3881456159"/>
                  </a:ext>
                </a:extLst>
              </a:tr>
              <a:tr h="532550">
                <a:tc>
                  <a:txBody>
                    <a:bodyPr/>
                    <a:lstStyle/>
                    <a:p>
                      <a:pPr fontAlgn="t"/>
                      <a:r>
                        <a:rPr lang="ru-RU" sz="300">
                          <a:effectLst/>
                        </a:rPr>
                        <a:t>4</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25-60</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1901690426"/>
                  </a:ext>
                </a:extLst>
              </a:tr>
              <a:tr h="532550">
                <a:tc>
                  <a:txBody>
                    <a:bodyPr/>
                    <a:lstStyle/>
                    <a:p>
                      <a:pPr fontAlgn="t"/>
                      <a:r>
                        <a:rPr lang="ru-RU" sz="300">
                          <a:effectLst/>
                        </a:rPr>
                        <a:t>5</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старше 60</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3559843879"/>
                  </a:ext>
                </a:extLst>
              </a:tr>
              <a:tr h="532550">
                <a:tc>
                  <a:txBody>
                    <a:bodyPr/>
                    <a:lstStyle/>
                    <a:p>
                      <a:pPr fontAlgn="t"/>
                      <a:r>
                        <a:rPr lang="ru-RU" sz="300">
                          <a:effectLst/>
                        </a:rPr>
                        <a:t>6</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старше 60</a:t>
                      </a:r>
                    </a:p>
                  </a:txBody>
                  <a:tcPr marL="7150" marR="7150" marT="3575" marB="5363"/>
                </a:tc>
                <a:tc>
                  <a:txBody>
                    <a:bodyPr/>
                    <a:lstStyle/>
                    <a:p>
                      <a:pPr fontAlgn="t"/>
                      <a:r>
                        <a:rPr lang="ru-RU" sz="300">
                          <a:effectLst/>
                        </a:rPr>
                        <a:t>детей нет</a:t>
                      </a:r>
                    </a:p>
                  </a:txBody>
                  <a:tcPr marL="7150" marR="7150" marT="3575" marB="5363"/>
                </a:tc>
                <a:extLst>
                  <a:ext uri="{0D108BD9-81ED-4DB2-BD59-A6C34878D82A}">
                    <a16:rowId xmlns:a16="http://schemas.microsoft.com/office/drawing/2014/main" val="4036256335"/>
                  </a:ext>
                </a:extLst>
              </a:tr>
              <a:tr h="532550">
                <a:tc>
                  <a:txBody>
                    <a:bodyPr/>
                    <a:lstStyle/>
                    <a:p>
                      <a:pPr fontAlgn="t"/>
                      <a:r>
                        <a:rPr lang="ru-RU" sz="300">
                          <a:effectLst/>
                        </a:rPr>
                        <a:t>7</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до 25</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663346844"/>
                  </a:ext>
                </a:extLst>
              </a:tr>
              <a:tr h="532550">
                <a:tc>
                  <a:txBody>
                    <a:bodyPr/>
                    <a:lstStyle/>
                    <a:p>
                      <a:pPr fontAlgn="t"/>
                      <a:r>
                        <a:rPr lang="ru-RU" sz="300">
                          <a:effectLst/>
                        </a:rPr>
                        <a:t>8</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до 25</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3797354952"/>
                  </a:ext>
                </a:extLst>
              </a:tr>
              <a:tr h="532550">
                <a:tc>
                  <a:txBody>
                    <a:bodyPr/>
                    <a:lstStyle/>
                    <a:p>
                      <a:pPr fontAlgn="t"/>
                      <a:r>
                        <a:rPr lang="ru-RU" sz="300">
                          <a:effectLst/>
                        </a:rPr>
                        <a:t>9</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25-60</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768145387"/>
                  </a:ext>
                </a:extLst>
              </a:tr>
              <a:tr h="532550">
                <a:tc>
                  <a:txBody>
                    <a:bodyPr/>
                    <a:lstStyle/>
                    <a:p>
                      <a:pPr fontAlgn="t"/>
                      <a:r>
                        <a:rPr lang="ru-RU" sz="300">
                          <a:effectLst/>
                        </a:rPr>
                        <a:t>10</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25-60</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2672936930"/>
                  </a:ext>
                </a:extLst>
              </a:tr>
              <a:tr h="532550">
                <a:tc>
                  <a:txBody>
                    <a:bodyPr/>
                    <a:lstStyle/>
                    <a:p>
                      <a:pPr fontAlgn="t"/>
                      <a:r>
                        <a:rPr lang="ru-RU" sz="300">
                          <a:effectLst/>
                        </a:rPr>
                        <a:t>11</a:t>
                      </a:r>
                    </a:p>
                  </a:txBody>
                  <a:tcPr marL="7150" marR="7150" marT="3575" marB="5363"/>
                </a:tc>
                <a:tc>
                  <a:txBody>
                    <a:bodyPr/>
                    <a:lstStyle/>
                    <a:p>
                      <a:pPr fontAlgn="t"/>
                      <a:r>
                        <a:rPr lang="ru-RU" sz="300">
                          <a:effectLst/>
                        </a:rPr>
                        <a:t>мужчина</a:t>
                      </a:r>
                    </a:p>
                  </a:txBody>
                  <a:tcPr marL="7150" marR="7150" marT="3575" marB="5363"/>
                </a:tc>
                <a:tc>
                  <a:txBody>
                    <a:bodyPr/>
                    <a:lstStyle/>
                    <a:p>
                      <a:pPr fontAlgn="t"/>
                      <a:r>
                        <a:rPr lang="ru-RU" sz="300">
                          <a:effectLst/>
                        </a:rPr>
                        <a:t>старше 60</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1357060925"/>
                  </a:ext>
                </a:extLst>
              </a:tr>
              <a:tr h="532550">
                <a:tc>
                  <a:txBody>
                    <a:bodyPr/>
                    <a:lstStyle/>
                    <a:p>
                      <a:pPr fontAlgn="t"/>
                      <a:r>
                        <a:rPr lang="ru-RU" sz="300">
                          <a:effectLst/>
                        </a:rPr>
                        <a:t>12</a:t>
                      </a:r>
                    </a:p>
                  </a:txBody>
                  <a:tcPr marL="7150" marR="7150" marT="3575" marB="5363"/>
                </a:tc>
                <a:tc>
                  <a:txBody>
                    <a:bodyPr/>
                    <a:lstStyle/>
                    <a:p>
                      <a:pPr fontAlgn="t"/>
                      <a:r>
                        <a:rPr lang="ru-RU" sz="300">
                          <a:effectLst/>
                        </a:rPr>
                        <a:t>женщина</a:t>
                      </a:r>
                    </a:p>
                  </a:txBody>
                  <a:tcPr marL="7150" marR="7150" marT="3575" marB="5363"/>
                </a:tc>
                <a:tc>
                  <a:txBody>
                    <a:bodyPr/>
                    <a:lstStyle/>
                    <a:p>
                      <a:pPr fontAlgn="t"/>
                      <a:r>
                        <a:rPr lang="ru-RU" sz="300">
                          <a:effectLst/>
                        </a:rPr>
                        <a:t>старше 60</a:t>
                      </a:r>
                    </a:p>
                  </a:txBody>
                  <a:tcPr marL="7150" marR="7150" marT="3575" marB="5363"/>
                </a:tc>
                <a:tc>
                  <a:txBody>
                    <a:bodyPr/>
                    <a:lstStyle/>
                    <a:p>
                      <a:pPr fontAlgn="t"/>
                      <a:r>
                        <a:rPr lang="ru-RU" sz="300">
                          <a:effectLst/>
                        </a:rPr>
                        <a:t>дети есть</a:t>
                      </a:r>
                    </a:p>
                  </a:txBody>
                  <a:tcPr marL="7150" marR="7150" marT="3575" marB="5363"/>
                </a:tc>
                <a:extLst>
                  <a:ext uri="{0D108BD9-81ED-4DB2-BD59-A6C34878D82A}">
                    <a16:rowId xmlns:a16="http://schemas.microsoft.com/office/drawing/2014/main" val="4076693691"/>
                  </a:ext>
                </a:extLst>
              </a:tr>
            </a:tbl>
          </a:graphicData>
        </a:graphic>
      </p:graphicFrame>
    </p:spTree>
    <p:extLst>
      <p:ext uri="{BB962C8B-B14F-4D97-AF65-F5344CB8AC3E}">
        <p14:creationId xmlns:p14="http://schemas.microsoft.com/office/powerpoint/2010/main" val="283001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FA9EB2-5610-AC46-8783-9B8FD7CD5E2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480178A-4887-FD48-92F5-9F1EBD2D6B2E}"/>
              </a:ext>
            </a:extLst>
          </p:cNvPr>
          <p:cNvSpPr>
            <a:spLocks noGrp="1"/>
          </p:cNvSpPr>
          <p:nvPr>
            <p:ph idx="1"/>
          </p:nvPr>
        </p:nvSpPr>
        <p:spPr/>
        <p:txBody>
          <a:bodyPr/>
          <a:lstStyle/>
          <a:p>
            <a:r>
              <a:rPr lang="ru-RU" b="1" i="0">
                <a:solidFill>
                  <a:srgbClr val="111111"/>
                </a:solidFill>
                <a:effectLst/>
                <a:latin typeface="-apple-system"/>
              </a:rPr>
              <a:t>Тестирование программного обеспечения</a:t>
            </a:r>
            <a:r>
              <a:rPr lang="ru-RU" b="0" i="0">
                <a:solidFill>
                  <a:srgbClr val="111111"/>
                </a:solidFill>
                <a:effectLst/>
                <a:latin typeface="-apple-system"/>
              </a:rPr>
              <a:t> — проверка соответствия между реальным и ожидаемым поведением программы, осуществляемая на конечном наборе тестов, выбранном определенным образом. </a:t>
            </a:r>
            <a:endParaRPr lang="ru-RU"/>
          </a:p>
        </p:txBody>
      </p:sp>
    </p:spTree>
    <p:extLst>
      <p:ext uri="{BB962C8B-B14F-4D97-AF65-F5344CB8AC3E}">
        <p14:creationId xmlns:p14="http://schemas.microsoft.com/office/powerpoint/2010/main" val="417408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D4F2B6-81BB-774C-B278-B26B7A88EBB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0D8B726-8AB4-B24D-A5BB-B64F206D55FF}"/>
              </a:ext>
            </a:extLst>
          </p:cNvPr>
          <p:cNvSpPr>
            <a:spLocks noGrp="1"/>
          </p:cNvSpPr>
          <p:nvPr>
            <p:ph idx="1"/>
          </p:nvPr>
        </p:nvSpPr>
        <p:spPr/>
        <p:txBody>
          <a:bodyPr/>
          <a:lstStyle/>
          <a:p>
            <a:r>
              <a:rPr lang="ru-RU" b="0" i="0">
                <a:solidFill>
                  <a:srgbClr val="111111"/>
                </a:solidFill>
                <a:effectLst/>
                <a:latin typeface="-apple-system"/>
              </a:rPr>
              <a:t>А можно решить, что нам не нужны сочетания значений всех параметров со всеми, а мы хотим только убедиться, что мы проверим все уникальные пары значений параметров. Т.е., например, с точки зрения параметров пола и возраста мы хотим убедиться, что мы точно проверим мужчину до 25, мужчину между 25 и 60, мужчину после 60, а также женщину до 25, женщину между 25 и 60, ну и женщину после 60. И точно так же для всех остальных пар параметров. И таким образом, мы можем получить гораздо меньше наборов значений (в них есть все пары значений, правда некоторые дважды):</a:t>
            </a:r>
            <a:endParaRPr lang="ru-RU"/>
          </a:p>
        </p:txBody>
      </p:sp>
    </p:spTree>
    <p:extLst>
      <p:ext uri="{BB962C8B-B14F-4D97-AF65-F5344CB8AC3E}">
        <p14:creationId xmlns:p14="http://schemas.microsoft.com/office/powerpoint/2010/main" val="276349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747EF2-39BE-1040-9862-7CF81107457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57F2E91-3C60-C44F-961F-D87E260CD58E}"/>
              </a:ext>
            </a:extLst>
          </p:cNvPr>
          <p:cNvSpPr>
            <a:spLocks noGrp="1"/>
          </p:cNvSpPr>
          <p:nvPr>
            <p:ph idx="1"/>
          </p:nvPr>
        </p:nvSpPr>
        <p:spPr/>
        <p:txBody>
          <a:bodyPr/>
          <a:lstStyle/>
          <a:p>
            <a:endParaRPr lang="ru-RU"/>
          </a:p>
        </p:txBody>
      </p:sp>
      <p:graphicFrame>
        <p:nvGraphicFramePr>
          <p:cNvPr id="5" name="Таблица 4">
            <a:extLst>
              <a:ext uri="{FF2B5EF4-FFF2-40B4-BE49-F238E27FC236}">
                <a16:creationId xmlns:a16="http://schemas.microsoft.com/office/drawing/2014/main" id="{918D1422-9186-1747-BFA0-EBF7E44D0412}"/>
              </a:ext>
            </a:extLst>
          </p:cNvPr>
          <p:cNvGraphicFramePr/>
          <p:nvPr>
            <p:extLst>
              <p:ext uri="{D42A27DB-BD31-4B8C-83A1-F6EECF244321}">
                <p14:modId xmlns:p14="http://schemas.microsoft.com/office/powerpoint/2010/main" val="489641861"/>
              </p:ext>
            </p:extLst>
          </p:nvPr>
        </p:nvGraphicFramePr>
        <p:xfrm>
          <a:off x="5913591" y="1825626"/>
          <a:ext cx="1819520" cy="4351336"/>
        </p:xfrm>
        <a:graphic>
          <a:graphicData uri="http://schemas.openxmlformats.org/drawingml/2006/table">
            <a:tbl>
              <a:tblPr>
                <a:tableStyleId>{5C22544A-7EE6-4342-B048-85BDC9FD1C3A}</a:tableStyleId>
              </a:tblPr>
              <a:tblGrid>
                <a:gridCol w="454880">
                  <a:extLst>
                    <a:ext uri="{9D8B030D-6E8A-4147-A177-3AD203B41FA5}">
                      <a16:colId xmlns:a16="http://schemas.microsoft.com/office/drawing/2014/main" val="2679578429"/>
                    </a:ext>
                  </a:extLst>
                </a:gridCol>
                <a:gridCol w="454880">
                  <a:extLst>
                    <a:ext uri="{9D8B030D-6E8A-4147-A177-3AD203B41FA5}">
                      <a16:colId xmlns:a16="http://schemas.microsoft.com/office/drawing/2014/main" val="2486571801"/>
                    </a:ext>
                  </a:extLst>
                </a:gridCol>
                <a:gridCol w="454880">
                  <a:extLst>
                    <a:ext uri="{9D8B030D-6E8A-4147-A177-3AD203B41FA5}">
                      <a16:colId xmlns:a16="http://schemas.microsoft.com/office/drawing/2014/main" val="1666800132"/>
                    </a:ext>
                  </a:extLst>
                </a:gridCol>
                <a:gridCol w="454880">
                  <a:extLst>
                    <a:ext uri="{9D8B030D-6E8A-4147-A177-3AD203B41FA5}">
                      <a16:colId xmlns:a16="http://schemas.microsoft.com/office/drawing/2014/main" val="901008380"/>
                    </a:ext>
                  </a:extLst>
                </a:gridCol>
              </a:tblGrid>
              <a:tr h="555274">
                <a:tc>
                  <a:txBody>
                    <a:bodyPr/>
                    <a:lstStyle/>
                    <a:p>
                      <a:pPr fontAlgn="t"/>
                      <a:r>
                        <a:rPr lang="ru-RU" sz="600">
                          <a:effectLst/>
                        </a:rPr>
                        <a:t>№</a:t>
                      </a:r>
                    </a:p>
                  </a:txBody>
                  <a:tcPr marL="13388" marR="13388" marT="6694" marB="10041"/>
                </a:tc>
                <a:tc>
                  <a:txBody>
                    <a:bodyPr/>
                    <a:lstStyle/>
                    <a:p>
                      <a:pPr fontAlgn="t"/>
                      <a:r>
                        <a:rPr lang="ru-RU" sz="600">
                          <a:effectLst/>
                        </a:rPr>
                        <a:t>пол</a:t>
                      </a:r>
                    </a:p>
                  </a:txBody>
                  <a:tcPr marL="13388" marR="13388" marT="6694" marB="10041"/>
                </a:tc>
                <a:tc>
                  <a:txBody>
                    <a:bodyPr/>
                    <a:lstStyle/>
                    <a:p>
                      <a:pPr fontAlgn="t"/>
                      <a:r>
                        <a:rPr lang="ru-RU" sz="600">
                          <a:effectLst/>
                        </a:rPr>
                        <a:t>возраст</a:t>
                      </a:r>
                    </a:p>
                  </a:txBody>
                  <a:tcPr marL="13388" marR="13388" marT="6694" marB="10041"/>
                </a:tc>
                <a:tc>
                  <a:txBody>
                    <a:bodyPr/>
                    <a:lstStyle/>
                    <a:p>
                      <a:pPr fontAlgn="t"/>
                      <a:r>
                        <a:rPr lang="ru-RU" sz="600">
                          <a:effectLst/>
                        </a:rPr>
                        <a:t>дети</a:t>
                      </a:r>
                    </a:p>
                  </a:txBody>
                  <a:tcPr marL="13388" marR="13388" marT="6694" marB="10041"/>
                </a:tc>
                <a:extLst>
                  <a:ext uri="{0D108BD9-81ED-4DB2-BD59-A6C34878D82A}">
                    <a16:rowId xmlns:a16="http://schemas.microsoft.com/office/drawing/2014/main" val="2722392662"/>
                  </a:ext>
                </a:extLst>
              </a:tr>
              <a:tr h="632677">
                <a:tc>
                  <a:txBody>
                    <a:bodyPr/>
                    <a:lstStyle/>
                    <a:p>
                      <a:pPr fontAlgn="t"/>
                      <a:r>
                        <a:rPr lang="ru-RU" sz="600">
                          <a:effectLst/>
                        </a:rPr>
                        <a:t>1</a:t>
                      </a:r>
                    </a:p>
                  </a:txBody>
                  <a:tcPr marL="13388" marR="13388" marT="6694" marB="10041"/>
                </a:tc>
                <a:tc>
                  <a:txBody>
                    <a:bodyPr/>
                    <a:lstStyle/>
                    <a:p>
                      <a:pPr fontAlgn="t"/>
                      <a:r>
                        <a:rPr lang="ru-RU" sz="600">
                          <a:effectLst/>
                        </a:rPr>
                        <a:t>мужчина</a:t>
                      </a:r>
                    </a:p>
                  </a:txBody>
                  <a:tcPr marL="13388" marR="13388" marT="6694" marB="10041"/>
                </a:tc>
                <a:tc>
                  <a:txBody>
                    <a:bodyPr/>
                    <a:lstStyle/>
                    <a:p>
                      <a:pPr fontAlgn="t"/>
                      <a:r>
                        <a:rPr lang="ru-RU" sz="600">
                          <a:effectLst/>
                        </a:rPr>
                        <a:t>до 25</a:t>
                      </a:r>
                    </a:p>
                  </a:txBody>
                  <a:tcPr marL="13388" marR="13388" marT="6694" marB="10041"/>
                </a:tc>
                <a:tc>
                  <a:txBody>
                    <a:bodyPr/>
                    <a:lstStyle/>
                    <a:p>
                      <a:pPr fontAlgn="t"/>
                      <a:r>
                        <a:rPr lang="ru-RU" sz="600">
                          <a:effectLst/>
                        </a:rPr>
                        <a:t>детей нет</a:t>
                      </a:r>
                    </a:p>
                  </a:txBody>
                  <a:tcPr marL="13388" marR="13388" marT="6694" marB="10041"/>
                </a:tc>
                <a:extLst>
                  <a:ext uri="{0D108BD9-81ED-4DB2-BD59-A6C34878D82A}">
                    <a16:rowId xmlns:a16="http://schemas.microsoft.com/office/drawing/2014/main" val="1004292741"/>
                  </a:ext>
                </a:extLst>
              </a:tr>
              <a:tr h="632677">
                <a:tc>
                  <a:txBody>
                    <a:bodyPr/>
                    <a:lstStyle/>
                    <a:p>
                      <a:pPr fontAlgn="t"/>
                      <a:r>
                        <a:rPr lang="ru-RU" sz="600">
                          <a:effectLst/>
                        </a:rPr>
                        <a:t>2</a:t>
                      </a:r>
                    </a:p>
                  </a:txBody>
                  <a:tcPr marL="13388" marR="13388" marT="6694" marB="10041"/>
                </a:tc>
                <a:tc>
                  <a:txBody>
                    <a:bodyPr/>
                    <a:lstStyle/>
                    <a:p>
                      <a:pPr fontAlgn="t"/>
                      <a:r>
                        <a:rPr lang="ru-RU" sz="600">
                          <a:effectLst/>
                        </a:rPr>
                        <a:t>женщина</a:t>
                      </a:r>
                    </a:p>
                  </a:txBody>
                  <a:tcPr marL="13388" marR="13388" marT="6694" marB="10041"/>
                </a:tc>
                <a:tc>
                  <a:txBody>
                    <a:bodyPr/>
                    <a:lstStyle/>
                    <a:p>
                      <a:pPr fontAlgn="t"/>
                      <a:r>
                        <a:rPr lang="ru-RU" sz="600">
                          <a:effectLst/>
                        </a:rPr>
                        <a:t>до 25</a:t>
                      </a:r>
                    </a:p>
                  </a:txBody>
                  <a:tcPr marL="13388" marR="13388" marT="6694" marB="10041"/>
                </a:tc>
                <a:tc>
                  <a:txBody>
                    <a:bodyPr/>
                    <a:lstStyle/>
                    <a:p>
                      <a:pPr fontAlgn="t"/>
                      <a:r>
                        <a:rPr lang="ru-RU" sz="600">
                          <a:effectLst/>
                        </a:rPr>
                        <a:t>дети есть</a:t>
                      </a:r>
                    </a:p>
                  </a:txBody>
                  <a:tcPr marL="13388" marR="13388" marT="6694" marB="10041"/>
                </a:tc>
                <a:extLst>
                  <a:ext uri="{0D108BD9-81ED-4DB2-BD59-A6C34878D82A}">
                    <a16:rowId xmlns:a16="http://schemas.microsoft.com/office/drawing/2014/main" val="3270968792"/>
                  </a:ext>
                </a:extLst>
              </a:tr>
              <a:tr h="632677">
                <a:tc>
                  <a:txBody>
                    <a:bodyPr/>
                    <a:lstStyle/>
                    <a:p>
                      <a:pPr fontAlgn="t"/>
                      <a:r>
                        <a:rPr lang="ru-RU" sz="600">
                          <a:effectLst/>
                        </a:rPr>
                        <a:t>3</a:t>
                      </a:r>
                    </a:p>
                  </a:txBody>
                  <a:tcPr marL="13388" marR="13388" marT="6694" marB="10041"/>
                </a:tc>
                <a:tc>
                  <a:txBody>
                    <a:bodyPr/>
                    <a:lstStyle/>
                    <a:p>
                      <a:pPr fontAlgn="t"/>
                      <a:r>
                        <a:rPr lang="ru-RU" sz="600">
                          <a:effectLst/>
                        </a:rPr>
                        <a:t>мужчина</a:t>
                      </a:r>
                    </a:p>
                  </a:txBody>
                  <a:tcPr marL="13388" marR="13388" marT="6694" marB="10041"/>
                </a:tc>
                <a:tc>
                  <a:txBody>
                    <a:bodyPr/>
                    <a:lstStyle/>
                    <a:p>
                      <a:pPr fontAlgn="t"/>
                      <a:r>
                        <a:rPr lang="ru-RU" sz="600">
                          <a:effectLst/>
                        </a:rPr>
                        <a:t>25-60</a:t>
                      </a:r>
                    </a:p>
                  </a:txBody>
                  <a:tcPr marL="13388" marR="13388" marT="6694" marB="10041"/>
                </a:tc>
                <a:tc>
                  <a:txBody>
                    <a:bodyPr/>
                    <a:lstStyle/>
                    <a:p>
                      <a:pPr fontAlgn="t"/>
                      <a:r>
                        <a:rPr lang="ru-RU" sz="600">
                          <a:effectLst/>
                        </a:rPr>
                        <a:t>дети есть</a:t>
                      </a:r>
                    </a:p>
                  </a:txBody>
                  <a:tcPr marL="13388" marR="13388" marT="6694" marB="10041"/>
                </a:tc>
                <a:extLst>
                  <a:ext uri="{0D108BD9-81ED-4DB2-BD59-A6C34878D82A}">
                    <a16:rowId xmlns:a16="http://schemas.microsoft.com/office/drawing/2014/main" val="3817009513"/>
                  </a:ext>
                </a:extLst>
              </a:tr>
              <a:tr h="632677">
                <a:tc>
                  <a:txBody>
                    <a:bodyPr/>
                    <a:lstStyle/>
                    <a:p>
                      <a:pPr fontAlgn="t"/>
                      <a:r>
                        <a:rPr lang="ru-RU" sz="600">
                          <a:effectLst/>
                        </a:rPr>
                        <a:t>4</a:t>
                      </a:r>
                    </a:p>
                  </a:txBody>
                  <a:tcPr marL="13388" marR="13388" marT="6694" marB="10041"/>
                </a:tc>
                <a:tc>
                  <a:txBody>
                    <a:bodyPr/>
                    <a:lstStyle/>
                    <a:p>
                      <a:pPr fontAlgn="t"/>
                      <a:r>
                        <a:rPr lang="ru-RU" sz="600">
                          <a:effectLst/>
                        </a:rPr>
                        <a:t>женщина</a:t>
                      </a:r>
                    </a:p>
                  </a:txBody>
                  <a:tcPr marL="13388" marR="13388" marT="6694" marB="10041"/>
                </a:tc>
                <a:tc>
                  <a:txBody>
                    <a:bodyPr/>
                    <a:lstStyle/>
                    <a:p>
                      <a:pPr fontAlgn="t"/>
                      <a:r>
                        <a:rPr lang="ru-RU" sz="600">
                          <a:effectLst/>
                        </a:rPr>
                        <a:t>25-60</a:t>
                      </a:r>
                    </a:p>
                  </a:txBody>
                  <a:tcPr marL="13388" marR="13388" marT="6694" marB="10041"/>
                </a:tc>
                <a:tc>
                  <a:txBody>
                    <a:bodyPr/>
                    <a:lstStyle/>
                    <a:p>
                      <a:pPr fontAlgn="t"/>
                      <a:r>
                        <a:rPr lang="ru-RU" sz="600">
                          <a:effectLst/>
                        </a:rPr>
                        <a:t>детей нет</a:t>
                      </a:r>
                    </a:p>
                  </a:txBody>
                  <a:tcPr marL="13388" marR="13388" marT="6694" marB="10041"/>
                </a:tc>
                <a:extLst>
                  <a:ext uri="{0D108BD9-81ED-4DB2-BD59-A6C34878D82A}">
                    <a16:rowId xmlns:a16="http://schemas.microsoft.com/office/drawing/2014/main" val="2538292701"/>
                  </a:ext>
                </a:extLst>
              </a:tr>
              <a:tr h="632677">
                <a:tc>
                  <a:txBody>
                    <a:bodyPr/>
                    <a:lstStyle/>
                    <a:p>
                      <a:pPr fontAlgn="t"/>
                      <a:r>
                        <a:rPr lang="ru-RU" sz="600">
                          <a:effectLst/>
                        </a:rPr>
                        <a:t>5</a:t>
                      </a:r>
                    </a:p>
                  </a:txBody>
                  <a:tcPr marL="13388" marR="13388" marT="6694" marB="10041"/>
                </a:tc>
                <a:tc>
                  <a:txBody>
                    <a:bodyPr/>
                    <a:lstStyle/>
                    <a:p>
                      <a:pPr fontAlgn="t"/>
                      <a:r>
                        <a:rPr lang="ru-RU" sz="600">
                          <a:effectLst/>
                        </a:rPr>
                        <a:t>мужчина</a:t>
                      </a:r>
                    </a:p>
                  </a:txBody>
                  <a:tcPr marL="13388" marR="13388" marT="6694" marB="10041"/>
                </a:tc>
                <a:tc>
                  <a:txBody>
                    <a:bodyPr/>
                    <a:lstStyle/>
                    <a:p>
                      <a:pPr fontAlgn="t"/>
                      <a:r>
                        <a:rPr lang="ru-RU" sz="600">
                          <a:effectLst/>
                        </a:rPr>
                        <a:t>старше 60</a:t>
                      </a:r>
                    </a:p>
                  </a:txBody>
                  <a:tcPr marL="13388" marR="13388" marT="6694" marB="10041"/>
                </a:tc>
                <a:tc>
                  <a:txBody>
                    <a:bodyPr/>
                    <a:lstStyle/>
                    <a:p>
                      <a:pPr fontAlgn="t"/>
                      <a:r>
                        <a:rPr lang="ru-RU" sz="600">
                          <a:effectLst/>
                        </a:rPr>
                        <a:t>детей нет</a:t>
                      </a:r>
                    </a:p>
                  </a:txBody>
                  <a:tcPr marL="13388" marR="13388" marT="6694" marB="10041"/>
                </a:tc>
                <a:extLst>
                  <a:ext uri="{0D108BD9-81ED-4DB2-BD59-A6C34878D82A}">
                    <a16:rowId xmlns:a16="http://schemas.microsoft.com/office/drawing/2014/main" val="2705256596"/>
                  </a:ext>
                </a:extLst>
              </a:tr>
              <a:tr h="632677">
                <a:tc>
                  <a:txBody>
                    <a:bodyPr/>
                    <a:lstStyle/>
                    <a:p>
                      <a:pPr fontAlgn="t"/>
                      <a:r>
                        <a:rPr lang="ru-RU" sz="600">
                          <a:effectLst/>
                        </a:rPr>
                        <a:t>6</a:t>
                      </a:r>
                    </a:p>
                  </a:txBody>
                  <a:tcPr marL="13388" marR="13388" marT="6694" marB="10041"/>
                </a:tc>
                <a:tc>
                  <a:txBody>
                    <a:bodyPr/>
                    <a:lstStyle/>
                    <a:p>
                      <a:pPr fontAlgn="t"/>
                      <a:r>
                        <a:rPr lang="ru-RU" sz="600">
                          <a:effectLst/>
                        </a:rPr>
                        <a:t>женщина</a:t>
                      </a:r>
                    </a:p>
                  </a:txBody>
                  <a:tcPr marL="13388" marR="13388" marT="6694" marB="10041"/>
                </a:tc>
                <a:tc>
                  <a:txBody>
                    <a:bodyPr/>
                    <a:lstStyle/>
                    <a:p>
                      <a:pPr fontAlgn="t"/>
                      <a:r>
                        <a:rPr lang="ru-RU" sz="600">
                          <a:effectLst/>
                        </a:rPr>
                        <a:t>старше 60</a:t>
                      </a:r>
                    </a:p>
                  </a:txBody>
                  <a:tcPr marL="13388" marR="13388" marT="6694" marB="10041"/>
                </a:tc>
                <a:tc>
                  <a:txBody>
                    <a:bodyPr/>
                    <a:lstStyle/>
                    <a:p>
                      <a:pPr fontAlgn="t"/>
                      <a:r>
                        <a:rPr lang="ru-RU" sz="600">
                          <a:effectLst/>
                        </a:rPr>
                        <a:t>дети есть</a:t>
                      </a:r>
                    </a:p>
                  </a:txBody>
                  <a:tcPr marL="13388" marR="13388" marT="6694" marB="10041"/>
                </a:tc>
                <a:extLst>
                  <a:ext uri="{0D108BD9-81ED-4DB2-BD59-A6C34878D82A}">
                    <a16:rowId xmlns:a16="http://schemas.microsoft.com/office/drawing/2014/main" val="4091536462"/>
                  </a:ext>
                </a:extLst>
              </a:tr>
            </a:tbl>
          </a:graphicData>
        </a:graphic>
      </p:graphicFrame>
    </p:spTree>
    <p:extLst>
      <p:ext uri="{BB962C8B-B14F-4D97-AF65-F5344CB8AC3E}">
        <p14:creationId xmlns:p14="http://schemas.microsoft.com/office/powerpoint/2010/main" val="20324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2D084E-0966-684D-B331-59E2FE6897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AA32AB2-E1FA-9A45-A07F-AA34A86E280F}"/>
              </a:ext>
            </a:extLst>
          </p:cNvPr>
          <p:cNvSpPr>
            <a:spLocks noGrp="1"/>
          </p:cNvSpPr>
          <p:nvPr>
            <p:ph idx="1"/>
          </p:nvPr>
        </p:nvSpPr>
        <p:spPr/>
        <p:txBody>
          <a:bodyPr/>
          <a:lstStyle/>
          <a:p>
            <a:r>
              <a:rPr lang="ru-RU" b="0" i="0">
                <a:solidFill>
                  <a:srgbClr val="111111"/>
                </a:solidFill>
                <a:effectLst/>
                <a:latin typeface="-apple-system"/>
              </a:rPr>
              <a:t>Такой подход примерно и составляет суть техники </a:t>
            </a:r>
            <a:r>
              <a:rPr lang="af-ZA" b="0" i="0">
                <a:solidFill>
                  <a:srgbClr val="111111"/>
                </a:solidFill>
                <a:effectLst/>
                <a:latin typeface="-apple-system"/>
              </a:rPr>
              <a:t>pairwise testing — </a:t>
            </a:r>
            <a:r>
              <a:rPr lang="ru-RU" b="0" i="0">
                <a:solidFill>
                  <a:srgbClr val="111111"/>
                </a:solidFill>
                <a:effectLst/>
                <a:latin typeface="-apple-system"/>
              </a:rPr>
              <a:t>мы не проверяем все сочетания всех значений, но проверяем все пары значений.</a:t>
            </a:r>
            <a:endParaRPr lang="ru-RU"/>
          </a:p>
        </p:txBody>
      </p:sp>
    </p:spTree>
    <p:extLst>
      <p:ext uri="{BB962C8B-B14F-4D97-AF65-F5344CB8AC3E}">
        <p14:creationId xmlns:p14="http://schemas.microsoft.com/office/powerpoint/2010/main" val="247067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B3274-0291-AC4F-81A4-27A0664DE24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914F800-FE71-374D-9B22-2DBD1879F038}"/>
              </a:ext>
            </a:extLst>
          </p:cNvPr>
          <p:cNvSpPr>
            <a:spLocks noGrp="1"/>
          </p:cNvSpPr>
          <p:nvPr>
            <p:ph idx="1"/>
          </p:nvPr>
        </p:nvSpPr>
        <p:spPr/>
        <p:txBody>
          <a:bodyPr/>
          <a:lstStyle/>
          <a:p>
            <a:r>
              <a:rPr lang="af-ZA" b="1" i="0">
                <a:solidFill>
                  <a:srgbClr val="111111"/>
                </a:solidFill>
                <a:effectLst/>
                <a:latin typeface="-apple-system"/>
              </a:rPr>
              <a:t>Traceability matrix — </a:t>
            </a:r>
            <a:r>
              <a:rPr lang="ru-RU" b="1" i="0">
                <a:solidFill>
                  <a:srgbClr val="111111"/>
                </a:solidFill>
                <a:effectLst/>
                <a:latin typeface="-apple-system"/>
              </a:rPr>
              <a:t>Матрица соответствия требований</a:t>
            </a:r>
            <a:r>
              <a:rPr lang="ru-RU" b="0" i="0">
                <a:solidFill>
                  <a:srgbClr val="111111"/>
                </a:solidFill>
                <a:effectLst/>
                <a:latin typeface="-apple-system"/>
              </a:rPr>
              <a:t> — это двумерная таблица, содержащая соответствие функциональных требований (</a:t>
            </a:r>
            <a:r>
              <a:rPr lang="af-ZA" b="0" i="0">
                <a:solidFill>
                  <a:srgbClr val="111111"/>
                </a:solidFill>
                <a:effectLst/>
                <a:latin typeface="-apple-system"/>
              </a:rPr>
              <a:t>functional requirements) </a:t>
            </a:r>
            <a:r>
              <a:rPr lang="ru-RU" b="0" i="0">
                <a:solidFill>
                  <a:srgbClr val="111111"/>
                </a:solidFill>
                <a:effectLst/>
                <a:latin typeface="-apple-system"/>
              </a:rPr>
              <a:t>продукта и подготовленных тестовых сценариев (</a:t>
            </a:r>
            <a:r>
              <a:rPr lang="af-ZA" b="0" i="0">
                <a:solidFill>
                  <a:srgbClr val="111111"/>
                </a:solidFill>
                <a:effectLst/>
                <a:latin typeface="-apple-system"/>
              </a:rPr>
              <a:t>test cases). </a:t>
            </a:r>
            <a:r>
              <a:rPr lang="ru-RU" b="0" i="0">
                <a:solidFill>
                  <a:srgbClr val="111111"/>
                </a:solidFill>
                <a:effectLst/>
                <a:latin typeface="-apple-system"/>
              </a:rPr>
              <a:t>В заголовках колонок таблицы расположены требования, а в заголовках строк — тестовые сценарии. На пересечении — отметка, означающая, что требование текущей колонки покрыто тестовым сценарием текущей строки.</a:t>
            </a:r>
            <a:br>
              <a:rPr lang="ru-RU"/>
            </a:br>
            <a:r>
              <a:rPr lang="ru-RU" b="0" i="0">
                <a:solidFill>
                  <a:srgbClr val="111111"/>
                </a:solidFill>
                <a:effectLst/>
                <a:latin typeface="-apple-system"/>
              </a:rPr>
              <a:t>Матрица соответствия требований используется </a:t>
            </a:r>
            <a:r>
              <a:rPr lang="af-ZA" b="0" i="0">
                <a:solidFill>
                  <a:srgbClr val="111111"/>
                </a:solidFill>
                <a:effectLst/>
                <a:latin typeface="-apple-system"/>
              </a:rPr>
              <a:t>QA-</a:t>
            </a:r>
            <a:r>
              <a:rPr lang="ru-RU" b="0" i="0">
                <a:solidFill>
                  <a:srgbClr val="111111"/>
                </a:solidFill>
                <a:effectLst/>
                <a:latin typeface="-apple-system"/>
              </a:rPr>
              <a:t>инженерами для валидации покрытия продукта тестами. МСТ является неотъемлемой частью тест-плана.</a:t>
            </a:r>
            <a:endParaRPr lang="ru-RU"/>
          </a:p>
        </p:txBody>
      </p:sp>
    </p:spTree>
    <p:extLst>
      <p:ext uri="{BB962C8B-B14F-4D97-AF65-F5344CB8AC3E}">
        <p14:creationId xmlns:p14="http://schemas.microsoft.com/office/powerpoint/2010/main" val="198398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9A3418-8821-244A-BAFC-152E893A21E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8BF99AB-41F7-1147-B225-F461A4B1E480}"/>
              </a:ext>
            </a:extLst>
          </p:cNvPr>
          <p:cNvSpPr>
            <a:spLocks noGrp="1"/>
          </p:cNvSpPr>
          <p:nvPr>
            <p:ph idx="1"/>
          </p:nvPr>
        </p:nvSpPr>
        <p:spPr/>
        <p:txBody>
          <a:bodyPr/>
          <a:lstStyle/>
          <a:p>
            <a:r>
              <a:rPr lang="ru-RU" b="1" i="0">
                <a:solidFill>
                  <a:srgbClr val="111111"/>
                </a:solidFill>
                <a:effectLst/>
                <a:latin typeface="-apple-system"/>
              </a:rPr>
              <a:t>Тестовый сценарий (</a:t>
            </a:r>
            <a:r>
              <a:rPr lang="af-ZA" b="1" i="0">
                <a:solidFill>
                  <a:srgbClr val="111111"/>
                </a:solidFill>
                <a:effectLst/>
                <a:latin typeface="-apple-system"/>
              </a:rPr>
              <a:t>Test Case)</a:t>
            </a:r>
            <a:r>
              <a:rPr lang="af-ZA" b="0" i="0">
                <a:solidFill>
                  <a:srgbClr val="111111"/>
                </a:solidFill>
                <a:effectLst/>
                <a:latin typeface="-apple-system"/>
              </a:rPr>
              <a:t> — </a:t>
            </a:r>
            <a:r>
              <a:rPr lang="ru-RU" b="0" i="0">
                <a:solidFill>
                  <a:srgbClr val="111111"/>
                </a:solidFill>
                <a:effectLst/>
                <a:latin typeface="-apple-system"/>
              </a:rPr>
              <a:t>это артефакт, описывающий совокупность шагов, конкретных условий и параметров, необходимых для проверки реализации тестируемой функции или её части.</a:t>
            </a:r>
            <a:br>
              <a:rPr lang="ru-RU"/>
            </a:br>
            <a:r>
              <a:rPr lang="ru-RU" b="0" i="0">
                <a:solidFill>
                  <a:srgbClr val="111111"/>
                </a:solidFill>
                <a:effectLst/>
                <a:latin typeface="-apple-system"/>
              </a:rPr>
              <a:t>Пример:</a:t>
            </a:r>
            <a:br>
              <a:rPr lang="ru-RU"/>
            </a:br>
            <a:r>
              <a:rPr lang="af-ZA" b="0" i="0">
                <a:solidFill>
                  <a:srgbClr val="111111"/>
                </a:solidFill>
                <a:effectLst/>
                <a:latin typeface="-apple-system"/>
              </a:rPr>
              <a:t>Action Expected Result Test Result</a:t>
            </a:r>
            <a:br>
              <a:rPr lang="af-ZA"/>
            </a:br>
            <a:r>
              <a:rPr lang="af-ZA" b="0" i="0">
                <a:solidFill>
                  <a:srgbClr val="111111"/>
                </a:solidFill>
                <a:effectLst/>
                <a:latin typeface="-apple-system"/>
              </a:rPr>
              <a:t>(passed/failed/blocked)</a:t>
            </a:r>
            <a:br>
              <a:rPr lang="af-ZA"/>
            </a:br>
            <a:r>
              <a:rPr lang="af-ZA" b="0" i="0">
                <a:solidFill>
                  <a:srgbClr val="111111"/>
                </a:solidFill>
                <a:effectLst/>
                <a:latin typeface="-apple-system"/>
              </a:rPr>
              <a:t>Open page «login» Login page is opened Passed</a:t>
            </a:r>
            <a:endParaRPr lang="ru-RU"/>
          </a:p>
        </p:txBody>
      </p:sp>
    </p:spTree>
    <p:extLst>
      <p:ext uri="{BB962C8B-B14F-4D97-AF65-F5344CB8AC3E}">
        <p14:creationId xmlns:p14="http://schemas.microsoft.com/office/powerpoint/2010/main" val="33940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579AC-713E-1E42-B094-67555350302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8BE3449-5C64-CC41-BEFA-0239B1BD4C30}"/>
              </a:ext>
            </a:extLst>
          </p:cNvPr>
          <p:cNvSpPr>
            <a:spLocks noGrp="1"/>
          </p:cNvSpPr>
          <p:nvPr>
            <p:ph idx="1"/>
          </p:nvPr>
        </p:nvSpPr>
        <p:spPr>
          <a:xfrm>
            <a:off x="838200" y="1825625"/>
            <a:ext cx="10515600" cy="4351338"/>
          </a:xfrm>
        </p:spPr>
        <p:txBody>
          <a:bodyPr>
            <a:normAutofit fontScale="92500" lnSpcReduction="10000"/>
          </a:bodyPr>
          <a:lstStyle/>
          <a:p>
            <a:r>
              <a:rPr lang="ru-RU" b="0" i="0">
                <a:solidFill>
                  <a:srgbClr val="111111"/>
                </a:solidFill>
                <a:effectLst/>
                <a:latin typeface="-apple-system"/>
              </a:rPr>
              <a:t>Каждый тест кейс должен иметь 3 части:</a:t>
            </a:r>
            <a:br>
              <a:rPr lang="ru-RU"/>
            </a:br>
            <a:r>
              <a:rPr lang="af-ZA" b="0" i="0">
                <a:solidFill>
                  <a:srgbClr val="111111"/>
                </a:solidFill>
                <a:effectLst/>
                <a:latin typeface="-apple-system"/>
              </a:rPr>
              <a:t>PreConditions </a:t>
            </a:r>
            <a:r>
              <a:rPr lang="ru-RU" b="0" i="0">
                <a:solidFill>
                  <a:srgbClr val="111111"/>
                </a:solidFill>
                <a:effectLst/>
                <a:latin typeface="-apple-system"/>
              </a:rPr>
              <a:t>Список действий, которые приводят систему к состоянию пригодному для проведения основной проверки. Либо список условий, выполнение которых говорит о том, что система находится в пригодном для проведения основного теста состояния.</a:t>
            </a:r>
            <a:br>
              <a:rPr lang="ru-RU"/>
            </a:br>
            <a:r>
              <a:rPr lang="af-ZA" b="0" i="0">
                <a:solidFill>
                  <a:srgbClr val="111111"/>
                </a:solidFill>
                <a:effectLst/>
                <a:latin typeface="-apple-system"/>
              </a:rPr>
              <a:t>Test Case Description </a:t>
            </a:r>
            <a:r>
              <a:rPr lang="ru-RU" b="0" i="0">
                <a:solidFill>
                  <a:srgbClr val="111111"/>
                </a:solidFill>
                <a:effectLst/>
                <a:latin typeface="-apple-system"/>
              </a:rPr>
              <a:t>Список действий, переводящих систему из одного состояния в другое, для получения результата, на основании которого можно сделать вывод о удовлетворении реализации, поставленным требованиям</a:t>
            </a:r>
            <a:br>
              <a:rPr lang="ru-RU"/>
            </a:br>
            <a:r>
              <a:rPr lang="af-ZA" b="0" i="0">
                <a:solidFill>
                  <a:srgbClr val="111111"/>
                </a:solidFill>
                <a:effectLst/>
                <a:latin typeface="-apple-system"/>
              </a:rPr>
              <a:t>PostConditions </a:t>
            </a:r>
            <a:r>
              <a:rPr lang="ru-RU" b="0" i="0">
                <a:solidFill>
                  <a:srgbClr val="111111"/>
                </a:solidFill>
                <a:effectLst/>
                <a:latin typeface="-apple-system"/>
              </a:rPr>
              <a:t>Список действий, переводящих систему в первоначальное состояние (состояние до проведения теста — </a:t>
            </a:r>
            <a:r>
              <a:rPr lang="af-ZA" b="0" i="0">
                <a:solidFill>
                  <a:srgbClr val="111111"/>
                </a:solidFill>
                <a:effectLst/>
                <a:latin typeface="-apple-system"/>
              </a:rPr>
              <a:t>initial state)</a:t>
            </a:r>
            <a:endParaRPr lang="ru-RU"/>
          </a:p>
        </p:txBody>
      </p:sp>
    </p:spTree>
    <p:extLst>
      <p:ext uri="{BB962C8B-B14F-4D97-AF65-F5344CB8AC3E}">
        <p14:creationId xmlns:p14="http://schemas.microsoft.com/office/powerpoint/2010/main" val="203839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114819-2D7D-8E4A-A9EE-231C67CF3A2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A78557-68BA-8F41-B0FB-D7744C931DFE}"/>
              </a:ext>
            </a:extLst>
          </p:cNvPr>
          <p:cNvSpPr>
            <a:spLocks noGrp="1"/>
          </p:cNvSpPr>
          <p:nvPr>
            <p:ph idx="1"/>
          </p:nvPr>
        </p:nvSpPr>
        <p:spPr/>
        <p:txBody>
          <a:bodyPr/>
          <a:lstStyle/>
          <a:p>
            <a:r>
              <a:rPr lang="ru-RU" b="1" i="0">
                <a:solidFill>
                  <a:srgbClr val="111111"/>
                </a:solidFill>
                <a:effectLst/>
                <a:latin typeface="-apple-system"/>
              </a:rPr>
              <a:t>Чек-лист (</a:t>
            </a:r>
            <a:r>
              <a:rPr lang="af-ZA" b="1" i="0">
                <a:solidFill>
                  <a:srgbClr val="111111"/>
                </a:solidFill>
                <a:effectLst/>
                <a:latin typeface="-apple-system"/>
              </a:rPr>
              <a:t>check list)</a:t>
            </a:r>
            <a:r>
              <a:rPr lang="af-ZA" b="0" i="0">
                <a:solidFill>
                  <a:srgbClr val="111111"/>
                </a:solidFill>
                <a:effectLst/>
                <a:latin typeface="-apple-system"/>
              </a:rPr>
              <a:t> — </a:t>
            </a:r>
            <a:r>
              <a:rPr lang="ru-RU" b="0" i="0">
                <a:solidFill>
                  <a:srgbClr val="111111"/>
                </a:solidFill>
                <a:effectLst/>
                <a:latin typeface="-apple-system"/>
              </a:rPr>
              <a:t>это документ, описывающий что должно быть протестировано. При этом чек-лист может быть абсолютно разного уровня детализации. На сколько детальным будет чек-лист зависит от требований к отчетности, уровня знания продукта сотрудниками и сложности продукта.</a:t>
            </a:r>
            <a:br>
              <a:rPr lang="ru-RU"/>
            </a:br>
            <a:r>
              <a:rPr lang="ru-RU" b="0" i="0">
                <a:solidFill>
                  <a:srgbClr val="111111"/>
                </a:solidFill>
                <a:effectLst/>
                <a:latin typeface="-apple-system"/>
              </a:rPr>
              <a:t>Как правило, чек-лист содержит только действия (шаги), без ожидаемого результата. Чек-лист менее формализован чем тестовый сценарий. Его уместно использовать тогда, когда тестовые сценарии будут избыточны. Также чек-лист ассоциируются с гибкими подходами в тестировании.</a:t>
            </a:r>
            <a:br>
              <a:rPr lang="ru-RU"/>
            </a:br>
            <a:endParaRPr lang="ru-RU"/>
          </a:p>
        </p:txBody>
      </p:sp>
    </p:spTree>
    <p:extLst>
      <p:ext uri="{BB962C8B-B14F-4D97-AF65-F5344CB8AC3E}">
        <p14:creationId xmlns:p14="http://schemas.microsoft.com/office/powerpoint/2010/main" val="406942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13654-2860-E84E-9A4A-ECD06B77346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9E40BEA-FB14-2A4D-AFDA-DDD52EE8005E}"/>
              </a:ext>
            </a:extLst>
          </p:cNvPr>
          <p:cNvSpPr>
            <a:spLocks noGrp="1"/>
          </p:cNvSpPr>
          <p:nvPr>
            <p:ph idx="1"/>
          </p:nvPr>
        </p:nvSpPr>
        <p:spPr/>
        <p:txBody>
          <a:bodyPr/>
          <a:lstStyle/>
          <a:p>
            <a:r>
              <a:rPr lang="ru-RU" b="1" i="0">
                <a:solidFill>
                  <a:srgbClr val="111111"/>
                </a:solidFill>
                <a:effectLst/>
                <a:latin typeface="-apple-system"/>
              </a:rPr>
              <a:t>Дефект (он же баг)</a:t>
            </a:r>
            <a:r>
              <a:rPr lang="ru-RU" b="0" i="0">
                <a:solidFill>
                  <a:srgbClr val="111111"/>
                </a:solidFill>
                <a:effectLst/>
                <a:latin typeface="-apple-system"/>
              </a:rPr>
              <a:t> – это несоответствие фактического результата выполнения программы ожидаемому результату. Дефекты обнаруживаются на этапе тестирования программного обеспечения (ПО), когда тестировщик проводит сравнение полученных результатов работы программы (компонента или дизайна) с ожидаемым результатом, описанным в спецификации требований.</a:t>
            </a:r>
            <a:endParaRPr lang="ru-RU"/>
          </a:p>
        </p:txBody>
      </p:sp>
    </p:spTree>
    <p:extLst>
      <p:ext uri="{BB962C8B-B14F-4D97-AF65-F5344CB8AC3E}">
        <p14:creationId xmlns:p14="http://schemas.microsoft.com/office/powerpoint/2010/main" val="2610937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B59D06-A3A7-9C43-9426-0A68D806D7D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C2025F0-9815-614C-B9B8-AA03637C8739}"/>
              </a:ext>
            </a:extLst>
          </p:cNvPr>
          <p:cNvSpPr>
            <a:spLocks noGrp="1"/>
          </p:cNvSpPr>
          <p:nvPr>
            <p:ph idx="1"/>
          </p:nvPr>
        </p:nvSpPr>
        <p:spPr/>
        <p:txBody>
          <a:bodyPr/>
          <a:lstStyle/>
          <a:p>
            <a:r>
              <a:rPr lang="af-ZA" b="1" i="0">
                <a:solidFill>
                  <a:srgbClr val="111111"/>
                </a:solidFill>
                <a:effectLst/>
                <a:latin typeface="-apple-system"/>
              </a:rPr>
              <a:t>Error</a:t>
            </a:r>
            <a:r>
              <a:rPr lang="af-ZA" b="0" i="0">
                <a:solidFill>
                  <a:srgbClr val="111111"/>
                </a:solidFill>
                <a:effectLst/>
                <a:latin typeface="-apple-system"/>
              </a:rPr>
              <a:t> — </a:t>
            </a:r>
            <a:r>
              <a:rPr lang="ru-RU" b="0" i="0">
                <a:solidFill>
                  <a:srgbClr val="111111"/>
                </a:solidFill>
                <a:effectLst/>
                <a:latin typeface="-apple-system"/>
              </a:rPr>
              <a:t>ошибка пользователя, то есть он пытается использовать программу иным способом.</a:t>
            </a:r>
            <a:br>
              <a:rPr lang="ru-RU"/>
            </a:br>
            <a:r>
              <a:rPr lang="ru-RU" b="0" i="0">
                <a:solidFill>
                  <a:srgbClr val="111111"/>
                </a:solidFill>
                <a:effectLst/>
                <a:latin typeface="-apple-system"/>
              </a:rPr>
              <a:t>Пример — вводит буквы в поля, где требуется вводить цифры (возраст, количество товара и т.п.).</a:t>
            </a:r>
            <a:br>
              <a:rPr lang="ru-RU"/>
            </a:br>
            <a:r>
              <a:rPr lang="ru-RU" b="0" i="0">
                <a:solidFill>
                  <a:srgbClr val="111111"/>
                </a:solidFill>
                <a:effectLst/>
                <a:latin typeface="-apple-system"/>
              </a:rPr>
              <a:t>В качественной программе предусмотрены такие ситуации и выдаются сообщение об ошибке (</a:t>
            </a:r>
            <a:r>
              <a:rPr lang="af-ZA" b="0" i="0">
                <a:solidFill>
                  <a:srgbClr val="111111"/>
                </a:solidFill>
                <a:effectLst/>
                <a:latin typeface="-apple-system"/>
              </a:rPr>
              <a:t>error message), </a:t>
            </a:r>
            <a:r>
              <a:rPr lang="ru-RU" b="0" i="0">
                <a:solidFill>
                  <a:srgbClr val="111111"/>
                </a:solidFill>
                <a:effectLst/>
                <a:latin typeface="-apple-system"/>
              </a:rPr>
              <a:t>с красным крестиком которые.</a:t>
            </a:r>
            <a:endParaRPr lang="ru-RU"/>
          </a:p>
        </p:txBody>
      </p:sp>
    </p:spTree>
    <p:extLst>
      <p:ext uri="{BB962C8B-B14F-4D97-AF65-F5344CB8AC3E}">
        <p14:creationId xmlns:p14="http://schemas.microsoft.com/office/powerpoint/2010/main" val="89929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9A8B5-21A2-264D-A84F-1A7E921FAAA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479F3EC-BF63-7E40-AC14-11CBB25A2563}"/>
              </a:ext>
            </a:extLst>
          </p:cNvPr>
          <p:cNvSpPr>
            <a:spLocks noGrp="1"/>
          </p:cNvSpPr>
          <p:nvPr>
            <p:ph idx="1"/>
          </p:nvPr>
        </p:nvSpPr>
        <p:spPr/>
        <p:txBody>
          <a:bodyPr/>
          <a:lstStyle/>
          <a:p>
            <a:r>
              <a:rPr lang="af-ZA" b="1" i="0">
                <a:solidFill>
                  <a:srgbClr val="111111"/>
                </a:solidFill>
                <a:effectLst/>
                <a:latin typeface="-apple-system"/>
              </a:rPr>
              <a:t>Bug (defect)</a:t>
            </a:r>
            <a:r>
              <a:rPr lang="af-ZA" b="0" i="0">
                <a:solidFill>
                  <a:srgbClr val="111111"/>
                </a:solidFill>
                <a:effectLst/>
                <a:latin typeface="-apple-system"/>
              </a:rPr>
              <a:t> — </a:t>
            </a:r>
            <a:r>
              <a:rPr lang="ru-RU" b="0" i="0">
                <a:solidFill>
                  <a:srgbClr val="111111"/>
                </a:solidFill>
                <a:effectLst/>
                <a:latin typeface="-apple-system"/>
              </a:rPr>
              <a:t>ошибка программиста (или дизайнера или ещё кого, кто принимает участие в разработке), то есть когда в программе, что-то идёт не так как планировалось и программа выходит из-под контроля. Например, когда никак не контроллируется ввод пользователя, в результате неверные данные вызывают краши или иные «радости» в работе программы. Либо внутри программа построена так, что изначально не соответствует тому, что от неё ожидается</a:t>
            </a:r>
            <a:endParaRPr lang="ru-RU"/>
          </a:p>
        </p:txBody>
      </p:sp>
    </p:spTree>
    <p:extLst>
      <p:ext uri="{BB962C8B-B14F-4D97-AF65-F5344CB8AC3E}">
        <p14:creationId xmlns:p14="http://schemas.microsoft.com/office/powerpoint/2010/main" val="290159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F96458-C8BA-D14C-ABB6-32D49FE26D2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AF74295-D275-8747-BC51-05937FC7D6E2}"/>
              </a:ext>
            </a:extLst>
          </p:cNvPr>
          <p:cNvSpPr>
            <a:spLocks noGrp="1"/>
          </p:cNvSpPr>
          <p:nvPr>
            <p:ph idx="1"/>
          </p:nvPr>
        </p:nvSpPr>
        <p:spPr/>
        <p:txBody>
          <a:bodyPr/>
          <a:lstStyle/>
          <a:p>
            <a:r>
              <a:rPr lang="ru-RU" b="0" i="0">
                <a:solidFill>
                  <a:srgbClr val="111111"/>
                </a:solidFill>
                <a:effectLst/>
                <a:latin typeface="-apple-system"/>
              </a:rPr>
              <a:t>В более широком смысле, тестирование — это одна из техник контроля качества, включающая в себя активности по планированию работ (</a:t>
            </a:r>
            <a:r>
              <a:rPr lang="af-ZA" b="0" i="0">
                <a:solidFill>
                  <a:srgbClr val="111111"/>
                </a:solidFill>
                <a:effectLst/>
                <a:latin typeface="-apple-system"/>
              </a:rPr>
              <a:t>Test Management), </a:t>
            </a:r>
            <a:r>
              <a:rPr lang="ru-RU" b="0" i="0">
                <a:solidFill>
                  <a:srgbClr val="111111"/>
                </a:solidFill>
                <a:effectLst/>
                <a:latin typeface="-apple-system"/>
              </a:rPr>
              <a:t>проектированию тестов (</a:t>
            </a:r>
            <a:r>
              <a:rPr lang="af-ZA" b="0" i="0">
                <a:solidFill>
                  <a:srgbClr val="111111"/>
                </a:solidFill>
                <a:effectLst/>
                <a:latin typeface="-apple-system"/>
              </a:rPr>
              <a:t>Test Design), </a:t>
            </a:r>
            <a:r>
              <a:rPr lang="ru-RU" b="0" i="0">
                <a:solidFill>
                  <a:srgbClr val="111111"/>
                </a:solidFill>
                <a:effectLst/>
                <a:latin typeface="-apple-system"/>
              </a:rPr>
              <a:t>выполнению тестирования (</a:t>
            </a:r>
            <a:r>
              <a:rPr lang="af-ZA" b="0" i="0">
                <a:solidFill>
                  <a:srgbClr val="111111"/>
                </a:solidFill>
                <a:effectLst/>
                <a:latin typeface="-apple-system"/>
              </a:rPr>
              <a:t>Test Execution) </a:t>
            </a:r>
            <a:r>
              <a:rPr lang="ru-RU" b="0" i="0">
                <a:solidFill>
                  <a:srgbClr val="111111"/>
                </a:solidFill>
                <a:effectLst/>
                <a:latin typeface="-apple-system"/>
              </a:rPr>
              <a:t>и анализу полученных результатов (</a:t>
            </a:r>
            <a:r>
              <a:rPr lang="af-ZA" b="0" i="0">
                <a:solidFill>
                  <a:srgbClr val="111111"/>
                </a:solidFill>
                <a:effectLst/>
                <a:latin typeface="-apple-system"/>
              </a:rPr>
              <a:t>Test Analysis).</a:t>
            </a:r>
            <a:endParaRPr lang="ru-RU"/>
          </a:p>
        </p:txBody>
      </p:sp>
    </p:spTree>
    <p:extLst>
      <p:ext uri="{BB962C8B-B14F-4D97-AF65-F5344CB8AC3E}">
        <p14:creationId xmlns:p14="http://schemas.microsoft.com/office/powerpoint/2010/main" val="1373769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FDC9A3-723A-BC45-8DE8-B3B43830AEA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0BF1262-5C7C-A34E-8259-37CCE3A3C7F8}"/>
              </a:ext>
            </a:extLst>
          </p:cNvPr>
          <p:cNvSpPr>
            <a:spLocks noGrp="1"/>
          </p:cNvSpPr>
          <p:nvPr>
            <p:ph idx="1"/>
          </p:nvPr>
        </p:nvSpPr>
        <p:spPr/>
        <p:txBody>
          <a:bodyPr/>
          <a:lstStyle/>
          <a:p>
            <a:r>
              <a:rPr lang="af-ZA" b="1" i="0">
                <a:solidFill>
                  <a:srgbClr val="111111"/>
                </a:solidFill>
                <a:effectLst/>
                <a:latin typeface="-apple-system"/>
              </a:rPr>
              <a:t>Failure</a:t>
            </a:r>
            <a:r>
              <a:rPr lang="af-ZA" b="0" i="0">
                <a:solidFill>
                  <a:srgbClr val="111111"/>
                </a:solidFill>
                <a:effectLst/>
                <a:latin typeface="-apple-system"/>
              </a:rPr>
              <a:t> — </a:t>
            </a:r>
            <a:r>
              <a:rPr lang="ru-RU" b="0" i="0">
                <a:solidFill>
                  <a:srgbClr val="111111"/>
                </a:solidFill>
                <a:effectLst/>
                <a:latin typeface="-apple-system"/>
              </a:rPr>
              <a:t>сбой (причём не обязательно аппаратный) в работе компонента, всей программы или системы. То есть, существуют такие дефекты, которые приводят к сбоям (</a:t>
            </a:r>
            <a:r>
              <a:rPr lang="af-ZA" b="0" i="0">
                <a:solidFill>
                  <a:srgbClr val="111111"/>
                </a:solidFill>
                <a:effectLst/>
                <a:latin typeface="-apple-system"/>
              </a:rPr>
              <a:t>A defect caused the failure) </a:t>
            </a:r>
            <a:r>
              <a:rPr lang="ru-RU" b="0" i="0">
                <a:solidFill>
                  <a:srgbClr val="111111"/>
                </a:solidFill>
                <a:effectLst/>
                <a:latin typeface="-apple-system"/>
              </a:rPr>
              <a:t>и существуют такие, которые не приводят. </a:t>
            </a:r>
            <a:r>
              <a:rPr lang="af-ZA" b="0" i="0">
                <a:solidFill>
                  <a:srgbClr val="111111"/>
                </a:solidFill>
                <a:effectLst/>
                <a:latin typeface="-apple-system"/>
              </a:rPr>
              <a:t>UI-</a:t>
            </a:r>
            <a:r>
              <a:rPr lang="ru-RU" b="0" i="0">
                <a:solidFill>
                  <a:srgbClr val="111111"/>
                </a:solidFill>
                <a:effectLst/>
                <a:latin typeface="-apple-system"/>
              </a:rPr>
              <a:t>дефекты например. Но аппаратный сбой, никак не связанный с </a:t>
            </a:r>
            <a:r>
              <a:rPr lang="af-ZA" b="0" i="0">
                <a:solidFill>
                  <a:srgbClr val="111111"/>
                </a:solidFill>
                <a:effectLst/>
                <a:latin typeface="-apple-system"/>
              </a:rPr>
              <a:t>software, </a:t>
            </a:r>
            <a:r>
              <a:rPr lang="ru-RU" b="0" i="0">
                <a:solidFill>
                  <a:srgbClr val="111111"/>
                </a:solidFill>
                <a:effectLst/>
                <a:latin typeface="-apple-system"/>
              </a:rPr>
              <a:t>тоже является </a:t>
            </a:r>
            <a:r>
              <a:rPr lang="af-ZA" b="0" i="0">
                <a:solidFill>
                  <a:srgbClr val="111111"/>
                </a:solidFill>
                <a:effectLst/>
                <a:latin typeface="-apple-system"/>
              </a:rPr>
              <a:t>failure.</a:t>
            </a:r>
            <a:endParaRPr lang="ru-RU"/>
          </a:p>
        </p:txBody>
      </p:sp>
    </p:spTree>
    <p:extLst>
      <p:ext uri="{BB962C8B-B14F-4D97-AF65-F5344CB8AC3E}">
        <p14:creationId xmlns:p14="http://schemas.microsoft.com/office/powerpoint/2010/main" val="218120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007E91-D12A-B740-844B-A574BD871EB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E0F0A7E-DC2C-7247-91E7-7369A1217148}"/>
              </a:ext>
            </a:extLst>
          </p:cNvPr>
          <p:cNvSpPr>
            <a:spLocks noGrp="1"/>
          </p:cNvSpPr>
          <p:nvPr>
            <p:ph idx="1"/>
          </p:nvPr>
        </p:nvSpPr>
        <p:spPr/>
        <p:txBody>
          <a:bodyPr>
            <a:normAutofit lnSpcReduction="10000"/>
          </a:bodyPr>
          <a:lstStyle/>
          <a:p>
            <a:r>
              <a:rPr lang="ru-RU" b="1" i="0">
                <a:solidFill>
                  <a:srgbClr val="111111"/>
                </a:solidFill>
                <a:effectLst/>
                <a:latin typeface="-apple-system"/>
              </a:rPr>
              <a:t>Баг Репорт (</a:t>
            </a:r>
            <a:r>
              <a:rPr lang="af-ZA" b="1" i="0">
                <a:solidFill>
                  <a:srgbClr val="111111"/>
                </a:solidFill>
                <a:effectLst/>
                <a:latin typeface="-apple-system"/>
              </a:rPr>
              <a:t>Bug Report)</a:t>
            </a:r>
            <a:r>
              <a:rPr lang="af-ZA" b="0" i="0">
                <a:solidFill>
                  <a:srgbClr val="111111"/>
                </a:solidFill>
                <a:effectLst/>
                <a:latin typeface="-apple-system"/>
              </a:rPr>
              <a:t> — </a:t>
            </a:r>
            <a:r>
              <a:rPr lang="ru-RU" b="0" i="0">
                <a:solidFill>
                  <a:srgbClr val="111111"/>
                </a:solidFill>
                <a:effectLst/>
                <a:latin typeface="-apple-system"/>
              </a:rPr>
              <a:t>это документ, описывающий ситуацию или последовательность действий приведшую к некорректной работе объекта тестирования, с указанием причин и ожидаемого результата.</a:t>
            </a:r>
            <a:br>
              <a:rPr lang="ru-RU"/>
            </a:br>
            <a:r>
              <a:rPr lang="ru-RU" b="0" i="0">
                <a:solidFill>
                  <a:srgbClr val="111111"/>
                </a:solidFill>
                <a:effectLst/>
                <a:latin typeface="-apple-system"/>
              </a:rPr>
              <a:t>Шапка</a:t>
            </a:r>
            <a:br>
              <a:rPr lang="ru-RU"/>
            </a:br>
            <a:r>
              <a:rPr lang="ru-RU" b="0" i="0">
                <a:solidFill>
                  <a:srgbClr val="111111"/>
                </a:solidFill>
                <a:effectLst/>
                <a:latin typeface="-apple-system"/>
              </a:rPr>
              <a:t>Короткое описание (</a:t>
            </a:r>
            <a:r>
              <a:rPr lang="af-ZA" b="0" i="0">
                <a:solidFill>
                  <a:srgbClr val="111111"/>
                </a:solidFill>
                <a:effectLst/>
                <a:latin typeface="-apple-system"/>
              </a:rPr>
              <a:t>Summary) </a:t>
            </a:r>
            <a:r>
              <a:rPr lang="ru-RU" b="0" i="0">
                <a:solidFill>
                  <a:srgbClr val="111111"/>
                </a:solidFill>
                <a:effectLst/>
                <a:latin typeface="-apple-system"/>
              </a:rPr>
              <a:t>Короткое описание проблемы, явно указывающее на причину и тип ошибочной ситуации.</a:t>
            </a:r>
            <a:br>
              <a:rPr lang="ru-RU"/>
            </a:br>
            <a:r>
              <a:rPr lang="ru-RU" b="0" i="0">
                <a:solidFill>
                  <a:srgbClr val="111111"/>
                </a:solidFill>
                <a:effectLst/>
                <a:latin typeface="-apple-system"/>
              </a:rPr>
              <a:t>Проект (</a:t>
            </a:r>
            <a:r>
              <a:rPr lang="af-ZA" b="0" i="0">
                <a:solidFill>
                  <a:srgbClr val="111111"/>
                </a:solidFill>
                <a:effectLst/>
                <a:latin typeface="-apple-system"/>
              </a:rPr>
              <a:t>Project) </a:t>
            </a:r>
            <a:r>
              <a:rPr lang="ru-RU" b="0" i="0">
                <a:solidFill>
                  <a:srgbClr val="111111"/>
                </a:solidFill>
                <a:effectLst/>
                <a:latin typeface="-apple-system"/>
              </a:rPr>
              <a:t>Название тестируемого проекта</a:t>
            </a:r>
            <a:br>
              <a:rPr lang="ru-RU"/>
            </a:br>
            <a:r>
              <a:rPr lang="ru-RU" b="0" i="0">
                <a:solidFill>
                  <a:srgbClr val="111111"/>
                </a:solidFill>
                <a:effectLst/>
                <a:latin typeface="-apple-system"/>
              </a:rPr>
              <a:t>Компонент приложения (</a:t>
            </a:r>
            <a:r>
              <a:rPr lang="af-ZA" b="0" i="0">
                <a:solidFill>
                  <a:srgbClr val="111111"/>
                </a:solidFill>
                <a:effectLst/>
                <a:latin typeface="-apple-system"/>
              </a:rPr>
              <a:t>Component) </a:t>
            </a:r>
            <a:r>
              <a:rPr lang="ru-RU" b="0" i="0">
                <a:solidFill>
                  <a:srgbClr val="111111"/>
                </a:solidFill>
                <a:effectLst/>
                <a:latin typeface="-apple-system"/>
              </a:rPr>
              <a:t>Название части или функции тестируемого продукта</a:t>
            </a:r>
            <a:br>
              <a:rPr lang="ru-RU"/>
            </a:br>
            <a:r>
              <a:rPr lang="ru-RU" b="0" i="0">
                <a:solidFill>
                  <a:srgbClr val="111111"/>
                </a:solidFill>
                <a:effectLst/>
                <a:latin typeface="-apple-system"/>
              </a:rPr>
              <a:t>Номер версии (</a:t>
            </a:r>
            <a:r>
              <a:rPr lang="af-ZA" b="0" i="0">
                <a:solidFill>
                  <a:srgbClr val="111111"/>
                </a:solidFill>
                <a:effectLst/>
                <a:latin typeface="-apple-system"/>
              </a:rPr>
              <a:t>Version) </a:t>
            </a:r>
            <a:r>
              <a:rPr lang="ru-RU" b="0" i="0">
                <a:solidFill>
                  <a:srgbClr val="111111"/>
                </a:solidFill>
                <a:effectLst/>
                <a:latin typeface="-apple-system"/>
              </a:rPr>
              <a:t>Версия на которой была найдена ошибка</a:t>
            </a:r>
            <a:br>
              <a:rPr lang="ru-RU"/>
            </a:br>
            <a:r>
              <a:rPr lang="ru-RU" b="0" i="0">
                <a:solidFill>
                  <a:srgbClr val="111111"/>
                </a:solidFill>
                <a:effectLst/>
                <a:latin typeface="-apple-system"/>
              </a:rPr>
              <a:t>Серьезность (</a:t>
            </a:r>
            <a:r>
              <a:rPr lang="af-ZA" b="0" i="0">
                <a:solidFill>
                  <a:srgbClr val="111111"/>
                </a:solidFill>
                <a:effectLst/>
                <a:latin typeface="-apple-system"/>
              </a:rPr>
              <a:t>Severity)</a:t>
            </a:r>
            <a:endParaRPr lang="ru-RU"/>
          </a:p>
        </p:txBody>
      </p:sp>
    </p:spTree>
    <p:extLst>
      <p:ext uri="{BB962C8B-B14F-4D97-AF65-F5344CB8AC3E}">
        <p14:creationId xmlns:p14="http://schemas.microsoft.com/office/powerpoint/2010/main" val="308051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6057E-C47E-2549-ABB2-105735550BD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6131FA9-F698-D040-93FC-187FE035694A}"/>
              </a:ext>
            </a:extLst>
          </p:cNvPr>
          <p:cNvSpPr>
            <a:spLocks noGrp="1"/>
          </p:cNvSpPr>
          <p:nvPr>
            <p:ph idx="1"/>
          </p:nvPr>
        </p:nvSpPr>
        <p:spPr/>
        <p:txBody>
          <a:bodyPr/>
          <a:lstStyle/>
          <a:p>
            <a:r>
              <a:rPr lang="ru-RU" b="0" i="0">
                <a:solidFill>
                  <a:srgbClr val="111111"/>
                </a:solidFill>
                <a:effectLst/>
                <a:latin typeface="-apple-system"/>
              </a:rPr>
              <a:t>Наиболее распространена пятиуровневая система градации серьезности дефекта:</a:t>
            </a:r>
            <a:br>
              <a:rPr lang="ru-RU"/>
            </a:br>
            <a:r>
              <a:rPr lang="ru-RU" b="0" i="0">
                <a:solidFill>
                  <a:srgbClr val="111111"/>
                </a:solidFill>
                <a:effectLst/>
                <a:latin typeface="-apple-system"/>
              </a:rPr>
              <a:t>• </a:t>
            </a:r>
            <a:r>
              <a:rPr lang="af-ZA" b="0" i="0">
                <a:solidFill>
                  <a:srgbClr val="111111"/>
                </a:solidFill>
                <a:effectLst/>
                <a:latin typeface="-apple-system"/>
              </a:rPr>
              <a:t>S1 </a:t>
            </a:r>
            <a:r>
              <a:rPr lang="ru-RU" b="0" i="0">
                <a:solidFill>
                  <a:srgbClr val="111111"/>
                </a:solidFill>
                <a:effectLst/>
                <a:latin typeface="-apple-system"/>
              </a:rPr>
              <a:t>Блокирующий (</a:t>
            </a:r>
            <a:r>
              <a:rPr lang="af-ZA" b="0" i="0">
                <a:solidFill>
                  <a:srgbClr val="111111"/>
                </a:solidFill>
                <a:effectLst/>
                <a:latin typeface="-apple-system"/>
              </a:rPr>
              <a:t>Blocker)</a:t>
            </a:r>
            <a:br>
              <a:rPr lang="af-ZA"/>
            </a:br>
            <a:r>
              <a:rPr lang="af-ZA" b="0" i="0">
                <a:solidFill>
                  <a:srgbClr val="111111"/>
                </a:solidFill>
                <a:effectLst/>
                <a:latin typeface="-apple-system"/>
              </a:rPr>
              <a:t>• S2 </a:t>
            </a:r>
            <a:r>
              <a:rPr lang="ru-RU" b="0" i="0">
                <a:solidFill>
                  <a:srgbClr val="111111"/>
                </a:solidFill>
                <a:effectLst/>
                <a:latin typeface="-apple-system"/>
              </a:rPr>
              <a:t>Критический (</a:t>
            </a:r>
            <a:r>
              <a:rPr lang="af-ZA" b="0" i="0">
                <a:solidFill>
                  <a:srgbClr val="111111"/>
                </a:solidFill>
                <a:effectLst/>
                <a:latin typeface="-apple-system"/>
              </a:rPr>
              <a:t>Critical)</a:t>
            </a:r>
            <a:br>
              <a:rPr lang="af-ZA"/>
            </a:br>
            <a:r>
              <a:rPr lang="af-ZA" b="0" i="0">
                <a:solidFill>
                  <a:srgbClr val="111111"/>
                </a:solidFill>
                <a:effectLst/>
                <a:latin typeface="-apple-system"/>
              </a:rPr>
              <a:t>• S3 </a:t>
            </a:r>
            <a:r>
              <a:rPr lang="ru-RU" b="0" i="0">
                <a:solidFill>
                  <a:srgbClr val="111111"/>
                </a:solidFill>
                <a:effectLst/>
                <a:latin typeface="-apple-system"/>
              </a:rPr>
              <a:t>Значительный (</a:t>
            </a:r>
            <a:r>
              <a:rPr lang="af-ZA" b="0" i="0">
                <a:solidFill>
                  <a:srgbClr val="111111"/>
                </a:solidFill>
                <a:effectLst/>
                <a:latin typeface="-apple-system"/>
              </a:rPr>
              <a:t>Major)</a:t>
            </a:r>
            <a:br>
              <a:rPr lang="af-ZA"/>
            </a:br>
            <a:r>
              <a:rPr lang="af-ZA" b="0" i="0">
                <a:solidFill>
                  <a:srgbClr val="111111"/>
                </a:solidFill>
                <a:effectLst/>
                <a:latin typeface="-apple-system"/>
              </a:rPr>
              <a:t>• S4 </a:t>
            </a:r>
            <a:r>
              <a:rPr lang="ru-RU" b="0" i="0">
                <a:solidFill>
                  <a:srgbClr val="111111"/>
                </a:solidFill>
                <a:effectLst/>
                <a:latin typeface="-apple-system"/>
              </a:rPr>
              <a:t>Незначительный (</a:t>
            </a:r>
            <a:r>
              <a:rPr lang="af-ZA" b="0" i="0">
                <a:solidFill>
                  <a:srgbClr val="111111"/>
                </a:solidFill>
                <a:effectLst/>
                <a:latin typeface="-apple-system"/>
              </a:rPr>
              <a:t>Minor)</a:t>
            </a:r>
            <a:br>
              <a:rPr lang="af-ZA"/>
            </a:br>
            <a:r>
              <a:rPr lang="af-ZA" b="0" i="0">
                <a:solidFill>
                  <a:srgbClr val="111111"/>
                </a:solidFill>
                <a:effectLst/>
                <a:latin typeface="-apple-system"/>
              </a:rPr>
              <a:t>• S5 </a:t>
            </a:r>
            <a:r>
              <a:rPr lang="ru-RU" b="0" i="0">
                <a:solidFill>
                  <a:srgbClr val="111111"/>
                </a:solidFill>
                <a:effectLst/>
                <a:latin typeface="-apple-system"/>
              </a:rPr>
              <a:t>Тривиальный (</a:t>
            </a:r>
            <a:r>
              <a:rPr lang="af-ZA" b="0" i="0">
                <a:solidFill>
                  <a:srgbClr val="111111"/>
                </a:solidFill>
                <a:effectLst/>
                <a:latin typeface="-apple-system"/>
              </a:rPr>
              <a:t>Trivial)</a:t>
            </a:r>
            <a:endParaRPr lang="ru-RU"/>
          </a:p>
        </p:txBody>
      </p:sp>
    </p:spTree>
    <p:extLst>
      <p:ext uri="{BB962C8B-B14F-4D97-AF65-F5344CB8AC3E}">
        <p14:creationId xmlns:p14="http://schemas.microsoft.com/office/powerpoint/2010/main" val="2953816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771FC5-3403-1448-96F5-F69D470C6A9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C3BBA2D-026E-C744-A66A-F40F4CCB73E9}"/>
              </a:ext>
            </a:extLst>
          </p:cNvPr>
          <p:cNvSpPr>
            <a:spLocks noGrp="1"/>
          </p:cNvSpPr>
          <p:nvPr>
            <p:ph idx="1"/>
          </p:nvPr>
        </p:nvSpPr>
        <p:spPr/>
        <p:txBody>
          <a:bodyPr/>
          <a:lstStyle/>
          <a:p>
            <a:r>
              <a:rPr lang="ru-RU" b="0" i="0">
                <a:solidFill>
                  <a:srgbClr val="111111"/>
                </a:solidFill>
                <a:effectLst/>
                <a:latin typeface="-apple-system"/>
              </a:rPr>
              <a:t>Приоритет (</a:t>
            </a:r>
            <a:r>
              <a:rPr lang="af-ZA" b="0" i="0">
                <a:solidFill>
                  <a:srgbClr val="111111"/>
                </a:solidFill>
                <a:effectLst/>
                <a:latin typeface="-apple-system"/>
              </a:rPr>
              <a:t>Priority) </a:t>
            </a:r>
            <a:r>
              <a:rPr lang="ru-RU" b="0" i="0">
                <a:solidFill>
                  <a:srgbClr val="111111"/>
                </a:solidFill>
                <a:effectLst/>
                <a:latin typeface="-apple-system"/>
              </a:rPr>
              <a:t>Приоритет дефекта:</a:t>
            </a:r>
            <a:br>
              <a:rPr lang="ru-RU"/>
            </a:br>
            <a:r>
              <a:rPr lang="ru-RU" b="0" i="0">
                <a:solidFill>
                  <a:srgbClr val="111111"/>
                </a:solidFill>
                <a:effectLst/>
                <a:latin typeface="-apple-system"/>
              </a:rPr>
              <a:t>• </a:t>
            </a:r>
            <a:r>
              <a:rPr lang="af-ZA" b="0" i="0">
                <a:solidFill>
                  <a:srgbClr val="111111"/>
                </a:solidFill>
                <a:effectLst/>
                <a:latin typeface="-apple-system"/>
              </a:rPr>
              <a:t>P1 </a:t>
            </a:r>
            <a:r>
              <a:rPr lang="ru-RU" b="0" i="0">
                <a:solidFill>
                  <a:srgbClr val="111111"/>
                </a:solidFill>
                <a:effectLst/>
                <a:latin typeface="-apple-system"/>
              </a:rPr>
              <a:t>Высокий (</a:t>
            </a:r>
            <a:r>
              <a:rPr lang="af-ZA" b="0" i="0">
                <a:solidFill>
                  <a:srgbClr val="111111"/>
                </a:solidFill>
                <a:effectLst/>
                <a:latin typeface="-apple-system"/>
              </a:rPr>
              <a:t>High)</a:t>
            </a:r>
            <a:br>
              <a:rPr lang="af-ZA"/>
            </a:br>
            <a:r>
              <a:rPr lang="af-ZA" b="0" i="0">
                <a:solidFill>
                  <a:srgbClr val="111111"/>
                </a:solidFill>
                <a:effectLst/>
                <a:latin typeface="-apple-system"/>
              </a:rPr>
              <a:t>• P2 </a:t>
            </a:r>
            <a:r>
              <a:rPr lang="ru-RU" b="0" i="0">
                <a:solidFill>
                  <a:srgbClr val="111111"/>
                </a:solidFill>
                <a:effectLst/>
                <a:latin typeface="-apple-system"/>
              </a:rPr>
              <a:t>Средний (</a:t>
            </a:r>
            <a:r>
              <a:rPr lang="af-ZA" b="0" i="0">
                <a:solidFill>
                  <a:srgbClr val="111111"/>
                </a:solidFill>
                <a:effectLst/>
                <a:latin typeface="-apple-system"/>
              </a:rPr>
              <a:t>Medium)</a:t>
            </a:r>
            <a:br>
              <a:rPr lang="af-ZA"/>
            </a:br>
            <a:r>
              <a:rPr lang="af-ZA" b="0" i="0">
                <a:solidFill>
                  <a:srgbClr val="111111"/>
                </a:solidFill>
                <a:effectLst/>
                <a:latin typeface="-apple-system"/>
              </a:rPr>
              <a:t>• P3 </a:t>
            </a:r>
            <a:r>
              <a:rPr lang="ru-RU" b="0" i="0">
                <a:solidFill>
                  <a:srgbClr val="111111"/>
                </a:solidFill>
                <a:effectLst/>
                <a:latin typeface="-apple-system"/>
              </a:rPr>
              <a:t>Низкий (</a:t>
            </a:r>
            <a:r>
              <a:rPr lang="af-ZA" b="0" i="0">
                <a:solidFill>
                  <a:srgbClr val="111111"/>
                </a:solidFill>
                <a:effectLst/>
                <a:latin typeface="-apple-system"/>
              </a:rPr>
              <a:t>Low)</a:t>
            </a:r>
            <a:endParaRPr lang="ru-RU"/>
          </a:p>
        </p:txBody>
      </p:sp>
    </p:spTree>
    <p:extLst>
      <p:ext uri="{BB962C8B-B14F-4D97-AF65-F5344CB8AC3E}">
        <p14:creationId xmlns:p14="http://schemas.microsoft.com/office/powerpoint/2010/main" val="1068991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BE575-DB2B-6B4A-A805-308F684340D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E48FCAB-8864-1348-8D27-5A1DD458CE3D}"/>
              </a:ext>
            </a:extLst>
          </p:cNvPr>
          <p:cNvSpPr>
            <a:spLocks noGrp="1"/>
          </p:cNvSpPr>
          <p:nvPr>
            <p:ph idx="1"/>
          </p:nvPr>
        </p:nvSpPr>
        <p:spPr/>
        <p:txBody>
          <a:bodyPr/>
          <a:lstStyle/>
          <a:p>
            <a:r>
              <a:rPr lang="ru-RU" b="0" i="0">
                <a:solidFill>
                  <a:srgbClr val="111111"/>
                </a:solidFill>
                <a:effectLst/>
                <a:latin typeface="-apple-system"/>
              </a:rPr>
              <a:t>Автор (</a:t>
            </a:r>
            <a:r>
              <a:rPr lang="af-ZA" b="0" i="0">
                <a:solidFill>
                  <a:srgbClr val="111111"/>
                </a:solidFill>
                <a:effectLst/>
                <a:latin typeface="-apple-system"/>
              </a:rPr>
              <a:t>Author) </a:t>
            </a:r>
            <a:r>
              <a:rPr lang="ru-RU" b="0" i="0">
                <a:solidFill>
                  <a:srgbClr val="111111"/>
                </a:solidFill>
                <a:effectLst/>
                <a:latin typeface="-apple-system"/>
              </a:rPr>
              <a:t>Создатель баг репорта</a:t>
            </a:r>
            <a:br>
              <a:rPr lang="ru-RU"/>
            </a:br>
            <a:r>
              <a:rPr lang="ru-RU" b="0" i="0">
                <a:solidFill>
                  <a:srgbClr val="111111"/>
                </a:solidFill>
                <a:effectLst/>
                <a:latin typeface="-apple-system"/>
              </a:rPr>
              <a:t>Назначен на (</a:t>
            </a:r>
            <a:r>
              <a:rPr lang="af-ZA" b="0" i="0">
                <a:solidFill>
                  <a:srgbClr val="111111"/>
                </a:solidFill>
                <a:effectLst/>
                <a:latin typeface="-apple-system"/>
              </a:rPr>
              <a:t>Assigned To) </a:t>
            </a:r>
            <a:r>
              <a:rPr lang="ru-RU" b="0" i="0">
                <a:solidFill>
                  <a:srgbClr val="111111"/>
                </a:solidFill>
                <a:effectLst/>
                <a:latin typeface="-apple-system"/>
              </a:rPr>
              <a:t>Имя сотрудника, назначенного на решение проблемы</a:t>
            </a:r>
            <a:endParaRPr lang="ru-RU"/>
          </a:p>
        </p:txBody>
      </p:sp>
    </p:spTree>
    <p:extLst>
      <p:ext uri="{BB962C8B-B14F-4D97-AF65-F5344CB8AC3E}">
        <p14:creationId xmlns:p14="http://schemas.microsoft.com/office/powerpoint/2010/main" val="1222010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752949-44E8-9D4D-8831-14FDE23B3CB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2F4E74C-F439-EB45-82A9-D9E6EEBAA262}"/>
              </a:ext>
            </a:extLst>
          </p:cNvPr>
          <p:cNvSpPr>
            <a:spLocks noGrp="1"/>
          </p:cNvSpPr>
          <p:nvPr>
            <p:ph idx="1"/>
          </p:nvPr>
        </p:nvSpPr>
        <p:spPr/>
        <p:txBody>
          <a:bodyPr/>
          <a:lstStyle/>
          <a:p>
            <a:r>
              <a:rPr lang="ru-RU"/>
              <a:t>окружение</a:t>
            </a:r>
          </a:p>
        </p:txBody>
      </p:sp>
    </p:spTree>
    <p:extLst>
      <p:ext uri="{BB962C8B-B14F-4D97-AF65-F5344CB8AC3E}">
        <p14:creationId xmlns:p14="http://schemas.microsoft.com/office/powerpoint/2010/main" val="128976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94247-394E-DC44-BB18-5F98C5B8AD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2F97D2F-7A97-D848-B4A6-B456F7B4D365}"/>
              </a:ext>
            </a:extLst>
          </p:cNvPr>
          <p:cNvSpPr>
            <a:spLocks noGrp="1"/>
          </p:cNvSpPr>
          <p:nvPr>
            <p:ph idx="1"/>
          </p:nvPr>
        </p:nvSpPr>
        <p:spPr/>
        <p:txBody>
          <a:bodyPr/>
          <a:lstStyle/>
          <a:p>
            <a:r>
              <a:rPr lang="ru-RU" b="0" i="0">
                <a:solidFill>
                  <a:srgbClr val="111111"/>
                </a:solidFill>
                <a:effectLst/>
                <a:latin typeface="-apple-system"/>
              </a:rPr>
              <a:t>ОС / Сервис Пак и т.д. / Браузера + версия /… Информация об окружении, на котором был найден баг: операционная система, сервис пак, для </a:t>
            </a:r>
            <a:r>
              <a:rPr lang="af-ZA" b="0" i="0">
                <a:solidFill>
                  <a:srgbClr val="111111"/>
                </a:solidFill>
                <a:effectLst/>
                <a:latin typeface="-apple-system"/>
              </a:rPr>
              <a:t>WEB </a:t>
            </a:r>
            <a:r>
              <a:rPr lang="ru-RU" b="0" i="0">
                <a:solidFill>
                  <a:srgbClr val="111111"/>
                </a:solidFill>
                <a:effectLst/>
                <a:latin typeface="-apple-system"/>
              </a:rPr>
              <a:t>тестирования — имя и версия браузера и т.д.</a:t>
            </a:r>
            <a:endParaRPr lang="ru-RU"/>
          </a:p>
        </p:txBody>
      </p:sp>
    </p:spTree>
    <p:extLst>
      <p:ext uri="{BB962C8B-B14F-4D97-AF65-F5344CB8AC3E}">
        <p14:creationId xmlns:p14="http://schemas.microsoft.com/office/powerpoint/2010/main" val="629572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D8780-2C3E-FE4B-B6D5-2B48C70F6E6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193031E-6851-DA4F-A7E4-457A14ABADA2}"/>
              </a:ext>
            </a:extLst>
          </p:cNvPr>
          <p:cNvSpPr>
            <a:spLocks noGrp="1"/>
          </p:cNvSpPr>
          <p:nvPr>
            <p:ph idx="1"/>
          </p:nvPr>
        </p:nvSpPr>
        <p:spPr/>
        <p:txBody>
          <a:bodyPr/>
          <a:lstStyle/>
          <a:p>
            <a:r>
              <a:rPr lang="ru-RU" b="0" i="0">
                <a:solidFill>
                  <a:srgbClr val="111111"/>
                </a:solidFill>
                <a:effectLst/>
                <a:latin typeface="-apple-system"/>
              </a:rPr>
              <a:t>Описание</a:t>
            </a:r>
            <a:br>
              <a:rPr lang="ru-RU"/>
            </a:br>
            <a:r>
              <a:rPr lang="ru-RU" b="0" i="0">
                <a:solidFill>
                  <a:srgbClr val="111111"/>
                </a:solidFill>
                <a:effectLst/>
                <a:latin typeface="-apple-system"/>
              </a:rPr>
              <a:t>Шаги воспроизведения (</a:t>
            </a:r>
            <a:r>
              <a:rPr lang="af-ZA" b="0" i="0">
                <a:solidFill>
                  <a:srgbClr val="111111"/>
                </a:solidFill>
                <a:effectLst/>
                <a:latin typeface="-apple-system"/>
              </a:rPr>
              <a:t>Steps to Reproduce) </a:t>
            </a:r>
            <a:r>
              <a:rPr lang="ru-RU" b="0" i="0">
                <a:solidFill>
                  <a:srgbClr val="111111"/>
                </a:solidFill>
                <a:effectLst/>
                <a:latin typeface="-apple-system"/>
              </a:rPr>
              <a:t>Шаги, по которым можно легко воспроизвести ситуацию, приведшую к ошибке.</a:t>
            </a:r>
            <a:br>
              <a:rPr lang="ru-RU"/>
            </a:br>
            <a:r>
              <a:rPr lang="ru-RU" b="0" i="0">
                <a:solidFill>
                  <a:srgbClr val="111111"/>
                </a:solidFill>
                <a:effectLst/>
                <a:latin typeface="-apple-system"/>
              </a:rPr>
              <a:t>Фактический Результат (</a:t>
            </a:r>
            <a:r>
              <a:rPr lang="af-ZA" b="0" i="0">
                <a:solidFill>
                  <a:srgbClr val="111111"/>
                </a:solidFill>
                <a:effectLst/>
                <a:latin typeface="-apple-system"/>
              </a:rPr>
              <a:t>Result) </a:t>
            </a:r>
            <a:r>
              <a:rPr lang="ru-RU" b="0" i="0">
                <a:solidFill>
                  <a:srgbClr val="111111"/>
                </a:solidFill>
                <a:effectLst/>
                <a:latin typeface="-apple-system"/>
              </a:rPr>
              <a:t>Результат, полученный после прохождения шагов к воспроизведению</a:t>
            </a:r>
            <a:br>
              <a:rPr lang="ru-RU"/>
            </a:br>
            <a:r>
              <a:rPr lang="ru-RU" b="0" i="0">
                <a:solidFill>
                  <a:srgbClr val="111111"/>
                </a:solidFill>
                <a:effectLst/>
                <a:latin typeface="-apple-system"/>
              </a:rPr>
              <a:t>Ожидаемый результат (</a:t>
            </a:r>
            <a:r>
              <a:rPr lang="af-ZA" b="0" i="0">
                <a:solidFill>
                  <a:srgbClr val="111111"/>
                </a:solidFill>
                <a:effectLst/>
                <a:latin typeface="-apple-system"/>
              </a:rPr>
              <a:t>Expected Result) </a:t>
            </a:r>
            <a:r>
              <a:rPr lang="ru-RU" b="0" i="0">
                <a:solidFill>
                  <a:srgbClr val="111111"/>
                </a:solidFill>
                <a:effectLst/>
                <a:latin typeface="-apple-system"/>
              </a:rPr>
              <a:t>Ожидаемый правильный результат</a:t>
            </a:r>
            <a:endParaRPr lang="ru-RU"/>
          </a:p>
        </p:txBody>
      </p:sp>
    </p:spTree>
    <p:extLst>
      <p:ext uri="{BB962C8B-B14F-4D97-AF65-F5344CB8AC3E}">
        <p14:creationId xmlns:p14="http://schemas.microsoft.com/office/powerpoint/2010/main" val="2136773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0BB9A6-D121-EB41-8308-F16BF393B61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AAF5119-D632-BF44-8D29-1EB4A907A540}"/>
              </a:ext>
            </a:extLst>
          </p:cNvPr>
          <p:cNvSpPr>
            <a:spLocks noGrp="1"/>
          </p:cNvSpPr>
          <p:nvPr>
            <p:ph idx="1"/>
          </p:nvPr>
        </p:nvSpPr>
        <p:spPr/>
        <p:txBody>
          <a:bodyPr/>
          <a:lstStyle/>
          <a:p>
            <a:r>
              <a:rPr lang="ru-RU" b="0" i="0">
                <a:solidFill>
                  <a:srgbClr val="111111"/>
                </a:solidFill>
                <a:effectLst/>
                <a:latin typeface="-apple-system"/>
              </a:rPr>
              <a:t>Дополнения</a:t>
            </a:r>
            <a:br>
              <a:rPr lang="ru-RU"/>
            </a:br>
            <a:r>
              <a:rPr lang="ru-RU" b="0" i="0">
                <a:solidFill>
                  <a:srgbClr val="111111"/>
                </a:solidFill>
                <a:effectLst/>
                <a:latin typeface="-apple-system"/>
              </a:rPr>
              <a:t>Прикрепленный файл (</a:t>
            </a:r>
            <a:r>
              <a:rPr lang="af-ZA" b="0" i="0">
                <a:solidFill>
                  <a:srgbClr val="111111"/>
                </a:solidFill>
                <a:effectLst/>
                <a:latin typeface="-apple-system"/>
              </a:rPr>
              <a:t>Attachment) </a:t>
            </a:r>
            <a:r>
              <a:rPr lang="ru-RU" b="0" i="0">
                <a:solidFill>
                  <a:srgbClr val="111111"/>
                </a:solidFill>
                <a:effectLst/>
                <a:latin typeface="-apple-system"/>
              </a:rPr>
              <a:t>Файл с логами, скриншот или любой другой документ, который может помочь прояснить причину ошибки или указать на способ решения проблемы</a:t>
            </a:r>
            <a:endParaRPr lang="ru-RU"/>
          </a:p>
        </p:txBody>
      </p:sp>
    </p:spTree>
    <p:extLst>
      <p:ext uri="{BB962C8B-B14F-4D97-AF65-F5344CB8AC3E}">
        <p14:creationId xmlns:p14="http://schemas.microsoft.com/office/powerpoint/2010/main" val="11774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50777A-9578-E948-A13F-DE9ECAA780A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51A3BA-E1D7-6A4C-B34B-5D6D5C5A2EBE}"/>
              </a:ext>
            </a:extLst>
          </p:cNvPr>
          <p:cNvSpPr>
            <a:spLocks noGrp="1"/>
          </p:cNvSpPr>
          <p:nvPr>
            <p:ph idx="1"/>
          </p:nvPr>
        </p:nvSpPr>
        <p:spPr/>
        <p:txBody>
          <a:bodyPr/>
          <a:lstStyle/>
          <a:p>
            <a:r>
              <a:rPr lang="af-ZA" b="1" i="0">
                <a:solidFill>
                  <a:srgbClr val="111111"/>
                </a:solidFill>
                <a:effectLst/>
                <a:latin typeface="-apple-system"/>
              </a:rPr>
              <a:t>Severity vs Priority</a:t>
            </a:r>
            <a:br>
              <a:rPr lang="af-ZA"/>
            </a:br>
            <a:r>
              <a:rPr lang="ru-RU" b="0" i="0">
                <a:solidFill>
                  <a:srgbClr val="111111"/>
                </a:solidFill>
                <a:effectLst/>
                <a:latin typeface="-apple-system"/>
              </a:rPr>
              <a:t>Серьезность (</a:t>
            </a:r>
            <a:r>
              <a:rPr lang="af-ZA" b="0" i="0">
                <a:solidFill>
                  <a:srgbClr val="111111"/>
                </a:solidFill>
                <a:effectLst/>
                <a:latin typeface="-apple-system"/>
              </a:rPr>
              <a:t>Severity) — </a:t>
            </a:r>
            <a:r>
              <a:rPr lang="ru-RU" b="0" i="0">
                <a:solidFill>
                  <a:srgbClr val="111111"/>
                </a:solidFill>
                <a:effectLst/>
                <a:latin typeface="-apple-system"/>
              </a:rPr>
              <a:t>это атрибут, характеризующий влияние дефекта на работоспособность приложения.</a:t>
            </a:r>
            <a:br>
              <a:rPr lang="ru-RU"/>
            </a:br>
            <a:r>
              <a:rPr lang="ru-RU" b="0" i="0">
                <a:solidFill>
                  <a:srgbClr val="111111"/>
                </a:solidFill>
                <a:effectLst/>
                <a:latin typeface="-apple-system"/>
              </a:rPr>
              <a:t>Приоритет (</a:t>
            </a:r>
            <a:r>
              <a:rPr lang="af-ZA" b="0" i="0">
                <a:solidFill>
                  <a:srgbClr val="111111"/>
                </a:solidFill>
                <a:effectLst/>
                <a:latin typeface="-apple-system"/>
              </a:rPr>
              <a:t>Priority) — </a:t>
            </a:r>
            <a:r>
              <a:rPr lang="ru-RU" b="0" i="0">
                <a:solidFill>
                  <a:srgbClr val="111111"/>
                </a:solidFill>
                <a:effectLst/>
                <a:latin typeface="-apple-system"/>
              </a:rPr>
              <a:t>это атрибут, указывающий на очередность выполнения задачи или устранения дефекта. Можно сказать, что это инструмент менеджера по планированию работ. Чем выше приоритет, тем быстрее нужно исправить дефект.</a:t>
            </a:r>
            <a:br>
              <a:rPr lang="ru-RU"/>
            </a:br>
            <a:r>
              <a:rPr lang="af-ZA" b="0" i="0">
                <a:solidFill>
                  <a:srgbClr val="111111"/>
                </a:solidFill>
                <a:effectLst/>
                <a:latin typeface="-apple-system"/>
              </a:rPr>
              <a:t>Severity </a:t>
            </a:r>
            <a:r>
              <a:rPr lang="ru-RU" b="0" i="0">
                <a:solidFill>
                  <a:srgbClr val="111111"/>
                </a:solidFill>
                <a:effectLst/>
                <a:latin typeface="-apple-system"/>
              </a:rPr>
              <a:t>выставляется тестировщиком</a:t>
            </a:r>
            <a:br>
              <a:rPr lang="ru-RU"/>
            </a:br>
            <a:r>
              <a:rPr lang="af-ZA" b="0" i="0">
                <a:solidFill>
                  <a:srgbClr val="111111"/>
                </a:solidFill>
                <a:effectLst/>
                <a:latin typeface="-apple-system"/>
              </a:rPr>
              <a:t>Priority – </a:t>
            </a:r>
            <a:r>
              <a:rPr lang="ru-RU" b="0" i="0">
                <a:solidFill>
                  <a:srgbClr val="111111"/>
                </a:solidFill>
                <a:effectLst/>
                <a:latin typeface="-apple-system"/>
              </a:rPr>
              <a:t>менеджером, тимлидом или заказчиком</a:t>
            </a:r>
            <a:endParaRPr lang="ru-RU"/>
          </a:p>
        </p:txBody>
      </p:sp>
    </p:spTree>
    <p:extLst>
      <p:ext uri="{BB962C8B-B14F-4D97-AF65-F5344CB8AC3E}">
        <p14:creationId xmlns:p14="http://schemas.microsoft.com/office/powerpoint/2010/main" val="86061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BF3BE0-9D07-234B-975D-7ECBBF40B2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50FBCF6-F77A-8944-9BBF-DE1E8243C206}"/>
              </a:ext>
            </a:extLst>
          </p:cNvPr>
          <p:cNvSpPr>
            <a:spLocks noGrp="1"/>
          </p:cNvSpPr>
          <p:nvPr>
            <p:ph idx="1"/>
          </p:nvPr>
        </p:nvSpPr>
        <p:spPr/>
        <p:txBody>
          <a:bodyPr/>
          <a:lstStyle/>
          <a:p>
            <a:r>
              <a:rPr lang="ru-RU" b="1" i="0">
                <a:solidFill>
                  <a:srgbClr val="111111"/>
                </a:solidFill>
                <a:effectLst/>
                <a:latin typeface="-apple-system"/>
              </a:rPr>
              <a:t>Качество программного обеспечения (</a:t>
            </a:r>
            <a:r>
              <a:rPr lang="af-ZA" b="1" i="0">
                <a:solidFill>
                  <a:srgbClr val="111111"/>
                </a:solidFill>
                <a:effectLst/>
                <a:latin typeface="-apple-system"/>
              </a:rPr>
              <a:t>Software Quality)</a:t>
            </a:r>
            <a:r>
              <a:rPr lang="af-ZA" b="0" i="0">
                <a:solidFill>
                  <a:srgbClr val="111111"/>
                </a:solidFill>
                <a:effectLst/>
                <a:latin typeface="-apple-system"/>
              </a:rPr>
              <a:t> — </a:t>
            </a:r>
            <a:r>
              <a:rPr lang="ru-RU" b="0" i="0">
                <a:solidFill>
                  <a:srgbClr val="111111"/>
                </a:solidFill>
                <a:effectLst/>
                <a:latin typeface="-apple-system"/>
              </a:rPr>
              <a:t>это совокупность характеристик программного обеспечения, относящихся к его способности удовлетворять установленные и предполагаемые потребности. [</a:t>
            </a:r>
            <a:r>
              <a:rPr lang="af-ZA" b="0" i="0">
                <a:solidFill>
                  <a:srgbClr val="111111"/>
                </a:solidFill>
                <a:effectLst/>
                <a:latin typeface="-apple-system"/>
              </a:rPr>
              <a:t>Quality management and quality assurance]</a:t>
            </a:r>
            <a:endParaRPr lang="ru-RU"/>
          </a:p>
        </p:txBody>
      </p:sp>
    </p:spTree>
    <p:extLst>
      <p:ext uri="{BB962C8B-B14F-4D97-AF65-F5344CB8AC3E}">
        <p14:creationId xmlns:p14="http://schemas.microsoft.com/office/powerpoint/2010/main" val="377967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1C522-7E79-B541-8222-F9647662F59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ACF86CB-5883-314C-8D02-22021AE61B15}"/>
              </a:ext>
            </a:extLst>
          </p:cNvPr>
          <p:cNvSpPr>
            <a:spLocks noGrp="1"/>
          </p:cNvSpPr>
          <p:nvPr>
            <p:ph idx="1"/>
          </p:nvPr>
        </p:nvSpPr>
        <p:spPr/>
        <p:txBody>
          <a:bodyPr/>
          <a:lstStyle/>
          <a:p>
            <a:r>
              <a:rPr lang="ru-RU" b="0" i="0">
                <a:solidFill>
                  <a:srgbClr val="111111"/>
                </a:solidFill>
                <a:effectLst/>
                <a:latin typeface="-apple-system"/>
              </a:rPr>
              <a:t>Градация Серьезности дефекта (</a:t>
            </a:r>
            <a:r>
              <a:rPr lang="af-ZA" b="0" i="0">
                <a:solidFill>
                  <a:srgbClr val="111111"/>
                </a:solidFill>
                <a:effectLst/>
                <a:latin typeface="-apple-system"/>
              </a:rPr>
              <a:t>Severity)</a:t>
            </a:r>
            <a:endParaRPr lang="ru-RU"/>
          </a:p>
        </p:txBody>
      </p:sp>
    </p:spTree>
    <p:extLst>
      <p:ext uri="{BB962C8B-B14F-4D97-AF65-F5344CB8AC3E}">
        <p14:creationId xmlns:p14="http://schemas.microsoft.com/office/powerpoint/2010/main" val="4101160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96789B-F070-1E49-AFEF-D41C4D285FC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0EE50D5-BC59-4845-AACB-EA0DA840BF0E}"/>
              </a:ext>
            </a:extLst>
          </p:cNvPr>
          <p:cNvSpPr>
            <a:spLocks noGrp="1"/>
          </p:cNvSpPr>
          <p:nvPr>
            <p:ph idx="1"/>
          </p:nvPr>
        </p:nvSpPr>
        <p:spPr/>
        <p:txBody>
          <a:bodyPr/>
          <a:lstStyle/>
          <a:p>
            <a:r>
              <a:rPr lang="af-ZA" b="1" i="0">
                <a:solidFill>
                  <a:srgbClr val="111111"/>
                </a:solidFill>
                <a:effectLst/>
                <a:latin typeface="-apple-system"/>
              </a:rPr>
              <a:t>S1 </a:t>
            </a:r>
            <a:r>
              <a:rPr lang="ru-RU" b="1" i="0">
                <a:solidFill>
                  <a:srgbClr val="111111"/>
                </a:solidFill>
                <a:effectLst/>
                <a:latin typeface="-apple-system"/>
              </a:rPr>
              <a:t>Блокирующая (</a:t>
            </a:r>
            <a:r>
              <a:rPr lang="af-ZA" b="1" i="0">
                <a:solidFill>
                  <a:srgbClr val="111111"/>
                </a:solidFill>
                <a:effectLst/>
                <a:latin typeface="-apple-system"/>
              </a:rPr>
              <a:t>Blocker)</a:t>
            </a:r>
            <a:br>
              <a:rPr lang="af-ZA"/>
            </a:br>
            <a:r>
              <a:rPr lang="ru-RU" b="0" i="0">
                <a:solidFill>
                  <a:srgbClr val="111111"/>
                </a:solidFill>
                <a:effectLst/>
                <a:latin typeface="-apple-system"/>
              </a:rPr>
              <a:t>Блокирующая ошибка, приводящая приложение в нерабочее состояние, в результате которого дальнейшая работа с тестируемой системой или ее ключевыми функциями становится невозможна. Решение проблемы необходимо для дальнейшего функционирования системы</a:t>
            </a:r>
            <a:endParaRPr lang="ru-RU"/>
          </a:p>
        </p:txBody>
      </p:sp>
    </p:spTree>
    <p:extLst>
      <p:ext uri="{BB962C8B-B14F-4D97-AF65-F5344CB8AC3E}">
        <p14:creationId xmlns:p14="http://schemas.microsoft.com/office/powerpoint/2010/main" val="865435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03D3B2-AE9B-0149-A9CA-8589CB36683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71A6236-49BD-5D4D-8541-2620E01F97BC}"/>
              </a:ext>
            </a:extLst>
          </p:cNvPr>
          <p:cNvSpPr>
            <a:spLocks noGrp="1"/>
          </p:cNvSpPr>
          <p:nvPr>
            <p:ph idx="1"/>
          </p:nvPr>
        </p:nvSpPr>
        <p:spPr/>
        <p:txBody>
          <a:bodyPr/>
          <a:lstStyle/>
          <a:p>
            <a:r>
              <a:rPr lang="af-ZA" b="1" i="0">
                <a:solidFill>
                  <a:srgbClr val="111111"/>
                </a:solidFill>
                <a:effectLst/>
                <a:latin typeface="-apple-system"/>
              </a:rPr>
              <a:t>S2 </a:t>
            </a:r>
            <a:r>
              <a:rPr lang="ru-RU" b="1" i="0">
                <a:solidFill>
                  <a:srgbClr val="111111"/>
                </a:solidFill>
                <a:effectLst/>
                <a:latin typeface="-apple-system"/>
              </a:rPr>
              <a:t>Критическая (</a:t>
            </a:r>
            <a:r>
              <a:rPr lang="af-ZA" b="1" i="0">
                <a:solidFill>
                  <a:srgbClr val="111111"/>
                </a:solidFill>
                <a:effectLst/>
                <a:latin typeface="-apple-system"/>
              </a:rPr>
              <a:t>Critical)</a:t>
            </a:r>
            <a:br>
              <a:rPr lang="af-ZA"/>
            </a:br>
            <a:r>
              <a:rPr lang="ru-RU" b="0" i="0">
                <a:solidFill>
                  <a:srgbClr val="111111"/>
                </a:solidFill>
                <a:effectLst/>
                <a:latin typeface="-apple-system"/>
              </a:rPr>
              <a:t>Критическая ошибка, неправильно работающая ключевая бизнес логика, дыра в системе безопасности, проблема, приведшая к временному падению сервера или приводящая в нерабочее состояние некоторую часть системы, без возможности решения проблемы, используя другие входные точки. Решение проблемы необходимо для дальнейшей работы с ключевыми функциями тестируемой системой.</a:t>
            </a:r>
            <a:endParaRPr lang="ru-RU"/>
          </a:p>
        </p:txBody>
      </p:sp>
    </p:spTree>
    <p:extLst>
      <p:ext uri="{BB962C8B-B14F-4D97-AF65-F5344CB8AC3E}">
        <p14:creationId xmlns:p14="http://schemas.microsoft.com/office/powerpoint/2010/main" val="596653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AEF07-A4F7-5140-BC86-C419F3FC6E2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3855570-779C-5A41-9DBF-FA249436A586}"/>
              </a:ext>
            </a:extLst>
          </p:cNvPr>
          <p:cNvSpPr>
            <a:spLocks noGrp="1"/>
          </p:cNvSpPr>
          <p:nvPr>
            <p:ph idx="1"/>
          </p:nvPr>
        </p:nvSpPr>
        <p:spPr/>
        <p:txBody>
          <a:bodyPr/>
          <a:lstStyle/>
          <a:p>
            <a:r>
              <a:rPr lang="af-ZA" b="1" i="0">
                <a:solidFill>
                  <a:srgbClr val="111111"/>
                </a:solidFill>
                <a:effectLst/>
                <a:latin typeface="-apple-system"/>
              </a:rPr>
              <a:t>S3 </a:t>
            </a:r>
            <a:r>
              <a:rPr lang="ru-RU" b="1" i="0">
                <a:solidFill>
                  <a:srgbClr val="111111"/>
                </a:solidFill>
                <a:effectLst/>
                <a:latin typeface="-apple-system"/>
              </a:rPr>
              <a:t>Значительная (</a:t>
            </a:r>
            <a:r>
              <a:rPr lang="af-ZA" b="1" i="0">
                <a:solidFill>
                  <a:srgbClr val="111111"/>
                </a:solidFill>
                <a:effectLst/>
                <a:latin typeface="-apple-system"/>
              </a:rPr>
              <a:t>Major)</a:t>
            </a:r>
            <a:br>
              <a:rPr lang="af-ZA"/>
            </a:br>
            <a:r>
              <a:rPr lang="ru-RU" b="0" i="0">
                <a:solidFill>
                  <a:srgbClr val="111111"/>
                </a:solidFill>
                <a:effectLst/>
                <a:latin typeface="-apple-system"/>
              </a:rPr>
              <a:t>Значительная ошибка, часть основной бизнес логики работает некорректно. Ошибка не критична или есть возможность для работы с тестируемой функцией, используя другие входные точки.</a:t>
            </a:r>
            <a:endParaRPr lang="ru-RU"/>
          </a:p>
        </p:txBody>
      </p:sp>
    </p:spTree>
    <p:extLst>
      <p:ext uri="{BB962C8B-B14F-4D97-AF65-F5344CB8AC3E}">
        <p14:creationId xmlns:p14="http://schemas.microsoft.com/office/powerpoint/2010/main" val="187635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E93EDD-6A18-1B43-8DA5-DB9E89A5A34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95EED8F-CC51-4648-9F20-47F0FD7E6D4C}"/>
              </a:ext>
            </a:extLst>
          </p:cNvPr>
          <p:cNvSpPr>
            <a:spLocks noGrp="1"/>
          </p:cNvSpPr>
          <p:nvPr>
            <p:ph idx="1"/>
          </p:nvPr>
        </p:nvSpPr>
        <p:spPr/>
        <p:txBody>
          <a:bodyPr/>
          <a:lstStyle/>
          <a:p>
            <a:r>
              <a:rPr lang="af-ZA" b="1" i="0">
                <a:solidFill>
                  <a:srgbClr val="111111"/>
                </a:solidFill>
                <a:effectLst/>
                <a:latin typeface="-apple-system"/>
              </a:rPr>
              <a:t>S4 </a:t>
            </a:r>
            <a:r>
              <a:rPr lang="ru-RU" b="1" i="0">
                <a:solidFill>
                  <a:srgbClr val="111111"/>
                </a:solidFill>
                <a:effectLst/>
                <a:latin typeface="-apple-system"/>
              </a:rPr>
              <a:t>Незначительная (</a:t>
            </a:r>
            <a:r>
              <a:rPr lang="af-ZA" b="1" i="0">
                <a:solidFill>
                  <a:srgbClr val="111111"/>
                </a:solidFill>
                <a:effectLst/>
                <a:latin typeface="-apple-system"/>
              </a:rPr>
              <a:t>Minor)</a:t>
            </a:r>
            <a:br>
              <a:rPr lang="af-ZA"/>
            </a:br>
            <a:r>
              <a:rPr lang="ru-RU" b="0" i="0">
                <a:solidFill>
                  <a:srgbClr val="111111"/>
                </a:solidFill>
                <a:effectLst/>
                <a:latin typeface="-apple-system"/>
              </a:rPr>
              <a:t>Незначительная ошибка, не нарушающая бизнес логику тестируемой части приложения, очевидная проблема пользовательского интерфейса.</a:t>
            </a:r>
            <a:endParaRPr lang="ru-RU"/>
          </a:p>
        </p:txBody>
      </p:sp>
    </p:spTree>
    <p:extLst>
      <p:ext uri="{BB962C8B-B14F-4D97-AF65-F5344CB8AC3E}">
        <p14:creationId xmlns:p14="http://schemas.microsoft.com/office/powerpoint/2010/main" val="1657959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B95DAC-82A9-1C4B-80C6-2794E3E723B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EA414CF-9A62-434B-BFE9-E4DA8153EAEE}"/>
              </a:ext>
            </a:extLst>
          </p:cNvPr>
          <p:cNvSpPr>
            <a:spLocks noGrp="1"/>
          </p:cNvSpPr>
          <p:nvPr>
            <p:ph idx="1"/>
          </p:nvPr>
        </p:nvSpPr>
        <p:spPr/>
        <p:txBody>
          <a:bodyPr/>
          <a:lstStyle/>
          <a:p>
            <a:r>
              <a:rPr lang="af-ZA" b="1" i="0">
                <a:solidFill>
                  <a:srgbClr val="111111"/>
                </a:solidFill>
                <a:effectLst/>
                <a:latin typeface="-apple-system"/>
              </a:rPr>
              <a:t>S5 </a:t>
            </a:r>
            <a:r>
              <a:rPr lang="ru-RU" b="1" i="0">
                <a:solidFill>
                  <a:srgbClr val="111111"/>
                </a:solidFill>
                <a:effectLst/>
                <a:latin typeface="-apple-system"/>
              </a:rPr>
              <a:t>Тривиальная (</a:t>
            </a:r>
            <a:r>
              <a:rPr lang="af-ZA" b="1" i="0">
                <a:solidFill>
                  <a:srgbClr val="111111"/>
                </a:solidFill>
                <a:effectLst/>
                <a:latin typeface="-apple-system"/>
              </a:rPr>
              <a:t>Trivial)</a:t>
            </a:r>
            <a:br>
              <a:rPr lang="af-ZA"/>
            </a:br>
            <a:r>
              <a:rPr lang="ru-RU" b="0" i="0">
                <a:solidFill>
                  <a:srgbClr val="111111"/>
                </a:solidFill>
                <a:effectLst/>
                <a:latin typeface="-apple-system"/>
              </a:rPr>
              <a:t>Тривиальная ошибка, не касающаяся бизнес логики приложения, плохо воспроизводимая проблема, малозаметная посредствам пользовательского интерфейса, проблема сторонних библиотек или сервисов, проблема, не оказывающая никакого влияния на общее качество продукта.</a:t>
            </a:r>
            <a:endParaRPr lang="ru-RU"/>
          </a:p>
        </p:txBody>
      </p:sp>
    </p:spTree>
    <p:extLst>
      <p:ext uri="{BB962C8B-B14F-4D97-AF65-F5344CB8AC3E}">
        <p14:creationId xmlns:p14="http://schemas.microsoft.com/office/powerpoint/2010/main" val="4099574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A512D9-D4F8-FC45-93B7-AB106B7D047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FCDD426-5298-7348-8CA9-12F0A084568C}"/>
              </a:ext>
            </a:extLst>
          </p:cNvPr>
          <p:cNvSpPr>
            <a:spLocks noGrp="1"/>
          </p:cNvSpPr>
          <p:nvPr>
            <p:ph idx="1"/>
          </p:nvPr>
        </p:nvSpPr>
        <p:spPr/>
        <p:txBody>
          <a:bodyPr/>
          <a:lstStyle/>
          <a:p>
            <a:r>
              <a:rPr lang="ru-RU" b="0" i="0">
                <a:solidFill>
                  <a:srgbClr val="111111"/>
                </a:solidFill>
                <a:effectLst/>
                <a:latin typeface="-apple-system"/>
              </a:rPr>
              <a:t>Градация Приоритета дефекта (</a:t>
            </a:r>
            <a:r>
              <a:rPr lang="af-ZA" b="0" i="0">
                <a:solidFill>
                  <a:srgbClr val="111111"/>
                </a:solidFill>
                <a:effectLst/>
                <a:latin typeface="-apple-system"/>
              </a:rPr>
              <a:t>Priority)</a:t>
            </a:r>
            <a:br>
              <a:rPr lang="af-ZA"/>
            </a:br>
            <a:r>
              <a:rPr lang="af-ZA" b="1" i="0">
                <a:solidFill>
                  <a:srgbClr val="111111"/>
                </a:solidFill>
                <a:effectLst/>
                <a:latin typeface="-apple-system"/>
              </a:rPr>
              <a:t>P1 </a:t>
            </a:r>
            <a:r>
              <a:rPr lang="ru-RU" b="1" i="0">
                <a:solidFill>
                  <a:srgbClr val="111111"/>
                </a:solidFill>
                <a:effectLst/>
                <a:latin typeface="-apple-system"/>
              </a:rPr>
              <a:t>Высокий (</a:t>
            </a:r>
            <a:r>
              <a:rPr lang="af-ZA" b="1" i="0">
                <a:solidFill>
                  <a:srgbClr val="111111"/>
                </a:solidFill>
                <a:effectLst/>
                <a:latin typeface="-apple-system"/>
              </a:rPr>
              <a:t>High)</a:t>
            </a:r>
            <a:br>
              <a:rPr lang="af-ZA"/>
            </a:br>
            <a:r>
              <a:rPr lang="ru-RU" b="0" i="0">
                <a:solidFill>
                  <a:srgbClr val="111111"/>
                </a:solidFill>
                <a:effectLst/>
                <a:latin typeface="-apple-system"/>
              </a:rPr>
              <a:t>Ошибка должна быть исправлена как можно быстрее, т.к. ее наличие является критической для проекта.</a:t>
            </a:r>
            <a:br>
              <a:rPr lang="ru-RU"/>
            </a:br>
            <a:r>
              <a:rPr lang="af-ZA" b="1" i="0">
                <a:solidFill>
                  <a:srgbClr val="111111"/>
                </a:solidFill>
                <a:effectLst/>
                <a:latin typeface="-apple-system"/>
              </a:rPr>
              <a:t>P2 </a:t>
            </a:r>
            <a:r>
              <a:rPr lang="ru-RU" b="1" i="0">
                <a:solidFill>
                  <a:srgbClr val="111111"/>
                </a:solidFill>
                <a:effectLst/>
                <a:latin typeface="-apple-system"/>
              </a:rPr>
              <a:t>Средний (</a:t>
            </a:r>
            <a:r>
              <a:rPr lang="af-ZA" b="1" i="0">
                <a:solidFill>
                  <a:srgbClr val="111111"/>
                </a:solidFill>
                <a:effectLst/>
                <a:latin typeface="-apple-system"/>
              </a:rPr>
              <a:t>Medium)</a:t>
            </a:r>
            <a:br>
              <a:rPr lang="af-ZA"/>
            </a:br>
            <a:r>
              <a:rPr lang="ru-RU" b="0" i="0">
                <a:solidFill>
                  <a:srgbClr val="111111"/>
                </a:solidFill>
                <a:effectLst/>
                <a:latin typeface="-apple-system"/>
              </a:rPr>
              <a:t>Ошибка должна быть исправлена, ее наличие не является критичной, но требует обязательного решения.</a:t>
            </a:r>
            <a:br>
              <a:rPr lang="ru-RU"/>
            </a:br>
            <a:r>
              <a:rPr lang="af-ZA" b="1" i="0">
                <a:solidFill>
                  <a:srgbClr val="111111"/>
                </a:solidFill>
                <a:effectLst/>
                <a:latin typeface="-apple-system"/>
              </a:rPr>
              <a:t>P3 </a:t>
            </a:r>
            <a:r>
              <a:rPr lang="ru-RU" b="1" i="0">
                <a:solidFill>
                  <a:srgbClr val="111111"/>
                </a:solidFill>
                <a:effectLst/>
                <a:latin typeface="-apple-system"/>
              </a:rPr>
              <a:t>Низкий (</a:t>
            </a:r>
            <a:r>
              <a:rPr lang="af-ZA" b="1" i="0">
                <a:solidFill>
                  <a:srgbClr val="111111"/>
                </a:solidFill>
                <a:effectLst/>
                <a:latin typeface="-apple-system"/>
              </a:rPr>
              <a:t>Low)</a:t>
            </a:r>
            <a:br>
              <a:rPr lang="af-ZA"/>
            </a:br>
            <a:r>
              <a:rPr lang="ru-RU" b="0" i="0">
                <a:solidFill>
                  <a:srgbClr val="111111"/>
                </a:solidFill>
                <a:effectLst/>
                <a:latin typeface="-apple-system"/>
              </a:rPr>
              <a:t>Ошибка должна быть исправлена, ее наличие не является критичной, и не требует срочного решения.</a:t>
            </a:r>
            <a:br>
              <a:rPr lang="ru-RU"/>
            </a:br>
            <a:endParaRPr lang="ru-RU"/>
          </a:p>
        </p:txBody>
      </p:sp>
    </p:spTree>
    <p:extLst>
      <p:ext uri="{BB962C8B-B14F-4D97-AF65-F5344CB8AC3E}">
        <p14:creationId xmlns:p14="http://schemas.microsoft.com/office/powerpoint/2010/main" val="386114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BF70DE-0967-4442-8373-9B80506192F3}"/>
              </a:ext>
            </a:extLst>
          </p:cNvPr>
          <p:cNvSpPr>
            <a:spLocks noGrp="1"/>
          </p:cNvSpPr>
          <p:nvPr>
            <p:ph type="title"/>
          </p:nvPr>
        </p:nvSpPr>
        <p:spPr/>
        <p:txBody>
          <a:bodyPr/>
          <a:lstStyle/>
          <a:p>
            <a:r>
              <a:rPr lang="ru-RU" b="0" i="0">
                <a:solidFill>
                  <a:srgbClr val="111111"/>
                </a:solidFill>
                <a:effectLst/>
                <a:latin typeface="-apple-system"/>
              </a:rPr>
              <a:t>Виды / типы тестирования</a:t>
            </a:r>
          </a:p>
        </p:txBody>
      </p:sp>
      <p:sp>
        <p:nvSpPr>
          <p:cNvPr id="3" name="Объект 2">
            <a:extLst>
              <a:ext uri="{FF2B5EF4-FFF2-40B4-BE49-F238E27FC236}">
                <a16:creationId xmlns:a16="http://schemas.microsoft.com/office/drawing/2014/main" id="{81F9B1E8-752A-6740-B17A-52D5BDC9A5F7}"/>
              </a:ext>
            </a:extLst>
          </p:cNvPr>
          <p:cNvSpPr>
            <a:spLocks noGrp="1"/>
          </p:cNvSpPr>
          <p:nvPr>
            <p:ph idx="1"/>
          </p:nvPr>
        </p:nvSpPr>
        <p:spPr/>
        <p:txBody>
          <a:bodyPr/>
          <a:lstStyle/>
          <a:p>
            <a:r>
              <a:rPr lang="ru-RU" b="0" i="0">
                <a:solidFill>
                  <a:srgbClr val="111111"/>
                </a:solidFill>
                <a:effectLst/>
                <a:latin typeface="-apple-system"/>
              </a:rPr>
              <a:t>Функциональные виды тестирования</a:t>
            </a:r>
          </a:p>
          <a:p>
            <a:br>
              <a:rPr lang="ru-RU"/>
            </a:br>
            <a:br>
              <a:rPr lang="ru-RU"/>
            </a:br>
            <a:r>
              <a:rPr lang="ru-RU" b="0" i="0">
                <a:solidFill>
                  <a:srgbClr val="111111"/>
                </a:solidFill>
                <a:effectLst/>
                <a:latin typeface="-apple-system"/>
              </a:rPr>
              <a:t>• Функциональное тестирование (</a:t>
            </a:r>
            <a:r>
              <a:rPr lang="af-ZA" b="0" i="0">
                <a:solidFill>
                  <a:srgbClr val="111111"/>
                </a:solidFill>
                <a:effectLst/>
                <a:latin typeface="-apple-system"/>
              </a:rPr>
              <a:t>Functional 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пользовательского интерфейса (</a:t>
            </a:r>
            <a:r>
              <a:rPr lang="af-ZA" b="0" i="0">
                <a:solidFill>
                  <a:srgbClr val="111111"/>
                </a:solidFill>
                <a:effectLst/>
                <a:latin typeface="-apple-system"/>
              </a:rPr>
              <a:t>GUI 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взаимодействия (</a:t>
            </a:r>
            <a:r>
              <a:rPr lang="af-ZA" b="0" i="0">
                <a:solidFill>
                  <a:srgbClr val="111111"/>
                </a:solidFill>
                <a:effectLst/>
                <a:latin typeface="-apple-system"/>
              </a:rPr>
              <a:t>Interoperability Testing)</a:t>
            </a:r>
            <a:endParaRPr lang="ru-RU"/>
          </a:p>
        </p:txBody>
      </p:sp>
    </p:spTree>
    <p:extLst>
      <p:ext uri="{BB962C8B-B14F-4D97-AF65-F5344CB8AC3E}">
        <p14:creationId xmlns:p14="http://schemas.microsoft.com/office/powerpoint/2010/main" val="1007997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DAEA7-ED9E-9E45-80AA-E19F3C1B189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CD068C9-CA2B-264A-ADC5-61356D88D5CC}"/>
              </a:ext>
            </a:extLst>
          </p:cNvPr>
          <p:cNvSpPr>
            <a:spLocks noGrp="1"/>
          </p:cNvSpPr>
          <p:nvPr>
            <p:ph idx="1"/>
          </p:nvPr>
        </p:nvSpPr>
        <p:spPr/>
        <p:txBody>
          <a:bodyPr>
            <a:normAutofit fontScale="85000" lnSpcReduction="10000"/>
          </a:bodyPr>
          <a:lstStyle/>
          <a:p>
            <a:r>
              <a:rPr lang="ru-RU" b="0" i="0">
                <a:solidFill>
                  <a:srgbClr val="111111"/>
                </a:solidFill>
                <a:effectLst/>
                <a:latin typeface="-apple-system"/>
              </a:rPr>
              <a:t>Нефункциональные виды тестирования</a:t>
            </a:r>
          </a:p>
          <a:p>
            <a:br>
              <a:rPr lang="ru-RU"/>
            </a:br>
            <a:br>
              <a:rPr lang="ru-RU"/>
            </a:br>
            <a:r>
              <a:rPr lang="ru-RU" b="0" i="0">
                <a:solidFill>
                  <a:srgbClr val="111111"/>
                </a:solidFill>
                <a:effectLst/>
                <a:latin typeface="-apple-system"/>
              </a:rPr>
              <a:t>• Тестирование безопасности (</a:t>
            </a:r>
            <a:r>
              <a:rPr lang="af-ZA" b="0" i="0">
                <a:solidFill>
                  <a:srgbClr val="111111"/>
                </a:solidFill>
                <a:effectLst/>
                <a:latin typeface="-apple-system"/>
              </a:rPr>
              <a:t>Security and Access Control Testing)</a:t>
            </a:r>
            <a:br>
              <a:rPr lang="af-ZA"/>
            </a:br>
            <a:r>
              <a:rPr lang="af-ZA" b="0" i="0">
                <a:solidFill>
                  <a:srgbClr val="111111"/>
                </a:solidFill>
                <a:effectLst/>
                <a:latin typeface="-apple-system"/>
              </a:rPr>
              <a:t>• </a:t>
            </a:r>
            <a:r>
              <a:rPr lang="ru-RU" b="0" i="0">
                <a:solidFill>
                  <a:srgbClr val="111111"/>
                </a:solidFill>
                <a:effectLst/>
                <a:latin typeface="-apple-system"/>
              </a:rPr>
              <a:t>Все виды тестирования производительности:</a:t>
            </a:r>
            <a:br>
              <a:rPr lang="ru-RU"/>
            </a:br>
            <a:r>
              <a:rPr lang="af-ZA" b="0" i="0">
                <a:solidFill>
                  <a:srgbClr val="111111"/>
                </a:solidFill>
                <a:effectLst/>
                <a:latin typeface="-apple-system"/>
              </a:rPr>
              <a:t>o </a:t>
            </a:r>
            <a:r>
              <a:rPr lang="ru-RU" b="0" i="0">
                <a:solidFill>
                  <a:srgbClr val="111111"/>
                </a:solidFill>
                <a:effectLst/>
                <a:latin typeface="-apple-system"/>
              </a:rPr>
              <a:t>нагрузочное тестирование (</a:t>
            </a:r>
            <a:r>
              <a:rPr lang="af-ZA" b="0" i="0">
                <a:solidFill>
                  <a:srgbClr val="111111"/>
                </a:solidFill>
                <a:effectLst/>
                <a:latin typeface="-apple-system"/>
              </a:rPr>
              <a:t>Performance and Load Testing)</a:t>
            </a:r>
            <a:br>
              <a:rPr lang="af-ZA"/>
            </a:br>
            <a:r>
              <a:rPr lang="af-ZA" b="0" i="0">
                <a:solidFill>
                  <a:srgbClr val="111111"/>
                </a:solidFill>
                <a:effectLst/>
                <a:latin typeface="-apple-system"/>
              </a:rPr>
              <a:t>o </a:t>
            </a:r>
            <a:r>
              <a:rPr lang="ru-RU" b="0" i="0">
                <a:solidFill>
                  <a:srgbClr val="111111"/>
                </a:solidFill>
                <a:effectLst/>
                <a:latin typeface="-apple-system"/>
              </a:rPr>
              <a:t>стрессовое тестирование (</a:t>
            </a:r>
            <a:r>
              <a:rPr lang="af-ZA" b="0" i="0">
                <a:solidFill>
                  <a:srgbClr val="111111"/>
                </a:solidFill>
                <a:effectLst/>
                <a:latin typeface="-apple-system"/>
              </a:rPr>
              <a:t>Stress Testing)</a:t>
            </a:r>
            <a:br>
              <a:rPr lang="af-ZA"/>
            </a:br>
            <a:r>
              <a:rPr lang="af-ZA" b="0" i="0">
                <a:solidFill>
                  <a:srgbClr val="111111"/>
                </a:solidFill>
                <a:effectLst/>
                <a:latin typeface="-apple-system"/>
              </a:rPr>
              <a:t>o </a:t>
            </a:r>
            <a:r>
              <a:rPr lang="ru-RU" b="0" i="0">
                <a:solidFill>
                  <a:srgbClr val="111111"/>
                </a:solidFill>
                <a:effectLst/>
                <a:latin typeface="-apple-system"/>
              </a:rPr>
              <a:t>тестирование стабильности или надежности (</a:t>
            </a:r>
            <a:r>
              <a:rPr lang="af-ZA" b="0" i="0">
                <a:solidFill>
                  <a:srgbClr val="111111"/>
                </a:solidFill>
                <a:effectLst/>
                <a:latin typeface="-apple-system"/>
              </a:rPr>
              <a:t>Stability / Reliability Testing)</a:t>
            </a:r>
            <a:br>
              <a:rPr lang="af-ZA"/>
            </a:br>
            <a:r>
              <a:rPr lang="af-ZA" b="0" i="0">
                <a:solidFill>
                  <a:srgbClr val="111111"/>
                </a:solidFill>
                <a:effectLst/>
                <a:latin typeface="-apple-system"/>
              </a:rPr>
              <a:t>o </a:t>
            </a:r>
            <a:r>
              <a:rPr lang="ru-RU" b="0" i="0">
                <a:solidFill>
                  <a:srgbClr val="111111"/>
                </a:solidFill>
                <a:effectLst/>
                <a:latin typeface="-apple-system"/>
              </a:rPr>
              <a:t>объемное тестирование (</a:t>
            </a:r>
            <a:r>
              <a:rPr lang="af-ZA" b="0" i="0">
                <a:solidFill>
                  <a:srgbClr val="111111"/>
                </a:solidFill>
                <a:effectLst/>
                <a:latin typeface="-apple-system"/>
              </a:rPr>
              <a:t>Volume 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установки (</a:t>
            </a:r>
            <a:r>
              <a:rPr lang="af-ZA" b="0" i="0">
                <a:solidFill>
                  <a:srgbClr val="111111"/>
                </a:solidFill>
                <a:effectLst/>
                <a:latin typeface="-apple-system"/>
              </a:rPr>
              <a:t>Installation 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удобства пользования (</a:t>
            </a:r>
            <a:r>
              <a:rPr lang="af-ZA" b="0" i="0">
                <a:solidFill>
                  <a:srgbClr val="111111"/>
                </a:solidFill>
                <a:effectLst/>
                <a:latin typeface="-apple-system"/>
              </a:rPr>
              <a:t>Usability 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на отказ и восстановление (</a:t>
            </a:r>
            <a:r>
              <a:rPr lang="af-ZA" b="0" i="0">
                <a:solidFill>
                  <a:srgbClr val="111111"/>
                </a:solidFill>
                <a:effectLst/>
                <a:latin typeface="-apple-system"/>
              </a:rPr>
              <a:t>Failover and Recovery Testing)</a:t>
            </a:r>
            <a:br>
              <a:rPr lang="af-ZA"/>
            </a:br>
            <a:r>
              <a:rPr lang="af-ZA" b="0" i="0">
                <a:solidFill>
                  <a:srgbClr val="111111"/>
                </a:solidFill>
                <a:effectLst/>
                <a:latin typeface="-apple-system"/>
              </a:rPr>
              <a:t>• </a:t>
            </a:r>
            <a:r>
              <a:rPr lang="ru-RU" b="0" i="0">
                <a:solidFill>
                  <a:srgbClr val="111111"/>
                </a:solidFill>
                <a:effectLst/>
                <a:latin typeface="-apple-system"/>
              </a:rPr>
              <a:t>Конфигурационное тестирование (</a:t>
            </a:r>
            <a:r>
              <a:rPr lang="af-ZA" b="0" i="0">
                <a:solidFill>
                  <a:srgbClr val="111111"/>
                </a:solidFill>
                <a:effectLst/>
                <a:latin typeface="-apple-system"/>
              </a:rPr>
              <a:t>Configuration Testing)</a:t>
            </a:r>
            <a:endParaRPr lang="ru-RU"/>
          </a:p>
        </p:txBody>
      </p:sp>
    </p:spTree>
    <p:extLst>
      <p:ext uri="{BB962C8B-B14F-4D97-AF65-F5344CB8AC3E}">
        <p14:creationId xmlns:p14="http://schemas.microsoft.com/office/powerpoint/2010/main" val="2569384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EB6FD-FAA3-F74F-AE48-203A22FFC74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5831B28-D4F0-6B4F-A771-111EB9772307}"/>
              </a:ext>
            </a:extLst>
          </p:cNvPr>
          <p:cNvSpPr>
            <a:spLocks noGrp="1"/>
          </p:cNvSpPr>
          <p:nvPr>
            <p:ph idx="1"/>
          </p:nvPr>
        </p:nvSpPr>
        <p:spPr/>
        <p:txBody>
          <a:bodyPr/>
          <a:lstStyle/>
          <a:p>
            <a:r>
              <a:rPr lang="ru-RU" b="0" i="0">
                <a:solidFill>
                  <a:srgbClr val="111111"/>
                </a:solidFill>
                <a:effectLst/>
                <a:latin typeface="-apple-system"/>
              </a:rPr>
              <a:t>Связанные с изменениями виды тестирования</a:t>
            </a:r>
          </a:p>
          <a:p>
            <a:br>
              <a:rPr lang="ru-RU"/>
            </a:br>
            <a:r>
              <a:rPr lang="ru-RU" b="0" i="0">
                <a:solidFill>
                  <a:srgbClr val="111111"/>
                </a:solidFill>
                <a:effectLst/>
                <a:latin typeface="-apple-system"/>
              </a:rPr>
              <a:t>• Дымовое тестирование (</a:t>
            </a:r>
            <a:r>
              <a:rPr lang="af-ZA" b="0" i="0">
                <a:solidFill>
                  <a:srgbClr val="111111"/>
                </a:solidFill>
                <a:effectLst/>
                <a:latin typeface="-apple-system"/>
              </a:rPr>
              <a:t>Smoke Testing)</a:t>
            </a:r>
            <a:br>
              <a:rPr lang="af-ZA"/>
            </a:br>
            <a:r>
              <a:rPr lang="af-ZA" b="0" i="0">
                <a:solidFill>
                  <a:srgbClr val="111111"/>
                </a:solidFill>
                <a:effectLst/>
                <a:latin typeface="-apple-system"/>
              </a:rPr>
              <a:t>• </a:t>
            </a:r>
            <a:r>
              <a:rPr lang="ru-RU" b="0" i="0">
                <a:solidFill>
                  <a:srgbClr val="111111"/>
                </a:solidFill>
                <a:effectLst/>
                <a:latin typeface="-apple-system"/>
              </a:rPr>
              <a:t>Регрессионное тестирование (</a:t>
            </a:r>
            <a:r>
              <a:rPr lang="af-ZA" b="0" i="0">
                <a:solidFill>
                  <a:srgbClr val="111111"/>
                </a:solidFill>
                <a:effectLst/>
                <a:latin typeface="-apple-system"/>
              </a:rPr>
              <a:t>Regression Testing)</a:t>
            </a:r>
            <a:br>
              <a:rPr lang="af-ZA"/>
            </a:br>
            <a:r>
              <a:rPr lang="af-ZA" b="0" i="0">
                <a:solidFill>
                  <a:srgbClr val="111111"/>
                </a:solidFill>
                <a:effectLst/>
                <a:latin typeface="-apple-system"/>
              </a:rPr>
              <a:t>• </a:t>
            </a:r>
            <a:r>
              <a:rPr lang="ru-RU" b="0" i="0">
                <a:solidFill>
                  <a:srgbClr val="111111"/>
                </a:solidFill>
                <a:effectLst/>
                <a:latin typeface="-apple-system"/>
              </a:rPr>
              <a:t>Повторное тестирование (</a:t>
            </a:r>
            <a:r>
              <a:rPr lang="af-ZA" b="0" i="0">
                <a:solidFill>
                  <a:srgbClr val="111111"/>
                </a:solidFill>
                <a:effectLst/>
                <a:latin typeface="-apple-system"/>
              </a:rPr>
              <a:t>Re-testing)</a:t>
            </a:r>
            <a:br>
              <a:rPr lang="af-ZA"/>
            </a:br>
            <a:r>
              <a:rPr lang="af-ZA" b="0" i="0">
                <a:solidFill>
                  <a:srgbClr val="111111"/>
                </a:solidFill>
                <a:effectLst/>
                <a:latin typeface="-apple-system"/>
              </a:rPr>
              <a:t>• </a:t>
            </a:r>
            <a:r>
              <a:rPr lang="ru-RU" b="0" i="0">
                <a:solidFill>
                  <a:srgbClr val="111111"/>
                </a:solidFill>
                <a:effectLst/>
                <a:latin typeface="-apple-system"/>
              </a:rPr>
              <a:t>Тестирование сборки (</a:t>
            </a:r>
            <a:r>
              <a:rPr lang="af-ZA" b="0" i="0">
                <a:solidFill>
                  <a:srgbClr val="111111"/>
                </a:solidFill>
                <a:effectLst/>
                <a:latin typeface="-apple-system"/>
              </a:rPr>
              <a:t>Build Verification Test)</a:t>
            </a:r>
            <a:br>
              <a:rPr lang="af-ZA"/>
            </a:br>
            <a:r>
              <a:rPr lang="af-ZA" b="0" i="0">
                <a:solidFill>
                  <a:srgbClr val="111111"/>
                </a:solidFill>
                <a:effectLst/>
                <a:latin typeface="-apple-system"/>
              </a:rPr>
              <a:t>• </a:t>
            </a:r>
            <a:r>
              <a:rPr lang="ru-RU" b="0" i="0">
                <a:solidFill>
                  <a:srgbClr val="111111"/>
                </a:solidFill>
                <a:effectLst/>
                <a:latin typeface="-apple-system"/>
              </a:rPr>
              <a:t>Санитарное тестирование или проверка согласованности/исправности (</a:t>
            </a:r>
            <a:r>
              <a:rPr lang="af-ZA" b="0" i="0">
                <a:solidFill>
                  <a:srgbClr val="111111"/>
                </a:solidFill>
                <a:effectLst/>
                <a:latin typeface="-apple-system"/>
              </a:rPr>
              <a:t>Sanity Testing)</a:t>
            </a:r>
            <a:endParaRPr lang="ru-RU"/>
          </a:p>
        </p:txBody>
      </p:sp>
    </p:spTree>
    <p:extLst>
      <p:ext uri="{BB962C8B-B14F-4D97-AF65-F5344CB8AC3E}">
        <p14:creationId xmlns:p14="http://schemas.microsoft.com/office/powerpoint/2010/main" val="285505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09EE5B-6BD8-2749-B8BF-E6CF564D773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28E6452-8708-DD4D-81AD-ADA585218775}"/>
              </a:ext>
            </a:extLst>
          </p:cNvPr>
          <p:cNvSpPr>
            <a:spLocks noGrp="1"/>
          </p:cNvSpPr>
          <p:nvPr>
            <p:ph idx="1"/>
          </p:nvPr>
        </p:nvSpPr>
        <p:spPr/>
        <p:txBody>
          <a:bodyPr/>
          <a:lstStyle/>
          <a:p>
            <a:r>
              <a:rPr lang="ru-RU" b="1" i="0">
                <a:solidFill>
                  <a:srgbClr val="111111"/>
                </a:solidFill>
                <a:effectLst/>
                <a:latin typeface="-apple-system"/>
              </a:rPr>
              <a:t>Верификация (</a:t>
            </a:r>
            <a:r>
              <a:rPr lang="af-ZA" b="1" i="0">
                <a:solidFill>
                  <a:srgbClr val="111111"/>
                </a:solidFill>
                <a:effectLst/>
                <a:latin typeface="-apple-system"/>
              </a:rPr>
              <a:t>verification)</a:t>
            </a:r>
            <a:r>
              <a:rPr lang="af-ZA" b="0" i="0">
                <a:solidFill>
                  <a:srgbClr val="111111"/>
                </a:solidFill>
                <a:effectLst/>
                <a:latin typeface="-apple-system"/>
              </a:rPr>
              <a:t> — </a:t>
            </a:r>
            <a:r>
              <a:rPr lang="ru-RU" b="0" i="0">
                <a:solidFill>
                  <a:srgbClr val="111111"/>
                </a:solidFill>
                <a:effectLst/>
                <a:latin typeface="-apple-system"/>
              </a:rPr>
              <a:t>это процесс оценки системы или её компонентов с целью определения удовлетворяют ли результаты текущего этапа разработки условиям, сформированным в начале этого этапа[</a:t>
            </a:r>
            <a:r>
              <a:rPr lang="af-ZA" b="0" i="0">
                <a:solidFill>
                  <a:srgbClr val="111111"/>
                </a:solidFill>
                <a:effectLst/>
                <a:latin typeface="-apple-system"/>
              </a:rPr>
              <a:t>IEEE]. </a:t>
            </a:r>
            <a:r>
              <a:rPr lang="ru-RU" b="0" i="0">
                <a:solidFill>
                  <a:srgbClr val="111111"/>
                </a:solidFill>
                <a:effectLst/>
                <a:latin typeface="-apple-system"/>
              </a:rPr>
              <a:t>Т.е. выполняются ли наши цели, сроки, задачи по разработке проекта, определенные в начале текущей фазы.</a:t>
            </a:r>
            <a:endParaRPr lang="ru-RU"/>
          </a:p>
        </p:txBody>
      </p:sp>
    </p:spTree>
    <p:extLst>
      <p:ext uri="{BB962C8B-B14F-4D97-AF65-F5344CB8AC3E}">
        <p14:creationId xmlns:p14="http://schemas.microsoft.com/office/powerpoint/2010/main" val="1975975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DF4C79-102C-AF4C-BB21-F9DBEB71CDA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38ABD3C-B967-A34F-A3FF-B65E4828EFD6}"/>
              </a:ext>
            </a:extLst>
          </p:cNvPr>
          <p:cNvSpPr>
            <a:spLocks noGrp="1"/>
          </p:cNvSpPr>
          <p:nvPr>
            <p:ph idx="1"/>
          </p:nvPr>
        </p:nvSpPr>
        <p:spPr/>
        <p:txBody>
          <a:bodyPr/>
          <a:lstStyle/>
          <a:p>
            <a:r>
              <a:rPr lang="ru-RU" b="1" i="0">
                <a:solidFill>
                  <a:srgbClr val="111111"/>
                </a:solidFill>
                <a:effectLst/>
                <a:latin typeface="-apple-system"/>
              </a:rPr>
              <a:t>Функциональное тестирование</a:t>
            </a:r>
            <a:r>
              <a:rPr lang="ru-RU" b="0" i="0">
                <a:solidFill>
                  <a:srgbClr val="111111"/>
                </a:solidFill>
                <a:effectLst/>
                <a:latin typeface="-apple-system"/>
              </a:rPr>
              <a:t> рассматривает заранее указанное поведение и основывается на анализе спецификаций функциональности компонента или системы в целом.</a:t>
            </a:r>
            <a:endParaRPr lang="ru-RU"/>
          </a:p>
        </p:txBody>
      </p:sp>
    </p:spTree>
    <p:extLst>
      <p:ext uri="{BB962C8B-B14F-4D97-AF65-F5344CB8AC3E}">
        <p14:creationId xmlns:p14="http://schemas.microsoft.com/office/powerpoint/2010/main" val="858089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F793B1-5471-0E42-8DFA-E6F3F3BF978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2796959-048A-344B-9549-398FC12B856C}"/>
              </a:ext>
            </a:extLst>
          </p:cNvPr>
          <p:cNvSpPr>
            <a:spLocks noGrp="1"/>
          </p:cNvSpPr>
          <p:nvPr>
            <p:ph idx="1"/>
          </p:nvPr>
        </p:nvSpPr>
        <p:spPr/>
        <p:txBody>
          <a:bodyPr/>
          <a:lstStyle/>
          <a:p>
            <a:r>
              <a:rPr lang="ru-RU" b="1" i="0">
                <a:solidFill>
                  <a:srgbClr val="111111"/>
                </a:solidFill>
                <a:effectLst/>
                <a:latin typeface="-apple-system"/>
              </a:rPr>
              <a:t>Тестирование пользовательского интерфейса (</a:t>
            </a:r>
            <a:r>
              <a:rPr lang="af-ZA" b="1" i="0">
                <a:solidFill>
                  <a:srgbClr val="111111"/>
                </a:solidFill>
                <a:effectLst/>
                <a:latin typeface="-apple-system"/>
              </a:rPr>
              <a:t>GUI Testing)</a:t>
            </a:r>
            <a:r>
              <a:rPr lang="af-ZA" b="0" i="0">
                <a:solidFill>
                  <a:srgbClr val="111111"/>
                </a:solidFill>
                <a:effectLst/>
                <a:latin typeface="-apple-system"/>
              </a:rPr>
              <a:t> — </a:t>
            </a:r>
            <a:r>
              <a:rPr lang="ru-RU" b="0" i="0">
                <a:solidFill>
                  <a:srgbClr val="111111"/>
                </a:solidFill>
                <a:effectLst/>
                <a:latin typeface="-apple-system"/>
              </a:rPr>
              <a:t>функциональная проверка интерфейса на соответствие требованиям — размер, шрифт, цвет, </a:t>
            </a:r>
            <a:r>
              <a:rPr lang="af-ZA" b="0" i="0">
                <a:solidFill>
                  <a:srgbClr val="111111"/>
                </a:solidFill>
                <a:effectLst/>
                <a:latin typeface="-apple-system"/>
              </a:rPr>
              <a:t>consistent behavior.</a:t>
            </a:r>
            <a:endParaRPr lang="ru-RU"/>
          </a:p>
        </p:txBody>
      </p:sp>
    </p:spTree>
    <p:extLst>
      <p:ext uri="{BB962C8B-B14F-4D97-AF65-F5344CB8AC3E}">
        <p14:creationId xmlns:p14="http://schemas.microsoft.com/office/powerpoint/2010/main" val="921792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9A0DF-71DA-F143-BF30-C3B9CBD1E85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6D83BAF-D40F-5C4F-A8CD-C375383BCF56}"/>
              </a:ext>
            </a:extLst>
          </p:cNvPr>
          <p:cNvSpPr>
            <a:spLocks noGrp="1"/>
          </p:cNvSpPr>
          <p:nvPr>
            <p:ph idx="1"/>
          </p:nvPr>
        </p:nvSpPr>
        <p:spPr/>
        <p:txBody>
          <a:bodyPr/>
          <a:lstStyle/>
          <a:p>
            <a:r>
              <a:rPr lang="ru-RU" b="1" i="0">
                <a:solidFill>
                  <a:srgbClr val="111111"/>
                </a:solidFill>
                <a:effectLst/>
                <a:latin typeface="-apple-system"/>
              </a:rPr>
              <a:t>Тестирование безопасности </a:t>
            </a:r>
            <a:r>
              <a:rPr lang="ru-RU" b="0" i="0">
                <a:solidFill>
                  <a:srgbClr val="111111"/>
                </a:solidFill>
                <a:effectLst/>
                <a:latin typeface="-apple-system"/>
              </a:rPr>
              <a:t>—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endParaRPr lang="ru-RU"/>
          </a:p>
        </p:txBody>
      </p:sp>
    </p:spTree>
    <p:extLst>
      <p:ext uri="{BB962C8B-B14F-4D97-AF65-F5344CB8AC3E}">
        <p14:creationId xmlns:p14="http://schemas.microsoft.com/office/powerpoint/2010/main" val="720260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772E98-AA40-8045-9E6C-C025FC338E2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4525DF0-D2EE-144C-A026-9027C21BFEE3}"/>
              </a:ext>
            </a:extLst>
          </p:cNvPr>
          <p:cNvSpPr>
            <a:spLocks noGrp="1"/>
          </p:cNvSpPr>
          <p:nvPr>
            <p:ph idx="1"/>
          </p:nvPr>
        </p:nvSpPr>
        <p:spPr/>
        <p:txBody>
          <a:bodyPr/>
          <a:lstStyle/>
          <a:p>
            <a:r>
              <a:rPr lang="ru-RU" b="1" i="0">
                <a:solidFill>
                  <a:srgbClr val="111111"/>
                </a:solidFill>
                <a:effectLst/>
                <a:latin typeface="-apple-system"/>
              </a:rPr>
              <a:t>Тестирование взаимодействия (</a:t>
            </a:r>
            <a:r>
              <a:rPr lang="af-ZA" b="1" i="0">
                <a:solidFill>
                  <a:srgbClr val="111111"/>
                </a:solidFill>
                <a:effectLst/>
                <a:latin typeface="-apple-system"/>
              </a:rPr>
              <a:t>Interoperability Testing) </a:t>
            </a:r>
            <a:r>
              <a:rPr lang="af-ZA" b="0" i="0">
                <a:solidFill>
                  <a:srgbClr val="111111"/>
                </a:solidFill>
                <a:effectLst/>
                <a:latin typeface="-apple-system"/>
              </a:rPr>
              <a:t>– </a:t>
            </a:r>
            <a:r>
              <a:rPr lang="ru-RU" b="0" i="0">
                <a:solidFill>
                  <a:srgbClr val="111111"/>
                </a:solidFill>
                <a:effectLst/>
                <a:latin typeface="-apple-system"/>
              </a:rPr>
              <a:t>это функциональное тестирование, проверяющее способность приложения взаимодействовать с одним и более компонентами или системами и включающее в себя тестирование совместимости (</a:t>
            </a:r>
            <a:r>
              <a:rPr lang="af-ZA" b="0" i="0">
                <a:solidFill>
                  <a:srgbClr val="111111"/>
                </a:solidFill>
                <a:effectLst/>
                <a:latin typeface="-apple-system"/>
              </a:rPr>
              <a:t>compatibility testing) </a:t>
            </a:r>
            <a:r>
              <a:rPr lang="ru-RU" b="0" i="0">
                <a:solidFill>
                  <a:srgbClr val="111111"/>
                </a:solidFill>
                <a:effectLst/>
                <a:latin typeface="-apple-system"/>
              </a:rPr>
              <a:t>и интеграционное тестирование</a:t>
            </a:r>
            <a:endParaRPr lang="ru-RU"/>
          </a:p>
        </p:txBody>
      </p:sp>
    </p:spTree>
    <p:extLst>
      <p:ext uri="{BB962C8B-B14F-4D97-AF65-F5344CB8AC3E}">
        <p14:creationId xmlns:p14="http://schemas.microsoft.com/office/powerpoint/2010/main" val="35808947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44CC3-7F88-5E49-BAE9-2D542768737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FE2891B-7516-EB4B-976A-E489A10C979D}"/>
              </a:ext>
            </a:extLst>
          </p:cNvPr>
          <p:cNvSpPr>
            <a:spLocks noGrp="1"/>
          </p:cNvSpPr>
          <p:nvPr>
            <p:ph idx="1"/>
          </p:nvPr>
        </p:nvSpPr>
        <p:spPr/>
        <p:txBody>
          <a:bodyPr/>
          <a:lstStyle/>
          <a:p>
            <a:r>
              <a:rPr lang="ru-RU" b="1" i="0">
                <a:solidFill>
                  <a:srgbClr val="111111"/>
                </a:solidFill>
                <a:effectLst/>
                <a:latin typeface="-apple-system"/>
              </a:rPr>
              <a:t>Нагрузочное тестирование</a:t>
            </a:r>
            <a:r>
              <a:rPr lang="ru-RU" b="0" i="0">
                <a:solidFill>
                  <a:srgbClr val="111111"/>
                </a:solidFill>
                <a:effectLst/>
                <a:latin typeface="-apple-system"/>
              </a:rPr>
              <a:t> — это автоматизированное тестирование, имитирующее работу определенного количества бизнес пользователей на каком-либо общем (разделяемом ими) ресурсе.</a:t>
            </a:r>
            <a:endParaRPr lang="ru-RU"/>
          </a:p>
        </p:txBody>
      </p:sp>
    </p:spTree>
    <p:extLst>
      <p:ext uri="{BB962C8B-B14F-4D97-AF65-F5344CB8AC3E}">
        <p14:creationId xmlns:p14="http://schemas.microsoft.com/office/powerpoint/2010/main" val="1494929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F78344-9A3C-BC40-BD8E-E1E5F364E2B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10E4C37-784E-E640-AAC2-012C99CED167}"/>
              </a:ext>
            </a:extLst>
          </p:cNvPr>
          <p:cNvSpPr>
            <a:spLocks noGrp="1"/>
          </p:cNvSpPr>
          <p:nvPr>
            <p:ph idx="1"/>
          </p:nvPr>
        </p:nvSpPr>
        <p:spPr/>
        <p:txBody>
          <a:bodyPr>
            <a:normAutofit lnSpcReduction="10000"/>
          </a:bodyPr>
          <a:lstStyle/>
          <a:p>
            <a:r>
              <a:rPr lang="ru-RU" b="1" i="0">
                <a:solidFill>
                  <a:srgbClr val="111111"/>
                </a:solidFill>
                <a:effectLst/>
                <a:latin typeface="-apple-system"/>
              </a:rPr>
              <a:t>Стрессовое тестирование (</a:t>
            </a:r>
            <a:r>
              <a:rPr lang="af-ZA" b="1" i="0">
                <a:solidFill>
                  <a:srgbClr val="111111"/>
                </a:solidFill>
                <a:effectLst/>
                <a:latin typeface="-apple-system"/>
              </a:rPr>
              <a:t>Stress Testing)</a:t>
            </a:r>
            <a:r>
              <a:rPr lang="af-ZA" b="0" i="0">
                <a:solidFill>
                  <a:srgbClr val="111111"/>
                </a:solidFill>
                <a:effectLst/>
                <a:latin typeface="-apple-system"/>
              </a:rPr>
              <a:t> </a:t>
            </a:r>
            <a:r>
              <a:rPr lang="ru-RU" b="0" i="0">
                <a:solidFill>
                  <a:srgbClr val="111111"/>
                </a:solidFill>
                <a:effectLst/>
                <a:latin typeface="-apple-system"/>
              </a:rPr>
              <a:t>позволяет проверить насколько приложение и система в целом работоспособны в условиях стресса и также оценить способность системы к регенерации, т.е. к возвращению к нормальному состоянию после прекращения воздействия стресса. Стрессом в данном контексте может быть повышение интенсивности выполнения операций до очень высоких значений или аварийное изменение конфигурации сервера. Также одной из задач при стрессовом тестировании может быть оценка деградации производительности, таким образом цели стрессового тестирования могут пересекаться с целями тестирования производительности.</a:t>
            </a:r>
            <a:endParaRPr lang="ru-RU"/>
          </a:p>
        </p:txBody>
      </p:sp>
    </p:spTree>
    <p:extLst>
      <p:ext uri="{BB962C8B-B14F-4D97-AF65-F5344CB8AC3E}">
        <p14:creationId xmlns:p14="http://schemas.microsoft.com/office/powerpoint/2010/main" val="1432255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D713BC-8612-C049-808B-F0D73B2196D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FEC6EE-E145-0D4F-B8AD-E7C8C997107E}"/>
              </a:ext>
            </a:extLst>
          </p:cNvPr>
          <p:cNvSpPr>
            <a:spLocks noGrp="1"/>
          </p:cNvSpPr>
          <p:nvPr>
            <p:ph idx="1"/>
          </p:nvPr>
        </p:nvSpPr>
        <p:spPr/>
        <p:txBody>
          <a:bodyPr/>
          <a:lstStyle/>
          <a:p>
            <a:r>
              <a:rPr lang="ru-RU" b="1" i="0">
                <a:solidFill>
                  <a:srgbClr val="111111"/>
                </a:solidFill>
                <a:effectLst/>
                <a:latin typeface="-apple-system"/>
              </a:rPr>
              <a:t>Объемное тестирование (</a:t>
            </a:r>
            <a:r>
              <a:rPr lang="af-ZA" b="1" i="0">
                <a:solidFill>
                  <a:srgbClr val="111111"/>
                </a:solidFill>
                <a:effectLst/>
                <a:latin typeface="-apple-system"/>
              </a:rPr>
              <a:t>Volume Testing).</a:t>
            </a:r>
            <a:r>
              <a:rPr lang="af-ZA" b="0" i="0">
                <a:solidFill>
                  <a:srgbClr val="111111"/>
                </a:solidFill>
                <a:effectLst/>
                <a:latin typeface="-apple-system"/>
              </a:rPr>
              <a:t> </a:t>
            </a:r>
            <a:r>
              <a:rPr lang="ru-RU" b="0" i="0">
                <a:solidFill>
                  <a:srgbClr val="111111"/>
                </a:solidFill>
                <a:effectLst/>
                <a:latin typeface="-apple-system"/>
              </a:rPr>
              <a:t>Задачей объемного тестирования является получение оценки производительности при увеличении объемов данных в базе данных приложения</a:t>
            </a:r>
            <a:endParaRPr lang="ru-RU"/>
          </a:p>
        </p:txBody>
      </p:sp>
    </p:spTree>
    <p:extLst>
      <p:ext uri="{BB962C8B-B14F-4D97-AF65-F5344CB8AC3E}">
        <p14:creationId xmlns:p14="http://schemas.microsoft.com/office/powerpoint/2010/main" val="1490913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69DA3-70F6-3D4A-8C24-8EA74835307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A74D5A-2FF3-E548-98C1-AAB7731E515F}"/>
              </a:ext>
            </a:extLst>
          </p:cNvPr>
          <p:cNvSpPr>
            <a:spLocks noGrp="1"/>
          </p:cNvSpPr>
          <p:nvPr>
            <p:ph idx="1"/>
          </p:nvPr>
        </p:nvSpPr>
        <p:spPr/>
        <p:txBody>
          <a:bodyPr/>
          <a:lstStyle/>
          <a:p>
            <a:r>
              <a:rPr lang="ru-RU" b="1" i="0">
                <a:solidFill>
                  <a:srgbClr val="111111"/>
                </a:solidFill>
                <a:effectLst/>
                <a:latin typeface="-apple-system"/>
              </a:rPr>
              <a:t>Тестирование стабильности или надежности (</a:t>
            </a:r>
            <a:r>
              <a:rPr lang="af-ZA" b="1" i="0">
                <a:solidFill>
                  <a:srgbClr val="111111"/>
                </a:solidFill>
                <a:effectLst/>
                <a:latin typeface="-apple-system"/>
              </a:rPr>
              <a:t>Stability / Reliability Testing).</a:t>
            </a:r>
            <a:r>
              <a:rPr lang="af-ZA" b="0" i="0">
                <a:solidFill>
                  <a:srgbClr val="111111"/>
                </a:solidFill>
                <a:effectLst/>
                <a:latin typeface="-apple-system"/>
              </a:rPr>
              <a:t> </a:t>
            </a:r>
            <a:r>
              <a:rPr lang="ru-RU" b="0" i="0">
                <a:solidFill>
                  <a:srgbClr val="111111"/>
                </a:solidFill>
                <a:effectLst/>
                <a:latin typeface="-apple-system"/>
              </a:rPr>
              <a:t>Задачей тестирования стабильности (надежности) является проверка работоспособности приложения при длительном (многочасовом) тестировании со средним уровнем нагрузки.</a:t>
            </a:r>
            <a:endParaRPr lang="ru-RU"/>
          </a:p>
        </p:txBody>
      </p:sp>
    </p:spTree>
    <p:extLst>
      <p:ext uri="{BB962C8B-B14F-4D97-AF65-F5344CB8AC3E}">
        <p14:creationId xmlns:p14="http://schemas.microsoft.com/office/powerpoint/2010/main" val="1093714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C32185-837B-8D40-9448-90A4C4393E7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82C1FB1-62A3-D44A-8C0B-9C4C3F78CD0B}"/>
              </a:ext>
            </a:extLst>
          </p:cNvPr>
          <p:cNvSpPr>
            <a:spLocks noGrp="1"/>
          </p:cNvSpPr>
          <p:nvPr>
            <p:ph idx="1"/>
          </p:nvPr>
        </p:nvSpPr>
        <p:spPr/>
        <p:txBody>
          <a:bodyPr/>
          <a:lstStyle/>
          <a:p>
            <a:r>
              <a:rPr lang="ru-RU" b="1" i="0">
                <a:solidFill>
                  <a:srgbClr val="111111"/>
                </a:solidFill>
                <a:effectLst/>
                <a:latin typeface="-apple-system"/>
              </a:rPr>
              <a:t>Тестирование установки</a:t>
            </a:r>
            <a:r>
              <a:rPr lang="ru-RU" b="0" i="0">
                <a:solidFill>
                  <a:srgbClr val="111111"/>
                </a:solidFill>
                <a:effectLst/>
                <a:latin typeface="-apple-system"/>
              </a:rPr>
              <a:t> направленно на проверку успешной инсталляции и настройки, а также обновления или удаления программного обеспечения.</a:t>
            </a:r>
            <a:br>
              <a:rPr lang="ru-RU"/>
            </a:br>
            <a:endParaRPr lang="ru-RU"/>
          </a:p>
        </p:txBody>
      </p:sp>
    </p:spTree>
    <p:extLst>
      <p:ext uri="{BB962C8B-B14F-4D97-AF65-F5344CB8AC3E}">
        <p14:creationId xmlns:p14="http://schemas.microsoft.com/office/powerpoint/2010/main" val="3293948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319FD-C474-DB4D-A3B1-6AACB5AF767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70B11AF-E0D9-8445-8D5D-C95876254658}"/>
              </a:ext>
            </a:extLst>
          </p:cNvPr>
          <p:cNvSpPr>
            <a:spLocks noGrp="1"/>
          </p:cNvSpPr>
          <p:nvPr>
            <p:ph idx="1"/>
          </p:nvPr>
        </p:nvSpPr>
        <p:spPr/>
        <p:txBody>
          <a:bodyPr/>
          <a:lstStyle/>
          <a:p>
            <a:r>
              <a:rPr lang="ru-RU" b="1" i="0">
                <a:solidFill>
                  <a:srgbClr val="111111"/>
                </a:solidFill>
                <a:effectLst/>
                <a:latin typeface="-apple-system"/>
              </a:rPr>
              <a:t>Тестирование удобства пользования</a:t>
            </a:r>
            <a:r>
              <a:rPr lang="ru-RU" b="0" i="0">
                <a:solidFill>
                  <a:srgbClr val="111111"/>
                </a:solidFill>
                <a:effectLst/>
                <a:latin typeface="-apple-system"/>
              </a:rPr>
              <a:t> — это метод тестирования, направленный на установление степени удобства использования, обучаемости, понятности и привлекательности для пользователей разрабатываемого продукта в контексте заданных условий. Сюда также входит:</a:t>
            </a:r>
            <a:br>
              <a:rPr lang="ru-RU"/>
            </a:br>
            <a:r>
              <a:rPr lang="af-ZA" b="0" i="0">
                <a:solidFill>
                  <a:srgbClr val="111111"/>
                </a:solidFill>
                <a:effectLst/>
                <a:latin typeface="-apple-system"/>
              </a:rPr>
              <a:t>User eXperience (UX) — </a:t>
            </a:r>
            <a:r>
              <a:rPr lang="ru-RU" b="0" i="0">
                <a:solidFill>
                  <a:srgbClr val="111111"/>
                </a:solidFill>
                <a:effectLst/>
                <a:latin typeface="-apple-system"/>
              </a:rPr>
              <a:t>ощущение, испытываемое пользователем во время использования цифрового продукта, в то время как </a:t>
            </a:r>
            <a:r>
              <a:rPr lang="af-ZA" b="0" i="0">
                <a:solidFill>
                  <a:srgbClr val="111111"/>
                </a:solidFill>
                <a:effectLst/>
                <a:latin typeface="-apple-system"/>
              </a:rPr>
              <a:t>User interface — </a:t>
            </a:r>
            <a:r>
              <a:rPr lang="ru-RU" b="0" i="0">
                <a:solidFill>
                  <a:srgbClr val="111111"/>
                </a:solidFill>
                <a:effectLst/>
                <a:latin typeface="-apple-system"/>
              </a:rPr>
              <a:t>это инструмент, позволяющий осуществлять интеракцию «пользователь — веб-ресурс».</a:t>
            </a:r>
            <a:endParaRPr lang="ru-RU"/>
          </a:p>
        </p:txBody>
      </p:sp>
    </p:spTree>
    <p:extLst>
      <p:ext uri="{BB962C8B-B14F-4D97-AF65-F5344CB8AC3E}">
        <p14:creationId xmlns:p14="http://schemas.microsoft.com/office/powerpoint/2010/main" val="72613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F7E984-DE21-054A-B9F8-B880D099513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863124D-E1CD-644E-8437-606AC637AB4F}"/>
              </a:ext>
            </a:extLst>
          </p:cNvPr>
          <p:cNvSpPr>
            <a:spLocks noGrp="1"/>
          </p:cNvSpPr>
          <p:nvPr>
            <p:ph idx="1"/>
          </p:nvPr>
        </p:nvSpPr>
        <p:spPr/>
        <p:txBody>
          <a:bodyPr/>
          <a:lstStyle/>
          <a:p>
            <a:r>
              <a:rPr lang="ru-RU" b="1" i="0">
                <a:solidFill>
                  <a:srgbClr val="111111"/>
                </a:solidFill>
                <a:effectLst/>
                <a:latin typeface="-apple-system"/>
              </a:rPr>
              <a:t>Валидация (</a:t>
            </a:r>
            <a:r>
              <a:rPr lang="af-ZA" b="1" i="0">
                <a:solidFill>
                  <a:srgbClr val="111111"/>
                </a:solidFill>
                <a:effectLst/>
                <a:latin typeface="-apple-system"/>
              </a:rPr>
              <a:t>validation)</a:t>
            </a:r>
            <a:r>
              <a:rPr lang="af-ZA" b="0" i="0">
                <a:solidFill>
                  <a:srgbClr val="111111"/>
                </a:solidFill>
                <a:effectLst/>
                <a:latin typeface="-apple-system"/>
              </a:rPr>
              <a:t> — </a:t>
            </a:r>
            <a:r>
              <a:rPr lang="ru-RU" b="0" i="0">
                <a:solidFill>
                  <a:srgbClr val="111111"/>
                </a:solidFill>
                <a:effectLst/>
                <a:latin typeface="-apple-system"/>
              </a:rPr>
              <a:t>это определение соответствия разрабатываемого ПО ожиданиям и потребностям пользователя, требованиям к системе [</a:t>
            </a:r>
            <a:r>
              <a:rPr lang="af-ZA" b="0" i="0">
                <a:solidFill>
                  <a:srgbClr val="111111"/>
                </a:solidFill>
                <a:effectLst/>
                <a:latin typeface="-apple-system"/>
              </a:rPr>
              <a:t>BS7925-1].</a:t>
            </a:r>
            <a:endParaRPr lang="ru-RU" b="0" i="0">
              <a:solidFill>
                <a:srgbClr val="111111"/>
              </a:solidFill>
              <a:effectLst/>
              <a:latin typeface="-apple-system"/>
            </a:endParaRPr>
          </a:p>
          <a:p>
            <a:endParaRPr lang="ru-RU"/>
          </a:p>
        </p:txBody>
      </p:sp>
    </p:spTree>
    <p:extLst>
      <p:ext uri="{BB962C8B-B14F-4D97-AF65-F5344CB8AC3E}">
        <p14:creationId xmlns:p14="http://schemas.microsoft.com/office/powerpoint/2010/main" val="736152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E36357-F427-C946-81A0-AFB4CF69CF5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4F4F86-5A2C-4442-A81B-5800A3234F3F}"/>
              </a:ext>
            </a:extLst>
          </p:cNvPr>
          <p:cNvSpPr>
            <a:spLocks noGrp="1"/>
          </p:cNvSpPr>
          <p:nvPr>
            <p:ph idx="1"/>
          </p:nvPr>
        </p:nvSpPr>
        <p:spPr/>
        <p:txBody>
          <a:bodyPr/>
          <a:lstStyle/>
          <a:p>
            <a:r>
              <a:rPr lang="ru-RU" b="1" i="0">
                <a:solidFill>
                  <a:srgbClr val="111111"/>
                </a:solidFill>
                <a:effectLst/>
                <a:latin typeface="-apple-system"/>
              </a:rPr>
              <a:t>Тестирование на отказ и восстановление (</a:t>
            </a:r>
            <a:r>
              <a:rPr lang="af-ZA" b="1" i="0">
                <a:solidFill>
                  <a:srgbClr val="111111"/>
                </a:solidFill>
                <a:effectLst/>
                <a:latin typeface="-apple-system"/>
              </a:rPr>
              <a:t>Failover and Recovery Testing) </a:t>
            </a:r>
            <a:r>
              <a:rPr lang="ru-RU" b="0" i="0">
                <a:solidFill>
                  <a:srgbClr val="111111"/>
                </a:solidFill>
                <a:effectLst/>
                <a:latin typeface="-apple-system"/>
              </a:rPr>
              <a:t>проверяет тестируемый продукт с точки зрения способности противостоять и успешно восстанавливаться после возможных сбоев, возникших в связи с ошибками программного обеспечения, отказами оборудования или проблемами связи (например, отказ сети). Целью данного вида тестирования является проверка систем восстановления (или дублирующих основной функционал систем), которые, в случае возникновения сбоев, обеспечат сохранность и целостность данных тестируемого продукта.</a:t>
            </a:r>
            <a:endParaRPr lang="ru-RU"/>
          </a:p>
        </p:txBody>
      </p:sp>
    </p:spTree>
    <p:extLst>
      <p:ext uri="{BB962C8B-B14F-4D97-AF65-F5344CB8AC3E}">
        <p14:creationId xmlns:p14="http://schemas.microsoft.com/office/powerpoint/2010/main" val="31328979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37C86D-66B3-C94A-9DB2-AC8EA3242C7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84F7A8C-52F9-1B47-80CE-4F8472923D38}"/>
              </a:ext>
            </a:extLst>
          </p:cNvPr>
          <p:cNvSpPr>
            <a:spLocks noGrp="1"/>
          </p:cNvSpPr>
          <p:nvPr>
            <p:ph idx="1"/>
          </p:nvPr>
        </p:nvSpPr>
        <p:spPr/>
        <p:txBody>
          <a:bodyPr/>
          <a:lstStyle/>
          <a:p>
            <a:r>
              <a:rPr lang="ru-RU" b="1" i="0">
                <a:solidFill>
                  <a:srgbClr val="111111"/>
                </a:solidFill>
                <a:effectLst/>
                <a:latin typeface="-apple-system"/>
              </a:rPr>
              <a:t>Конфигурационное тестирование (</a:t>
            </a:r>
            <a:r>
              <a:rPr lang="af-ZA" b="1" i="0">
                <a:solidFill>
                  <a:srgbClr val="111111"/>
                </a:solidFill>
                <a:effectLst/>
                <a:latin typeface="-apple-system"/>
              </a:rPr>
              <a:t>Configuration Testing) </a:t>
            </a:r>
            <a:r>
              <a:rPr lang="af-ZA" b="0" i="0">
                <a:solidFill>
                  <a:srgbClr val="111111"/>
                </a:solidFill>
                <a:effectLst/>
                <a:latin typeface="-apple-system"/>
              </a:rPr>
              <a:t>— </a:t>
            </a:r>
            <a:r>
              <a:rPr lang="ru-RU" b="0" i="0">
                <a:solidFill>
                  <a:srgbClr val="111111"/>
                </a:solidFill>
                <a:effectLst/>
                <a:latin typeface="-apple-system"/>
              </a:rPr>
              <a:t>специальный вид тестирования, направленный на проверку работы программного обеспечения при различных конфигурациях системы (заявленных платформах, поддерживаемых драйверах, при различных конфигурациях компьютеров и т.д.)</a:t>
            </a:r>
            <a:endParaRPr lang="ru-RU"/>
          </a:p>
        </p:txBody>
      </p:sp>
    </p:spTree>
    <p:extLst>
      <p:ext uri="{BB962C8B-B14F-4D97-AF65-F5344CB8AC3E}">
        <p14:creationId xmlns:p14="http://schemas.microsoft.com/office/powerpoint/2010/main" val="4186653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58D74-4AD8-2D47-8802-0E59ADBDA26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1F7A0C-F8A5-C840-BDF4-36D011B05720}"/>
              </a:ext>
            </a:extLst>
          </p:cNvPr>
          <p:cNvSpPr>
            <a:spLocks noGrp="1"/>
          </p:cNvSpPr>
          <p:nvPr>
            <p:ph idx="1"/>
          </p:nvPr>
        </p:nvSpPr>
        <p:spPr/>
        <p:txBody>
          <a:bodyPr/>
          <a:lstStyle/>
          <a:p>
            <a:r>
              <a:rPr lang="ru-RU" b="1" i="0">
                <a:solidFill>
                  <a:srgbClr val="111111"/>
                </a:solidFill>
                <a:effectLst/>
                <a:latin typeface="-apple-system"/>
              </a:rPr>
              <a:t>Дымовое (</a:t>
            </a:r>
            <a:r>
              <a:rPr lang="af-ZA" b="1" i="0">
                <a:solidFill>
                  <a:srgbClr val="111111"/>
                </a:solidFill>
                <a:effectLst/>
                <a:latin typeface="-apple-system"/>
              </a:rPr>
              <a:t>Smoke)</a:t>
            </a:r>
            <a:r>
              <a:rPr lang="af-ZA" b="0" i="0">
                <a:solidFill>
                  <a:srgbClr val="111111"/>
                </a:solidFill>
                <a:effectLst/>
                <a:latin typeface="-apple-system"/>
              </a:rPr>
              <a:t> </a:t>
            </a:r>
            <a:r>
              <a:rPr lang="ru-RU" b="0" i="0">
                <a:solidFill>
                  <a:srgbClr val="111111"/>
                </a:solidFill>
                <a:effectLst/>
                <a:latin typeface="-apple-system"/>
              </a:rPr>
              <a:t>тестирование рассматривается как короткий цикл тестов, выполняемый для подтверждения того, что после сборки кода (нового или исправленного) устанавливаемое приложение, стартует и выполняет основные функции.</a:t>
            </a:r>
            <a:endParaRPr lang="ru-RU"/>
          </a:p>
        </p:txBody>
      </p:sp>
    </p:spTree>
    <p:extLst>
      <p:ext uri="{BB962C8B-B14F-4D97-AF65-F5344CB8AC3E}">
        <p14:creationId xmlns:p14="http://schemas.microsoft.com/office/powerpoint/2010/main" val="1544583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4341B1-D8F2-1F4E-8A75-5238E94B819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FC59516-DF21-6F45-B011-4022A01BA566}"/>
              </a:ext>
            </a:extLst>
          </p:cNvPr>
          <p:cNvSpPr>
            <a:spLocks noGrp="1"/>
          </p:cNvSpPr>
          <p:nvPr>
            <p:ph idx="1"/>
          </p:nvPr>
        </p:nvSpPr>
        <p:spPr/>
        <p:txBody>
          <a:bodyPr/>
          <a:lstStyle/>
          <a:p>
            <a:r>
              <a:rPr lang="ru-RU" b="1" i="0">
                <a:solidFill>
                  <a:srgbClr val="111111"/>
                </a:solidFill>
                <a:effectLst/>
                <a:latin typeface="-apple-system"/>
              </a:rPr>
              <a:t>Регрессионное тестирование </a:t>
            </a:r>
            <a:r>
              <a:rPr lang="ru-RU" b="0" i="0">
                <a:solidFill>
                  <a:srgbClr val="111111"/>
                </a:solidFill>
                <a:effectLst/>
                <a:latin typeface="-apple-system"/>
              </a:rPr>
              <a:t>— это вид тестирования направленный на проверку изменений, сделанных в приложении или окружающей среде (починка дефекта, слияние кода, миграция на другую операционную систему, базу данных, веб сервер или сервер приложения), для подтверждения того факта, что существующая ранее функциональность работает как и прежде. Регрессионными могут быть как функциональные, так и нефункциональные тесты.</a:t>
            </a:r>
            <a:endParaRPr lang="ru-RU"/>
          </a:p>
        </p:txBody>
      </p:sp>
    </p:spTree>
    <p:extLst>
      <p:ext uri="{BB962C8B-B14F-4D97-AF65-F5344CB8AC3E}">
        <p14:creationId xmlns:p14="http://schemas.microsoft.com/office/powerpoint/2010/main" val="471817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CDC0E-46B8-CD4B-9505-2C82C3A972A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56BB9F3-810E-DC47-80F6-AC86B698BB51}"/>
              </a:ext>
            </a:extLst>
          </p:cNvPr>
          <p:cNvSpPr>
            <a:spLocks noGrp="1"/>
          </p:cNvSpPr>
          <p:nvPr>
            <p:ph idx="1"/>
          </p:nvPr>
        </p:nvSpPr>
        <p:spPr/>
        <p:txBody>
          <a:bodyPr/>
          <a:lstStyle/>
          <a:p>
            <a:r>
              <a:rPr lang="ru-RU" b="1" i="0">
                <a:solidFill>
                  <a:srgbClr val="111111"/>
                </a:solidFill>
                <a:effectLst/>
                <a:latin typeface="-apple-system"/>
              </a:rPr>
              <a:t>Повторное тестирование</a:t>
            </a:r>
            <a:r>
              <a:rPr lang="ru-RU" b="0" i="0">
                <a:solidFill>
                  <a:srgbClr val="111111"/>
                </a:solidFill>
                <a:effectLst/>
                <a:latin typeface="-apple-system"/>
              </a:rPr>
              <a:t> — тестирование, во время которого исполняются тестовые сценарии, выявившие ошибки во время последнего запуска, для подтверждения успешности исправления этих ошибок.</a:t>
            </a:r>
            <a:br>
              <a:rPr lang="ru-RU"/>
            </a:br>
            <a:r>
              <a:rPr lang="ru-RU" b="0" i="0">
                <a:solidFill>
                  <a:srgbClr val="111111"/>
                </a:solidFill>
                <a:effectLst/>
                <a:latin typeface="-apple-system"/>
              </a:rPr>
              <a:t>В чем разница между </a:t>
            </a:r>
            <a:r>
              <a:rPr lang="af-ZA" b="0" i="0">
                <a:solidFill>
                  <a:srgbClr val="111111"/>
                </a:solidFill>
                <a:effectLst/>
                <a:latin typeface="-apple-system"/>
              </a:rPr>
              <a:t>regression testing </a:t>
            </a:r>
            <a:r>
              <a:rPr lang="ru-RU" b="0" i="0">
                <a:solidFill>
                  <a:srgbClr val="111111"/>
                </a:solidFill>
                <a:effectLst/>
                <a:latin typeface="-apple-system"/>
              </a:rPr>
              <a:t>и </a:t>
            </a:r>
            <a:r>
              <a:rPr lang="af-ZA" b="0" i="0">
                <a:solidFill>
                  <a:srgbClr val="111111"/>
                </a:solidFill>
                <a:effectLst/>
                <a:latin typeface="-apple-system"/>
              </a:rPr>
              <a:t>re-testing?</a:t>
            </a:r>
            <a:br>
              <a:rPr lang="af-ZA"/>
            </a:br>
            <a:r>
              <a:rPr lang="af-ZA" b="0" i="0">
                <a:solidFill>
                  <a:srgbClr val="111111"/>
                </a:solidFill>
                <a:effectLst/>
                <a:latin typeface="-apple-system"/>
              </a:rPr>
              <a:t>Re-testing — </a:t>
            </a:r>
            <a:r>
              <a:rPr lang="ru-RU" b="0" i="0">
                <a:solidFill>
                  <a:srgbClr val="111111"/>
                </a:solidFill>
                <a:effectLst/>
                <a:latin typeface="-apple-system"/>
              </a:rPr>
              <a:t>проверяется исправление багов</a:t>
            </a:r>
            <a:br>
              <a:rPr lang="ru-RU"/>
            </a:br>
            <a:r>
              <a:rPr lang="af-ZA" b="0" i="0">
                <a:solidFill>
                  <a:srgbClr val="111111"/>
                </a:solidFill>
                <a:effectLst/>
                <a:latin typeface="-apple-system"/>
              </a:rPr>
              <a:t>Regression testing — </a:t>
            </a:r>
            <a:r>
              <a:rPr lang="ru-RU" b="0" i="0">
                <a:solidFill>
                  <a:srgbClr val="111111"/>
                </a:solidFill>
                <a:effectLst/>
                <a:latin typeface="-apple-system"/>
              </a:rPr>
              <a:t>проверяется то, что исправление багов, а также любые изменения в коде приложения, не повлияли на другие модули ПО и не вызвало новых багов.</a:t>
            </a:r>
            <a:endParaRPr lang="ru-RU"/>
          </a:p>
        </p:txBody>
      </p:sp>
    </p:spTree>
    <p:extLst>
      <p:ext uri="{BB962C8B-B14F-4D97-AF65-F5344CB8AC3E}">
        <p14:creationId xmlns:p14="http://schemas.microsoft.com/office/powerpoint/2010/main" val="38668474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9DBC25-BB0A-054D-BFCE-091E5AA4B08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6430FFE-2DAB-FB40-B939-BFB25B91B888}"/>
              </a:ext>
            </a:extLst>
          </p:cNvPr>
          <p:cNvSpPr>
            <a:spLocks noGrp="1"/>
          </p:cNvSpPr>
          <p:nvPr>
            <p:ph idx="1"/>
          </p:nvPr>
        </p:nvSpPr>
        <p:spPr/>
        <p:txBody>
          <a:bodyPr/>
          <a:lstStyle/>
          <a:p>
            <a:r>
              <a:rPr lang="ru-RU" b="1" i="0">
                <a:solidFill>
                  <a:srgbClr val="111111"/>
                </a:solidFill>
                <a:effectLst/>
                <a:latin typeface="-apple-system"/>
              </a:rPr>
              <a:t>Тестирование сборки или </a:t>
            </a:r>
            <a:r>
              <a:rPr lang="af-ZA" b="1" i="0">
                <a:solidFill>
                  <a:srgbClr val="111111"/>
                </a:solidFill>
                <a:effectLst/>
                <a:latin typeface="-apple-system"/>
              </a:rPr>
              <a:t>Build Verification Test</a:t>
            </a:r>
            <a:r>
              <a:rPr lang="af-ZA" b="0" i="0">
                <a:solidFill>
                  <a:srgbClr val="111111"/>
                </a:solidFill>
                <a:effectLst/>
                <a:latin typeface="-apple-system"/>
              </a:rPr>
              <a:t> — </a:t>
            </a:r>
            <a:r>
              <a:rPr lang="ru-RU" b="0" i="0">
                <a:solidFill>
                  <a:srgbClr val="111111"/>
                </a:solidFill>
                <a:effectLst/>
                <a:latin typeface="-apple-system"/>
              </a:rPr>
              <a:t>тестирование направленное на определение соответствия, выпущенной версии, критериям качества для начала тестирования. По своим целям является аналогом Дымового Тестирования, направленного на приемку новой версии в дальнейшее тестирование или эксплуатацию. Вглубь оно может проникать дальше, в зависимости от требований к качеству выпущенной версии.</a:t>
            </a:r>
            <a:endParaRPr lang="ru-RU"/>
          </a:p>
        </p:txBody>
      </p:sp>
    </p:spTree>
    <p:extLst>
      <p:ext uri="{BB962C8B-B14F-4D97-AF65-F5344CB8AC3E}">
        <p14:creationId xmlns:p14="http://schemas.microsoft.com/office/powerpoint/2010/main" val="1736313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47845-0185-0B48-AE13-B6F5381BE5B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C13989F-2BB1-F94C-AE1A-BC11DA55A060}"/>
              </a:ext>
            </a:extLst>
          </p:cNvPr>
          <p:cNvSpPr>
            <a:spLocks noGrp="1"/>
          </p:cNvSpPr>
          <p:nvPr>
            <p:ph idx="1"/>
          </p:nvPr>
        </p:nvSpPr>
        <p:spPr/>
        <p:txBody>
          <a:bodyPr/>
          <a:lstStyle/>
          <a:p>
            <a:r>
              <a:rPr lang="ru-RU" b="1" i="0">
                <a:solidFill>
                  <a:srgbClr val="111111"/>
                </a:solidFill>
                <a:effectLst/>
                <a:latin typeface="-apple-system"/>
              </a:rPr>
              <a:t>Санитарное тестирование </a:t>
            </a:r>
            <a:r>
              <a:rPr lang="ru-RU" b="0" i="0">
                <a:solidFill>
                  <a:srgbClr val="111111"/>
                </a:solidFill>
                <a:effectLst/>
                <a:latin typeface="-apple-system"/>
              </a:rPr>
              <a:t>— это узконаправленное тестирование достаточное для доказательства того, что конкретная функция работает согласно заявленным в спецификации требованиям. Является подмножеством регрессионного тестирования. Используется для определения работоспособности определенной части приложения после изменений произведенных в ней или окружающей среде. Обычно выполняется вручную.</a:t>
            </a:r>
            <a:endParaRPr lang="ru-RU"/>
          </a:p>
        </p:txBody>
      </p:sp>
    </p:spTree>
    <p:extLst>
      <p:ext uri="{BB962C8B-B14F-4D97-AF65-F5344CB8AC3E}">
        <p14:creationId xmlns:p14="http://schemas.microsoft.com/office/powerpoint/2010/main" val="4084811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BF6919-DCA4-6048-B11F-B030495E6273}"/>
              </a:ext>
            </a:extLst>
          </p:cNvPr>
          <p:cNvSpPr>
            <a:spLocks noGrp="1"/>
          </p:cNvSpPr>
          <p:nvPr>
            <p:ph type="title"/>
          </p:nvPr>
        </p:nvSpPr>
        <p:spPr/>
        <p:txBody>
          <a:bodyPr/>
          <a:lstStyle/>
          <a:p>
            <a:r>
              <a:rPr lang="ru-RU" b="1" i="0">
                <a:solidFill>
                  <a:srgbClr val="111111"/>
                </a:solidFill>
                <a:effectLst/>
                <a:latin typeface="-apple-system"/>
              </a:rPr>
              <a:t>Подходы к интеграционному тестированию:</a:t>
            </a:r>
            <a:endParaRPr lang="ru-RU"/>
          </a:p>
        </p:txBody>
      </p:sp>
      <p:sp>
        <p:nvSpPr>
          <p:cNvPr id="3" name="Объект 2">
            <a:extLst>
              <a:ext uri="{FF2B5EF4-FFF2-40B4-BE49-F238E27FC236}">
                <a16:creationId xmlns:a16="http://schemas.microsoft.com/office/drawing/2014/main" id="{5EE1E833-A765-5145-BB07-B55FC3A97BFC}"/>
              </a:ext>
            </a:extLst>
          </p:cNvPr>
          <p:cNvSpPr>
            <a:spLocks noGrp="1"/>
          </p:cNvSpPr>
          <p:nvPr>
            <p:ph idx="1"/>
          </p:nvPr>
        </p:nvSpPr>
        <p:spPr/>
        <p:txBody>
          <a:bodyPr/>
          <a:lstStyle/>
          <a:p>
            <a:r>
              <a:rPr lang="ru-RU" b="1" i="0">
                <a:solidFill>
                  <a:srgbClr val="111111"/>
                </a:solidFill>
                <a:effectLst/>
                <a:latin typeface="-apple-system"/>
              </a:rPr>
              <a:t>Снизу вверх (</a:t>
            </a:r>
            <a:r>
              <a:rPr lang="af-ZA" b="1" i="0">
                <a:solidFill>
                  <a:srgbClr val="111111"/>
                </a:solidFill>
                <a:effectLst/>
                <a:latin typeface="-apple-system"/>
              </a:rPr>
              <a:t>Bottom Up Integration)</a:t>
            </a:r>
            <a:br>
              <a:rPr lang="af-ZA"/>
            </a:br>
            <a:r>
              <a:rPr lang="ru-RU" b="0" i="0">
                <a:solidFill>
                  <a:srgbClr val="111111"/>
                </a:solidFill>
                <a:effectLst/>
                <a:latin typeface="-apple-system"/>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a:t>
            </a:r>
            <a:endParaRPr lang="ru-RU"/>
          </a:p>
        </p:txBody>
      </p:sp>
    </p:spTree>
    <p:extLst>
      <p:ext uri="{BB962C8B-B14F-4D97-AF65-F5344CB8AC3E}">
        <p14:creationId xmlns:p14="http://schemas.microsoft.com/office/powerpoint/2010/main" val="2858222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448ACE-872C-F645-BCE7-40BFDBA690B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335F93B-475F-F242-8E7F-339EB9A8BB98}"/>
              </a:ext>
            </a:extLst>
          </p:cNvPr>
          <p:cNvSpPr>
            <a:spLocks noGrp="1"/>
          </p:cNvSpPr>
          <p:nvPr>
            <p:ph idx="1"/>
          </p:nvPr>
        </p:nvSpPr>
        <p:spPr/>
        <p:txBody>
          <a:bodyPr/>
          <a:lstStyle/>
          <a:p>
            <a:r>
              <a:rPr lang="ru-RU" b="1" i="0">
                <a:solidFill>
                  <a:srgbClr val="111111"/>
                </a:solidFill>
                <a:effectLst/>
                <a:latin typeface="-apple-system"/>
              </a:rPr>
              <a:t>Сверху вниз (</a:t>
            </a:r>
            <a:r>
              <a:rPr lang="af-ZA" b="1" i="0">
                <a:solidFill>
                  <a:srgbClr val="111111"/>
                </a:solidFill>
                <a:effectLst/>
                <a:latin typeface="-apple-system"/>
              </a:rPr>
              <a:t>Top Down Integration)</a:t>
            </a:r>
            <a:br>
              <a:rPr lang="af-ZA"/>
            </a:br>
            <a:r>
              <a:rPr lang="ru-RU" b="0" i="0">
                <a:solidFill>
                  <a:srgbClr val="111111"/>
                </a:solidFill>
                <a:effectLst/>
                <a:latin typeface="-apple-system"/>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a:t>
            </a:r>
            <a:endParaRPr lang="ru-RU"/>
          </a:p>
        </p:txBody>
      </p:sp>
    </p:spTree>
    <p:extLst>
      <p:ext uri="{BB962C8B-B14F-4D97-AF65-F5344CB8AC3E}">
        <p14:creationId xmlns:p14="http://schemas.microsoft.com/office/powerpoint/2010/main" val="1418491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CCEE5-FB7C-9D4E-B6AE-D544841DFBF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95F78B5-8DB5-584F-80F5-D8975E83A55F}"/>
              </a:ext>
            </a:extLst>
          </p:cNvPr>
          <p:cNvSpPr>
            <a:spLocks noGrp="1"/>
          </p:cNvSpPr>
          <p:nvPr>
            <p:ph idx="1"/>
          </p:nvPr>
        </p:nvSpPr>
        <p:spPr/>
        <p:txBody>
          <a:bodyPr/>
          <a:lstStyle/>
          <a:p>
            <a:r>
              <a:rPr lang="ru-RU" b="1" i="0">
                <a:solidFill>
                  <a:srgbClr val="111111"/>
                </a:solidFill>
                <a:effectLst/>
                <a:latin typeface="-apple-system"/>
              </a:rPr>
              <a:t>Большой взрыв («</a:t>
            </a:r>
            <a:r>
              <a:rPr lang="af-ZA" b="1" i="0">
                <a:solidFill>
                  <a:srgbClr val="111111"/>
                </a:solidFill>
                <a:effectLst/>
                <a:latin typeface="-apple-system"/>
              </a:rPr>
              <a:t>Big Bang» Integration)</a:t>
            </a:r>
            <a:br>
              <a:rPr lang="af-ZA"/>
            </a:br>
            <a:r>
              <a:rPr lang="ru-RU" b="0" i="0">
                <a:solidFill>
                  <a:srgbClr val="111111"/>
                </a:solidFill>
                <a:effectLst/>
                <a:latin typeface="-apple-system"/>
              </a:rPr>
              <a:t>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a:t>
            </a:r>
            <a:endParaRPr lang="ru-RU"/>
          </a:p>
        </p:txBody>
      </p:sp>
    </p:spTree>
    <p:extLst>
      <p:ext uri="{BB962C8B-B14F-4D97-AF65-F5344CB8AC3E}">
        <p14:creationId xmlns:p14="http://schemas.microsoft.com/office/powerpoint/2010/main" val="178279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2D8882-5416-D245-A7F0-E0EC113D24B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04476AD-FBA4-0147-A929-45DF815FD5B7}"/>
              </a:ext>
            </a:extLst>
          </p:cNvPr>
          <p:cNvSpPr>
            <a:spLocks noGrp="1"/>
          </p:cNvSpPr>
          <p:nvPr>
            <p:ph idx="1"/>
          </p:nvPr>
        </p:nvSpPr>
        <p:spPr/>
        <p:txBody>
          <a:bodyPr/>
          <a:lstStyle/>
          <a:p>
            <a:r>
              <a:rPr lang="ru-RU" b="0" i="0">
                <a:solidFill>
                  <a:srgbClr val="111111"/>
                </a:solidFill>
                <a:effectLst/>
                <a:latin typeface="-apple-system"/>
              </a:rPr>
              <a:t>Процесс оценки соответствия продукта явным требованиям (спецификациям) и есть верификация (</a:t>
            </a:r>
            <a:r>
              <a:rPr lang="af-ZA" b="0" i="0">
                <a:solidFill>
                  <a:srgbClr val="111111"/>
                </a:solidFill>
                <a:effectLst/>
                <a:latin typeface="-apple-system"/>
              </a:rPr>
              <a:t>verification), </a:t>
            </a:r>
            <a:r>
              <a:rPr lang="ru-RU" b="0" i="0">
                <a:solidFill>
                  <a:srgbClr val="111111"/>
                </a:solidFill>
                <a:effectLst/>
                <a:latin typeface="-apple-system"/>
              </a:rPr>
              <a:t>в то же время оценка соответствия продукта ожиданиям и требованиям пользователей — есть валидация (</a:t>
            </a:r>
            <a:r>
              <a:rPr lang="af-ZA" b="0" i="0">
                <a:solidFill>
                  <a:srgbClr val="111111"/>
                </a:solidFill>
                <a:effectLst/>
                <a:latin typeface="-apple-system"/>
              </a:rPr>
              <a:t>validation).</a:t>
            </a:r>
            <a:endParaRPr lang="ru-RU"/>
          </a:p>
        </p:txBody>
      </p:sp>
    </p:spTree>
    <p:extLst>
      <p:ext uri="{BB962C8B-B14F-4D97-AF65-F5344CB8AC3E}">
        <p14:creationId xmlns:p14="http://schemas.microsoft.com/office/powerpoint/2010/main" val="834537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FC55E-BC50-8144-A427-2BA2581CE43E}"/>
              </a:ext>
            </a:extLst>
          </p:cNvPr>
          <p:cNvSpPr>
            <a:spLocks noGrp="1"/>
          </p:cNvSpPr>
          <p:nvPr>
            <p:ph type="title"/>
          </p:nvPr>
        </p:nvSpPr>
        <p:spPr/>
        <p:txBody>
          <a:bodyPr/>
          <a:lstStyle/>
          <a:p>
            <a:r>
              <a:rPr lang="ru-RU" b="0" i="0">
                <a:solidFill>
                  <a:srgbClr val="111111"/>
                </a:solidFill>
                <a:effectLst/>
                <a:latin typeface="-apple-system"/>
              </a:rPr>
              <a:t>Принципы тестирования</a:t>
            </a:r>
          </a:p>
        </p:txBody>
      </p:sp>
      <p:sp>
        <p:nvSpPr>
          <p:cNvPr id="3" name="Объект 2">
            <a:extLst>
              <a:ext uri="{FF2B5EF4-FFF2-40B4-BE49-F238E27FC236}">
                <a16:creationId xmlns:a16="http://schemas.microsoft.com/office/drawing/2014/main" id="{5271F1A0-BD39-5540-92B6-BC48AE4763A6}"/>
              </a:ext>
            </a:extLst>
          </p:cNvPr>
          <p:cNvSpPr>
            <a:spLocks noGrp="1"/>
          </p:cNvSpPr>
          <p:nvPr>
            <p:ph idx="1"/>
          </p:nvPr>
        </p:nvSpPr>
        <p:spPr/>
        <p:txBody>
          <a:bodyPr/>
          <a:lstStyle/>
          <a:p>
            <a:r>
              <a:rPr lang="ru-RU" b="1" i="0">
                <a:solidFill>
                  <a:srgbClr val="111111"/>
                </a:solidFill>
                <a:effectLst/>
                <a:latin typeface="-apple-system"/>
              </a:rPr>
              <a:t>Принцип 1</a:t>
            </a:r>
            <a:r>
              <a:rPr lang="ru-RU" b="0" i="0">
                <a:solidFill>
                  <a:srgbClr val="111111"/>
                </a:solidFill>
                <a:effectLst/>
                <a:latin typeface="-apple-system"/>
              </a:rPr>
              <a:t> – Тестирование демонстрирует наличие дефектов (</a:t>
            </a:r>
            <a:r>
              <a:rPr lang="af-ZA" b="0" i="0">
                <a:solidFill>
                  <a:srgbClr val="111111"/>
                </a:solidFill>
                <a:effectLst/>
                <a:latin typeface="-apple-system"/>
              </a:rPr>
              <a:t>Testing shows presence of defects)</a:t>
            </a:r>
            <a:br>
              <a:rPr lang="af-ZA"/>
            </a:br>
            <a:r>
              <a:rPr lang="ru-RU" b="0" i="0">
                <a:solidFill>
                  <a:srgbClr val="111111"/>
                </a:solidFill>
                <a:effectLst/>
                <a:latin typeface="-apple-system"/>
              </a:rPr>
              <a:t>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a:t>
            </a:r>
            <a:endParaRPr lang="ru-RU"/>
          </a:p>
        </p:txBody>
      </p:sp>
    </p:spTree>
    <p:extLst>
      <p:ext uri="{BB962C8B-B14F-4D97-AF65-F5344CB8AC3E}">
        <p14:creationId xmlns:p14="http://schemas.microsoft.com/office/powerpoint/2010/main" val="1423816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166155-7B7A-AE49-8EF5-5B3A932A718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DBD09A-F5E5-C040-A83B-5C9CD12F8973}"/>
              </a:ext>
            </a:extLst>
          </p:cNvPr>
          <p:cNvSpPr>
            <a:spLocks noGrp="1"/>
          </p:cNvSpPr>
          <p:nvPr>
            <p:ph idx="1"/>
          </p:nvPr>
        </p:nvSpPr>
        <p:spPr/>
        <p:txBody>
          <a:bodyPr/>
          <a:lstStyle/>
          <a:p>
            <a:r>
              <a:rPr lang="ru-RU" b="1" i="0">
                <a:solidFill>
                  <a:srgbClr val="111111"/>
                </a:solidFill>
                <a:effectLst/>
                <a:latin typeface="-apple-system"/>
              </a:rPr>
              <a:t>Принцип 2 </a:t>
            </a:r>
            <a:r>
              <a:rPr lang="ru-RU" b="0" i="0">
                <a:solidFill>
                  <a:srgbClr val="111111"/>
                </a:solidFill>
                <a:effectLst/>
                <a:latin typeface="-apple-system"/>
              </a:rPr>
              <a:t>– Исчерпывающее тестирование недостижимо (</a:t>
            </a:r>
            <a:r>
              <a:rPr lang="af-ZA" b="0" i="0">
                <a:solidFill>
                  <a:srgbClr val="111111"/>
                </a:solidFill>
                <a:effectLst/>
                <a:latin typeface="-apple-system"/>
              </a:rPr>
              <a:t>Exhaustive testing is impossible)</a:t>
            </a:r>
            <a:br>
              <a:rPr lang="af-ZA"/>
            </a:br>
            <a:r>
              <a:rPr lang="ru-RU" b="0" i="0">
                <a:solidFill>
                  <a:srgbClr val="111111"/>
                </a:solidFill>
                <a:effectLst/>
                <a:latin typeface="-apple-system"/>
              </a:rPr>
              <a:t>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a:t>
            </a:r>
            <a:endParaRPr lang="ru-RU"/>
          </a:p>
        </p:txBody>
      </p:sp>
    </p:spTree>
    <p:extLst>
      <p:ext uri="{BB962C8B-B14F-4D97-AF65-F5344CB8AC3E}">
        <p14:creationId xmlns:p14="http://schemas.microsoft.com/office/powerpoint/2010/main" val="2847329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8DEA98-9DDA-264E-B61E-CE755226A7D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28EB5A6-CE95-474C-90D2-7171F004B930}"/>
              </a:ext>
            </a:extLst>
          </p:cNvPr>
          <p:cNvSpPr>
            <a:spLocks noGrp="1"/>
          </p:cNvSpPr>
          <p:nvPr>
            <p:ph idx="1"/>
          </p:nvPr>
        </p:nvSpPr>
        <p:spPr/>
        <p:txBody>
          <a:bodyPr/>
          <a:lstStyle/>
          <a:p>
            <a:r>
              <a:rPr lang="ru-RU" b="1" i="0">
                <a:solidFill>
                  <a:srgbClr val="111111"/>
                </a:solidFill>
                <a:effectLst/>
                <a:latin typeface="-apple-system"/>
              </a:rPr>
              <a:t>Принцип 3 </a:t>
            </a:r>
            <a:r>
              <a:rPr lang="ru-RU" b="0" i="0">
                <a:solidFill>
                  <a:srgbClr val="111111"/>
                </a:solidFill>
                <a:effectLst/>
                <a:latin typeface="-apple-system"/>
              </a:rPr>
              <a:t>– Раннее тестирование (</a:t>
            </a:r>
            <a:r>
              <a:rPr lang="af-ZA" b="0" i="0">
                <a:solidFill>
                  <a:srgbClr val="111111"/>
                </a:solidFill>
                <a:effectLst/>
                <a:latin typeface="-apple-system"/>
              </a:rPr>
              <a:t>Early testing)</a:t>
            </a:r>
            <a:br>
              <a:rPr lang="af-ZA"/>
            </a:br>
            <a:r>
              <a:rPr lang="ru-RU" b="0" i="0">
                <a:solidFill>
                  <a:srgbClr val="111111"/>
                </a:solidFill>
                <a:effectLst/>
                <a:latin typeface="-apple-system"/>
              </a:rPr>
              <a:t>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a:t>
            </a:r>
            <a:endParaRPr lang="ru-RU"/>
          </a:p>
        </p:txBody>
      </p:sp>
    </p:spTree>
    <p:extLst>
      <p:ext uri="{BB962C8B-B14F-4D97-AF65-F5344CB8AC3E}">
        <p14:creationId xmlns:p14="http://schemas.microsoft.com/office/powerpoint/2010/main" val="145200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ED3F1F-F13B-C54B-AABB-8AD371DAFA0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8435F7-D9D7-D84B-90FF-0E37785C2A61}"/>
              </a:ext>
            </a:extLst>
          </p:cNvPr>
          <p:cNvSpPr>
            <a:spLocks noGrp="1"/>
          </p:cNvSpPr>
          <p:nvPr>
            <p:ph idx="1"/>
          </p:nvPr>
        </p:nvSpPr>
        <p:spPr/>
        <p:txBody>
          <a:bodyPr/>
          <a:lstStyle/>
          <a:p>
            <a:r>
              <a:rPr lang="ru-RU" b="1" i="0">
                <a:solidFill>
                  <a:srgbClr val="111111"/>
                </a:solidFill>
                <a:effectLst/>
                <a:latin typeface="-apple-system"/>
              </a:rPr>
              <a:t>Принцип 4</a:t>
            </a:r>
            <a:r>
              <a:rPr lang="ru-RU" b="0" i="0">
                <a:solidFill>
                  <a:srgbClr val="111111"/>
                </a:solidFill>
                <a:effectLst/>
                <a:latin typeface="-apple-system"/>
              </a:rPr>
              <a:t> – Скопление дефектов (</a:t>
            </a:r>
            <a:r>
              <a:rPr lang="af-ZA" b="0" i="0">
                <a:solidFill>
                  <a:srgbClr val="111111"/>
                </a:solidFill>
                <a:effectLst/>
                <a:latin typeface="-apple-system"/>
              </a:rPr>
              <a:t>Defects clustering)</a:t>
            </a:r>
            <a:br>
              <a:rPr lang="af-ZA"/>
            </a:br>
            <a:r>
              <a:rPr lang="ru-RU" b="0" i="0">
                <a:solidFill>
                  <a:srgbClr val="111111"/>
                </a:solidFill>
                <a:effectLst/>
                <a:latin typeface="-apple-system"/>
              </a:rPr>
              <a:t>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a:t>
            </a:r>
            <a:endParaRPr lang="ru-RU"/>
          </a:p>
        </p:txBody>
      </p:sp>
    </p:spTree>
    <p:extLst>
      <p:ext uri="{BB962C8B-B14F-4D97-AF65-F5344CB8AC3E}">
        <p14:creationId xmlns:p14="http://schemas.microsoft.com/office/powerpoint/2010/main" val="1814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3DE854-C795-1C45-9B6D-4461219EDD5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5F4FC2B-1013-4B4D-B895-AC3669CCAFE1}"/>
              </a:ext>
            </a:extLst>
          </p:cNvPr>
          <p:cNvSpPr>
            <a:spLocks noGrp="1"/>
          </p:cNvSpPr>
          <p:nvPr>
            <p:ph idx="1"/>
          </p:nvPr>
        </p:nvSpPr>
        <p:spPr/>
        <p:txBody>
          <a:bodyPr/>
          <a:lstStyle/>
          <a:p>
            <a:r>
              <a:rPr lang="ru-RU" b="1" i="0">
                <a:solidFill>
                  <a:srgbClr val="111111"/>
                </a:solidFill>
                <a:effectLst/>
                <a:latin typeface="-apple-system"/>
              </a:rPr>
              <a:t>Принцип 5</a:t>
            </a:r>
            <a:r>
              <a:rPr lang="ru-RU" b="0" i="0">
                <a:solidFill>
                  <a:srgbClr val="111111"/>
                </a:solidFill>
                <a:effectLst/>
                <a:latin typeface="-apple-system"/>
              </a:rPr>
              <a:t> – Парадокс пестицида (</a:t>
            </a:r>
            <a:r>
              <a:rPr lang="af-ZA" b="0" i="0">
                <a:solidFill>
                  <a:srgbClr val="111111"/>
                </a:solidFill>
                <a:effectLst/>
                <a:latin typeface="-apple-system"/>
              </a:rPr>
              <a:t>Pesticide paradox)</a:t>
            </a:r>
            <a:br>
              <a:rPr lang="af-ZA"/>
            </a:br>
            <a:r>
              <a:rPr lang="ru-RU" b="0" i="0">
                <a:solidFill>
                  <a:srgbClr val="111111"/>
                </a:solidFill>
                <a:effectLst/>
                <a:latin typeface="-apple-system"/>
              </a:rPr>
              <a:t>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a:t>
            </a:r>
            <a:br>
              <a:rPr lang="ru-RU"/>
            </a:br>
            <a:r>
              <a:rPr lang="ru-RU" b="0" i="0">
                <a:solidFill>
                  <a:srgbClr val="111111"/>
                </a:solidFill>
                <a:effectLst/>
                <a:latin typeface="-apple-system"/>
              </a:rPr>
              <a:t>или системы, и найти как можно больше дефектов.</a:t>
            </a:r>
            <a:endParaRPr lang="ru-RU"/>
          </a:p>
        </p:txBody>
      </p:sp>
    </p:spTree>
    <p:extLst>
      <p:ext uri="{BB962C8B-B14F-4D97-AF65-F5344CB8AC3E}">
        <p14:creationId xmlns:p14="http://schemas.microsoft.com/office/powerpoint/2010/main" val="981199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4507E7-49A4-E349-A523-4692094D378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30974A9-472C-7746-8350-D01636DE15F6}"/>
              </a:ext>
            </a:extLst>
          </p:cNvPr>
          <p:cNvSpPr>
            <a:spLocks noGrp="1"/>
          </p:cNvSpPr>
          <p:nvPr>
            <p:ph idx="1"/>
          </p:nvPr>
        </p:nvSpPr>
        <p:spPr/>
        <p:txBody>
          <a:bodyPr/>
          <a:lstStyle/>
          <a:p>
            <a:r>
              <a:rPr lang="ru-RU" b="1" i="0">
                <a:solidFill>
                  <a:srgbClr val="111111"/>
                </a:solidFill>
                <a:effectLst/>
                <a:latin typeface="-apple-system"/>
              </a:rPr>
              <a:t>Принцип 6</a:t>
            </a:r>
            <a:r>
              <a:rPr lang="ru-RU" b="0" i="0">
                <a:solidFill>
                  <a:srgbClr val="111111"/>
                </a:solidFill>
                <a:effectLst/>
                <a:latin typeface="-apple-system"/>
              </a:rPr>
              <a:t> – Тестирование зависит от контекста (</a:t>
            </a:r>
            <a:r>
              <a:rPr lang="af-ZA" b="0" i="0">
                <a:solidFill>
                  <a:srgbClr val="111111"/>
                </a:solidFill>
                <a:effectLst/>
                <a:latin typeface="-apple-system"/>
              </a:rPr>
              <a:t>Testing is concept depending)</a:t>
            </a:r>
            <a:br>
              <a:rPr lang="af-ZA"/>
            </a:br>
            <a:r>
              <a:rPr lang="ru-RU" b="0" i="0">
                <a:solidFill>
                  <a:srgbClr val="111111"/>
                </a:solidFill>
                <a:effectLst/>
                <a:latin typeface="-apple-system"/>
              </a:rPr>
              <a:t>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a:t>
            </a:r>
            <a:endParaRPr lang="ru-RU"/>
          </a:p>
        </p:txBody>
      </p:sp>
    </p:spTree>
    <p:extLst>
      <p:ext uri="{BB962C8B-B14F-4D97-AF65-F5344CB8AC3E}">
        <p14:creationId xmlns:p14="http://schemas.microsoft.com/office/powerpoint/2010/main" val="3531355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5863DB-44C1-1F4E-A2A1-8F91858D8A8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CD99C61-4D38-1147-B36F-038B68BA575B}"/>
              </a:ext>
            </a:extLst>
          </p:cNvPr>
          <p:cNvSpPr>
            <a:spLocks noGrp="1"/>
          </p:cNvSpPr>
          <p:nvPr>
            <p:ph idx="1"/>
          </p:nvPr>
        </p:nvSpPr>
        <p:spPr/>
        <p:txBody>
          <a:bodyPr/>
          <a:lstStyle/>
          <a:p>
            <a:r>
              <a:rPr lang="ru-RU" b="1" i="0">
                <a:solidFill>
                  <a:srgbClr val="111111"/>
                </a:solidFill>
                <a:effectLst/>
                <a:latin typeface="-apple-system"/>
              </a:rPr>
              <a:t>Принцип 7</a:t>
            </a:r>
            <a:r>
              <a:rPr lang="ru-RU" b="0" i="0">
                <a:solidFill>
                  <a:srgbClr val="111111"/>
                </a:solidFill>
                <a:effectLst/>
                <a:latin typeface="-apple-system"/>
              </a:rPr>
              <a:t> – Заблуждение об отсутствии ошибок (</a:t>
            </a:r>
            <a:r>
              <a:rPr lang="af-ZA" b="0" i="0">
                <a:solidFill>
                  <a:srgbClr val="111111"/>
                </a:solidFill>
                <a:effectLst/>
                <a:latin typeface="-apple-system"/>
              </a:rPr>
              <a:t>Absence-of-errors fallacy)</a:t>
            </a:r>
            <a:br>
              <a:rPr lang="af-ZA"/>
            </a:br>
            <a:r>
              <a:rPr lang="ru-RU" b="0" i="0">
                <a:solidFill>
                  <a:srgbClr val="111111"/>
                </a:solidFill>
                <a:effectLst/>
                <a:latin typeface="-apple-system"/>
              </a:rPr>
              <a:t>Обнаружение и исправление дефектов не помогут, если созданная система не подходит пользователю и не удовлетворяет его ожиданиям и потребностям.</a:t>
            </a:r>
            <a:endParaRPr lang="ru-RU"/>
          </a:p>
        </p:txBody>
      </p:sp>
    </p:spTree>
    <p:extLst>
      <p:ext uri="{BB962C8B-B14F-4D97-AF65-F5344CB8AC3E}">
        <p14:creationId xmlns:p14="http://schemas.microsoft.com/office/powerpoint/2010/main" val="21442349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FCF7A2-C9DA-0B42-932D-7DF093C2C55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B9997BD-AC8E-8944-915D-2D9D60F4ECED}"/>
              </a:ext>
            </a:extLst>
          </p:cNvPr>
          <p:cNvSpPr>
            <a:spLocks noGrp="1"/>
          </p:cNvSpPr>
          <p:nvPr>
            <p:ph idx="1"/>
          </p:nvPr>
        </p:nvSpPr>
        <p:spPr/>
        <p:txBody>
          <a:bodyPr/>
          <a:lstStyle/>
          <a:p>
            <a:r>
              <a:rPr lang="af-ZA" b="1" i="0">
                <a:solidFill>
                  <a:srgbClr val="111111"/>
                </a:solidFill>
                <a:effectLst/>
                <a:latin typeface="-apple-system"/>
              </a:rPr>
              <a:t>C</a:t>
            </a:r>
            <a:r>
              <a:rPr lang="ru-RU" b="1" i="0">
                <a:solidFill>
                  <a:srgbClr val="111111"/>
                </a:solidFill>
                <a:effectLst/>
                <a:latin typeface="-apple-system"/>
              </a:rPr>
              <a:t>татическое и динамическое тестирование</a:t>
            </a:r>
            <a:br>
              <a:rPr lang="ru-RU"/>
            </a:br>
            <a:r>
              <a:rPr lang="ru-RU" b="0" i="0">
                <a:solidFill>
                  <a:srgbClr val="111111"/>
                </a:solidFill>
                <a:effectLst/>
                <a:latin typeface="-apple-system"/>
              </a:rPr>
              <a:t>Статическое тестирование отличается от динамического тем, что производится без запуска программного кода продукта. Тестирование осуществляется путем анализа программного кода (</a:t>
            </a:r>
            <a:r>
              <a:rPr lang="af-ZA" b="0" i="0">
                <a:solidFill>
                  <a:srgbClr val="111111"/>
                </a:solidFill>
                <a:effectLst/>
                <a:latin typeface="-apple-system"/>
              </a:rPr>
              <a:t>code review) </a:t>
            </a:r>
            <a:r>
              <a:rPr lang="ru-RU" b="0" i="0">
                <a:solidFill>
                  <a:srgbClr val="111111"/>
                </a:solidFill>
                <a:effectLst/>
                <a:latin typeface="-apple-system"/>
              </a:rPr>
              <a:t>или скомпилированного кода. Анализ может производиться как вручную, так и с помощью специальных инструментальных средств. Целью анализа является раннее выявление ошибок и потенциальных проблем в продукте. Также к статическому тестированию относится тестирования спецификации и прочей документации.</a:t>
            </a:r>
            <a:endParaRPr lang="ru-RU"/>
          </a:p>
        </p:txBody>
      </p:sp>
    </p:spTree>
    <p:extLst>
      <p:ext uri="{BB962C8B-B14F-4D97-AF65-F5344CB8AC3E}">
        <p14:creationId xmlns:p14="http://schemas.microsoft.com/office/powerpoint/2010/main" val="1435448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6BF61B-6E63-FE4E-8EA1-24892D7D903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A06AE39-7C93-2B43-883C-51FCFA7D104D}"/>
              </a:ext>
            </a:extLst>
          </p:cNvPr>
          <p:cNvSpPr>
            <a:spLocks noGrp="1"/>
          </p:cNvSpPr>
          <p:nvPr>
            <p:ph idx="1"/>
          </p:nvPr>
        </p:nvSpPr>
        <p:spPr/>
        <p:txBody>
          <a:bodyPr>
            <a:normAutofit fontScale="92500" lnSpcReduction="20000"/>
          </a:bodyPr>
          <a:lstStyle/>
          <a:p>
            <a:r>
              <a:rPr lang="ru-RU" b="1" i="0">
                <a:solidFill>
                  <a:srgbClr val="111111"/>
                </a:solidFill>
                <a:effectLst/>
                <a:latin typeface="-apple-system"/>
              </a:rPr>
              <a:t>Исследовательское / </a:t>
            </a:r>
            <a:r>
              <a:rPr lang="af-ZA" b="1" i="0">
                <a:solidFill>
                  <a:srgbClr val="111111"/>
                </a:solidFill>
                <a:effectLst/>
                <a:latin typeface="-apple-system"/>
              </a:rPr>
              <a:t>ad-hoc </a:t>
            </a:r>
            <a:r>
              <a:rPr lang="ru-RU" b="1" i="0">
                <a:solidFill>
                  <a:srgbClr val="111111"/>
                </a:solidFill>
                <a:effectLst/>
                <a:latin typeface="-apple-system"/>
              </a:rPr>
              <a:t>тестирование</a:t>
            </a:r>
            <a:br>
              <a:rPr lang="ru-RU"/>
            </a:br>
            <a:r>
              <a:rPr lang="ru-RU" b="0" i="0">
                <a:solidFill>
                  <a:srgbClr val="111111"/>
                </a:solidFill>
                <a:effectLst/>
                <a:latin typeface="-apple-system"/>
              </a:rPr>
              <a:t>Простейшее определение исследовательского тестирования — это разработка и выполнения тестов в одно и то же время. Что является противоположностью сценарного подхода (с его предопределенными процедурами тестирования, неважно ручными или автоматизированными). Исследовательские тесты, в отличие от сценарных тестов, не определены заранее и не выполняются в точном соответствии с планом.</a:t>
            </a:r>
            <a:br>
              <a:rPr lang="ru-RU"/>
            </a:br>
            <a:br>
              <a:rPr lang="ru-RU"/>
            </a:br>
            <a:r>
              <a:rPr lang="ru-RU" b="0" i="0">
                <a:solidFill>
                  <a:srgbClr val="111111"/>
                </a:solidFill>
                <a:effectLst/>
                <a:latin typeface="-apple-system"/>
              </a:rPr>
              <a:t>Разница между </a:t>
            </a:r>
            <a:r>
              <a:rPr lang="af-ZA" b="0" i="0">
                <a:solidFill>
                  <a:srgbClr val="111111"/>
                </a:solidFill>
                <a:effectLst/>
                <a:latin typeface="-apple-system"/>
              </a:rPr>
              <a:t>ad hoc </a:t>
            </a:r>
            <a:r>
              <a:rPr lang="ru-RU" b="0" i="0">
                <a:solidFill>
                  <a:srgbClr val="111111"/>
                </a:solidFill>
                <a:effectLst/>
                <a:latin typeface="-apple-system"/>
              </a:rPr>
              <a:t>и </a:t>
            </a:r>
            <a:r>
              <a:rPr lang="af-ZA" b="0" i="0">
                <a:solidFill>
                  <a:srgbClr val="111111"/>
                </a:solidFill>
                <a:effectLst/>
                <a:latin typeface="-apple-system"/>
              </a:rPr>
              <a:t>exploratory testing </a:t>
            </a:r>
            <a:r>
              <a:rPr lang="ru-RU" b="0" i="0">
                <a:solidFill>
                  <a:srgbClr val="111111"/>
                </a:solidFill>
                <a:effectLst/>
                <a:latin typeface="-apple-system"/>
              </a:rPr>
              <a:t>в том, что теоретически, </a:t>
            </a:r>
            <a:r>
              <a:rPr lang="af-ZA" b="0" i="0">
                <a:solidFill>
                  <a:srgbClr val="111111"/>
                </a:solidFill>
                <a:effectLst/>
                <a:latin typeface="-apple-system"/>
              </a:rPr>
              <a:t>ad hoc </a:t>
            </a:r>
            <a:r>
              <a:rPr lang="ru-RU" b="0" i="0">
                <a:solidFill>
                  <a:srgbClr val="111111"/>
                </a:solidFill>
                <a:effectLst/>
                <a:latin typeface="-apple-system"/>
              </a:rPr>
              <a:t>может провести кто угодно, а для проведения </a:t>
            </a:r>
            <a:r>
              <a:rPr lang="af-ZA" b="0" i="0">
                <a:solidFill>
                  <a:srgbClr val="111111"/>
                </a:solidFill>
                <a:effectLst/>
                <a:latin typeface="-apple-system"/>
              </a:rPr>
              <a:t>exploratory </a:t>
            </a:r>
            <a:r>
              <a:rPr lang="ru-RU" b="0" i="0">
                <a:solidFill>
                  <a:srgbClr val="111111"/>
                </a:solidFill>
                <a:effectLst/>
                <a:latin typeface="-apple-system"/>
              </a:rPr>
              <a:t>необходимо мастерство и владение определенными техниками. Обратите внимание, что определенные техники это не только техники тестирования.</a:t>
            </a:r>
            <a:br>
              <a:rPr lang="ru-RU"/>
            </a:br>
            <a:endParaRPr lang="ru-RU"/>
          </a:p>
        </p:txBody>
      </p:sp>
    </p:spTree>
    <p:extLst>
      <p:ext uri="{BB962C8B-B14F-4D97-AF65-F5344CB8AC3E}">
        <p14:creationId xmlns:p14="http://schemas.microsoft.com/office/powerpoint/2010/main" val="32144409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100B27-27A0-AA4D-91FE-5C3F65C500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6DB6A80-C413-4C48-998B-4FADF8798D0E}"/>
              </a:ext>
            </a:extLst>
          </p:cNvPr>
          <p:cNvSpPr>
            <a:spLocks noGrp="1"/>
          </p:cNvSpPr>
          <p:nvPr>
            <p:ph idx="1"/>
          </p:nvPr>
        </p:nvSpPr>
        <p:spPr/>
        <p:txBody>
          <a:bodyPr/>
          <a:lstStyle/>
          <a:p>
            <a:r>
              <a:rPr lang="ru-RU" b="1" i="0">
                <a:solidFill>
                  <a:srgbClr val="111111"/>
                </a:solidFill>
                <a:effectLst/>
                <a:latin typeface="-apple-system"/>
              </a:rPr>
              <a:t>Требования</a:t>
            </a:r>
            <a:r>
              <a:rPr lang="ru-RU" b="0" i="0">
                <a:solidFill>
                  <a:srgbClr val="111111"/>
                </a:solidFill>
                <a:effectLst/>
                <a:latin typeface="-apple-system"/>
              </a:rPr>
              <a:t> – это спецификация (описание) того, что должно быть реализовано.</a:t>
            </a:r>
            <a:br>
              <a:rPr lang="ru-RU"/>
            </a:br>
            <a:r>
              <a:rPr lang="ru-RU" b="0" i="0">
                <a:solidFill>
                  <a:srgbClr val="111111"/>
                </a:solidFill>
                <a:effectLst/>
                <a:latin typeface="-apple-system"/>
              </a:rPr>
              <a:t>Требования описывают то, что необходимо реализовать, без детализации технической стороны решения. Что, а не как.</a:t>
            </a:r>
            <a:endParaRPr lang="ru-RU"/>
          </a:p>
        </p:txBody>
      </p:sp>
    </p:spTree>
    <p:extLst>
      <p:ext uri="{BB962C8B-B14F-4D97-AF65-F5344CB8AC3E}">
        <p14:creationId xmlns:p14="http://schemas.microsoft.com/office/powerpoint/2010/main" val="329238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8ECA44-E05C-0A40-B107-06D37FF70C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C4F38BC-25CC-594E-94E1-850E96B062CD}"/>
              </a:ext>
            </a:extLst>
          </p:cNvPr>
          <p:cNvSpPr>
            <a:spLocks noGrp="1"/>
          </p:cNvSpPr>
          <p:nvPr>
            <p:ph idx="1"/>
          </p:nvPr>
        </p:nvSpPr>
        <p:spPr/>
        <p:txBody>
          <a:bodyPr/>
          <a:lstStyle/>
          <a:p>
            <a:r>
              <a:rPr lang="af-ZA" b="0" i="0">
                <a:solidFill>
                  <a:srgbClr val="111111"/>
                </a:solidFill>
                <a:effectLst/>
                <a:latin typeface="-apple-system"/>
              </a:rPr>
              <a:t>Validation — ’is this the right specification?’.</a:t>
            </a:r>
            <a:br>
              <a:rPr lang="af-ZA"/>
            </a:br>
            <a:r>
              <a:rPr lang="af-ZA" b="0" i="0">
                <a:solidFill>
                  <a:srgbClr val="111111"/>
                </a:solidFill>
                <a:effectLst/>
                <a:latin typeface="-apple-system"/>
              </a:rPr>
              <a:t>Verification — ’is the system correct to specification?’</a:t>
            </a:r>
            <a:endParaRPr lang="ru-RU"/>
          </a:p>
        </p:txBody>
      </p:sp>
    </p:spTree>
    <p:extLst>
      <p:ext uri="{BB962C8B-B14F-4D97-AF65-F5344CB8AC3E}">
        <p14:creationId xmlns:p14="http://schemas.microsoft.com/office/powerpoint/2010/main" val="3503170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D3A7C1-A285-3446-A742-0148F7A2ECD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FA0F25B-F212-7B43-91C5-D728F87A6941}"/>
              </a:ext>
            </a:extLst>
          </p:cNvPr>
          <p:cNvSpPr>
            <a:spLocks noGrp="1"/>
          </p:cNvSpPr>
          <p:nvPr>
            <p:ph idx="1"/>
          </p:nvPr>
        </p:nvSpPr>
        <p:spPr/>
        <p:txBody>
          <a:bodyPr/>
          <a:lstStyle/>
          <a:p>
            <a:r>
              <a:rPr lang="ru-RU" b="1" i="0">
                <a:solidFill>
                  <a:srgbClr val="111111"/>
                </a:solidFill>
                <a:effectLst/>
                <a:latin typeface="-apple-system"/>
              </a:rPr>
              <a:t>Требования к требованиям:</a:t>
            </a:r>
            <a:br>
              <a:rPr lang="ru-RU"/>
            </a:br>
            <a:r>
              <a:rPr lang="ru-RU" b="0" i="0">
                <a:solidFill>
                  <a:srgbClr val="111111"/>
                </a:solidFill>
                <a:effectLst/>
                <a:latin typeface="-apple-system"/>
              </a:rPr>
              <a:t>• Корректность</a:t>
            </a:r>
            <a:br>
              <a:rPr lang="ru-RU"/>
            </a:br>
            <a:r>
              <a:rPr lang="ru-RU" b="0" i="0">
                <a:solidFill>
                  <a:srgbClr val="111111"/>
                </a:solidFill>
                <a:effectLst/>
                <a:latin typeface="-apple-system"/>
              </a:rPr>
              <a:t>• Недвусмысленность</a:t>
            </a:r>
            <a:br>
              <a:rPr lang="ru-RU"/>
            </a:br>
            <a:r>
              <a:rPr lang="ru-RU" b="0" i="0">
                <a:solidFill>
                  <a:srgbClr val="111111"/>
                </a:solidFill>
                <a:effectLst/>
                <a:latin typeface="-apple-system"/>
              </a:rPr>
              <a:t>• Полнота набора требований</a:t>
            </a:r>
            <a:br>
              <a:rPr lang="ru-RU"/>
            </a:br>
            <a:r>
              <a:rPr lang="ru-RU" b="0" i="0">
                <a:solidFill>
                  <a:srgbClr val="111111"/>
                </a:solidFill>
                <a:effectLst/>
                <a:latin typeface="-apple-system"/>
              </a:rPr>
              <a:t>• Непротиворечивость набора требований</a:t>
            </a:r>
            <a:br>
              <a:rPr lang="ru-RU"/>
            </a:br>
            <a:r>
              <a:rPr lang="ru-RU" b="0" i="0">
                <a:solidFill>
                  <a:srgbClr val="111111"/>
                </a:solidFill>
                <a:effectLst/>
                <a:latin typeface="-apple-system"/>
              </a:rPr>
              <a:t>• Проверяемость (тестопригодность)</a:t>
            </a:r>
            <a:br>
              <a:rPr lang="ru-RU"/>
            </a:br>
            <a:r>
              <a:rPr lang="ru-RU" b="0" i="0">
                <a:solidFill>
                  <a:srgbClr val="111111"/>
                </a:solidFill>
                <a:effectLst/>
                <a:latin typeface="-apple-system"/>
              </a:rPr>
              <a:t>• Трассируемость</a:t>
            </a:r>
            <a:br>
              <a:rPr lang="ru-RU"/>
            </a:br>
            <a:r>
              <a:rPr lang="ru-RU" b="0" i="0">
                <a:solidFill>
                  <a:srgbClr val="111111"/>
                </a:solidFill>
                <a:effectLst/>
                <a:latin typeface="-apple-system"/>
              </a:rPr>
              <a:t>• Понимаемость</a:t>
            </a:r>
            <a:endParaRPr lang="ru-RU"/>
          </a:p>
        </p:txBody>
      </p:sp>
    </p:spTree>
    <p:extLst>
      <p:ext uri="{BB962C8B-B14F-4D97-AF65-F5344CB8AC3E}">
        <p14:creationId xmlns:p14="http://schemas.microsoft.com/office/powerpoint/2010/main" val="74000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05FFAD-E526-7A4E-9D23-7DD1CF21645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5F8798A-9366-6146-BBBF-13224F093E97}"/>
              </a:ext>
            </a:extLst>
          </p:cNvPr>
          <p:cNvSpPr>
            <a:spLocks noGrp="1"/>
          </p:cNvSpPr>
          <p:nvPr>
            <p:ph idx="1"/>
          </p:nvPr>
        </p:nvSpPr>
        <p:spPr/>
        <p:txBody>
          <a:bodyPr/>
          <a:lstStyle/>
          <a:p>
            <a:r>
              <a:rPr lang="ru-RU" b="1" i="0">
                <a:solidFill>
                  <a:srgbClr val="111111"/>
                </a:solidFill>
                <a:effectLst/>
                <a:latin typeface="-apple-system"/>
              </a:rPr>
              <a:t>Стадии разработки ПО</a:t>
            </a:r>
            <a:r>
              <a:rPr lang="ru-RU" b="0" i="0">
                <a:solidFill>
                  <a:srgbClr val="111111"/>
                </a:solidFill>
                <a:effectLst/>
                <a:latin typeface="-apple-system"/>
              </a:rPr>
              <a:t> — это этапы, которые проходят команды разработчиков ПО, прежде чем программа станет доступной для широко круга пользователей. Разработка ПО начинается с первоначального этапа разработки (стадия «пре-альфа») и продолжается стадиями, на которых продукт дорабатывается и модернизируется. Финальным этапом этого процесса становится выпуск на рынок окончательной версии программного обеспечения («общедоступного релиза»).</a:t>
            </a:r>
            <a:endParaRPr lang="ru-RU"/>
          </a:p>
        </p:txBody>
      </p:sp>
    </p:spTree>
    <p:extLst>
      <p:ext uri="{BB962C8B-B14F-4D97-AF65-F5344CB8AC3E}">
        <p14:creationId xmlns:p14="http://schemas.microsoft.com/office/powerpoint/2010/main" val="1494709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6E7FB-2288-5B44-9824-56056BB49AD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96079C-69A4-DA48-9899-B9091D25AB19}"/>
              </a:ext>
            </a:extLst>
          </p:cNvPr>
          <p:cNvSpPr>
            <a:spLocks noGrp="1"/>
          </p:cNvSpPr>
          <p:nvPr>
            <p:ph idx="1"/>
          </p:nvPr>
        </p:nvSpPr>
        <p:spPr/>
        <p:txBody>
          <a:bodyPr/>
          <a:lstStyle/>
          <a:p>
            <a:r>
              <a:rPr lang="ru-RU" b="0" i="0">
                <a:solidFill>
                  <a:srgbClr val="111111"/>
                </a:solidFill>
                <a:effectLst/>
                <a:latin typeface="-apple-system"/>
              </a:rPr>
              <a:t>Программный продукт проходит следующие стадии:</a:t>
            </a:r>
            <a:br>
              <a:rPr lang="ru-RU"/>
            </a:br>
            <a:r>
              <a:rPr lang="ru-RU" b="0" i="0">
                <a:solidFill>
                  <a:srgbClr val="111111"/>
                </a:solidFill>
                <a:effectLst/>
                <a:latin typeface="-apple-system"/>
              </a:rPr>
              <a:t>• анализ требований к проекту;</a:t>
            </a:r>
            <a:br>
              <a:rPr lang="ru-RU"/>
            </a:br>
            <a:r>
              <a:rPr lang="ru-RU" b="0" i="0">
                <a:solidFill>
                  <a:srgbClr val="111111"/>
                </a:solidFill>
                <a:effectLst/>
                <a:latin typeface="-apple-system"/>
              </a:rPr>
              <a:t>• проектирование;</a:t>
            </a:r>
            <a:br>
              <a:rPr lang="ru-RU"/>
            </a:br>
            <a:r>
              <a:rPr lang="ru-RU" b="0" i="0">
                <a:solidFill>
                  <a:srgbClr val="111111"/>
                </a:solidFill>
                <a:effectLst/>
                <a:latin typeface="-apple-system"/>
              </a:rPr>
              <a:t>• реализация;</a:t>
            </a:r>
            <a:br>
              <a:rPr lang="ru-RU"/>
            </a:br>
            <a:r>
              <a:rPr lang="ru-RU" b="0" i="0">
                <a:solidFill>
                  <a:srgbClr val="111111"/>
                </a:solidFill>
                <a:effectLst/>
                <a:latin typeface="-apple-system"/>
              </a:rPr>
              <a:t>• тестирование продукта;</a:t>
            </a:r>
            <a:br>
              <a:rPr lang="ru-RU"/>
            </a:br>
            <a:r>
              <a:rPr lang="ru-RU" b="0" i="0">
                <a:solidFill>
                  <a:srgbClr val="111111"/>
                </a:solidFill>
                <a:effectLst/>
                <a:latin typeface="-apple-system"/>
              </a:rPr>
              <a:t>• внедрение и поддержка.</a:t>
            </a:r>
            <a:endParaRPr lang="ru-RU"/>
          </a:p>
        </p:txBody>
      </p:sp>
    </p:spTree>
    <p:extLst>
      <p:ext uri="{BB962C8B-B14F-4D97-AF65-F5344CB8AC3E}">
        <p14:creationId xmlns:p14="http://schemas.microsoft.com/office/powerpoint/2010/main" val="34065320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DF567-C25A-A948-BF56-50C600C3F16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C9F3F77-B34E-434F-BC1F-34B5E1D45D55}"/>
              </a:ext>
            </a:extLst>
          </p:cNvPr>
          <p:cNvSpPr>
            <a:spLocks noGrp="1"/>
          </p:cNvSpPr>
          <p:nvPr>
            <p:ph idx="1"/>
          </p:nvPr>
        </p:nvSpPr>
        <p:spPr/>
        <p:txBody>
          <a:bodyPr/>
          <a:lstStyle/>
          <a:p>
            <a:r>
              <a:rPr lang="ru-RU" b="0" i="0">
                <a:solidFill>
                  <a:srgbClr val="111111"/>
                </a:solidFill>
                <a:effectLst/>
                <a:latin typeface="-apple-system"/>
              </a:rPr>
              <a:t>Каждой стадии разработки ПО присваивается определенный порядковый номер. Также каждый этап имеет свое собственное название, которое характеризует готовность продукта на этой стадии.</a:t>
            </a:r>
            <a:endParaRPr lang="ru-RU"/>
          </a:p>
        </p:txBody>
      </p:sp>
    </p:spTree>
    <p:extLst>
      <p:ext uri="{BB962C8B-B14F-4D97-AF65-F5344CB8AC3E}">
        <p14:creationId xmlns:p14="http://schemas.microsoft.com/office/powerpoint/2010/main" val="14235630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4E812-6452-F547-8D88-D9B486AC521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3C97DD0-2B0D-7149-A81B-1F683D497314}"/>
              </a:ext>
            </a:extLst>
          </p:cNvPr>
          <p:cNvSpPr>
            <a:spLocks noGrp="1"/>
          </p:cNvSpPr>
          <p:nvPr>
            <p:ph idx="1"/>
          </p:nvPr>
        </p:nvSpPr>
        <p:spPr/>
        <p:txBody>
          <a:bodyPr/>
          <a:lstStyle/>
          <a:p>
            <a:r>
              <a:rPr lang="ru-RU" b="1" i="0">
                <a:solidFill>
                  <a:srgbClr val="111111"/>
                </a:solidFill>
                <a:effectLst/>
                <a:latin typeface="-apple-system"/>
              </a:rPr>
              <a:t>Жизненный цикл разработки ПО:</a:t>
            </a:r>
            <a:br>
              <a:rPr lang="ru-RU"/>
            </a:br>
            <a:r>
              <a:rPr lang="ru-RU" b="0" i="0">
                <a:solidFill>
                  <a:srgbClr val="111111"/>
                </a:solidFill>
                <a:effectLst/>
                <a:latin typeface="-apple-system"/>
              </a:rPr>
              <a:t>• Пре-альфа</a:t>
            </a:r>
            <a:br>
              <a:rPr lang="ru-RU"/>
            </a:br>
            <a:r>
              <a:rPr lang="ru-RU" b="0" i="0">
                <a:solidFill>
                  <a:srgbClr val="111111"/>
                </a:solidFill>
                <a:effectLst/>
                <a:latin typeface="-apple-system"/>
              </a:rPr>
              <a:t>• Альфа</a:t>
            </a:r>
            <a:br>
              <a:rPr lang="ru-RU"/>
            </a:br>
            <a:r>
              <a:rPr lang="ru-RU" b="0" i="0">
                <a:solidFill>
                  <a:srgbClr val="111111"/>
                </a:solidFill>
                <a:effectLst/>
                <a:latin typeface="-apple-system"/>
              </a:rPr>
              <a:t>• Бета</a:t>
            </a:r>
            <a:br>
              <a:rPr lang="ru-RU"/>
            </a:br>
            <a:r>
              <a:rPr lang="ru-RU" b="0" i="0">
                <a:solidFill>
                  <a:srgbClr val="111111"/>
                </a:solidFill>
                <a:effectLst/>
                <a:latin typeface="-apple-system"/>
              </a:rPr>
              <a:t>• Релиз-кандидат</a:t>
            </a:r>
            <a:br>
              <a:rPr lang="ru-RU"/>
            </a:br>
            <a:r>
              <a:rPr lang="ru-RU" b="0" i="0">
                <a:solidFill>
                  <a:srgbClr val="111111"/>
                </a:solidFill>
                <a:effectLst/>
                <a:latin typeface="-apple-system"/>
              </a:rPr>
              <a:t>• Релиз</a:t>
            </a:r>
            <a:br>
              <a:rPr lang="ru-RU"/>
            </a:br>
            <a:r>
              <a:rPr lang="ru-RU" b="0" i="0">
                <a:solidFill>
                  <a:srgbClr val="111111"/>
                </a:solidFill>
                <a:effectLst/>
                <a:latin typeface="-apple-system"/>
              </a:rPr>
              <a:t>• Пост-релиз</a:t>
            </a:r>
            <a:endParaRPr lang="ru-RU"/>
          </a:p>
        </p:txBody>
      </p:sp>
    </p:spTree>
    <p:extLst>
      <p:ext uri="{BB962C8B-B14F-4D97-AF65-F5344CB8AC3E}">
        <p14:creationId xmlns:p14="http://schemas.microsoft.com/office/powerpoint/2010/main" val="25933887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4F4DC-4DA8-334C-946B-D7524172792B}"/>
              </a:ext>
            </a:extLst>
          </p:cNvPr>
          <p:cNvSpPr>
            <a:spLocks noGrp="1"/>
          </p:cNvSpPr>
          <p:nvPr>
            <p:ph type="title"/>
          </p:nvPr>
        </p:nvSpPr>
        <p:spPr/>
        <p:txBody>
          <a:bodyPr/>
          <a:lstStyle/>
          <a:p>
            <a:r>
              <a:rPr lang="ru-RU" b="1" i="0">
                <a:effectLst/>
                <a:latin typeface="Roboto" panose="02000000000000000000" pitchFamily="2" charset="0"/>
              </a:rPr>
              <a:t>Уровни Тестирования</a:t>
            </a:r>
            <a:endParaRPr lang="ru-RU"/>
          </a:p>
        </p:txBody>
      </p:sp>
      <p:sp>
        <p:nvSpPr>
          <p:cNvPr id="3" name="Объект 2">
            <a:extLst>
              <a:ext uri="{FF2B5EF4-FFF2-40B4-BE49-F238E27FC236}">
                <a16:creationId xmlns:a16="http://schemas.microsoft.com/office/drawing/2014/main" id="{5B96769F-F0A2-A246-9857-D538A3B20AB6}"/>
              </a:ext>
            </a:extLst>
          </p:cNvPr>
          <p:cNvSpPr>
            <a:spLocks noGrp="1"/>
          </p:cNvSpPr>
          <p:nvPr>
            <p:ph idx="1"/>
          </p:nvPr>
        </p:nvSpPr>
        <p:spPr/>
        <p:txBody>
          <a:bodyPr/>
          <a:lstStyle/>
          <a:p>
            <a:r>
              <a:rPr lang="ru-RU" b="0" i="0">
                <a:effectLst/>
                <a:latin typeface="Roboto" panose="02000000000000000000" pitchFamily="2" charset="0"/>
              </a:rPr>
              <a:t>Модульное </a:t>
            </a:r>
            <a:r>
              <a:rPr lang="ru-RU" b="1" i="0">
                <a:effectLst/>
                <a:latin typeface="Roboto" panose="02000000000000000000" pitchFamily="2" charset="0"/>
              </a:rPr>
              <a:t>тестирование</a:t>
            </a:r>
            <a:r>
              <a:rPr lang="ru-RU" b="0" i="0">
                <a:effectLst/>
                <a:latin typeface="Roboto" panose="02000000000000000000" pitchFamily="2" charset="0"/>
              </a:rPr>
              <a:t> (</a:t>
            </a:r>
            <a:r>
              <a:rPr lang="af-ZA" b="0" i="0">
                <a:effectLst/>
                <a:latin typeface="Roboto" panose="02000000000000000000" pitchFamily="2" charset="0"/>
              </a:rPr>
              <a:t>Unit Testing)</a:t>
            </a:r>
            <a:endParaRPr lang="ru-RU" b="0" i="0">
              <a:effectLst/>
              <a:latin typeface="Roboto" panose="02000000000000000000" pitchFamily="2" charset="0"/>
            </a:endParaRPr>
          </a:p>
          <a:p>
            <a:r>
              <a:rPr lang="ru-RU" b="0" i="0">
                <a:effectLst/>
                <a:latin typeface="Roboto" panose="02000000000000000000" pitchFamily="2" charset="0"/>
              </a:rPr>
              <a:t>Интеграционное </a:t>
            </a:r>
            <a:r>
              <a:rPr lang="ru-RU" b="1" i="0">
                <a:effectLst/>
                <a:latin typeface="Roboto" panose="02000000000000000000" pitchFamily="2" charset="0"/>
              </a:rPr>
              <a:t>тестирование</a:t>
            </a:r>
            <a:r>
              <a:rPr lang="ru-RU" b="0" i="0">
                <a:effectLst/>
                <a:latin typeface="Roboto" panose="02000000000000000000" pitchFamily="2" charset="0"/>
              </a:rPr>
              <a:t> (</a:t>
            </a:r>
            <a:r>
              <a:rPr lang="af-ZA" b="0" i="0">
                <a:effectLst/>
                <a:latin typeface="Roboto" panose="02000000000000000000" pitchFamily="2" charset="0"/>
              </a:rPr>
              <a:t>Integration Testing)</a:t>
            </a:r>
            <a:endParaRPr lang="ru-RU" b="0" i="0">
              <a:effectLst/>
              <a:latin typeface="Roboto" panose="02000000000000000000" pitchFamily="2" charset="0"/>
            </a:endParaRPr>
          </a:p>
          <a:p>
            <a:r>
              <a:rPr lang="ru-RU" b="0" i="0">
                <a:effectLst/>
                <a:latin typeface="Roboto" panose="02000000000000000000" pitchFamily="2" charset="0"/>
              </a:rPr>
              <a:t>Системное </a:t>
            </a:r>
            <a:r>
              <a:rPr lang="ru-RU" b="1" i="0">
                <a:effectLst/>
                <a:latin typeface="Roboto" panose="02000000000000000000" pitchFamily="2" charset="0"/>
              </a:rPr>
              <a:t>тестирование</a:t>
            </a:r>
            <a:r>
              <a:rPr lang="ru-RU" b="0" i="0">
                <a:effectLst/>
                <a:latin typeface="Roboto" panose="02000000000000000000" pitchFamily="2" charset="0"/>
              </a:rPr>
              <a:t> (</a:t>
            </a:r>
            <a:r>
              <a:rPr lang="af-ZA" b="0" i="0">
                <a:effectLst/>
                <a:latin typeface="Roboto" panose="02000000000000000000" pitchFamily="2" charset="0"/>
              </a:rPr>
              <a:t>System Testing)</a:t>
            </a:r>
            <a:endParaRPr lang="ru-RU" b="0" i="0">
              <a:effectLst/>
              <a:latin typeface="Roboto" panose="02000000000000000000" pitchFamily="2" charset="0"/>
            </a:endParaRPr>
          </a:p>
          <a:p>
            <a:r>
              <a:rPr lang="ru-RU" b="0" i="0">
                <a:effectLst/>
                <a:latin typeface="Roboto" panose="02000000000000000000" pitchFamily="2" charset="0"/>
              </a:rPr>
              <a:t>Операционное </a:t>
            </a:r>
            <a:r>
              <a:rPr lang="ru-RU" b="1" i="0">
                <a:effectLst/>
                <a:latin typeface="Roboto" panose="02000000000000000000" pitchFamily="2" charset="0"/>
              </a:rPr>
              <a:t>тестирование</a:t>
            </a:r>
            <a:r>
              <a:rPr lang="ru-RU" b="0" i="0">
                <a:effectLst/>
                <a:latin typeface="Roboto" panose="02000000000000000000" pitchFamily="2" charset="0"/>
              </a:rPr>
              <a:t> (</a:t>
            </a:r>
            <a:r>
              <a:rPr lang="af-ZA" b="0" i="0">
                <a:effectLst/>
                <a:latin typeface="Roboto" panose="02000000000000000000" pitchFamily="2" charset="0"/>
              </a:rPr>
              <a:t>Release Testing)</a:t>
            </a:r>
            <a:endParaRPr lang="ru-RU" b="0" i="0">
              <a:effectLst/>
              <a:latin typeface="Roboto" panose="02000000000000000000" pitchFamily="2" charset="0"/>
            </a:endParaRPr>
          </a:p>
          <a:p>
            <a:r>
              <a:rPr lang="ru-RU" b="0" i="0">
                <a:effectLst/>
                <a:latin typeface="Roboto" panose="02000000000000000000" pitchFamily="2" charset="0"/>
              </a:rPr>
              <a:t>Приемочное </a:t>
            </a:r>
            <a:r>
              <a:rPr lang="ru-RU" b="1" i="0">
                <a:effectLst/>
                <a:latin typeface="Roboto" panose="02000000000000000000" pitchFamily="2" charset="0"/>
              </a:rPr>
              <a:t>тестирование</a:t>
            </a:r>
            <a:r>
              <a:rPr lang="ru-RU" b="0" i="0">
                <a:effectLst/>
                <a:latin typeface="Roboto" panose="02000000000000000000" pitchFamily="2" charset="0"/>
              </a:rPr>
              <a:t> (</a:t>
            </a:r>
            <a:r>
              <a:rPr lang="af-ZA" b="0" i="0">
                <a:effectLst/>
                <a:latin typeface="Roboto" panose="02000000000000000000" pitchFamily="2" charset="0"/>
              </a:rPr>
              <a:t>Acceptance Testing)</a:t>
            </a:r>
            <a:endParaRPr lang="ru-RU" b="0" i="0">
              <a:effectLst/>
              <a:latin typeface="Roboto" panose="02000000000000000000" pitchFamily="2" charset="0"/>
            </a:endParaRPr>
          </a:p>
          <a:p>
            <a:endParaRPr lang="ru-RU"/>
          </a:p>
        </p:txBody>
      </p:sp>
    </p:spTree>
    <p:extLst>
      <p:ext uri="{BB962C8B-B14F-4D97-AF65-F5344CB8AC3E}">
        <p14:creationId xmlns:p14="http://schemas.microsoft.com/office/powerpoint/2010/main" val="16705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065117-B153-1448-A679-B87354150859}"/>
              </a:ext>
            </a:extLst>
          </p:cNvPr>
          <p:cNvSpPr>
            <a:spLocks noGrp="1"/>
          </p:cNvSpPr>
          <p:nvPr>
            <p:ph type="title"/>
          </p:nvPr>
        </p:nvSpPr>
        <p:spPr/>
        <p:txBody>
          <a:bodyPr/>
          <a:lstStyle/>
          <a:p>
            <a:r>
              <a:rPr lang="ru-RU" b="1" i="0">
                <a:solidFill>
                  <a:srgbClr val="111111"/>
                </a:solidFill>
                <a:effectLst/>
                <a:latin typeface="-apple-system"/>
              </a:rPr>
              <a:t>Цели тестирования</a:t>
            </a:r>
            <a:endParaRPr lang="ru-RU"/>
          </a:p>
        </p:txBody>
      </p:sp>
      <p:sp>
        <p:nvSpPr>
          <p:cNvPr id="3" name="Объект 2">
            <a:extLst>
              <a:ext uri="{FF2B5EF4-FFF2-40B4-BE49-F238E27FC236}">
                <a16:creationId xmlns:a16="http://schemas.microsoft.com/office/drawing/2014/main" id="{E20948CF-D684-D64D-88DF-5715EB56771A}"/>
              </a:ext>
            </a:extLst>
          </p:cNvPr>
          <p:cNvSpPr>
            <a:spLocks noGrp="1"/>
          </p:cNvSpPr>
          <p:nvPr>
            <p:ph idx="1"/>
          </p:nvPr>
        </p:nvSpPr>
        <p:spPr/>
        <p:txBody>
          <a:bodyPr/>
          <a:lstStyle/>
          <a:p>
            <a:r>
              <a:rPr lang="ru-RU" b="0" i="0">
                <a:solidFill>
                  <a:srgbClr val="111111"/>
                </a:solidFill>
                <a:effectLst/>
                <a:latin typeface="-apple-system"/>
              </a:rPr>
              <a:t>Повысить вероятность того, что приложение, предназначенное для тестирования, будет работать правильно при любых обстоятельствах.</a:t>
            </a:r>
            <a:br>
              <a:rPr lang="ru-RU"/>
            </a:br>
            <a:r>
              <a:rPr lang="ru-RU" b="0" i="0">
                <a:solidFill>
                  <a:srgbClr val="111111"/>
                </a:solidFill>
                <a:effectLst/>
                <a:latin typeface="-apple-system"/>
              </a:rPr>
              <a:t>Повысить вероятность того, что приложение, предназначенное для тестирования, будет соответствовать всем описанным требованиям.</a:t>
            </a:r>
            <a:br>
              <a:rPr lang="ru-RU"/>
            </a:br>
            <a:r>
              <a:rPr lang="ru-RU" b="0" i="0">
                <a:solidFill>
                  <a:srgbClr val="111111"/>
                </a:solidFill>
                <a:effectLst/>
                <a:latin typeface="-apple-system"/>
              </a:rPr>
              <a:t>Предоставление актуальной информации о состоянии продукта на данный момент.</a:t>
            </a:r>
            <a:endParaRPr lang="ru-RU"/>
          </a:p>
        </p:txBody>
      </p:sp>
    </p:spTree>
    <p:extLst>
      <p:ext uri="{BB962C8B-B14F-4D97-AF65-F5344CB8AC3E}">
        <p14:creationId xmlns:p14="http://schemas.microsoft.com/office/powerpoint/2010/main" val="16605923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85</Slides>
  <Notes>0</Notes>
  <HiddenSlides>0</HiddenSlides>
  <ScaleCrop>false</ScaleCrop>
  <HeadingPairs>
    <vt:vector size="4" baseType="variant">
      <vt:variant>
        <vt:lpstr>Тема</vt:lpstr>
      </vt:variant>
      <vt:variant>
        <vt:i4>1</vt:i4>
      </vt:variant>
      <vt:variant>
        <vt:lpstr>Заголовки слайдов</vt:lpstr>
      </vt:variant>
      <vt:variant>
        <vt:i4>85</vt:i4>
      </vt:variant>
    </vt:vector>
  </HeadingPairs>
  <TitlesOfParts>
    <vt:vector size="86" baseType="lpstr">
      <vt:lpstr>Тема Office</vt:lpstr>
      <vt:lpstr>классификация тестирования по уровням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Цели тестирования</vt:lpstr>
      <vt:lpstr>Этапы тестирования:</vt:lpstr>
      <vt:lpstr>Презентация PowerPoint</vt:lpstr>
      <vt:lpstr>Основные пункты тест плана</vt:lpstr>
      <vt:lpstr>Презентация PowerPoint</vt:lpstr>
      <vt:lpstr>Техники тест дизайна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Виды / типы тестирования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Подходы к интеграционному тестированию:</vt:lpstr>
      <vt:lpstr>Презентация PowerPoint</vt:lpstr>
      <vt:lpstr>Презентация PowerPoint</vt:lpstr>
      <vt:lpstr>Принципы тестирования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Уровни Тестирования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классификация тестирования по уровням</dc:title>
  <dc:creator>А А</dc:creator>
  <cp:lastModifiedBy>А А</cp:lastModifiedBy>
  <cp:revision>4</cp:revision>
  <dcterms:created xsi:type="dcterms:W3CDTF">2021-02-08T01:02:51Z</dcterms:created>
  <dcterms:modified xsi:type="dcterms:W3CDTF">2021-02-08T01:56:30Z</dcterms:modified>
</cp:coreProperties>
</file>