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FECA-10DF-4CD1-9BB3-80279BB5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7FB6C-307B-40DF-80A9-102FB5AE7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941B-1FD6-4416-806F-BDAE897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A55F-BB31-44D9-A5DF-38C8BD8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5523-87E2-4944-8ED2-4F5AA56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5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E712-8B5F-427D-8D30-06B38E8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785B-E426-421A-9458-E081F1A3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7800-A8FD-4CE7-A805-BDB3B8C0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05B2-812A-4D40-A4E9-5125E73D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A73E-3CD8-45E7-A4A9-F024CCD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D41A9-BADC-4489-8698-18A684FB3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DABC9-CF1F-47D8-BB16-BF640F8C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5C84-B654-4D48-A037-51A0A4B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DD4F-DC62-4E34-968D-EEDDB1D5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56AA-F653-4B26-8FC7-9B450C2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F392-0096-4AB2-9DAC-8B26575C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BE7B-4FE8-4335-84DF-E81BEB27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7598-FE1A-4BF4-9AF4-48AC6AA9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D5BA-9D6C-41DD-8CE8-EB8346E7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E799-1344-425E-B5BA-35B3B48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B0B-F64F-4AD1-83F6-0A6FB34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ACE7-BD49-4EFF-B67D-551BE1F7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CB8F-1CE1-4C78-BA26-B704947C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7EDF-84DB-4651-8F7A-FCADDB75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81DC-7BFD-4B2B-A821-C644A0ED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684-5D9D-460A-A224-EBCE384B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B6C5-AD96-4397-9103-ECD2C2BA1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A8FAE-4431-460D-9A47-3DA74309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D294-1303-4186-ACA6-5723745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EB003-7DDB-4CAD-900B-D023150A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DA9E-ABC8-4ED8-8A54-2BFE1E9B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BA2-C906-461D-A952-BAC4BEE1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B8D9F-E1A7-4DAA-B4DF-B2E6803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B4B07-1F42-442F-AEE7-880C5B238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1FE32-7DE2-4C59-9799-3B1E165BF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31D73-3818-4011-BB6E-B7B35DD43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E633-E9CB-4981-9D83-E6747A9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CC0FD-315F-413A-BBD4-51A283CF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D23B2-B712-489E-82A7-F4B88EF8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0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C557-BDC6-4E6C-8757-45052B4A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19353-986C-4A95-ACFD-C3AF3E2A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8CDA-1388-4B7E-B0B8-D41AB6E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C3548-5AEB-4296-8141-0D9F3281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3417F-0946-4F70-8680-BF5B9378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C0F1C-1A29-415A-AC57-C7B550E7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0AE0D-ACE3-4314-99A3-D4A2402A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56A-A29A-466F-AE1E-5987CB0B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446F-547A-42A3-A432-D4FE2586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DE68-FA24-4C11-B973-ABB71A6C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D6B7-7B1F-4F12-B874-2A4E2D1A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0DC5-26EA-436B-AFC6-0D5A5FE5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B568-C796-498C-833B-682C2316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D52-DC8B-4B69-A815-4E69AAC4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5CC56-C5AA-461F-9720-E11FD017A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BD62C-12BB-4462-B5D3-C70E8D4E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3617-115C-4CD2-B77A-CF8FCC2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836E-56CF-4681-92D1-6B96F213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B1E3-1131-4C67-BC21-F7763DD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1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E22A7-FA97-413B-A712-1B03F3A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2F7D-6001-4DC4-9FB4-6E95E030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2C96-7C1D-4334-B7DA-6FA84C29D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8383-4359-410D-B450-A56EA4B6268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E8E6-7E76-48FF-B7FB-33E9364A3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D041-04F9-4E19-A89B-FF49C476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0EC7-C151-440E-9554-30BCB9C79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32FC-513D-4F54-8A37-E8DAD56C7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6FD5A-FC10-4EF4-BD09-728664BD5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AE02-B826-4852-8927-38072508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a line in a diagram from position (1, 3) to (2, 8) then to (6, 1) and finally to position (8, 10):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BADB-6E05-4552-820C-DC7957F8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0278" cy="4351338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A9988B-BC46-48ED-A963-DE54BF69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76" y="2601157"/>
            <a:ext cx="4380776" cy="32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3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4CD3-2A2B-467C-A351-01AE346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Markers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E725-B3FC-4709-8633-567FCCBF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9256" cy="4351338"/>
          </a:xfrm>
        </p:spPr>
        <p:txBody>
          <a:bodyPr/>
          <a:lstStyle/>
          <a:p>
            <a:r>
              <a:rPr lang="en-US" dirty="0"/>
              <a:t>You can use the keyword argument marker to emphasize each point with a specified marker:</a:t>
            </a:r>
          </a:p>
          <a:p>
            <a:pPr marL="0" indent="0">
              <a:buNone/>
            </a:pPr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marker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AE26446D-24EA-4B81-AC54-E1430082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01" y="2681057"/>
            <a:ext cx="4421749" cy="330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1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FF04-6197-48DC-A277-FBF822C6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78368" y="2744341"/>
            <a:ext cx="5257800" cy="53151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Marker Reference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599B17-6CA3-4EE4-ABAB-621E24662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51863"/>
              </p:ext>
            </p:extLst>
          </p:nvPr>
        </p:nvGraphicFramePr>
        <p:xfrm>
          <a:off x="5335479" y="17755"/>
          <a:ext cx="6587232" cy="6680484"/>
        </p:xfrm>
        <a:graphic>
          <a:graphicData uri="http://schemas.openxmlformats.org/drawingml/2006/table">
            <a:tbl>
              <a:tblPr/>
              <a:tblGrid>
                <a:gridCol w="2450237">
                  <a:extLst>
                    <a:ext uri="{9D8B030D-6E8A-4147-A177-3AD203B41FA5}">
                      <a16:colId xmlns:a16="http://schemas.microsoft.com/office/drawing/2014/main" val="537861053"/>
                    </a:ext>
                  </a:extLst>
                </a:gridCol>
                <a:gridCol w="4031263">
                  <a:extLst>
                    <a:ext uri="{9D8B030D-6E8A-4147-A177-3AD203B41FA5}">
                      <a16:colId xmlns:a16="http://schemas.microsoft.com/office/drawing/2014/main" val="1514482481"/>
                    </a:ext>
                  </a:extLst>
                </a:gridCol>
                <a:gridCol w="105732">
                  <a:extLst>
                    <a:ext uri="{9D8B030D-6E8A-4147-A177-3AD203B41FA5}">
                      <a16:colId xmlns:a16="http://schemas.microsoft.com/office/drawing/2014/main" val="3521491053"/>
                    </a:ext>
                  </a:extLst>
                </a:gridCol>
              </a:tblGrid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Marker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9512494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'o'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Circle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44864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'*'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Star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7635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'.'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Point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8120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','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Pixel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57712"/>
                  </a:ext>
                </a:extLst>
              </a:tr>
              <a:tr h="27454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'x'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X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12706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'X'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X (filled)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7640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'+'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Plus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471511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'P'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Plus (filled)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50606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's'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Square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83421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'D'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Diamond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41829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'd'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Diamond (thin)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677014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'p'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Pentagon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06123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'H'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Hexagon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64369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'h'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Hexagon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92769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'v'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Triangle Down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74771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'^'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Triangle Up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51388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'&lt;'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Triangle Left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2183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'&gt;'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Triangle Right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213909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'1'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Tri Down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27670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'2'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Tri Up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65570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'3'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Tri Left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96773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'4'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Tri Right</a:t>
                      </a: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84405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>
                          <a:effectLst/>
                        </a:rPr>
                        <a:t>'|'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effectLst/>
                        </a:rPr>
                        <a:t>Vline</a:t>
                      </a:r>
                      <a:endParaRPr lang="en-IN" sz="1400" b="1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59497"/>
                  </a:ext>
                </a:extLst>
              </a:tr>
              <a:tr h="206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'_'</a:t>
                      </a:r>
                    </a:p>
                  </a:txBody>
                  <a:tcPr marL="53555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>
                          <a:effectLst/>
                        </a:rPr>
                        <a:t>Hline</a:t>
                      </a:r>
                      <a:endParaRPr lang="en-IN" sz="1400" b="1" dirty="0">
                        <a:effectLst/>
                      </a:endParaRPr>
                    </a:p>
                  </a:txBody>
                  <a:tcPr marL="26777" marR="26777" marT="26777" marB="2677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40166" marR="40166" marT="20083" marB="2008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71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64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CD2B-3EB7-4E64-8237-D44830D3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2020933"/>
            <a:ext cx="10515600" cy="43513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 each point with a circle: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o:r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59E2B1-0B5B-447E-8C7B-98A033AE8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5143"/>
            <a:ext cx="11078161" cy="16055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 can use also use the shortcut string notation parameter to specify the marker.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parameter is also called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is written with this syntax: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marker |line | color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C0D65F8-2B13-4679-91F1-9190279D0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D9B90-22DB-4914-9202-2D0163B8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5" y="2626089"/>
            <a:ext cx="4634143" cy="34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D6FE-1863-4266-B3CB-D925A7C3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Line Reference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D756F-5F83-41A6-A3E4-CD9C004C5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69338"/>
              </p:ext>
            </p:extLst>
          </p:nvPr>
        </p:nvGraphicFramePr>
        <p:xfrm>
          <a:off x="2218716" y="3010694"/>
          <a:ext cx="7754568" cy="1981200"/>
        </p:xfrm>
        <a:graphic>
          <a:graphicData uri="http://schemas.openxmlformats.org/drawingml/2006/table">
            <a:tbl>
              <a:tblPr/>
              <a:tblGrid>
                <a:gridCol w="3489626">
                  <a:extLst>
                    <a:ext uri="{9D8B030D-6E8A-4147-A177-3AD203B41FA5}">
                      <a16:colId xmlns:a16="http://schemas.microsoft.com/office/drawing/2014/main" val="4015220808"/>
                    </a:ext>
                  </a:extLst>
                </a:gridCol>
                <a:gridCol w="3915052">
                  <a:extLst>
                    <a:ext uri="{9D8B030D-6E8A-4147-A177-3AD203B41FA5}">
                      <a16:colId xmlns:a16="http://schemas.microsoft.com/office/drawing/2014/main" val="2187563941"/>
                    </a:ext>
                  </a:extLst>
                </a:gridCol>
                <a:gridCol w="349890">
                  <a:extLst>
                    <a:ext uri="{9D8B030D-6E8A-4147-A177-3AD203B41FA5}">
                      <a16:colId xmlns:a16="http://schemas.microsoft.com/office/drawing/2014/main" val="3634171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Line Syntax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19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'-'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Solid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0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':'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Dotted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'--'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Dashed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8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'-.'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Dashed/dotted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482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1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20DB-EFC4-4870-81F6-C57AD8D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Reference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35B7A-F107-432E-A817-1D8BD7662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45117"/>
              </p:ext>
            </p:extLst>
          </p:nvPr>
        </p:nvGraphicFramePr>
        <p:xfrm>
          <a:off x="2218716" y="2218214"/>
          <a:ext cx="7754568" cy="3566160"/>
        </p:xfrm>
        <a:graphic>
          <a:graphicData uri="http://schemas.openxmlformats.org/drawingml/2006/table">
            <a:tbl>
              <a:tblPr/>
              <a:tblGrid>
                <a:gridCol w="3773711">
                  <a:extLst>
                    <a:ext uri="{9D8B030D-6E8A-4147-A177-3AD203B41FA5}">
                      <a16:colId xmlns:a16="http://schemas.microsoft.com/office/drawing/2014/main" val="3153278806"/>
                    </a:ext>
                  </a:extLst>
                </a:gridCol>
                <a:gridCol w="3506680">
                  <a:extLst>
                    <a:ext uri="{9D8B030D-6E8A-4147-A177-3AD203B41FA5}">
                      <a16:colId xmlns:a16="http://schemas.microsoft.com/office/drawing/2014/main" val="2228682745"/>
                    </a:ext>
                  </a:extLst>
                </a:gridCol>
                <a:gridCol w="474177">
                  <a:extLst>
                    <a:ext uri="{9D8B030D-6E8A-4147-A177-3AD203B41FA5}">
                      <a16:colId xmlns:a16="http://schemas.microsoft.com/office/drawing/2014/main" val="2451159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Color Syntax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56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'r'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2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'g'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64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'b'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3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'c'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Cyan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7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'm'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Magenta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1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'y'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Yellow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1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'k'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Black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33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'w'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White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794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7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9BF6-677B-4D73-A08B-4D49BD18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Marker Size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305D-9613-4F1F-96F7-0C1313B5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the keyword argument </a:t>
            </a:r>
            <a:r>
              <a:rPr lang="en-US" dirty="0" err="1"/>
              <a:t>markersize</a:t>
            </a:r>
            <a:r>
              <a:rPr lang="en-US" dirty="0"/>
              <a:t> or the shorter version, </a:t>
            </a:r>
            <a:r>
              <a:rPr lang="en-US" dirty="0" err="1"/>
              <a:t>ms</a:t>
            </a:r>
            <a:r>
              <a:rPr lang="en-US" dirty="0"/>
              <a:t> to set the size of the markers: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size of the markers to 20: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ypoints</a:t>
            </a:r>
            <a:r>
              <a:rPr lang="en-US" b="1" dirty="0"/>
              <a:t> = </a:t>
            </a:r>
            <a:r>
              <a:rPr lang="en-US" b="1" dirty="0" err="1"/>
              <a:t>np.array</a:t>
            </a:r>
            <a:r>
              <a:rPr lang="en-US" b="1" dirty="0"/>
              <a:t>([3, 8, 1, 10])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plt.plot</a:t>
            </a:r>
            <a:r>
              <a:rPr lang="en-US" b="1" dirty="0"/>
              <a:t>(</a:t>
            </a:r>
            <a:r>
              <a:rPr lang="en-US" b="1" dirty="0" err="1"/>
              <a:t>ypoints</a:t>
            </a:r>
            <a:r>
              <a:rPr lang="en-US" b="1" dirty="0"/>
              <a:t>, marker = 'o', </a:t>
            </a:r>
            <a:r>
              <a:rPr lang="en-US" b="1" dirty="0" err="1"/>
              <a:t>ms</a:t>
            </a:r>
            <a:r>
              <a:rPr lang="en-US" b="1" dirty="0"/>
              <a:t> = 20)</a:t>
            </a:r>
          </a:p>
          <a:p>
            <a:pPr marL="0" indent="0">
              <a:buNone/>
            </a:pPr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D0A20-EB22-4C5C-8E9C-76D09ACF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97" y="2393269"/>
            <a:ext cx="5246703" cy="39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0AD6-72BE-4F03-B162-959D283F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Marker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59A3-600B-4B06-8EDD-15510C35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731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the keyword argument </a:t>
            </a:r>
            <a:r>
              <a:rPr lang="en-US" dirty="0" err="1"/>
              <a:t>markeredgecolor</a:t>
            </a:r>
            <a:r>
              <a:rPr lang="en-US" dirty="0"/>
              <a:t> or the shorter </a:t>
            </a:r>
            <a:r>
              <a:rPr lang="en-US" dirty="0" err="1"/>
              <a:t>mec</a:t>
            </a:r>
            <a:r>
              <a:rPr lang="en-US" dirty="0"/>
              <a:t> to set the color of the edge of the markers: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EDGE color to red: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mec</a:t>
            </a:r>
            <a:r>
              <a:rPr lang="en-US" dirty="0"/>
              <a:t> = 'r')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C0FD3-3312-46F7-A852-68CF917B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57" y="2450236"/>
            <a:ext cx="5079031" cy="37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FA83-7298-4112-A431-87178701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7E8-A984-493C-9B78-8D5881D1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780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the keyword argument </a:t>
            </a:r>
            <a:r>
              <a:rPr lang="en-US" dirty="0" err="1"/>
              <a:t>markerfacecolor</a:t>
            </a:r>
            <a:r>
              <a:rPr lang="en-US" dirty="0"/>
              <a:t> or the shorter </a:t>
            </a:r>
            <a:r>
              <a:rPr lang="en-US" dirty="0" err="1"/>
              <a:t>mfc</a:t>
            </a:r>
            <a:r>
              <a:rPr lang="en-US" dirty="0"/>
              <a:t> to set the color inside the edge of the markers: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FACE color to red: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mfc</a:t>
            </a:r>
            <a:r>
              <a:rPr lang="en-US" dirty="0"/>
              <a:t> = 'r')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3C5A5-5D09-475C-A3E8-3E58E61D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43" y="2476868"/>
            <a:ext cx="4762616" cy="35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C065-17CE-47E5-9B46-3C44F2F7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2" y="902347"/>
            <a:ext cx="7977326" cy="50368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both the </a:t>
            </a:r>
            <a:r>
              <a:rPr lang="en-US" dirty="0" err="1"/>
              <a:t>mec</a:t>
            </a:r>
            <a:r>
              <a:rPr lang="en-US" dirty="0"/>
              <a:t> and </a:t>
            </a:r>
            <a:r>
              <a:rPr lang="en-US" dirty="0" err="1"/>
              <a:t>mfc</a:t>
            </a:r>
            <a:r>
              <a:rPr lang="en-US" dirty="0"/>
              <a:t> arguments to color of the entire marker: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color of both the edge and the face to red: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20, </a:t>
            </a:r>
            <a:r>
              <a:rPr lang="en-US" dirty="0" err="1"/>
              <a:t>mec</a:t>
            </a:r>
            <a:r>
              <a:rPr lang="en-US" dirty="0"/>
              <a:t> = 'r', </a:t>
            </a:r>
            <a:r>
              <a:rPr lang="en-US" dirty="0" err="1"/>
              <a:t>mfc</a:t>
            </a:r>
            <a:r>
              <a:rPr lang="en-US" dirty="0"/>
              <a:t> = 'r')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87150-B445-46CB-ACF4-6A0C771F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09" y="1322773"/>
            <a:ext cx="4346591" cy="32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9B49-C641-4A6F-842E-A3F008EE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Pyplot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CBFA-1D99-4E98-BDA1-338DE9C7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Matplotlib utilities lies under the </a:t>
            </a:r>
            <a:r>
              <a:rPr lang="en-US" dirty="0" err="1"/>
              <a:t>pyplot</a:t>
            </a:r>
            <a:r>
              <a:rPr lang="en-US" dirty="0"/>
              <a:t> submodule, and are usually imported under the </a:t>
            </a:r>
            <a:r>
              <a:rPr lang="en-US" dirty="0" err="1"/>
              <a:t>plt</a:t>
            </a:r>
            <a:r>
              <a:rPr lang="en-US" dirty="0"/>
              <a:t> alias: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48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4CC6-031C-4C37-BABF-5C89D55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Markers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D636-D86D-4EED-80A0-FC733546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69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can use the keyword argument marker to emphasize each point with a specified marker: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ypoints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([3, 8, 1, 10])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ypoints</a:t>
            </a:r>
            <a:r>
              <a:rPr lang="en-IN" dirty="0"/>
              <a:t>, marker = 'o')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D8135-A4FD-43CE-AF34-9361AC330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45" y="1624614"/>
            <a:ext cx="5939371" cy="44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7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B906-28A2-45B9-8E97-E3C53616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EE89C-493B-443F-BB99-91DC69929259}"/>
              </a:ext>
            </a:extLst>
          </p:cNvPr>
          <p:cNvSpPr txBox="1"/>
          <p:nvPr/>
        </p:nvSpPr>
        <p:spPr>
          <a:xfrm>
            <a:off x="961008" y="1991180"/>
            <a:ext cx="26522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Marker	Description</a:t>
            </a:r>
          </a:p>
          <a:p>
            <a:r>
              <a:rPr lang="en-IN" dirty="0"/>
              <a:t>'o'	Circle	</a:t>
            </a:r>
          </a:p>
          <a:p>
            <a:r>
              <a:rPr lang="en-IN" dirty="0"/>
              <a:t>'*'	Star	</a:t>
            </a:r>
          </a:p>
          <a:p>
            <a:r>
              <a:rPr lang="en-IN" dirty="0"/>
              <a:t>'.'	Point	</a:t>
            </a:r>
          </a:p>
          <a:p>
            <a:r>
              <a:rPr lang="en-IN" dirty="0"/>
              <a:t>','	Pixel	</a:t>
            </a:r>
          </a:p>
          <a:p>
            <a:r>
              <a:rPr lang="en-IN" dirty="0"/>
              <a:t>'x'	X	</a:t>
            </a:r>
          </a:p>
          <a:p>
            <a:r>
              <a:rPr lang="en-IN" dirty="0"/>
              <a:t>'X'	X (filled)	</a:t>
            </a:r>
          </a:p>
          <a:p>
            <a:r>
              <a:rPr lang="en-IN" dirty="0"/>
              <a:t>'+'	Plus	</a:t>
            </a:r>
          </a:p>
          <a:p>
            <a:r>
              <a:rPr lang="en-IN" dirty="0"/>
              <a:t>'P'	Plus (filled)</a:t>
            </a:r>
          </a:p>
          <a:p>
            <a:r>
              <a:rPr lang="en-IN" dirty="0"/>
              <a:t>'s'	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D1524-5FA5-4D15-A777-974D671A9C66}"/>
              </a:ext>
            </a:extLst>
          </p:cNvPr>
          <p:cNvSpPr txBox="1"/>
          <p:nvPr/>
        </p:nvSpPr>
        <p:spPr>
          <a:xfrm>
            <a:off x="3961660" y="1991180"/>
            <a:ext cx="32114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'D'	Diamond	</a:t>
            </a:r>
          </a:p>
          <a:p>
            <a:r>
              <a:rPr lang="en-IN" dirty="0"/>
              <a:t>'d'	Diamond (thin)	</a:t>
            </a:r>
          </a:p>
          <a:p>
            <a:r>
              <a:rPr lang="en-IN" dirty="0"/>
              <a:t>'p'	Pentagon	</a:t>
            </a:r>
          </a:p>
          <a:p>
            <a:r>
              <a:rPr lang="en-IN" dirty="0"/>
              <a:t>'H'	Hexagon	</a:t>
            </a:r>
          </a:p>
          <a:p>
            <a:r>
              <a:rPr lang="en-IN" dirty="0"/>
              <a:t>'h'	Hexagon	</a:t>
            </a:r>
          </a:p>
          <a:p>
            <a:r>
              <a:rPr lang="en-IN" dirty="0"/>
              <a:t>'v'	Triangle Down	</a:t>
            </a:r>
          </a:p>
          <a:p>
            <a:r>
              <a:rPr lang="en-IN" dirty="0"/>
              <a:t>'^'	Triangle Up	</a:t>
            </a:r>
          </a:p>
          <a:p>
            <a:r>
              <a:rPr lang="en-IN" dirty="0"/>
              <a:t>'&lt;'	Triangle Left	</a:t>
            </a:r>
          </a:p>
          <a:p>
            <a:r>
              <a:rPr lang="en-IN" dirty="0"/>
              <a:t>'&gt;'	Triangle Right	</a:t>
            </a:r>
          </a:p>
          <a:p>
            <a:r>
              <a:rPr lang="en-IN" dirty="0"/>
              <a:t>'1'	Tri Down	</a:t>
            </a:r>
          </a:p>
          <a:p>
            <a:r>
              <a:rPr lang="en-IN" dirty="0"/>
              <a:t>'2'	Tri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44366-CFEB-4CB7-A9A7-7531FD0DAF3B}"/>
              </a:ext>
            </a:extLst>
          </p:cNvPr>
          <p:cNvSpPr txBox="1"/>
          <p:nvPr/>
        </p:nvSpPr>
        <p:spPr>
          <a:xfrm>
            <a:off x="7521605" y="1991180"/>
            <a:ext cx="2838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'3'	Tri Left	</a:t>
            </a:r>
          </a:p>
          <a:p>
            <a:r>
              <a:rPr lang="en-IN" dirty="0"/>
              <a:t>'4'	Tri Right	</a:t>
            </a:r>
          </a:p>
          <a:p>
            <a:r>
              <a:rPr lang="en-IN" dirty="0"/>
              <a:t>'|'	</a:t>
            </a:r>
            <a:r>
              <a:rPr lang="en-IN" dirty="0" err="1"/>
              <a:t>Vline</a:t>
            </a:r>
            <a:r>
              <a:rPr lang="en-IN" dirty="0"/>
              <a:t>	</a:t>
            </a:r>
          </a:p>
          <a:p>
            <a:r>
              <a:rPr lang="en-IN" dirty="0"/>
              <a:t>'_'	</a:t>
            </a:r>
            <a:r>
              <a:rPr lang="en-IN" dirty="0" err="1"/>
              <a:t>Hline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3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03ED-5C4E-4AD5-914C-40E16DA5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Strings </a:t>
            </a:r>
            <a:r>
              <a:rPr lang="en-IN" dirty="0" err="1"/>
              <a:t>fmt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E021-3FB7-4EC5-9513-D60FC5A8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also use the shortcut string notation parameter to specify the marker.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parameter is also called </a:t>
            </a:r>
            <a:r>
              <a:rPr lang="en-US" dirty="0" err="1"/>
              <a:t>fmt</a:t>
            </a:r>
            <a:r>
              <a:rPr lang="en-US" dirty="0"/>
              <a:t>, and is written with this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marker|line|color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2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A185-8F14-43FD-922B-49B77CF7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69E6-F6EE-4377-8683-AEB31675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6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Mark each point with a circle: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ypoints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([3, 8, 1, 10])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ypoints</a:t>
            </a:r>
            <a:r>
              <a:rPr lang="en-IN" dirty="0"/>
              <a:t>, '</a:t>
            </a:r>
            <a:r>
              <a:rPr lang="en-IN" dirty="0" err="1"/>
              <a:t>o:r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BC42-A48B-437D-9BF5-A9D6B864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47" y="1207362"/>
            <a:ext cx="5867210" cy="4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A25A-540B-4A02-B6CC-E6615A7C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F10C0-2482-4F9E-8DBC-263DA5D71835}"/>
              </a:ext>
            </a:extLst>
          </p:cNvPr>
          <p:cNvSpPr txBox="1"/>
          <p:nvPr/>
        </p:nvSpPr>
        <p:spPr>
          <a:xfrm>
            <a:off x="1857652" y="2541634"/>
            <a:ext cx="44454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Line Syntax	Description</a:t>
            </a:r>
          </a:p>
          <a:p>
            <a:r>
              <a:rPr lang="en-IN" dirty="0"/>
              <a:t>'-’		Solid line	</a:t>
            </a:r>
          </a:p>
          <a:p>
            <a:r>
              <a:rPr lang="en-IN" dirty="0"/>
              <a:t>':’		Dotted line	</a:t>
            </a:r>
          </a:p>
          <a:p>
            <a:r>
              <a:rPr lang="en-IN" dirty="0"/>
              <a:t>'--’		Dashed line	</a:t>
            </a:r>
          </a:p>
          <a:p>
            <a:r>
              <a:rPr lang="en-IN" dirty="0"/>
              <a:t>'-.’		Dashed/dotted line</a:t>
            </a:r>
          </a:p>
        </p:txBody>
      </p:sp>
    </p:spTree>
    <p:extLst>
      <p:ext uri="{BB962C8B-B14F-4D97-AF65-F5344CB8AC3E}">
        <p14:creationId xmlns:p14="http://schemas.microsoft.com/office/powerpoint/2010/main" val="48718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258-CAAC-482D-BC96-4F1C714B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Reference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EE63D-F709-4081-A00E-555CEEBB61B1}"/>
              </a:ext>
            </a:extLst>
          </p:cNvPr>
          <p:cNvSpPr txBox="1"/>
          <p:nvPr/>
        </p:nvSpPr>
        <p:spPr>
          <a:xfrm>
            <a:off x="1715610" y="1854472"/>
            <a:ext cx="3788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Color</a:t>
            </a:r>
            <a:r>
              <a:rPr lang="en-IN" dirty="0"/>
              <a:t> Syntax	Description</a:t>
            </a:r>
          </a:p>
          <a:p>
            <a:r>
              <a:rPr lang="en-IN" dirty="0"/>
              <a:t>'r'		Red	</a:t>
            </a:r>
          </a:p>
          <a:p>
            <a:r>
              <a:rPr lang="en-IN" dirty="0"/>
              <a:t>'g'		Green	</a:t>
            </a:r>
          </a:p>
          <a:p>
            <a:r>
              <a:rPr lang="en-IN" dirty="0"/>
              <a:t>'b'		Blue	</a:t>
            </a:r>
          </a:p>
          <a:p>
            <a:r>
              <a:rPr lang="en-IN" dirty="0"/>
              <a:t>'c'		Cyan	</a:t>
            </a:r>
          </a:p>
          <a:p>
            <a:r>
              <a:rPr lang="en-IN" dirty="0"/>
              <a:t>'m'		Magenta	</a:t>
            </a:r>
          </a:p>
          <a:p>
            <a:r>
              <a:rPr lang="en-IN" dirty="0"/>
              <a:t>'y'		Yellow	</a:t>
            </a:r>
          </a:p>
          <a:p>
            <a:r>
              <a:rPr lang="en-IN" dirty="0"/>
              <a:t>'k'		Black	</a:t>
            </a:r>
          </a:p>
          <a:p>
            <a:r>
              <a:rPr lang="en-IN" dirty="0"/>
              <a:t>'w'		White</a:t>
            </a:r>
          </a:p>
        </p:txBody>
      </p:sp>
    </p:spTree>
    <p:extLst>
      <p:ext uri="{BB962C8B-B14F-4D97-AF65-F5344CB8AC3E}">
        <p14:creationId xmlns:p14="http://schemas.microsoft.com/office/powerpoint/2010/main" val="77126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9E0-EA1D-46A6-9346-08E9EE5A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Marker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76C2-B845-48DF-B509-9B0283D5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454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can use the keyword argument </a:t>
            </a:r>
            <a:r>
              <a:rPr lang="en-US" dirty="0" err="1"/>
              <a:t>markersize</a:t>
            </a:r>
            <a:r>
              <a:rPr lang="en-US" dirty="0"/>
              <a:t> or the shorter version, </a:t>
            </a:r>
            <a:r>
              <a:rPr lang="en-US" dirty="0" err="1"/>
              <a:t>ms</a:t>
            </a:r>
            <a:r>
              <a:rPr lang="en-US" dirty="0"/>
              <a:t> to set the size of the markers: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the size of the markers to 20: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marker = 'o', </a:t>
            </a:r>
            <a:r>
              <a:rPr lang="en-US" dirty="0" err="1"/>
              <a:t>ms</a:t>
            </a:r>
            <a:r>
              <a:rPr lang="en-US" dirty="0"/>
              <a:t> = 20)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0CB1D-658C-47E3-A96A-7C8B5C4E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62" y="2210540"/>
            <a:ext cx="5140638" cy="40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0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DF9-657D-4AED-9139-22608E8A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Line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0676-1E38-4021-BFFC-F9EF0EEE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1690688"/>
            <a:ext cx="705404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Linestyle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the keyword argument </a:t>
            </a:r>
            <a:r>
              <a:rPr lang="en-US" dirty="0" err="1"/>
              <a:t>linestyle</a:t>
            </a:r>
            <a:r>
              <a:rPr lang="en-US" dirty="0"/>
              <a:t>, or shorter ls, to change the style of the plotted line: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 dotted line: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'dotted'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75F29-6B70-4B64-A248-1DFAD0BB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5" y="2100820"/>
            <a:ext cx="4687408" cy="36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8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0B9-D1F1-4132-95E9-A2D444F7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Line Styles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6F946-CC90-404A-A21F-6B59583FBE29}"/>
              </a:ext>
            </a:extLst>
          </p:cNvPr>
          <p:cNvSpPr txBox="1"/>
          <p:nvPr/>
        </p:nvSpPr>
        <p:spPr>
          <a:xfrm>
            <a:off x="838200" y="2429768"/>
            <a:ext cx="5129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Style			Or</a:t>
            </a:r>
          </a:p>
          <a:p>
            <a:r>
              <a:rPr lang="en-IN" dirty="0"/>
              <a:t>'solid’ 			(default)	'-'	</a:t>
            </a:r>
          </a:p>
          <a:p>
            <a:r>
              <a:rPr lang="en-IN" dirty="0"/>
              <a:t>'dotted’			':'	</a:t>
            </a:r>
          </a:p>
          <a:p>
            <a:r>
              <a:rPr lang="en-IN" dirty="0"/>
              <a:t>'dashed’			'--'	</a:t>
            </a:r>
          </a:p>
          <a:p>
            <a:r>
              <a:rPr lang="en-IN" dirty="0"/>
              <a:t>'</a:t>
            </a:r>
            <a:r>
              <a:rPr lang="en-IN" dirty="0" err="1"/>
              <a:t>dashdot</a:t>
            </a:r>
            <a:r>
              <a:rPr lang="en-IN" dirty="0"/>
              <a:t>’			'-.'	</a:t>
            </a:r>
          </a:p>
          <a:p>
            <a:r>
              <a:rPr lang="en-IN" dirty="0"/>
              <a:t>'None'			'' or ' '</a:t>
            </a:r>
          </a:p>
        </p:txBody>
      </p:sp>
    </p:spTree>
    <p:extLst>
      <p:ext uri="{BB962C8B-B14F-4D97-AF65-F5344CB8AC3E}">
        <p14:creationId xmlns:p14="http://schemas.microsoft.com/office/powerpoint/2010/main" val="2565217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3AB-0453-4D59-BE16-11AC57F8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BBDD-209E-45FE-81C6-F43E5851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239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use the keyword argument color or the shorter c to set the color of the line: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Set the line color to red: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color = 'r')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F3B9D-BA66-4AE7-A6BA-88F3AE34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14" y="2391715"/>
            <a:ext cx="5547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64A6-2B9D-41B2-B893-A5DA06E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a line in a diagram from position (0,0) to position (6,250):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E7FA-4ED4-4874-8271-6F6903B8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363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A9A3-5999-48E6-8606-0ECE37E9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Line Width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85B3-2616-429D-9CAE-5ED77E98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can use the keyword argument linewidth or the shorter </a:t>
            </a:r>
            <a:r>
              <a:rPr lang="en-US" dirty="0" err="1"/>
              <a:t>lw</a:t>
            </a:r>
            <a:r>
              <a:rPr lang="en-US" dirty="0"/>
              <a:t> to change the width of the line.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 is a floating number, in points: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Plot with a 20.5pt wide line: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err="1"/>
              <a:t>ypoints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 8, 1, 10])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ypoints</a:t>
            </a:r>
            <a:r>
              <a:rPr lang="en-US" dirty="0"/>
              <a:t>, linewidth = '20.5')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EEE25-49D8-43CF-B0BF-95A6BAF6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99" y="2085705"/>
            <a:ext cx="4884369" cy="38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3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D0AF-2230-48E6-BD01-7E09E010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Multiple Lines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E58C-1DFD-46AC-923D-7641F9D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648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You can plot as many lines as you like by simply adding more </a:t>
            </a:r>
            <a:r>
              <a:rPr lang="en-IN" dirty="0" err="1"/>
              <a:t>plt.plot</a:t>
            </a:r>
            <a:r>
              <a:rPr lang="en-IN" dirty="0"/>
              <a:t>() functions: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Draw two lines by specifying a </a:t>
            </a:r>
            <a:r>
              <a:rPr lang="en-IN" dirty="0" err="1"/>
              <a:t>plt.plot</a:t>
            </a:r>
            <a:r>
              <a:rPr lang="en-IN" dirty="0"/>
              <a:t>() function for each line: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y1 = </a:t>
            </a:r>
            <a:r>
              <a:rPr lang="en-IN" dirty="0" err="1"/>
              <a:t>np.array</a:t>
            </a:r>
            <a:r>
              <a:rPr lang="en-IN" dirty="0"/>
              <a:t>([3, 8, 1, 10])</a:t>
            </a:r>
          </a:p>
          <a:p>
            <a:pPr marL="0" indent="0">
              <a:buNone/>
            </a:pPr>
            <a:r>
              <a:rPr lang="en-IN" dirty="0"/>
              <a:t>y2 = </a:t>
            </a:r>
            <a:r>
              <a:rPr lang="en-IN" dirty="0" err="1"/>
              <a:t>np.array</a:t>
            </a:r>
            <a:r>
              <a:rPr lang="en-IN" dirty="0"/>
              <a:t>([6, 2, 7, 11])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(y1)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(y2)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FBAAF-5582-465A-A0F8-5A934AD5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01" y="2471922"/>
            <a:ext cx="5264175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7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933-AAAD-4789-A9F3-52A296D1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Labels and Title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A2AC-7C41-426A-8457-573318DC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690688"/>
            <a:ext cx="636159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Labels for a Plot</a:t>
            </a:r>
          </a:p>
          <a:p>
            <a:r>
              <a:rPr lang="en-IN" dirty="0"/>
              <a:t>With </a:t>
            </a:r>
            <a:r>
              <a:rPr lang="en-IN" dirty="0" err="1"/>
              <a:t>Pyplot</a:t>
            </a:r>
            <a:r>
              <a:rPr lang="en-IN" dirty="0"/>
              <a:t>, you can use the </a:t>
            </a:r>
            <a:r>
              <a:rPr lang="en-IN" dirty="0" err="1"/>
              <a:t>xlabel</a:t>
            </a:r>
            <a:r>
              <a:rPr lang="en-IN" dirty="0"/>
              <a:t>() and </a:t>
            </a:r>
            <a:r>
              <a:rPr lang="en-IN" dirty="0" err="1"/>
              <a:t>ylabel</a:t>
            </a:r>
            <a:r>
              <a:rPr lang="en-IN" dirty="0"/>
              <a:t>() functions to set a label for the x- and y-axis.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np.array</a:t>
            </a:r>
            <a:r>
              <a:rPr lang="en-IN" dirty="0"/>
              <a:t>([80, 85, 90, 95, 100, 105, 110, 115, 120, 125])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np.array</a:t>
            </a:r>
            <a:r>
              <a:rPr lang="en-IN" dirty="0"/>
              <a:t>([240, 250, 260, 270, 280, 290, 300, 310, 320, 330])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(x, y)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("Average Pulse")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("Calorie Burnage")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AF4F0-9DFB-4068-B0C7-E2817E96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5" y="2099180"/>
            <a:ext cx="4820573" cy="37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7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B91-9978-4EF0-9D2B-0E1F018B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Title for a Plot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B04E19-F190-461B-A4F8-21613F506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192" y="1973773"/>
            <a:ext cx="5912528" cy="403696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can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title()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set a title for the plot.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plot title and labels for the x- and y-axis: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"Sports Watch Data"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"Average Pulse"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 Burnage"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6B275-A981-43F5-89F3-2DDBAC0A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76" y="1926454"/>
            <a:ext cx="5276295" cy="3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A470-8158-4DF0-9AB4-329C2F53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 Font Properties for Title and Labels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2BD-D2E9-4F88-A7A6-C053EF2A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346231"/>
            <a:ext cx="10036946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font properties for the title and labels: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font1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'family'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'serif'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font2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'family'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'serif'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'darkred'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"Sports Watch Data"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fontdict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font1)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"Average Pulse"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fontdict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font2)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 Burnage"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fontdict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font2)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71D3EBC-B47B-4B2C-B83F-378EB8DD2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9F461-3B5E-4EC7-AE36-E71530DF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658" y="3950561"/>
            <a:ext cx="3736605" cy="2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05AC-2BC2-4E84-92EE-35BDA264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89559" cy="1325563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Position the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E1CD-0F3A-49DE-9D2E-DED10A08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509204"/>
            <a:ext cx="5930283" cy="466775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You can use the </a:t>
            </a:r>
            <a:r>
              <a:rPr lang="en-IN" dirty="0" err="1"/>
              <a:t>loc</a:t>
            </a:r>
            <a:r>
              <a:rPr lang="en-IN" dirty="0"/>
              <a:t> parameter in title() to position the title.</a:t>
            </a:r>
          </a:p>
          <a:p>
            <a:pPr marL="0" indent="0">
              <a:buNone/>
            </a:pPr>
            <a:r>
              <a:rPr lang="en-IN" dirty="0"/>
              <a:t>Legal values are: 'left', 'right', and '</a:t>
            </a:r>
            <a:r>
              <a:rPr lang="en-IN" dirty="0" err="1"/>
              <a:t>center</a:t>
            </a:r>
            <a:r>
              <a:rPr lang="en-IN" dirty="0"/>
              <a:t>'. Default value is '</a:t>
            </a:r>
            <a:r>
              <a:rPr lang="en-IN" dirty="0" err="1"/>
              <a:t>center</a:t>
            </a:r>
            <a:r>
              <a:rPr lang="en-IN" dirty="0"/>
              <a:t>'.</a:t>
            </a:r>
          </a:p>
          <a:p>
            <a:endParaRPr lang="en-IN" dirty="0"/>
          </a:p>
          <a:p>
            <a:r>
              <a:rPr lang="en-IN" dirty="0"/>
              <a:t>Position the title to the left: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np.array</a:t>
            </a:r>
            <a:r>
              <a:rPr lang="en-IN" dirty="0"/>
              <a:t>([80, 85, 90, 95, 100, 105, 110, 115, 120, 125])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np.array</a:t>
            </a:r>
            <a:r>
              <a:rPr lang="en-IN" dirty="0"/>
              <a:t>([240, 250, 260, 270, 280, 290, 300, 310, 320, 330])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("Sports Watch Data", </a:t>
            </a:r>
            <a:r>
              <a:rPr lang="en-IN" dirty="0" err="1"/>
              <a:t>loc</a:t>
            </a:r>
            <a:r>
              <a:rPr lang="en-IN" dirty="0"/>
              <a:t> = 'left')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("Average Pulse")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("Calorie Burnage")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(x, y)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DFD5-AD1E-4093-9611-1DB3921A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83" y="1690688"/>
            <a:ext cx="5264175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2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2522-6560-4872-8BB1-6D11CEE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Adding Grid Lines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C780-8FDC-4733-ACF0-26EC28A5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grid() function to add grid lines to the plot.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"Sports Watch Data"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"Average Pulse"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 Burnage"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plt.grid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4E989-0E97-4769-9F45-37B79898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917" y="3595456"/>
            <a:ext cx="4350059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3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632F-63C5-465D-8167-291CF838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Subplot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0E72-A075-4910-B853-C48B5047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With the subplot() function you can draw multiple plots in one figure: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1: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2: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457B0-386B-4F16-BE0A-3DD4D40E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71" y="2512379"/>
            <a:ext cx="5280504" cy="41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93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FFF-0F70-4FDC-A12F-8989AF2F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subplot() Function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5F3-80C2-4B5B-96D7-ACE8B83F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subplot() function takes three arguments that describes the layout of the figure.</a:t>
            </a:r>
          </a:p>
          <a:p>
            <a:endParaRPr lang="en-US" dirty="0"/>
          </a:p>
          <a:p>
            <a:r>
              <a:rPr lang="en-US" dirty="0"/>
              <a:t>The layout is organized in rows and columns, which are represented by the first and second argument.</a:t>
            </a:r>
          </a:p>
          <a:p>
            <a:endParaRPr lang="en-US" dirty="0"/>
          </a:p>
          <a:p>
            <a:r>
              <a:rPr lang="en-US" dirty="0"/>
              <a:t>The third argument represents the index of the current plot.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54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3950-5866-44A6-BFFB-376310BC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1: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2: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338D6-FFD1-47D6-9EAE-E017538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77" y="1665913"/>
            <a:ext cx="5397623" cy="42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84F530-12F7-4734-9801-A0BCEF97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14" y="772376"/>
            <a:ext cx="6604986" cy="4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73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EEF0-47C3-48FE-8837-4583116B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53"/>
            <a:ext cx="3973497" cy="59994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F1FAA-6779-40ED-AD59-6A29F3A8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97" y="1038225"/>
            <a:ext cx="6096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8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3E1-AC51-42C2-A5A8-E9D1D62A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Title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B107-856D-4647-9649-F733AAA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can add a title to each plot with the title() function: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1: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2: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5F6A-F2AF-4A63-905E-4B618B49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47" y="2171406"/>
            <a:ext cx="5371051" cy="42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06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F9F-3044-44DF-BD7F-86EECA2F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5963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1: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 2: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plt.suptitle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SHOP"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8F98-652B-4865-95AC-6FE9FBFA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03" y="1997476"/>
            <a:ext cx="4963594" cy="38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79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6B44-FAD9-4AAB-9302-1D9111AC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Scatter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0EB3-BF98-4EA1-BF79-F0DBD734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Scatter Plots</a:t>
            </a:r>
          </a:p>
          <a:p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scatter() function to draw a scatter plot.</a:t>
            </a:r>
          </a:p>
          <a:p>
            <a:endParaRPr lang="en-US" dirty="0"/>
          </a:p>
          <a:p>
            <a:r>
              <a:rPr lang="en-US" dirty="0"/>
              <a:t>The scatter() function plots one dot for each observation. It needs two arrays of the same length, one for the values of the x-axis, and one for values on the y-axis: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901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6FB8-61BC-4D15-A6ED-43BE166E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3697A-5F69-4149-A1A9-38AE0CA1B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87" y="2871926"/>
            <a:ext cx="5184559" cy="38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6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3B2C-F852-4C86-ABAF-98E36955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Compare Plots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E81B-04CC-4EDC-B33D-774F37DA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1"/>
            <a:ext cx="10515600" cy="4960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#day one, the age and speed of 13 cars: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#day two, the age and speed of 15 cars: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280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1560C8-3220-4188-A90B-548CFDC2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27" y="886199"/>
            <a:ext cx="6809173" cy="50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3522-06C1-4170-9F5A-22E575E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Each Dot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46BF-28F1-410B-BDFB-B62EBC38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"purple"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"beige"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"brown"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"gray"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"cyan"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"magenta"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c=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148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42CD0-A5BB-4D10-862F-83D12D25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5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D9A7-4D4A-482A-B0EC-AEECA07C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Bars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8CC5-4922-4144-8573-A7F23A0F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Bars</a:t>
            </a:r>
          </a:p>
          <a:p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bar() function to draw bar graphs: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B11DB-50DA-4EF2-AE37-3F5865AD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58" y="1890943"/>
            <a:ext cx="4476041" cy="33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DC9F-513F-461D-9CA1-69DEFD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Plotting x and y points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CB0E-3EF5-4D93-9691-A569ECD0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plot() function is used to draw points (markers) in a diagram.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default, the plot() function draws a line from point to point.</a:t>
            </a:r>
          </a:p>
          <a:p>
            <a:endParaRPr lang="en-US" dirty="0"/>
          </a:p>
          <a:p>
            <a:r>
              <a:rPr lang="en-US" dirty="0"/>
              <a:t>The function takes parameters for specifying points in the diagram.</a:t>
            </a:r>
          </a:p>
          <a:p>
            <a:endParaRPr lang="en-US" dirty="0"/>
          </a:p>
          <a:p>
            <a:r>
              <a:rPr lang="en-US" dirty="0"/>
              <a:t>Parameter 1 is an array containing the points on the x-axis.</a:t>
            </a:r>
          </a:p>
          <a:p>
            <a:endParaRPr lang="en-US" dirty="0"/>
          </a:p>
          <a:p>
            <a:r>
              <a:rPr lang="en-US" dirty="0"/>
              <a:t>Parameter 2 is an array containing the points on the y-axis.</a:t>
            </a:r>
          </a:p>
          <a:p>
            <a:endParaRPr lang="en-US" dirty="0"/>
          </a:p>
          <a:p>
            <a:r>
              <a:rPr lang="en-US" dirty="0"/>
              <a:t>If we need to plot a line from (1, 3) to (8, 10), we have to pass two arrays [1, 8] and [3, 10] to the plot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191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5358-5BC7-4063-9281-D588A6F4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Horizontal Bars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AC6E-1EAA-45BB-992F-C997ADF5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751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want the bars to be displayed horizontally instead of vertically, use the </a:t>
            </a:r>
            <a:r>
              <a:rPr lang="en-US" dirty="0" err="1"/>
              <a:t>barh</a:t>
            </a:r>
            <a:r>
              <a:rPr lang="en-US" dirty="0"/>
              <a:t>() function: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4 horizontal bars: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FD3A3-D871-474C-B8D9-004E4BA7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70" y="2681056"/>
            <a:ext cx="4567461" cy="35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7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75A-BB8D-4F20-9A24-1335A26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Bar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A259-1795-4002-958C-8ED864F5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bar() and </a:t>
            </a:r>
            <a:r>
              <a:rPr lang="en-US" dirty="0" err="1"/>
              <a:t>barh</a:t>
            </a:r>
            <a:r>
              <a:rPr lang="en-US" dirty="0"/>
              <a:t>() takes the keyword argument color to set the color of the bars: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Draw 4 red bars: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8FC90-7C00-429C-88CF-EBA7C1AD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05" y="2645546"/>
            <a:ext cx="4160008" cy="32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786E-B05C-45E2-A5F7-54AC973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Names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1D3E-9BDC-4F1D-AFD4-E5F986AC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4767" cy="43513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4 "hot pink" bars: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B81BB-1CCC-4049-BB01-E232C168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57" y="1624612"/>
            <a:ext cx="4126053" cy="32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1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2A5C-3CCA-4A92-AB3C-1513860B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Hex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388-D134-4CF0-8FE6-A719E196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8134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4 bars with a beautiful green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"#4CAF50"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CB47D-1FC8-4753-BF6A-79EBE250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54" y="2077375"/>
            <a:ext cx="4348844" cy="36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0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F959-0565-45CC-AB93-430B5003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Bar Width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9E05-824F-4162-AF0D-874D5320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28" y="1807869"/>
            <a:ext cx="6929761" cy="4351338"/>
          </a:xfrm>
        </p:spPr>
        <p:txBody>
          <a:bodyPr/>
          <a:lstStyle/>
          <a:p>
            <a:r>
              <a:rPr lang="en-US" dirty="0"/>
              <a:t>The bar() takes the keyword argument width to set the width of the bars: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width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AB5C5-20B5-4242-8E72-9060298F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34" y="2539014"/>
            <a:ext cx="4615386" cy="36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6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004D-827C-4FB2-BB43-03A561C5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Bar Height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EDF0-F387-4B1C-A171-B44C8B63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0883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barh</a:t>
            </a:r>
            <a:r>
              <a:rPr lang="en-US" dirty="0"/>
              <a:t>() takes the keyword argument height to set the height of the bars: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plt.barh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height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894A0-6B96-4A41-849D-19AD450E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656" y="2601156"/>
            <a:ext cx="4239613" cy="31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22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3202-C69D-4AF9-966E-2695E750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Histograms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4B1D-1526-41B9-9665-BA4A29BE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Histogram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histogram is a graph showing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frequency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distributions.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graph showing the number of observations within each given interval.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Say you ask for the height of 250 people, you might end up with a histogram like this: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71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61260-3300-4E64-BDCD-21AFC5EF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84C8-B0D2-4837-82DF-B8C33BCC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read from the histogram that there are approximately: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 people from 140 to 145cm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 people from 145 to 150cm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15 people from 151 to 156cm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31 people from 157 to 162cm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46 people from 163 to 168cm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53 people from 168 to 173cm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45 people from 173 to 178cm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28 people from 179 to 184cm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21 people from 185 to 190cm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people from 190 to 195cm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260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2CBD-1C52-46C1-B2BF-C4C5E528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Histogram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23C5-E3CE-44CC-8542-4612824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Matplotlib, we use the hist() function to create histograms.</a:t>
            </a:r>
          </a:p>
          <a:p>
            <a:endParaRPr lang="en-US" dirty="0"/>
          </a:p>
          <a:p>
            <a:r>
              <a:rPr lang="en-US" dirty="0"/>
              <a:t>The hist() function will use an array of numbers to create a histogram, the array is sent into the function as an argument.</a:t>
            </a:r>
          </a:p>
          <a:p>
            <a:endParaRPr lang="en-US" dirty="0"/>
          </a:p>
          <a:p>
            <a:r>
              <a:rPr lang="en-US" dirty="0"/>
              <a:t>For simplicity we use NumPy to randomly generate an array with 250 values, where the values will concentrate around 170, and the standard deviation is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9B06-0598-4880-A54F-B56723E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</a:t>
            </a:r>
            <a:br>
              <a:rPr lang="en-US" sz="3200" dirty="0"/>
            </a:br>
            <a:r>
              <a:rPr lang="en-US" sz="3200" dirty="0"/>
              <a:t>Draw a line in a diagram from position (1, 3) to position (8, 10):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6CBF-83D1-4FCB-B5D0-41D37CAB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3B75A-A672-47A4-8E14-A38BDF83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35" y="2757947"/>
            <a:ext cx="4758431" cy="355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37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F29E-6D6E-4FD1-98D7-9FE9AC0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B3CB-EE7A-4BBB-9783-20B18AF7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Normal Data Distribution by NumPy: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005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A16-18E4-4EC9-A745-51AE10B7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0651-57B3-441C-8CE5-ECD3E21F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[167.62255766 175.32495609 152.84661337 165.50264047 163.17457988</a:t>
            </a:r>
          </a:p>
          <a:p>
            <a:pPr marL="0" indent="0">
              <a:buNone/>
            </a:pPr>
            <a:r>
              <a:rPr lang="en-IN" dirty="0"/>
              <a:t>   162.29867872 172.83638413 168.67303667 164.57361342 180.81120541</a:t>
            </a:r>
          </a:p>
          <a:p>
            <a:pPr marL="0" indent="0">
              <a:buNone/>
            </a:pPr>
            <a:r>
              <a:rPr lang="en-IN" dirty="0"/>
              <a:t>   170.57782187 167.53075749 176.15356275 176.95378312 158.4125473</a:t>
            </a:r>
          </a:p>
          <a:p>
            <a:pPr marL="0" indent="0">
              <a:buNone/>
            </a:pPr>
            <a:r>
              <a:rPr lang="en-IN" dirty="0"/>
              <a:t>   187.8842668  159.03730075 166.69284332 160.73882029 152.22378865</a:t>
            </a:r>
          </a:p>
          <a:p>
            <a:pPr marL="0" indent="0">
              <a:buNone/>
            </a:pPr>
            <a:r>
              <a:rPr lang="en-IN" dirty="0"/>
              <a:t>   164.01255164 163.95288674 176.58146832 173.19849526 169.40206527</a:t>
            </a:r>
          </a:p>
          <a:p>
            <a:pPr marL="0" indent="0">
              <a:buNone/>
            </a:pPr>
            <a:r>
              <a:rPr lang="en-IN" dirty="0"/>
              <a:t>   166.88861903 149.90348576 148.39039643 177.90349066 166.72462233</a:t>
            </a:r>
          </a:p>
          <a:p>
            <a:pPr marL="0" indent="0">
              <a:buNone/>
            </a:pPr>
            <a:r>
              <a:rPr lang="en-IN" dirty="0"/>
              <a:t>   177.44776004 170.93335636 173.26312881 174.76534435 162.28791953</a:t>
            </a:r>
          </a:p>
          <a:p>
            <a:pPr marL="0" indent="0">
              <a:buNone/>
            </a:pPr>
            <a:r>
              <a:rPr lang="en-IN" dirty="0"/>
              <a:t>   166.77301551 160.53785202 170.67972019 159.11594186 165.36992993</a:t>
            </a:r>
          </a:p>
          <a:p>
            <a:pPr marL="0" indent="0">
              <a:buNone/>
            </a:pPr>
            <a:r>
              <a:rPr lang="en-IN" dirty="0"/>
              <a:t>   178.38979253 171.52158489 173.32636678 159.63894401 151.95735707</a:t>
            </a:r>
          </a:p>
          <a:p>
            <a:pPr marL="0" indent="0">
              <a:buNone/>
            </a:pPr>
            <a:r>
              <a:rPr lang="en-IN" dirty="0"/>
              <a:t>   175.71274153 165.00458544 164.80607211 177.50988211 149.28106703</a:t>
            </a:r>
          </a:p>
        </p:txBody>
      </p:sp>
    </p:spTree>
    <p:extLst>
      <p:ext uri="{BB962C8B-B14F-4D97-AF65-F5344CB8AC3E}">
        <p14:creationId xmlns:p14="http://schemas.microsoft.com/office/powerpoint/2010/main" val="707217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5876-0EB6-47B1-9CBB-1C7CC4A2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hist() function will read the array and produce a histogram: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38D4-030E-408B-A626-0CE3A435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243D8-8E42-4467-A280-28C340B5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47" y="2787588"/>
            <a:ext cx="4441683" cy="33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28BE-68C2-47DC-BD23-3F91BBA2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 Pie Charts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2B41-03CC-4CA0-92CE-E4E2E172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/>
          <a:lstStyle/>
          <a:p>
            <a:r>
              <a:rPr lang="en-US" dirty="0"/>
              <a:t>Creating Pie Charts</a:t>
            </a:r>
          </a:p>
          <a:p>
            <a:r>
              <a:rPr lang="en-US" dirty="0"/>
              <a:t>With </a:t>
            </a:r>
            <a:r>
              <a:rPr lang="en-US" dirty="0" err="1"/>
              <a:t>Pyplot</a:t>
            </a:r>
            <a:r>
              <a:rPr lang="en-US" dirty="0"/>
              <a:t>, you can use the pie() function to draw pie charts: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E82D-194D-49FB-8E52-DB3E8634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5" y="2572961"/>
            <a:ext cx="3968319" cy="29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6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842F-2BBA-4D59-A35A-ADDC1677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Labels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BC76-E06D-47B8-B21A-CCAFA85E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9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labels to the pie chart with the label parameter.</a:t>
            </a:r>
          </a:p>
          <a:p>
            <a:endParaRPr lang="en-US" dirty="0"/>
          </a:p>
          <a:p>
            <a:r>
              <a:rPr lang="en-US" dirty="0"/>
              <a:t>The label parameter must be an array with one label for each wedge: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(y, labels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333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9774D9-99A5-4211-82DA-E6B81AD0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5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2214-F9A5-4AF2-A0F1-934989EC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650B-E1AF-45F8-93A4-03EE7388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 the first wedge at 90 degrees: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"Cherries"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"Dates"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(y, labels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startangle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6A28A-5144-4008-81BE-CA8F821B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08" y="31997"/>
            <a:ext cx="4441683" cy="33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4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C95D-6314-43E8-AAB9-5396AE4A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Explode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CD51-F9E9-4B02-9D89-A5E293E7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Pull the "Apples" wedge 0.2 from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the pie: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myexplode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(y, labels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explode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myexplode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148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518EB-65EA-40CE-8561-A760C54E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2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7A4B-3D77-4634-A37A-42C79416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Shadow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9F19-F9B4-4005-A47E-21146FCD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 a shadow to the pie chart by setting the shadows parameter to True: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myexplode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(y, labels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explode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myexplode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shadow =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1461-B638-4736-8627-DEE33F0A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Plotting Without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01B0-251E-4E83-8342-36392EEC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plot only the markers, you can use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shortcut string notation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parameter 'o', which means 'rings'.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5406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2CBE5-AADF-4819-81C9-AF116A93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46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FDC9-3838-4124-8A0F-33B46F23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B044-2A7E-4C31-AABB-DC6209E3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"Cherries"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"Dates"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"#4CAF50"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(y, labels =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mylabels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mycolors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908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FC16F-0724-4F86-86A1-081DD6B4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52525"/>
            <a:ext cx="6096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1D91-5FAE-4C5B-AC6F-8DE49D46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Draw two points in the diagram, one at position (1, 3) and one in position (8, 10):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5730-2B56-47A3-83B6-41CA822B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2410" cy="4351338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15858B-83EE-4753-A043-2974D85C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28" y="2405161"/>
            <a:ext cx="4761390" cy="35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2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014-C6AE-494D-A098-BCFFD841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Multiple Points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FA90-A604-4FA3-AF69-E7889465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plot as many points as you like, just make sure you have the same number of points in both axis.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3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5278</Words>
  <Application>Microsoft Office PowerPoint</Application>
  <PresentationFormat>Widescreen</PresentationFormat>
  <Paragraphs>441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Matplotlib</vt:lpstr>
      <vt:lpstr>Pyplot </vt:lpstr>
      <vt:lpstr>Draw a line in a diagram from position (0,0) to position (6,250):</vt:lpstr>
      <vt:lpstr>PowerPoint Presentation</vt:lpstr>
      <vt:lpstr>Plotting x and y points </vt:lpstr>
      <vt:lpstr>Example Draw a line in a diagram from position (1, 3) to position (8, 10):</vt:lpstr>
      <vt:lpstr>Plotting Without Line</vt:lpstr>
      <vt:lpstr>Example Draw two points in the diagram, one at position (1, 3) and one in position (8, 10): </vt:lpstr>
      <vt:lpstr>Multiple Points </vt:lpstr>
      <vt:lpstr>Example Draw a line in a diagram from position (1, 3) to (2, 8) then to (6, 1) and finally to position (8, 10):</vt:lpstr>
      <vt:lpstr>Matplotlib Markers </vt:lpstr>
      <vt:lpstr>Marker Reference </vt:lpstr>
      <vt:lpstr>You can use also use the shortcut string notation parameter to specify the marker.  This parameter is also called fmt, and is written with this syntax: marker |line | color</vt:lpstr>
      <vt:lpstr>Line Reference  </vt:lpstr>
      <vt:lpstr>Color Reference </vt:lpstr>
      <vt:lpstr>Marker Size </vt:lpstr>
      <vt:lpstr>Marker Color </vt:lpstr>
      <vt:lpstr>Face Color</vt:lpstr>
      <vt:lpstr>PowerPoint Presentation</vt:lpstr>
      <vt:lpstr>Matplotlib Markers </vt:lpstr>
      <vt:lpstr>Marker Reference</vt:lpstr>
      <vt:lpstr>Format Strings fmt</vt:lpstr>
      <vt:lpstr>Example </vt:lpstr>
      <vt:lpstr>Line Reference</vt:lpstr>
      <vt:lpstr>Color Reference </vt:lpstr>
      <vt:lpstr>Marker Size</vt:lpstr>
      <vt:lpstr>Matplotlib Line </vt:lpstr>
      <vt:lpstr>Line Styles </vt:lpstr>
      <vt:lpstr>Line Color </vt:lpstr>
      <vt:lpstr>Line Width </vt:lpstr>
      <vt:lpstr>Multiple Lines </vt:lpstr>
      <vt:lpstr>Matplotlib Labels and Title </vt:lpstr>
      <vt:lpstr>Create a Title for a Plot </vt:lpstr>
      <vt:lpstr>Set Font Properties for Title and Labels </vt:lpstr>
      <vt:lpstr>Position the Title</vt:lpstr>
      <vt:lpstr>Matplotlib Adding Grid Lines </vt:lpstr>
      <vt:lpstr>Matplotlib Subplot </vt:lpstr>
      <vt:lpstr>The subplot() Function </vt:lpstr>
      <vt:lpstr>PowerPoint Presentation</vt:lpstr>
      <vt:lpstr>PowerPoint Presentation</vt:lpstr>
      <vt:lpstr>Title </vt:lpstr>
      <vt:lpstr>PowerPoint Presentation</vt:lpstr>
      <vt:lpstr>Matplotlib Scatter </vt:lpstr>
      <vt:lpstr>PowerPoint Presentation</vt:lpstr>
      <vt:lpstr>Compare Plots </vt:lpstr>
      <vt:lpstr>PowerPoint Presentation</vt:lpstr>
      <vt:lpstr>Color Each Dot </vt:lpstr>
      <vt:lpstr>PowerPoint Presentation</vt:lpstr>
      <vt:lpstr>Matplotlib Bars </vt:lpstr>
      <vt:lpstr>Horizontal Bars </vt:lpstr>
      <vt:lpstr>Bar Color </vt:lpstr>
      <vt:lpstr>Color Names </vt:lpstr>
      <vt:lpstr>Color Hex </vt:lpstr>
      <vt:lpstr>Bar Width </vt:lpstr>
      <vt:lpstr>Bar Height </vt:lpstr>
      <vt:lpstr>Matplotlib Histograms </vt:lpstr>
      <vt:lpstr>PowerPoint Presentation</vt:lpstr>
      <vt:lpstr>PowerPoint Presentation</vt:lpstr>
      <vt:lpstr>Create Histogram </vt:lpstr>
      <vt:lpstr>Example</vt:lpstr>
      <vt:lpstr>output</vt:lpstr>
      <vt:lpstr>The hist() function will read the array and produce a histogram:</vt:lpstr>
      <vt:lpstr>Matplotlib Pie Charts </vt:lpstr>
      <vt:lpstr>Labels </vt:lpstr>
      <vt:lpstr>PowerPoint Presentation</vt:lpstr>
      <vt:lpstr>Example </vt:lpstr>
      <vt:lpstr>Explode </vt:lpstr>
      <vt:lpstr>PowerPoint Presentation</vt:lpstr>
      <vt:lpstr>Shadow </vt:lpstr>
      <vt:lpstr>PowerPoint Presentation</vt:lpstr>
      <vt:lpstr>Colors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Girish Kumar</dc:creator>
  <cp:lastModifiedBy>Girish Kumar</cp:lastModifiedBy>
  <cp:revision>22</cp:revision>
  <dcterms:created xsi:type="dcterms:W3CDTF">2022-09-29T04:18:31Z</dcterms:created>
  <dcterms:modified xsi:type="dcterms:W3CDTF">2022-10-06T07:44:40Z</dcterms:modified>
</cp:coreProperties>
</file>