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80BC08-D7AE-4495-901D-0C32240F71F4}"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0BC08-D7AE-4495-901D-0C32240F71F4}"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0BC08-D7AE-4495-901D-0C32240F71F4}"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0BC08-D7AE-4495-901D-0C32240F71F4}"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80BC08-D7AE-4495-901D-0C32240F71F4}"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80BC08-D7AE-4495-901D-0C32240F71F4}"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80BC08-D7AE-4495-901D-0C32240F71F4}"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80BC08-D7AE-4495-901D-0C32240F71F4}"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0BC08-D7AE-4495-901D-0C32240F71F4}"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0BC08-D7AE-4495-901D-0C32240F71F4}"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0BC08-D7AE-4495-901D-0C32240F71F4}"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83F5-91D1-4F63-82E2-D80E15AED0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0BC08-D7AE-4495-901D-0C32240F71F4}" type="datetimeFigureOut">
              <a:rPr lang="en-US" smtClean="0"/>
              <a:t>9/1/2022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183F5-91D1-4F63-82E2-D80E15AED0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Operator Overloading</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magic functions used for operator overloading:</a:t>
            </a:r>
            <a:br>
              <a:rPr lang="en-US" dirty="0"/>
            </a:br>
            <a:endParaRPr lang="en-US" dirty="0"/>
          </a:p>
        </p:txBody>
      </p:sp>
      <p:graphicFrame>
        <p:nvGraphicFramePr>
          <p:cNvPr id="4" name="Table 3"/>
          <p:cNvGraphicFramePr>
            <a:graphicFrameLocks noGrp="1"/>
          </p:cNvGraphicFramePr>
          <p:nvPr/>
        </p:nvGraphicFramePr>
        <p:xfrm>
          <a:off x="1214411" y="1397000"/>
          <a:ext cx="7286678" cy="5175275"/>
        </p:xfrm>
        <a:graphic>
          <a:graphicData uri="http://schemas.openxmlformats.org/drawingml/2006/table">
            <a:tbl>
              <a:tblPr/>
              <a:tblGrid>
                <a:gridCol w="2143143"/>
                <a:gridCol w="5143535"/>
              </a:tblGrid>
              <a:tr h="453971">
                <a:tc>
                  <a:txBody>
                    <a:bodyPr/>
                    <a:lstStyle/>
                    <a:p>
                      <a:pPr algn="l" fontAlgn="t"/>
                      <a:r>
                        <a:rPr lang="en-US" sz="1400">
                          <a:solidFill>
                            <a:srgbClr val="000000"/>
                          </a:solidFill>
                          <a:latin typeface="times new roman"/>
                        </a:rPr>
                        <a:t>Operator</a:t>
                      </a:r>
                    </a:p>
                  </a:txBody>
                  <a:tcPr marL="71298" marR="71298" marT="71298" marB="71298">
                    <a:lnL w="7620" cap="flat" cmpd="sng" algn="ctr">
                      <a:solidFill>
                        <a:srgbClr val="80D5A5"/>
                      </a:solidFill>
                      <a:prstDash val="solid"/>
                      <a:round/>
                      <a:headEnd type="none" w="med" len="med"/>
                      <a:tailEnd type="none" w="med" len="med"/>
                    </a:lnL>
                    <a:lnR w="7620" cap="flat" cmpd="sng" algn="ctr">
                      <a:solidFill>
                        <a:srgbClr val="80D5A5"/>
                      </a:solidFill>
                      <a:prstDash val="solid"/>
                      <a:round/>
                      <a:headEnd type="none" w="med" len="med"/>
                      <a:tailEnd type="none" w="med" len="med"/>
                    </a:lnR>
                    <a:lnT w="7620" cap="flat" cmpd="sng" algn="ctr">
                      <a:solidFill>
                        <a:srgbClr val="80D5A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latin typeface="times new roman"/>
                        </a:rPr>
                        <a:t>Magic Function</a:t>
                      </a:r>
                    </a:p>
                  </a:txBody>
                  <a:tcPr marL="71298" marR="71298" marT="71298" marB="71298">
                    <a:lnL w="7620" cap="flat" cmpd="sng" algn="ctr">
                      <a:solidFill>
                        <a:srgbClr val="80D5A5"/>
                      </a:solidFill>
                      <a:prstDash val="solid"/>
                      <a:round/>
                      <a:headEnd type="none" w="med" len="med"/>
                      <a:tailEnd type="none" w="med" len="med"/>
                    </a:lnL>
                    <a:lnR w="7620" cap="flat" cmpd="sng" algn="ctr">
                      <a:solidFill>
                        <a:srgbClr val="80D5A5"/>
                      </a:solidFill>
                      <a:prstDash val="solid"/>
                      <a:round/>
                      <a:headEnd type="none" w="med" len="med"/>
                      <a:tailEnd type="none" w="med" len="med"/>
                    </a:lnR>
                    <a:lnT w="7620" cap="flat" cmpd="sng" algn="ctr">
                      <a:solidFill>
                        <a:srgbClr val="80D5A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393442">
                <a:tc>
                  <a:txBody>
                    <a:bodyPr/>
                    <a:lstStyle/>
                    <a:p>
                      <a:pPr algn="just" fontAlgn="t"/>
                      <a:r>
                        <a:rPr lang="en-US" sz="1400">
                          <a:solidFill>
                            <a:srgbClr val="333333"/>
                          </a:solidFill>
                          <a:latin typeface="inter-regular"/>
                        </a:rPr>
                        <a: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latin typeface="inter-regular"/>
                        </a:rPr>
                        <a:t>__add__(self,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3442">
                <a:tc>
                  <a:txBody>
                    <a:bodyPr/>
                    <a:lstStyle/>
                    <a:p>
                      <a:pPr algn="just" fontAlgn="t"/>
                      <a:r>
                        <a:rPr lang="en-US" sz="1400">
                          <a:solidFill>
                            <a:srgbClr val="333333"/>
                          </a:solidFill>
                          <a:latin typeface="inter-regular"/>
                        </a:rPr>
                        <a: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latin typeface="inter-regular"/>
                        </a:rPr>
                        <a:t>__sub__(self,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93442">
                <a:tc>
                  <a:txBody>
                    <a:bodyPr/>
                    <a:lstStyle/>
                    <a:p>
                      <a:pPr algn="just" fontAlgn="t"/>
                      <a:r>
                        <a:rPr lang="en-US" sz="1400">
                          <a:solidFill>
                            <a:srgbClr val="333333"/>
                          </a:solidFill>
                          <a:latin typeface="inter-regular"/>
                        </a:rPr>
                        <a: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latin typeface="inter-regular"/>
                        </a:rPr>
                        <a:t>__mul__(self,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3442">
                <a:tc>
                  <a:txBody>
                    <a:bodyPr/>
                    <a:lstStyle/>
                    <a:p>
                      <a:pPr algn="just" fontAlgn="t"/>
                      <a:r>
                        <a:rPr lang="en-US" sz="1400">
                          <a:solidFill>
                            <a:srgbClr val="333333"/>
                          </a:solidFill>
                          <a:latin typeface="inter-regular"/>
                        </a:rPr>
                        <a: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latin typeface="inter-regular"/>
                        </a:rPr>
                        <a:t>__truediv__(self,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93442">
                <a:tc>
                  <a:txBody>
                    <a:bodyPr/>
                    <a:lstStyle/>
                    <a:p>
                      <a:pPr algn="just" fontAlgn="t"/>
                      <a:r>
                        <a:rPr lang="en-US" sz="1400">
                          <a:solidFill>
                            <a:srgbClr val="333333"/>
                          </a:solidFill>
                          <a:latin typeface="inter-regular"/>
                        </a:rPr>
                        <a: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latin typeface="inter-regular"/>
                        </a:rPr>
                        <a:t>__floordiv__(self,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3442">
                <a:tc>
                  <a:txBody>
                    <a:bodyPr/>
                    <a:lstStyle/>
                    <a:p>
                      <a:pPr algn="just" fontAlgn="t"/>
                      <a:r>
                        <a:rPr lang="en-US" sz="1400">
                          <a:solidFill>
                            <a:srgbClr val="333333"/>
                          </a:solidFill>
                          <a:latin typeface="inter-regular"/>
                        </a:rPr>
                        <a: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latin typeface="inter-regular"/>
                        </a:rPr>
                        <a:t>__mod__(self,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93442">
                <a:tc>
                  <a:txBody>
                    <a:bodyPr/>
                    <a:lstStyle/>
                    <a:p>
                      <a:pPr algn="just" fontAlgn="t"/>
                      <a:r>
                        <a:rPr lang="en-US" sz="1400">
                          <a:solidFill>
                            <a:srgbClr val="333333"/>
                          </a:solidFill>
                          <a:latin typeface="inter-regular"/>
                        </a:rPr>
                        <a: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latin typeface="inter-regular"/>
                        </a:rPr>
                        <a:t>__pow__(self,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3442">
                <a:tc>
                  <a:txBody>
                    <a:bodyPr/>
                    <a:lstStyle/>
                    <a:p>
                      <a:pPr algn="just" fontAlgn="t"/>
                      <a:r>
                        <a:rPr lang="en-US" sz="1400">
                          <a:solidFill>
                            <a:srgbClr val="333333"/>
                          </a:solidFill>
                          <a:latin typeface="inter-regular"/>
                        </a:rPr>
                        <a:t>&gt;&gt;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latin typeface="inter-regular"/>
                        </a:rPr>
                        <a:t>__rshift__(self,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93442">
                <a:tc>
                  <a:txBody>
                    <a:bodyPr/>
                    <a:lstStyle/>
                    <a:p>
                      <a:pPr algn="just" fontAlgn="t"/>
                      <a:r>
                        <a:rPr lang="en-US" sz="1400">
                          <a:solidFill>
                            <a:srgbClr val="333333"/>
                          </a:solidFill>
                          <a:latin typeface="inter-regular"/>
                        </a:rPr>
                        <a:t>&lt;&lt;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latin typeface="inter-regular"/>
                        </a:rPr>
                        <a:t>__lshift__(self,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3442">
                <a:tc>
                  <a:txBody>
                    <a:bodyPr/>
                    <a:lstStyle/>
                    <a:p>
                      <a:pPr algn="just" fontAlgn="t"/>
                      <a:r>
                        <a:rPr lang="en-US" sz="1400">
                          <a:solidFill>
                            <a:srgbClr val="333333"/>
                          </a:solidFill>
                          <a:latin typeface="inter-regular"/>
                        </a:rPr>
                        <a:t>&amp;</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latin typeface="inter-regular"/>
                        </a:rPr>
                        <a:t>__and__(self,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93442">
                <a:tc>
                  <a:txBody>
                    <a:bodyPr/>
                    <a:lstStyle/>
                    <a:p>
                      <a:pPr algn="just" fontAlgn="t"/>
                      <a:r>
                        <a:rPr lang="en-US" sz="1400">
                          <a:solidFill>
                            <a:srgbClr val="333333"/>
                          </a:solidFill>
                          <a:latin typeface="inter-regular"/>
                        </a:rPr>
                        <a: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latin typeface="inter-regular"/>
                        </a:rPr>
                        <a:t>__or__(self,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3442">
                <a:tc>
                  <a:txBody>
                    <a:bodyPr/>
                    <a:lstStyle/>
                    <a:p>
                      <a:pPr algn="just" fontAlgn="t"/>
                      <a:r>
                        <a:rPr lang="en-US" sz="1400">
                          <a:solidFill>
                            <a:srgbClr val="333333"/>
                          </a:solidFill>
                          <a:latin typeface="inter-regular"/>
                        </a:rPr>
                        <a:t>^</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latin typeface="inter-regular"/>
                        </a:rPr>
                        <a:t>__</a:t>
                      </a:r>
                      <a:r>
                        <a:rPr lang="en-US" sz="1400" dirty="0" err="1">
                          <a:solidFill>
                            <a:srgbClr val="333333"/>
                          </a:solidFill>
                          <a:latin typeface="inter-regular"/>
                        </a:rPr>
                        <a:t>xor</a:t>
                      </a:r>
                      <a:r>
                        <a:rPr lang="en-US" sz="1400" dirty="0">
                          <a:solidFill>
                            <a:srgbClr val="333333"/>
                          </a:solidFill>
                          <a:latin typeface="inter-regular"/>
                        </a:rPr>
                        <a:t>__(self, other)</a:t>
                      </a:r>
                    </a:p>
                  </a:txBody>
                  <a:tcPr marL="47532" marR="47532" marT="47532" marB="4753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Operators:</a:t>
            </a:r>
            <a:br>
              <a:rPr lang="en-US" dirty="0"/>
            </a:br>
            <a:endParaRPr lang="en-US" dirty="0"/>
          </a:p>
        </p:txBody>
      </p:sp>
      <p:graphicFrame>
        <p:nvGraphicFramePr>
          <p:cNvPr id="4" name="Table 3"/>
          <p:cNvGraphicFramePr>
            <a:graphicFrameLocks noGrp="1"/>
          </p:cNvGraphicFramePr>
          <p:nvPr/>
        </p:nvGraphicFramePr>
        <p:xfrm>
          <a:off x="1524000" y="2091278"/>
          <a:ext cx="6334148" cy="3123670"/>
        </p:xfrm>
        <a:graphic>
          <a:graphicData uri="http://schemas.openxmlformats.org/drawingml/2006/table">
            <a:tbl>
              <a:tblPr/>
              <a:tblGrid>
                <a:gridCol w="2350557"/>
                <a:gridCol w="3983591"/>
              </a:tblGrid>
              <a:tr h="503740">
                <a:tc>
                  <a:txBody>
                    <a:bodyPr/>
                    <a:lstStyle/>
                    <a:p>
                      <a:pPr algn="l" fontAlgn="t"/>
                      <a:r>
                        <a:rPr lang="en-US" sz="1700">
                          <a:solidFill>
                            <a:srgbClr val="000000"/>
                          </a:solidFill>
                          <a:latin typeface="times new roman"/>
                        </a:rPr>
                        <a:t>Operator</a:t>
                      </a:r>
                    </a:p>
                  </a:txBody>
                  <a:tcPr marL="86188" marR="86188" marT="86188" marB="86188">
                    <a:lnL w="7620" cap="flat" cmpd="sng" algn="ctr">
                      <a:solidFill>
                        <a:srgbClr val="509E76"/>
                      </a:solidFill>
                      <a:prstDash val="solid"/>
                      <a:round/>
                      <a:headEnd type="none" w="med" len="med"/>
                      <a:tailEnd type="none" w="med" len="med"/>
                    </a:lnL>
                    <a:lnR w="7620" cap="flat" cmpd="sng" algn="ctr">
                      <a:solidFill>
                        <a:srgbClr val="509E76"/>
                      </a:solidFill>
                      <a:prstDash val="solid"/>
                      <a:round/>
                      <a:headEnd type="none" w="med" len="med"/>
                      <a:tailEnd type="none" w="med" len="med"/>
                    </a:lnR>
                    <a:lnT w="7620" cap="flat" cmpd="sng" algn="ctr">
                      <a:solidFill>
                        <a:srgbClr val="509E7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Magic Function</a:t>
                      </a:r>
                    </a:p>
                  </a:txBody>
                  <a:tcPr marL="86188" marR="86188" marT="86188" marB="86188">
                    <a:lnL w="7620" cap="flat" cmpd="sng" algn="ctr">
                      <a:solidFill>
                        <a:srgbClr val="509E76"/>
                      </a:solidFill>
                      <a:prstDash val="solid"/>
                      <a:round/>
                      <a:headEnd type="none" w="med" len="med"/>
                      <a:tailEnd type="none" w="med" len="med"/>
                    </a:lnL>
                    <a:lnR w="7620" cap="flat" cmpd="sng" algn="ctr">
                      <a:solidFill>
                        <a:srgbClr val="509E76"/>
                      </a:solidFill>
                      <a:prstDash val="solid"/>
                      <a:round/>
                      <a:headEnd type="none" w="med" len="med"/>
                      <a:tailEnd type="none" w="med" len="med"/>
                    </a:lnR>
                    <a:lnT w="7620" cap="flat" cmpd="sng" algn="ctr">
                      <a:solidFill>
                        <a:srgbClr val="509E7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436655">
                <a:tc>
                  <a:txBody>
                    <a:bodyPr/>
                    <a:lstStyle/>
                    <a:p>
                      <a:pPr algn="just" fontAlgn="t"/>
                      <a:r>
                        <a:rPr lang="en-US" sz="1700" dirty="0">
                          <a:solidFill>
                            <a:srgbClr val="333333"/>
                          </a:solidFill>
                          <a:latin typeface="inter-regular"/>
                        </a:rPr>
                        <a:t>&lt;</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__LT__(SELF, OTHER)</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36655">
                <a:tc>
                  <a:txBody>
                    <a:bodyPr/>
                    <a:lstStyle/>
                    <a:p>
                      <a:pPr algn="just" fontAlgn="t"/>
                      <a:r>
                        <a:rPr lang="en-US" sz="1700">
                          <a:solidFill>
                            <a:srgbClr val="333333"/>
                          </a:solidFill>
                          <a:latin typeface="inter-regular"/>
                        </a:rPr>
                        <a:t>&gt;</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__GT__(SELF, OTHER)</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36655">
                <a:tc>
                  <a:txBody>
                    <a:bodyPr/>
                    <a:lstStyle/>
                    <a:p>
                      <a:pPr algn="just" fontAlgn="t"/>
                      <a:r>
                        <a:rPr lang="en-US" sz="1700">
                          <a:solidFill>
                            <a:srgbClr val="333333"/>
                          </a:solidFill>
                          <a:latin typeface="inter-regular"/>
                        </a:rPr>
                        <a:t>&lt;=</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latin typeface="inter-regular"/>
                        </a:rPr>
                        <a:t>__LE__(SELF, OTHER)</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36655">
                <a:tc>
                  <a:txBody>
                    <a:bodyPr/>
                    <a:lstStyle/>
                    <a:p>
                      <a:pPr algn="just" fontAlgn="t"/>
                      <a:r>
                        <a:rPr lang="en-US" sz="1700">
                          <a:solidFill>
                            <a:srgbClr val="333333"/>
                          </a:solidFill>
                          <a:latin typeface="inter-regular"/>
                        </a:rPr>
                        <a:t>&gt;=</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__GE__(SELF, OTHER)</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36655">
                <a:tc>
                  <a:txBody>
                    <a:bodyPr/>
                    <a:lstStyle/>
                    <a:p>
                      <a:pPr algn="just" fontAlgn="t"/>
                      <a:r>
                        <a:rPr lang="en-US" sz="1700">
                          <a:solidFill>
                            <a:srgbClr val="333333"/>
                          </a:solidFill>
                          <a:latin typeface="inter-regular"/>
                        </a:rPr>
                        <a:t>==</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__EQ__(SELF, OTHER)</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36655">
                <a:tc>
                  <a:txBody>
                    <a:bodyPr/>
                    <a:lstStyle/>
                    <a:p>
                      <a:pPr algn="just" fontAlgn="t"/>
                      <a:r>
                        <a:rPr lang="en-US" sz="1700">
                          <a:solidFill>
                            <a:srgbClr val="333333"/>
                          </a:solidFill>
                          <a:latin typeface="inter-regular"/>
                        </a:rPr>
                        <a:t>!=</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latin typeface="inter-regular"/>
                        </a:rPr>
                        <a:t>__NE__(SELF, OTHER)</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Operators:</a:t>
            </a:r>
            <a:br>
              <a:rPr lang="en-US" dirty="0"/>
            </a:br>
            <a:endParaRPr lang="en-US" dirty="0"/>
          </a:p>
        </p:txBody>
      </p:sp>
      <p:graphicFrame>
        <p:nvGraphicFramePr>
          <p:cNvPr id="4" name="Table 3"/>
          <p:cNvGraphicFramePr>
            <a:graphicFrameLocks noGrp="1"/>
          </p:cNvGraphicFramePr>
          <p:nvPr/>
        </p:nvGraphicFramePr>
        <p:xfrm>
          <a:off x="1357289" y="1397000"/>
          <a:ext cx="6429420" cy="4460886"/>
        </p:xfrm>
        <a:graphic>
          <a:graphicData uri="http://schemas.openxmlformats.org/drawingml/2006/table">
            <a:tbl>
              <a:tblPr/>
              <a:tblGrid>
                <a:gridCol w="1785951"/>
                <a:gridCol w="4643469"/>
              </a:tblGrid>
              <a:tr h="371741">
                <a:tc>
                  <a:txBody>
                    <a:bodyPr/>
                    <a:lstStyle/>
                    <a:p>
                      <a:pPr algn="l" fontAlgn="t"/>
                      <a:r>
                        <a:rPr lang="en-US" sz="1300">
                          <a:solidFill>
                            <a:srgbClr val="000000"/>
                          </a:solidFill>
                          <a:latin typeface="times new roman"/>
                        </a:rPr>
                        <a:t>Operator</a:t>
                      </a:r>
                    </a:p>
                  </a:txBody>
                  <a:tcPr marL="67733" marR="67733" marT="67733" marB="67733">
                    <a:lnL w="7620" cap="flat" cmpd="sng" algn="ctr">
                      <a:solidFill>
                        <a:srgbClr val="D09CA8"/>
                      </a:solidFill>
                      <a:prstDash val="solid"/>
                      <a:round/>
                      <a:headEnd type="none" w="med" len="med"/>
                      <a:tailEnd type="none" w="med" len="med"/>
                    </a:lnL>
                    <a:lnR w="7620" cap="flat" cmpd="sng" algn="ctr">
                      <a:solidFill>
                        <a:srgbClr val="D09CA8"/>
                      </a:solidFill>
                      <a:prstDash val="solid"/>
                      <a:round/>
                      <a:headEnd type="none" w="med" len="med"/>
                      <a:tailEnd type="none" w="med" len="med"/>
                    </a:lnR>
                    <a:lnT w="7620" cap="flat" cmpd="sng" algn="ctr">
                      <a:solidFill>
                        <a:srgbClr val="D09C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Magic Function</a:t>
                      </a:r>
                    </a:p>
                  </a:txBody>
                  <a:tcPr marL="67733" marR="67733" marT="67733" marB="67733">
                    <a:lnL w="7620" cap="flat" cmpd="sng" algn="ctr">
                      <a:solidFill>
                        <a:srgbClr val="D09CA8"/>
                      </a:solidFill>
                      <a:prstDash val="solid"/>
                      <a:round/>
                      <a:headEnd type="none" w="med" len="med"/>
                      <a:tailEnd type="none" w="med" len="med"/>
                    </a:lnL>
                    <a:lnR w="7620" cap="flat" cmpd="sng" algn="ctr">
                      <a:solidFill>
                        <a:srgbClr val="D09CA8"/>
                      </a:solidFill>
                      <a:prstDash val="solid"/>
                      <a:round/>
                      <a:headEnd type="none" w="med" len="med"/>
                      <a:tailEnd type="none" w="med" len="med"/>
                    </a:lnR>
                    <a:lnT w="7620" cap="flat" cmpd="sng" algn="ctr">
                      <a:solidFill>
                        <a:srgbClr val="D09C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322175">
                <a:tc>
                  <a:txBody>
                    <a:bodyPr/>
                    <a:lstStyle/>
                    <a:p>
                      <a:pPr algn="just" fontAlgn="t"/>
                      <a:r>
                        <a:rPr lang="en-US" sz="1300">
                          <a:solidFill>
                            <a:srgbClr val="333333"/>
                          </a:solidFill>
                          <a:latin typeface="inter-regular"/>
                        </a:rPr>
                        <a: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__ISUB__(SELF,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22175">
                <a:tc>
                  <a:txBody>
                    <a:bodyPr/>
                    <a:lstStyle/>
                    <a:p>
                      <a:pPr algn="just" fontAlgn="t"/>
                      <a:r>
                        <a:rPr lang="en-US" sz="1300">
                          <a:solidFill>
                            <a:srgbClr val="333333"/>
                          </a:solidFill>
                          <a:latin typeface="inter-regular"/>
                        </a:rPr>
                        <a: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__IADD__(SELF,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22175">
                <a:tc>
                  <a:txBody>
                    <a:bodyPr/>
                    <a:lstStyle/>
                    <a:p>
                      <a:pPr algn="just" fontAlgn="t"/>
                      <a:r>
                        <a:rPr lang="en-US" sz="1300">
                          <a:solidFill>
                            <a:srgbClr val="333333"/>
                          </a:solidFill>
                          <a:latin typeface="inter-regular"/>
                        </a:rPr>
                        <a: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__IMUL__(SELF,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22175">
                <a:tc>
                  <a:txBody>
                    <a:bodyPr/>
                    <a:lstStyle/>
                    <a:p>
                      <a:pPr algn="just" fontAlgn="t"/>
                      <a:r>
                        <a:rPr lang="en-US" sz="1300">
                          <a:solidFill>
                            <a:srgbClr val="333333"/>
                          </a:solidFill>
                          <a:latin typeface="inter-regular"/>
                        </a:rPr>
                        <a: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__IDIV__(SELF,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45220">
                <a:tc>
                  <a:txBody>
                    <a:bodyPr/>
                    <a:lstStyle/>
                    <a:p>
                      <a:pPr algn="just" fontAlgn="t"/>
                      <a:r>
                        <a:rPr lang="en-US" sz="1300">
                          <a:solidFill>
                            <a:srgbClr val="333333"/>
                          </a:solidFill>
                          <a:latin typeface="inter-regular"/>
                        </a:rPr>
                        <a: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__IFLOORDIV__(SELF,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22175">
                <a:tc>
                  <a:txBody>
                    <a:bodyPr/>
                    <a:lstStyle/>
                    <a:p>
                      <a:pPr algn="just" fontAlgn="t"/>
                      <a:r>
                        <a:rPr lang="en-US" sz="1300" dirty="0">
                          <a:solidFill>
                            <a:srgbClr val="333333"/>
                          </a:solidFill>
                          <a:latin typeface="inter-regular"/>
                        </a:rPr>
                        <a: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__IMOD__(SELF,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22175">
                <a:tc>
                  <a:txBody>
                    <a:bodyPr/>
                    <a:lstStyle/>
                    <a:p>
                      <a:pPr algn="just" fontAlgn="t"/>
                      <a:r>
                        <a:rPr lang="en-US" sz="1300">
                          <a:solidFill>
                            <a:srgbClr val="333333"/>
                          </a:solidFill>
                          <a:latin typeface="inter-regular"/>
                        </a:rPr>
                        <a: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__IPOW__(SELF,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22175">
                <a:tc>
                  <a:txBody>
                    <a:bodyPr/>
                    <a:lstStyle/>
                    <a:p>
                      <a:pPr algn="just" fontAlgn="t"/>
                      <a:r>
                        <a:rPr lang="en-US" sz="1300">
                          <a:solidFill>
                            <a:srgbClr val="333333"/>
                          </a:solidFill>
                          <a:latin typeface="inter-regular"/>
                        </a:rPr>
                        <a:t>&gt;&gt;=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__IRSHIFT__(SELF,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22175">
                <a:tc>
                  <a:txBody>
                    <a:bodyPr/>
                    <a:lstStyle/>
                    <a:p>
                      <a:pPr algn="just" fontAlgn="t"/>
                      <a:r>
                        <a:rPr lang="en-US" sz="1300">
                          <a:solidFill>
                            <a:srgbClr val="333333"/>
                          </a:solidFill>
                          <a:latin typeface="inter-regular"/>
                        </a:rPr>
                        <a:t>&lt;&lt;=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__ILSHIFT__(SELF,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22175">
                <a:tc>
                  <a:txBody>
                    <a:bodyPr/>
                    <a:lstStyle/>
                    <a:p>
                      <a:pPr algn="just" fontAlgn="t"/>
                      <a:r>
                        <a:rPr lang="en-US" sz="1300">
                          <a:solidFill>
                            <a:srgbClr val="333333"/>
                          </a:solidFill>
                          <a:latin typeface="inter-regular"/>
                        </a:rPr>
                        <a:t>&amp;=</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__IAND__(SELF,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22175">
                <a:tc>
                  <a:txBody>
                    <a:bodyPr/>
                    <a:lstStyle/>
                    <a:p>
                      <a:pPr algn="just" fontAlgn="t"/>
                      <a:r>
                        <a:rPr lang="en-US" sz="1300">
                          <a:solidFill>
                            <a:srgbClr val="333333"/>
                          </a:solidFill>
                          <a:latin typeface="inter-regular"/>
                        </a:rPr>
                        <a: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__IOR__(SELF,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22175">
                <a:tc>
                  <a:txBody>
                    <a:bodyPr/>
                    <a:lstStyle/>
                    <a:p>
                      <a:pPr algn="just" fontAlgn="t"/>
                      <a:r>
                        <a:rPr lang="en-US" sz="1300">
                          <a:solidFill>
                            <a:srgbClr val="333333"/>
                          </a:solidFill>
                          <a:latin typeface="inter-regular"/>
                        </a:rPr>
                        <a:t>^=</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__IXOR__(SELF, OTHER)</a:t>
                      </a:r>
                    </a:p>
                  </a:txBody>
                  <a:tcPr marL="45156" marR="45156" marT="45156" marB="451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Unary Operator:</a:t>
            </a:r>
            <a:br>
              <a:rPr lang="en-US" dirty="0"/>
            </a:br>
            <a:endParaRPr lang="en-US" dirty="0"/>
          </a:p>
        </p:txBody>
      </p:sp>
      <p:graphicFrame>
        <p:nvGraphicFramePr>
          <p:cNvPr id="4" name="Table 3"/>
          <p:cNvGraphicFramePr>
            <a:graphicFrameLocks noGrp="1"/>
          </p:cNvGraphicFramePr>
          <p:nvPr/>
        </p:nvGraphicFramePr>
        <p:xfrm>
          <a:off x="1524000" y="2652275"/>
          <a:ext cx="6096000" cy="1553450"/>
        </p:xfrm>
        <a:graphic>
          <a:graphicData uri="http://schemas.openxmlformats.org/drawingml/2006/table">
            <a:tbl>
              <a:tblPr/>
              <a:tblGrid>
                <a:gridCol w="1904992"/>
                <a:gridCol w="4191008"/>
              </a:tblGrid>
              <a:tr h="430940">
                <a:tc>
                  <a:txBody>
                    <a:bodyPr/>
                    <a:lstStyle/>
                    <a:p>
                      <a:pPr algn="l" fontAlgn="t"/>
                      <a:r>
                        <a:rPr lang="en-US" sz="1700">
                          <a:solidFill>
                            <a:srgbClr val="000000"/>
                          </a:solidFill>
                          <a:latin typeface="times new roman"/>
                        </a:rPr>
                        <a:t>Operator</a:t>
                      </a:r>
                    </a:p>
                  </a:txBody>
                  <a:tcPr marL="86188" marR="86188" marT="86188" marB="86188">
                    <a:lnL w="7620" cap="flat" cmpd="sng" algn="ctr">
                      <a:solidFill>
                        <a:srgbClr val="A0803F"/>
                      </a:solidFill>
                      <a:prstDash val="solid"/>
                      <a:round/>
                      <a:headEnd type="none" w="med" len="med"/>
                      <a:tailEnd type="none" w="med" len="med"/>
                    </a:lnL>
                    <a:lnR w="7620" cap="flat" cmpd="sng" algn="ctr">
                      <a:solidFill>
                        <a:srgbClr val="A0803F"/>
                      </a:solidFill>
                      <a:prstDash val="solid"/>
                      <a:round/>
                      <a:headEnd type="none" w="med" len="med"/>
                      <a:tailEnd type="none" w="med" len="med"/>
                    </a:lnR>
                    <a:lnT w="7620" cap="flat" cmpd="sng" algn="ctr">
                      <a:solidFill>
                        <a:srgbClr val="A080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Magic Function</a:t>
                      </a:r>
                    </a:p>
                  </a:txBody>
                  <a:tcPr marL="86188" marR="86188" marT="86188" marB="86188">
                    <a:lnL w="7620" cap="flat" cmpd="sng" algn="ctr">
                      <a:solidFill>
                        <a:srgbClr val="A0803F"/>
                      </a:solidFill>
                      <a:prstDash val="solid"/>
                      <a:round/>
                      <a:headEnd type="none" w="med" len="med"/>
                      <a:tailEnd type="none" w="med" len="med"/>
                    </a:lnL>
                    <a:lnR w="7620" cap="flat" cmpd="sng" algn="ctr">
                      <a:solidFill>
                        <a:srgbClr val="A0803F"/>
                      </a:solidFill>
                      <a:prstDash val="solid"/>
                      <a:round/>
                      <a:headEnd type="none" w="med" len="med"/>
                      <a:tailEnd type="none" w="med" len="med"/>
                    </a:lnR>
                    <a:lnT w="7620" cap="flat" cmpd="sng" algn="ctr">
                      <a:solidFill>
                        <a:srgbClr val="A080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373481">
                <a:tc>
                  <a:txBody>
                    <a:bodyPr/>
                    <a:lstStyle/>
                    <a:p>
                      <a:pPr algn="just" fontAlgn="t"/>
                      <a:r>
                        <a:rPr lang="en-US" sz="1700">
                          <a:solidFill>
                            <a:srgbClr val="333333"/>
                          </a:solidFill>
                          <a:latin typeface="inter-regular"/>
                        </a:rPr>
                        <a:t>-</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__NEG__(SELF, OTHER)</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73481">
                <a:tc>
                  <a:txBody>
                    <a:bodyPr/>
                    <a:lstStyle/>
                    <a:p>
                      <a:pPr algn="just" fontAlgn="t"/>
                      <a:r>
                        <a:rPr lang="en-US" sz="1700">
                          <a:solidFill>
                            <a:srgbClr val="333333"/>
                          </a:solidFill>
                          <a:latin typeface="inter-regular"/>
                        </a:rPr>
                        <a:t>+</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__POS__(SELF, OTHER)</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73481">
                <a:tc>
                  <a:txBody>
                    <a:bodyPr/>
                    <a:lstStyle/>
                    <a:p>
                      <a:pPr algn="just" fontAlgn="t"/>
                      <a:r>
                        <a:rPr lang="en-US" sz="1700">
                          <a:solidFill>
                            <a:srgbClr val="333333"/>
                          </a:solidFill>
                          <a:latin typeface="inter-regular"/>
                        </a:rPr>
                        <a:t>~</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latin typeface="inter-regular"/>
                        </a:rPr>
                        <a:t>__INVERT__(SELF, OTHER)</a:t>
                      </a:r>
                    </a:p>
                  </a:txBody>
                  <a:tcPr marL="57459" marR="57459" marT="57459" marB="57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8229600" cy="1143000"/>
          </a:xfrm>
        </p:spPr>
        <p:txBody>
          <a:bodyPr/>
          <a:lstStyle/>
          <a:p>
            <a:r>
              <a:rPr lang="en-US" dirty="0" smtClean="0"/>
              <a:t>Thanks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What is Operator Overloading in Python</a:t>
            </a:r>
            <a:br>
              <a:rPr lang="en-US" sz="3600" dirty="0" smtClean="0"/>
            </a:br>
            <a:endParaRPr lang="en-US" sz="3600" dirty="0"/>
          </a:p>
        </p:txBody>
      </p:sp>
      <p:sp>
        <p:nvSpPr>
          <p:cNvPr id="3" name="Content Placeholder 2"/>
          <p:cNvSpPr>
            <a:spLocks noGrp="1"/>
          </p:cNvSpPr>
          <p:nvPr>
            <p:ph idx="1"/>
          </p:nvPr>
        </p:nvSpPr>
        <p:spPr/>
        <p:txBody>
          <a:bodyPr>
            <a:normAutofit fontScale="92500" lnSpcReduction="20000"/>
          </a:bodyPr>
          <a:lstStyle/>
          <a:p>
            <a:pPr algn="just"/>
            <a:r>
              <a:rPr lang="en-US" dirty="0"/>
              <a:t>The operator overloading in Python means provide extended meaning beyond their predefined operational meaning. Such as, we use the "+" operator for adding two integers as well as joining two strings or merging two lists. We can achieve this as the "+" operator is overloaded by the "</a:t>
            </a:r>
            <a:r>
              <a:rPr lang="en-US" dirty="0" err="1"/>
              <a:t>int</a:t>
            </a:r>
            <a:r>
              <a:rPr lang="en-US" dirty="0"/>
              <a:t>" class and "</a:t>
            </a:r>
            <a:r>
              <a:rPr lang="en-US" dirty="0" err="1"/>
              <a:t>str</a:t>
            </a:r>
            <a:r>
              <a:rPr lang="en-US" dirty="0"/>
              <a:t>" class. The user can notice that the same inbuilt operator or function is showing different </a:t>
            </a:r>
            <a:r>
              <a:rPr lang="en-US" dirty="0" err="1"/>
              <a:t>behaviour</a:t>
            </a:r>
            <a:r>
              <a:rPr lang="en-US" dirty="0"/>
              <a:t> for objects of different classes. This process is known as operator overloading.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print (14 + 32)  </a:t>
            </a:r>
          </a:p>
          <a:p>
            <a:pPr>
              <a:buNone/>
            </a:pPr>
            <a:r>
              <a:rPr lang="en-US" dirty="0"/>
              <a:t>   </a:t>
            </a:r>
          </a:p>
          <a:p>
            <a:pPr>
              <a:buNone/>
            </a:pPr>
            <a:r>
              <a:rPr lang="en-US" dirty="0"/>
              <a:t># Now, we will concatenate the two strings  </a:t>
            </a:r>
          </a:p>
          <a:p>
            <a:pPr>
              <a:buNone/>
            </a:pPr>
            <a:r>
              <a:rPr lang="en-US" dirty="0"/>
              <a:t>print ("Java" + </a:t>
            </a:r>
            <a:r>
              <a:rPr lang="en-US" dirty="0" smtClean="0"/>
              <a:t>“Python")</a:t>
            </a:r>
            <a:r>
              <a:rPr lang="en-US" dirty="0"/>
              <a:t>  </a:t>
            </a:r>
          </a:p>
          <a:p>
            <a:pPr>
              <a:buNone/>
            </a:pPr>
            <a:r>
              <a:rPr lang="en-US" dirty="0"/>
              <a:t>   </a:t>
            </a:r>
          </a:p>
          <a:p>
            <a:pPr>
              <a:buNone/>
            </a:pPr>
            <a:r>
              <a:rPr lang="en-US" dirty="0"/>
              <a:t># We will check the product of two numbers  </a:t>
            </a:r>
          </a:p>
          <a:p>
            <a:pPr>
              <a:buNone/>
            </a:pPr>
            <a:r>
              <a:rPr lang="en-US" dirty="0"/>
              <a:t>print (23 * 14)  </a:t>
            </a:r>
          </a:p>
          <a:p>
            <a:pPr>
              <a:buNone/>
            </a:pPr>
            <a:r>
              <a:rPr lang="en-US" dirty="0"/>
              <a:t>   </a:t>
            </a:r>
          </a:p>
          <a:p>
            <a:pPr>
              <a:buNone/>
            </a:pPr>
            <a:r>
              <a:rPr lang="en-US" dirty="0"/>
              <a:t># Here, we will </a:t>
            </a:r>
            <a:r>
              <a:rPr lang="en-US" b="1" dirty="0"/>
              <a:t>try</a:t>
            </a:r>
            <a:r>
              <a:rPr lang="en-US" dirty="0"/>
              <a:t> to repeat the String  </a:t>
            </a:r>
          </a:p>
          <a:p>
            <a:pPr>
              <a:buNone/>
            </a:pPr>
            <a:r>
              <a:rPr lang="en-US" dirty="0"/>
              <a:t>print ("X Y Z " * 3)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46 </a:t>
            </a:r>
          </a:p>
          <a:p>
            <a:pPr>
              <a:buNone/>
            </a:pPr>
            <a:r>
              <a:rPr lang="en-US" dirty="0" err="1" smtClean="0"/>
              <a:t>JavaPython</a:t>
            </a:r>
            <a:endParaRPr lang="en-US" dirty="0" smtClean="0"/>
          </a:p>
          <a:p>
            <a:pPr>
              <a:buNone/>
            </a:pPr>
            <a:r>
              <a:rPr lang="en-US" dirty="0" smtClean="0"/>
              <a:t>322 </a:t>
            </a:r>
          </a:p>
          <a:p>
            <a:pPr>
              <a:buNone/>
            </a:pPr>
            <a:r>
              <a:rPr lang="en-US" dirty="0" smtClean="0"/>
              <a:t>X Y Z X Y Z X Y Z</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How to Overload the Operators in Python?</a:t>
            </a:r>
            <a:br>
              <a:rPr lang="en-US" sz="3600" dirty="0"/>
            </a:br>
            <a:endParaRPr lang="en-US" sz="3600" dirty="0"/>
          </a:p>
        </p:txBody>
      </p:sp>
      <p:sp>
        <p:nvSpPr>
          <p:cNvPr id="3" name="Content Placeholder 2"/>
          <p:cNvSpPr>
            <a:spLocks noGrp="1"/>
          </p:cNvSpPr>
          <p:nvPr>
            <p:ph idx="1"/>
          </p:nvPr>
        </p:nvSpPr>
        <p:spPr/>
        <p:txBody>
          <a:bodyPr/>
          <a:lstStyle/>
          <a:p>
            <a:pPr algn="just"/>
            <a:r>
              <a:rPr lang="en-US" dirty="0"/>
              <a:t>Suppose the user has two objects which are the physical representation of a user-defined data type class. The user has to add two objects using the "+" operator, and it gives an error. This is because the compiler does not know how to add two objects. So, the user has to define the function for using the operator, and that process is known as "operator overloading".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Perform Binary "+" Operator in Python:</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class</a:t>
            </a:r>
            <a:r>
              <a:rPr lang="en-US" dirty="0"/>
              <a:t> example:  </a:t>
            </a:r>
          </a:p>
          <a:p>
            <a:pPr>
              <a:buNone/>
            </a:pPr>
            <a:r>
              <a:rPr lang="en-US" dirty="0"/>
              <a:t>    def __init__(self, X):  </a:t>
            </a:r>
          </a:p>
          <a:p>
            <a:pPr>
              <a:buNone/>
            </a:pPr>
            <a:r>
              <a:rPr lang="en-US" dirty="0"/>
              <a:t>        </a:t>
            </a:r>
            <a:r>
              <a:rPr lang="en-US" dirty="0" err="1"/>
              <a:t>self.X</a:t>
            </a:r>
            <a:r>
              <a:rPr lang="en-US" dirty="0"/>
              <a:t> = X  </a:t>
            </a:r>
          </a:p>
          <a:p>
            <a:pPr>
              <a:buNone/>
            </a:pPr>
            <a:r>
              <a:rPr lang="en-US" dirty="0"/>
              <a:t>   </a:t>
            </a:r>
          </a:p>
          <a:p>
            <a:pPr>
              <a:buNone/>
            </a:pPr>
            <a:r>
              <a:rPr lang="en-US" dirty="0"/>
              <a:t>    # adding two objects  </a:t>
            </a:r>
          </a:p>
          <a:p>
            <a:pPr>
              <a:buNone/>
            </a:pPr>
            <a:r>
              <a:rPr lang="en-US" dirty="0"/>
              <a:t>    def __add__(self, U):  </a:t>
            </a:r>
          </a:p>
          <a:p>
            <a:pPr>
              <a:buNone/>
            </a:pPr>
            <a:r>
              <a:rPr lang="en-US" dirty="0"/>
              <a:t>        </a:t>
            </a:r>
            <a:r>
              <a:rPr lang="en-US" b="1" dirty="0"/>
              <a:t>return</a:t>
            </a:r>
            <a:r>
              <a:rPr lang="en-US" dirty="0"/>
              <a:t> </a:t>
            </a:r>
            <a:r>
              <a:rPr lang="en-US" dirty="0" err="1"/>
              <a:t>self.X</a:t>
            </a:r>
            <a:r>
              <a:rPr lang="en-US" dirty="0"/>
              <a:t> + U.X  </a:t>
            </a:r>
            <a:endParaRPr lang="en-US" dirty="0" smtClean="0"/>
          </a:p>
          <a:p>
            <a:pPr>
              <a:buNone/>
            </a:pPr>
            <a:endParaRPr lang="en-US" dirty="0"/>
          </a:p>
          <a:p>
            <a:pPr>
              <a:buNone/>
            </a:pPr>
            <a:r>
              <a:rPr lang="en-US" dirty="0"/>
              <a:t>object_1 = example( </a:t>
            </a:r>
            <a:r>
              <a:rPr lang="en-US" b="1" dirty="0" err="1"/>
              <a:t>int</a:t>
            </a:r>
            <a:r>
              <a:rPr lang="en-US" dirty="0"/>
              <a:t>( input( print ("Please enter the value: "))))  </a:t>
            </a:r>
          </a:p>
          <a:p>
            <a:pPr>
              <a:buNone/>
            </a:pPr>
            <a:r>
              <a:rPr lang="en-US" dirty="0"/>
              <a:t>object_2 = example( </a:t>
            </a:r>
            <a:r>
              <a:rPr lang="en-US" b="1" dirty="0" err="1"/>
              <a:t>int</a:t>
            </a:r>
            <a:r>
              <a:rPr lang="en-US" dirty="0"/>
              <a:t>( input( print ("Please enter the value: "))))  </a:t>
            </a:r>
          </a:p>
          <a:p>
            <a:pPr>
              <a:buNone/>
            </a:pPr>
            <a:r>
              <a:rPr lang="en-US" dirty="0"/>
              <a:t>print (": ", object_1 + object_2)  </a:t>
            </a:r>
          </a:p>
          <a:p>
            <a:pPr>
              <a:buNone/>
            </a:pPr>
            <a:r>
              <a:rPr lang="en-US" dirty="0"/>
              <a:t>object_3 = example(</a:t>
            </a:r>
            <a:r>
              <a:rPr lang="en-US" dirty="0" err="1"/>
              <a:t>str</a:t>
            </a:r>
            <a:r>
              <a:rPr lang="en-US" dirty="0"/>
              <a:t>( input( print ("Please enter the value: "))))  </a:t>
            </a:r>
          </a:p>
          <a:p>
            <a:pPr>
              <a:buNone/>
            </a:pPr>
            <a:r>
              <a:rPr lang="en-US" dirty="0"/>
              <a:t>object_4 = example(</a:t>
            </a:r>
            <a:r>
              <a:rPr lang="en-US" dirty="0" err="1"/>
              <a:t>str</a:t>
            </a:r>
            <a:r>
              <a:rPr lang="en-US" dirty="0"/>
              <a:t>( input( print ("Please enter the value: "))))  </a:t>
            </a:r>
          </a:p>
          <a:p>
            <a:pPr>
              <a:buNone/>
            </a:pPr>
            <a:r>
              <a:rPr lang="en-US" dirty="0"/>
              <a:t>print (": ", object_3 + object_4)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714356"/>
            <a:ext cx="8229600" cy="4525963"/>
          </a:xfrm>
        </p:spPr>
        <p:txBody>
          <a:bodyPr>
            <a:normAutofit fontScale="70000" lnSpcReduction="20000"/>
          </a:bodyPr>
          <a:lstStyle/>
          <a:p>
            <a:pPr>
              <a:buNone/>
            </a:pPr>
            <a:r>
              <a:rPr lang="en-US" b="1" dirty="0"/>
              <a:t>class</a:t>
            </a:r>
            <a:r>
              <a:rPr lang="en-US" dirty="0"/>
              <a:t> complex_1:  </a:t>
            </a:r>
          </a:p>
          <a:p>
            <a:pPr>
              <a:buNone/>
            </a:pPr>
            <a:r>
              <a:rPr lang="en-US" dirty="0"/>
              <a:t>    def __init__(self, X, Y):  </a:t>
            </a:r>
          </a:p>
          <a:p>
            <a:pPr>
              <a:buNone/>
            </a:pPr>
            <a:r>
              <a:rPr lang="en-US" dirty="0"/>
              <a:t>        </a:t>
            </a:r>
            <a:r>
              <a:rPr lang="en-US" dirty="0" err="1"/>
              <a:t>self.X</a:t>
            </a:r>
            <a:r>
              <a:rPr lang="en-US" dirty="0"/>
              <a:t> = X  </a:t>
            </a:r>
          </a:p>
          <a:p>
            <a:pPr>
              <a:buNone/>
            </a:pPr>
            <a:r>
              <a:rPr lang="en-US" dirty="0"/>
              <a:t>        </a:t>
            </a:r>
            <a:r>
              <a:rPr lang="en-US" dirty="0" err="1"/>
              <a:t>self.Y</a:t>
            </a:r>
            <a:r>
              <a:rPr lang="en-US" dirty="0"/>
              <a:t> = Y  </a:t>
            </a:r>
          </a:p>
          <a:p>
            <a:pPr>
              <a:buNone/>
            </a:pPr>
            <a:r>
              <a:rPr lang="en-US" dirty="0"/>
              <a:t>   </a:t>
            </a:r>
          </a:p>
          <a:p>
            <a:pPr>
              <a:buNone/>
            </a:pPr>
            <a:r>
              <a:rPr lang="en-US" dirty="0"/>
              <a:t>    # Now, we will add the two objects  </a:t>
            </a:r>
          </a:p>
          <a:p>
            <a:pPr>
              <a:buNone/>
            </a:pPr>
            <a:r>
              <a:rPr lang="en-US" dirty="0"/>
              <a:t>    def __add__(self, U):  </a:t>
            </a:r>
          </a:p>
          <a:p>
            <a:pPr>
              <a:buNone/>
            </a:pPr>
            <a:r>
              <a:rPr lang="en-US" dirty="0"/>
              <a:t>        </a:t>
            </a:r>
            <a:r>
              <a:rPr lang="en-US" b="1" dirty="0"/>
              <a:t>return</a:t>
            </a:r>
            <a:r>
              <a:rPr lang="en-US" dirty="0"/>
              <a:t> </a:t>
            </a:r>
            <a:r>
              <a:rPr lang="en-US" dirty="0" err="1"/>
              <a:t>self.X</a:t>
            </a:r>
            <a:r>
              <a:rPr lang="en-US" dirty="0"/>
              <a:t> + U.X, </a:t>
            </a:r>
            <a:r>
              <a:rPr lang="en-US" dirty="0" err="1"/>
              <a:t>self.Y</a:t>
            </a:r>
            <a:r>
              <a:rPr lang="en-US" dirty="0"/>
              <a:t> + U.Y  </a:t>
            </a:r>
          </a:p>
          <a:p>
            <a:pPr>
              <a:buNone/>
            </a:pPr>
            <a:r>
              <a:rPr lang="en-US" dirty="0"/>
              <a:t>   </a:t>
            </a:r>
          </a:p>
          <a:p>
            <a:pPr>
              <a:buNone/>
            </a:pPr>
            <a:r>
              <a:rPr lang="en-US" dirty="0"/>
              <a:t>Object_1 = complex_1(23, 12)  </a:t>
            </a:r>
          </a:p>
          <a:p>
            <a:pPr>
              <a:buNone/>
            </a:pPr>
            <a:r>
              <a:rPr lang="en-US" dirty="0"/>
              <a:t>Object_2 = complex_1(21, 22)  </a:t>
            </a:r>
          </a:p>
          <a:p>
            <a:pPr>
              <a:buNone/>
            </a:pPr>
            <a:r>
              <a:rPr lang="en-US" dirty="0"/>
              <a:t>Object_3 = Object_1 + Object_2  </a:t>
            </a:r>
          </a:p>
          <a:p>
            <a:pPr>
              <a:buNone/>
            </a:pPr>
            <a:r>
              <a:rPr lang="en-US" dirty="0"/>
              <a:t>print (Object_3)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Overloading comparison operators in Python</a:t>
            </a:r>
            <a:br>
              <a:rPr lang="en-US" sz="3200" dirty="0"/>
            </a:br>
            <a:endParaRPr lang="en-US" sz="3200" dirty="0"/>
          </a:p>
        </p:txBody>
      </p:sp>
      <p:sp>
        <p:nvSpPr>
          <p:cNvPr id="3" name="Content Placeholder 2"/>
          <p:cNvSpPr>
            <a:spLocks noGrp="1"/>
          </p:cNvSpPr>
          <p:nvPr>
            <p:ph idx="1"/>
          </p:nvPr>
        </p:nvSpPr>
        <p:spPr/>
        <p:txBody>
          <a:bodyPr>
            <a:normAutofit fontScale="62500" lnSpcReduction="20000"/>
          </a:bodyPr>
          <a:lstStyle/>
          <a:p>
            <a:pPr>
              <a:buNone/>
            </a:pPr>
            <a:r>
              <a:rPr lang="en-US" b="1" dirty="0"/>
              <a:t>class</a:t>
            </a:r>
            <a:r>
              <a:rPr lang="en-US" dirty="0"/>
              <a:t> example_1:  </a:t>
            </a:r>
          </a:p>
          <a:p>
            <a:pPr>
              <a:buNone/>
            </a:pPr>
            <a:r>
              <a:rPr lang="en-US" dirty="0"/>
              <a:t>    def __init__(self, X):  </a:t>
            </a:r>
          </a:p>
          <a:p>
            <a:pPr>
              <a:buNone/>
            </a:pPr>
            <a:r>
              <a:rPr lang="en-US" dirty="0"/>
              <a:t>        </a:t>
            </a:r>
            <a:r>
              <a:rPr lang="en-US" dirty="0" err="1"/>
              <a:t>self.X</a:t>
            </a:r>
            <a:r>
              <a:rPr lang="en-US" dirty="0"/>
              <a:t> = X  </a:t>
            </a:r>
          </a:p>
          <a:p>
            <a:pPr>
              <a:buNone/>
            </a:pPr>
            <a:r>
              <a:rPr lang="en-US" dirty="0"/>
              <a:t>    def __</a:t>
            </a:r>
            <a:r>
              <a:rPr lang="en-US" dirty="0" err="1"/>
              <a:t>gt</a:t>
            </a:r>
            <a:r>
              <a:rPr lang="en-US" dirty="0"/>
              <a:t>__(self, U):  </a:t>
            </a:r>
          </a:p>
          <a:p>
            <a:pPr>
              <a:buNone/>
            </a:pPr>
            <a:r>
              <a:rPr lang="en-US" dirty="0"/>
              <a:t>        </a:t>
            </a:r>
            <a:r>
              <a:rPr lang="en-US" b="1" dirty="0"/>
              <a:t>if</a:t>
            </a:r>
            <a:r>
              <a:rPr lang="en-US" dirty="0"/>
              <a:t>(</a:t>
            </a:r>
            <a:r>
              <a:rPr lang="en-US" dirty="0" err="1"/>
              <a:t>self.X</a:t>
            </a:r>
            <a:r>
              <a:rPr lang="en-US" dirty="0"/>
              <a:t> &gt; U.X):  </a:t>
            </a:r>
          </a:p>
          <a:p>
            <a:pPr>
              <a:buNone/>
            </a:pPr>
            <a:r>
              <a:rPr lang="en-US" dirty="0"/>
              <a:t>            </a:t>
            </a:r>
            <a:r>
              <a:rPr lang="en-US" b="1" dirty="0"/>
              <a:t>return</a:t>
            </a:r>
            <a:r>
              <a:rPr lang="en-US" dirty="0"/>
              <a:t> True  </a:t>
            </a:r>
          </a:p>
          <a:p>
            <a:pPr>
              <a:buNone/>
            </a:pPr>
            <a:r>
              <a:rPr lang="en-US" dirty="0"/>
              <a:t>        </a:t>
            </a:r>
            <a:r>
              <a:rPr lang="en-US" b="1" dirty="0"/>
              <a:t>else</a:t>
            </a:r>
            <a:r>
              <a:rPr lang="en-US" dirty="0"/>
              <a:t>:  </a:t>
            </a:r>
          </a:p>
          <a:p>
            <a:pPr>
              <a:buNone/>
            </a:pPr>
            <a:r>
              <a:rPr lang="en-US" dirty="0"/>
              <a:t>            </a:t>
            </a:r>
            <a:r>
              <a:rPr lang="en-US" b="1" dirty="0"/>
              <a:t>return</a:t>
            </a:r>
            <a:r>
              <a:rPr lang="en-US" dirty="0"/>
              <a:t> False  </a:t>
            </a:r>
          </a:p>
          <a:p>
            <a:pPr>
              <a:buNone/>
            </a:pPr>
            <a:r>
              <a:rPr lang="en-US" dirty="0"/>
              <a:t>object_1 = example_1(</a:t>
            </a:r>
            <a:r>
              <a:rPr lang="en-US" b="1" dirty="0" err="1"/>
              <a:t>int</a:t>
            </a:r>
            <a:r>
              <a:rPr lang="en-US" dirty="0"/>
              <a:t>( input( print ("Please enter the value: "))))  </a:t>
            </a:r>
          </a:p>
          <a:p>
            <a:pPr>
              <a:buNone/>
            </a:pPr>
            <a:r>
              <a:rPr lang="en-US" dirty="0"/>
              <a:t>object_2 = example_1(</a:t>
            </a:r>
            <a:r>
              <a:rPr lang="en-US" b="1" dirty="0" err="1"/>
              <a:t>int</a:t>
            </a:r>
            <a:r>
              <a:rPr lang="en-US" dirty="0"/>
              <a:t> (input( print("Please enter the value: "))))  </a:t>
            </a:r>
          </a:p>
          <a:p>
            <a:pPr>
              <a:buNone/>
            </a:pPr>
            <a:r>
              <a:rPr lang="en-US" b="1" dirty="0"/>
              <a:t>if</a:t>
            </a:r>
            <a:r>
              <a:rPr lang="en-US" dirty="0"/>
              <a:t>(object_1 &gt; object_2):  </a:t>
            </a:r>
          </a:p>
          <a:p>
            <a:pPr>
              <a:buNone/>
            </a:pPr>
            <a:r>
              <a:rPr lang="en-US" dirty="0"/>
              <a:t>    print ("The object_1 is greater than object_2")  </a:t>
            </a:r>
          </a:p>
          <a:p>
            <a:pPr>
              <a:buNone/>
            </a:pPr>
            <a:r>
              <a:rPr lang="en-US" b="1" dirty="0"/>
              <a:t>else</a:t>
            </a:r>
            <a:r>
              <a:rPr lang="en-US" dirty="0"/>
              <a:t>:  </a:t>
            </a:r>
          </a:p>
          <a:p>
            <a:pPr>
              <a:buNone/>
            </a:pPr>
            <a:r>
              <a:rPr lang="en-US" dirty="0"/>
              <a:t>    print ("The object_2 is greater than object_1")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Overloading equality and less than operators</a:t>
            </a:r>
            <a:br>
              <a:rPr lang="en-US" sz="3600" dirty="0"/>
            </a:br>
            <a:endParaRPr lang="en-US" sz="3600" dirty="0"/>
          </a:p>
        </p:txBody>
      </p:sp>
      <p:sp>
        <p:nvSpPr>
          <p:cNvPr id="3" name="Content Placeholder 2"/>
          <p:cNvSpPr>
            <a:spLocks noGrp="1"/>
          </p:cNvSpPr>
          <p:nvPr>
            <p:ph idx="1"/>
          </p:nvPr>
        </p:nvSpPr>
        <p:spPr>
          <a:xfrm>
            <a:off x="457200" y="1285860"/>
            <a:ext cx="8229600" cy="5214974"/>
          </a:xfrm>
        </p:spPr>
        <p:txBody>
          <a:bodyPr>
            <a:normAutofit fontScale="47500" lnSpcReduction="20000"/>
          </a:bodyPr>
          <a:lstStyle/>
          <a:p>
            <a:pPr>
              <a:buNone/>
            </a:pPr>
            <a:r>
              <a:rPr lang="en-US" b="1" dirty="0"/>
              <a:t>class</a:t>
            </a:r>
            <a:r>
              <a:rPr lang="en-US" dirty="0"/>
              <a:t> E_1:  </a:t>
            </a:r>
          </a:p>
          <a:p>
            <a:pPr>
              <a:buNone/>
            </a:pPr>
            <a:r>
              <a:rPr lang="en-US" dirty="0"/>
              <a:t>    def __init__(self, X):  </a:t>
            </a:r>
          </a:p>
          <a:p>
            <a:pPr>
              <a:buNone/>
            </a:pPr>
            <a:r>
              <a:rPr lang="en-US" dirty="0"/>
              <a:t>        </a:t>
            </a:r>
            <a:r>
              <a:rPr lang="en-US" dirty="0" err="1"/>
              <a:t>self.X</a:t>
            </a:r>
            <a:r>
              <a:rPr lang="en-US" dirty="0"/>
              <a:t> = X  </a:t>
            </a:r>
          </a:p>
          <a:p>
            <a:pPr>
              <a:buNone/>
            </a:pPr>
            <a:r>
              <a:rPr lang="en-US" dirty="0"/>
              <a:t>    def __</a:t>
            </a:r>
            <a:r>
              <a:rPr lang="en-US" dirty="0" err="1"/>
              <a:t>lt</a:t>
            </a:r>
            <a:r>
              <a:rPr lang="en-US" dirty="0"/>
              <a:t>__(self, U):  </a:t>
            </a:r>
          </a:p>
          <a:p>
            <a:pPr>
              <a:buNone/>
            </a:pPr>
            <a:r>
              <a:rPr lang="en-US" dirty="0"/>
              <a:t>        </a:t>
            </a:r>
            <a:r>
              <a:rPr lang="en-US" b="1" dirty="0"/>
              <a:t>if</a:t>
            </a:r>
            <a:r>
              <a:rPr lang="en-US" dirty="0"/>
              <a:t>(</a:t>
            </a:r>
            <a:r>
              <a:rPr lang="en-US" dirty="0" err="1"/>
              <a:t>self.X</a:t>
            </a:r>
            <a:r>
              <a:rPr lang="en-US" dirty="0"/>
              <a:t> &lt; U.X):  </a:t>
            </a:r>
          </a:p>
          <a:p>
            <a:pPr>
              <a:buNone/>
            </a:pPr>
            <a:r>
              <a:rPr lang="en-US" dirty="0"/>
              <a:t>            </a:t>
            </a:r>
            <a:r>
              <a:rPr lang="en-US" b="1" dirty="0"/>
              <a:t>return</a:t>
            </a:r>
            <a:r>
              <a:rPr lang="en-US" dirty="0"/>
              <a:t> "object_1 is less than object_2"  </a:t>
            </a:r>
          </a:p>
          <a:p>
            <a:pPr>
              <a:buNone/>
            </a:pPr>
            <a:r>
              <a:rPr lang="en-US" dirty="0"/>
              <a:t>        </a:t>
            </a:r>
            <a:r>
              <a:rPr lang="en-US" b="1" dirty="0"/>
              <a:t>else</a:t>
            </a:r>
            <a:r>
              <a:rPr lang="en-US" dirty="0"/>
              <a:t>:  </a:t>
            </a:r>
          </a:p>
          <a:p>
            <a:pPr>
              <a:buNone/>
            </a:pPr>
            <a:r>
              <a:rPr lang="en-US" dirty="0"/>
              <a:t>            </a:t>
            </a:r>
            <a:r>
              <a:rPr lang="en-US" b="1" dirty="0"/>
              <a:t>return</a:t>
            </a:r>
            <a:r>
              <a:rPr lang="en-US" dirty="0"/>
              <a:t> "object_2 is less than object_1"  </a:t>
            </a:r>
          </a:p>
          <a:p>
            <a:pPr>
              <a:buNone/>
            </a:pPr>
            <a:r>
              <a:rPr lang="en-US" dirty="0"/>
              <a:t>    def __</a:t>
            </a:r>
            <a:r>
              <a:rPr lang="en-US" dirty="0" err="1"/>
              <a:t>eq</a:t>
            </a:r>
            <a:r>
              <a:rPr lang="en-US" dirty="0"/>
              <a:t>__(self, U):  </a:t>
            </a:r>
          </a:p>
          <a:p>
            <a:pPr>
              <a:buNone/>
            </a:pPr>
            <a:r>
              <a:rPr lang="en-US" dirty="0"/>
              <a:t>        </a:t>
            </a:r>
            <a:r>
              <a:rPr lang="en-US" b="1" dirty="0"/>
              <a:t>if</a:t>
            </a:r>
            <a:r>
              <a:rPr lang="en-US" dirty="0"/>
              <a:t>(</a:t>
            </a:r>
            <a:r>
              <a:rPr lang="en-US" dirty="0" err="1"/>
              <a:t>self.X</a:t>
            </a:r>
            <a:r>
              <a:rPr lang="en-US" dirty="0"/>
              <a:t> == U.X):  </a:t>
            </a:r>
          </a:p>
          <a:p>
            <a:pPr>
              <a:buNone/>
            </a:pPr>
            <a:r>
              <a:rPr lang="en-US" dirty="0"/>
              <a:t>            </a:t>
            </a:r>
            <a:r>
              <a:rPr lang="en-US" b="1" dirty="0"/>
              <a:t>return</a:t>
            </a:r>
            <a:r>
              <a:rPr lang="en-US" dirty="0"/>
              <a:t> "Both the objects are equal"  </a:t>
            </a:r>
          </a:p>
          <a:p>
            <a:pPr>
              <a:buNone/>
            </a:pPr>
            <a:r>
              <a:rPr lang="en-US" dirty="0"/>
              <a:t>        </a:t>
            </a:r>
            <a:r>
              <a:rPr lang="en-US" b="1" dirty="0"/>
              <a:t>else</a:t>
            </a:r>
            <a:r>
              <a:rPr lang="en-US" dirty="0"/>
              <a:t>:  </a:t>
            </a:r>
          </a:p>
          <a:p>
            <a:pPr>
              <a:buNone/>
            </a:pPr>
            <a:r>
              <a:rPr lang="en-US" dirty="0"/>
              <a:t>            </a:t>
            </a:r>
            <a:r>
              <a:rPr lang="en-US" b="1" dirty="0"/>
              <a:t>return</a:t>
            </a:r>
            <a:r>
              <a:rPr lang="en-US" dirty="0"/>
              <a:t> "Objects are not equal"  </a:t>
            </a:r>
          </a:p>
          <a:p>
            <a:pPr>
              <a:buNone/>
            </a:pPr>
            <a:r>
              <a:rPr lang="en-US" dirty="0"/>
              <a:t>                   </a:t>
            </a:r>
          </a:p>
          <a:p>
            <a:pPr>
              <a:buNone/>
            </a:pPr>
            <a:r>
              <a:rPr lang="en-US" dirty="0"/>
              <a:t>object_1 = E_1(</a:t>
            </a:r>
            <a:r>
              <a:rPr lang="en-US" b="1" dirty="0" err="1"/>
              <a:t>int</a:t>
            </a:r>
            <a:r>
              <a:rPr lang="en-US" dirty="0"/>
              <a:t>( input( print ("Please enter the value: "))))  </a:t>
            </a:r>
          </a:p>
          <a:p>
            <a:pPr>
              <a:buNone/>
            </a:pPr>
            <a:r>
              <a:rPr lang="en-US" dirty="0"/>
              <a:t>object_2 = E_1(</a:t>
            </a:r>
            <a:r>
              <a:rPr lang="en-US" b="1" dirty="0" err="1"/>
              <a:t>int</a:t>
            </a:r>
            <a:r>
              <a:rPr lang="en-US" dirty="0"/>
              <a:t>( input( print ("Please enter the value: "))))  </a:t>
            </a:r>
          </a:p>
          <a:p>
            <a:pPr>
              <a:buNone/>
            </a:pPr>
            <a:r>
              <a:rPr lang="en-US" dirty="0"/>
              <a:t>print (": ", object_1 &lt; object_2)  </a:t>
            </a:r>
          </a:p>
          <a:p>
            <a:pPr>
              <a:buNone/>
            </a:pPr>
            <a:r>
              <a:rPr lang="en-US" dirty="0"/>
              <a:t>   </a:t>
            </a:r>
          </a:p>
          <a:p>
            <a:pPr>
              <a:buNone/>
            </a:pPr>
            <a:r>
              <a:rPr lang="en-US" dirty="0"/>
              <a:t>object_3 = E_1(</a:t>
            </a:r>
            <a:r>
              <a:rPr lang="en-US" b="1" dirty="0" err="1"/>
              <a:t>int</a:t>
            </a:r>
            <a:r>
              <a:rPr lang="en-US" dirty="0"/>
              <a:t>( input( print ("Please enter the value: "))))  </a:t>
            </a:r>
          </a:p>
          <a:p>
            <a:pPr>
              <a:buNone/>
            </a:pPr>
            <a:r>
              <a:rPr lang="en-US" dirty="0"/>
              <a:t>object_4 = E_1(</a:t>
            </a:r>
            <a:r>
              <a:rPr lang="en-US" b="1" dirty="0" err="1"/>
              <a:t>int</a:t>
            </a:r>
            <a:r>
              <a:rPr lang="en-US" dirty="0"/>
              <a:t>( input( print ("Please enter the value: "))))  </a:t>
            </a:r>
          </a:p>
          <a:p>
            <a:pPr>
              <a:buNone/>
            </a:pPr>
            <a:r>
              <a:rPr lang="en-US" dirty="0"/>
              <a:t>print (": ", object_3 == object_4)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513</Words>
  <Application>Microsoft Office PowerPoint</Application>
  <PresentationFormat>On-screen Show (4:3)</PresentationFormat>
  <Paragraphs>165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Operator Overloading </vt:lpstr>
      <vt:lpstr>What is Operator Overloading in Python </vt:lpstr>
      <vt:lpstr>Example:</vt:lpstr>
      <vt:lpstr>Output</vt:lpstr>
      <vt:lpstr>How to Overload the Operators in Python? </vt:lpstr>
      <vt:lpstr>How to Perform Binary "+" Operator in Python: </vt:lpstr>
      <vt:lpstr>Slide 7</vt:lpstr>
      <vt:lpstr>Overloading comparison operators in Python </vt:lpstr>
      <vt:lpstr>Overloading equality and less than operators </vt:lpstr>
      <vt:lpstr>Python magic functions used for operator overloading: </vt:lpstr>
      <vt:lpstr>Comparison Operators: </vt:lpstr>
      <vt:lpstr>Assignment Operators: </vt:lpstr>
      <vt:lpstr>Unary Operator: </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 </dc:title>
  <dc:creator>Girish</dc:creator>
  <cp:lastModifiedBy>Girish</cp:lastModifiedBy>
  <cp:revision>5</cp:revision>
  <dcterms:created xsi:type="dcterms:W3CDTF">2022-09-01T03:34:19Z</dcterms:created>
  <dcterms:modified xsi:type="dcterms:W3CDTF">2022-09-01T03:41:29Z</dcterms:modified>
</cp:coreProperties>
</file>